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291" r:id="rId4"/>
    <p:sldId id="295" r:id="rId5"/>
    <p:sldId id="292" r:id="rId6"/>
    <p:sldId id="293" r:id="rId7"/>
    <p:sldId id="294" r:id="rId8"/>
    <p:sldId id="296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88" r:id="rId17"/>
    <p:sldId id="306" r:id="rId18"/>
    <p:sldId id="310" r:id="rId19"/>
    <p:sldId id="308" r:id="rId20"/>
    <p:sldId id="311" r:id="rId21"/>
    <p:sldId id="312" r:id="rId22"/>
    <p:sldId id="313" r:id="rId23"/>
    <p:sldId id="314" r:id="rId24"/>
    <p:sldId id="316" r:id="rId25"/>
    <p:sldId id="317" r:id="rId26"/>
    <p:sldId id="30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276" r:id="rId35"/>
  </p:sldIdLst>
  <p:sldSz cx="9144000" cy="6858000" type="screen4x3"/>
  <p:notesSz cx="7102475" cy="8991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EB9C"/>
    <a:srgbClr val="5A9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6341" autoAdjust="0"/>
  </p:normalViewPr>
  <p:slideViewPr>
    <p:cSldViewPr>
      <p:cViewPr varScale="1">
        <p:scale>
          <a:sx n="124" d="100"/>
          <a:sy n="124" d="100"/>
        </p:scale>
        <p:origin x="1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/Users/boshrakarimi/Desktop/NKU%20Effects%20on%20COVID-19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/Users/boshrakarimi/Desktop/NKU%20Effects%20on%20COVID-19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shrakarimi/Desktop/NKU%20Effects%20on%20COVID-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shrakarimi/Desktop/NKU%20Effects%20on%20COVID-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shrakarimi/Desktop/NKU%20Effects%20on%20COVID-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shrakarimi/Desktop/NKU%20Effects%20on%20COVID-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boshrakarimi/Desktop/NKU%20Effects%20on%20COVID-19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shrakarimi/Desktop/NKU%20Effects%20on%20COVID-1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shrakarimi/Desktop/NKU%20Effects%20on%20COVID-1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/Users/boshrakarimi/Desktop/NKU%20Effects%20on%20COVID-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Spring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'Spring 2020'!$E$5:$H$5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'Spring 2020'!$E$6:$H$6</c:f>
              <c:numCache>
                <c:formatCode>0.0%</c:formatCode>
                <c:ptCount val="4"/>
                <c:pt idx="0">
                  <c:v>0.27027027027027029</c:v>
                </c:pt>
                <c:pt idx="1">
                  <c:v>0.25675675675675674</c:v>
                </c:pt>
                <c:pt idx="2">
                  <c:v>0.1891891891891892</c:v>
                </c:pt>
                <c:pt idx="3">
                  <c:v>0.28378378378378377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67-9E4B-A7E6-1B0568CD1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0295184"/>
        <c:axId val="1810296864"/>
      </c:barChart>
      <c:catAx>
        <c:axId val="181029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0296864"/>
        <c:crosses val="autoZero"/>
        <c:auto val="1"/>
        <c:lblAlgn val="ctr"/>
        <c:lblOffset val="100"/>
        <c:noMultiLvlLbl val="0"/>
      </c:catAx>
      <c:valAx>
        <c:axId val="181029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029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/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Worst Outcome of COVID-19-Spring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'Worst Outcome of COVID-19'!$T$7</c:f>
              <c:strCache>
                <c:ptCount val="1"/>
                <c:pt idx="0">
                  <c:v>%Online Learning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COVID-19'!$U$2:$X$2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COVID-19'!$U$7:$X$7</c:f>
              <c:numCache>
                <c:formatCode>0.0%</c:formatCode>
                <c:ptCount val="4"/>
                <c:pt idx="0">
                  <c:v>0.33333333333333331</c:v>
                </c:pt>
                <c:pt idx="1">
                  <c:v>0.375</c:v>
                </c:pt>
                <c:pt idx="2">
                  <c:v>0.22222222222222221</c:v>
                </c:pt>
                <c:pt idx="3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53-D64A-BA89-522C352F1E21}"/>
            </c:ext>
          </c:extLst>
        </c:ser>
        <c:ser>
          <c:idx val="1"/>
          <c:order val="1"/>
          <c:tx>
            <c:strRef>
              <c:f>'Worst Outcome of COVID-19'!$T$8</c:f>
              <c:strCache>
                <c:ptCount val="1"/>
                <c:pt idx="0">
                  <c:v>%Social Distancing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COVID-19'!$U$2:$X$2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COVID-19'!$U$8:$X$8</c:f>
              <c:numCache>
                <c:formatCode>0.0%</c:formatCode>
                <c:ptCount val="4"/>
                <c:pt idx="0">
                  <c:v>0.5</c:v>
                </c:pt>
                <c:pt idx="1">
                  <c:v>0.375</c:v>
                </c:pt>
                <c:pt idx="2">
                  <c:v>0.55555555555555558</c:v>
                </c:pt>
                <c:pt idx="3">
                  <c:v>0.66666666666666663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53-D64A-BA89-522C352F1E21}"/>
            </c:ext>
          </c:extLst>
        </c:ser>
        <c:ser>
          <c:idx val="2"/>
          <c:order val="2"/>
          <c:tx>
            <c:strRef>
              <c:f>'Worst Outcome of COVID-19'!$T$9</c:f>
              <c:strCache>
                <c:ptCount val="1"/>
                <c:pt idx="0">
                  <c:v>%Unemployment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COVID-19'!$U$2:$X$2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COVID-19'!$U$9:$X$9</c:f>
              <c:numCache>
                <c:formatCode>0.0%</c:formatCode>
                <c:ptCount val="4"/>
                <c:pt idx="0">
                  <c:v>0.16666666666666666</c:v>
                </c:pt>
                <c:pt idx="1">
                  <c:v>0.25</c:v>
                </c:pt>
                <c:pt idx="2">
                  <c:v>0.22222222222222221</c:v>
                </c:pt>
                <c:pt idx="3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53-D64A-BA89-522C352F1E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712911680"/>
        <c:axId val="712055296"/>
        <c:axId val="0"/>
      </c:bar3DChart>
      <c:catAx>
        <c:axId val="71291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055296"/>
        <c:crosses val="autoZero"/>
        <c:auto val="1"/>
        <c:lblAlgn val="ctr"/>
        <c:lblOffset val="100"/>
        <c:noMultiLvlLbl val="0"/>
      </c:catAx>
      <c:valAx>
        <c:axId val="71205529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71291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Worst Outcome of COVID-19-fall &amp; Spring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'Worst Outcome of COVID-19'!$M$39</c:f>
              <c:strCache>
                <c:ptCount val="1"/>
                <c:pt idx="0">
                  <c:v>%Online Learning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COVID-19'!$N$34:$Q$34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COVID-19'!$N$39:$Q$39</c:f>
              <c:numCache>
                <c:formatCode>0.0%</c:formatCode>
                <c:ptCount val="4"/>
                <c:pt idx="0">
                  <c:v>0.37931034482758619</c:v>
                </c:pt>
                <c:pt idx="1">
                  <c:v>0.41025641025641024</c:v>
                </c:pt>
                <c:pt idx="2">
                  <c:v>0.19444444444444445</c:v>
                </c:pt>
                <c:pt idx="3">
                  <c:v>0.27272727272727271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04-8843-A9E8-AF9BE923B00A}"/>
            </c:ext>
          </c:extLst>
        </c:ser>
        <c:ser>
          <c:idx val="1"/>
          <c:order val="1"/>
          <c:tx>
            <c:strRef>
              <c:f>'Worst Outcome of COVID-19'!$M$40</c:f>
              <c:strCache>
                <c:ptCount val="1"/>
                <c:pt idx="0">
                  <c:v>%Social Distancing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COVID-19'!$N$34:$Q$34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COVID-19'!$N$40:$Q$40</c:f>
              <c:numCache>
                <c:formatCode>0.0%</c:formatCode>
                <c:ptCount val="4"/>
                <c:pt idx="0">
                  <c:v>0.34482758620689657</c:v>
                </c:pt>
                <c:pt idx="1">
                  <c:v>0.38461538461538464</c:v>
                </c:pt>
                <c:pt idx="2">
                  <c:v>0.52777777777777779</c:v>
                </c:pt>
                <c:pt idx="3">
                  <c:v>0.54545454545454541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04-8843-A9E8-AF9BE923B00A}"/>
            </c:ext>
          </c:extLst>
        </c:ser>
        <c:ser>
          <c:idx val="2"/>
          <c:order val="2"/>
          <c:tx>
            <c:strRef>
              <c:f>'Worst Outcome of COVID-19'!$M$41</c:f>
              <c:strCache>
                <c:ptCount val="1"/>
                <c:pt idx="0">
                  <c:v>%Unemployment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COVID-19'!$N$34:$Q$34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COVID-19'!$N$41:$Q$41</c:f>
              <c:numCache>
                <c:formatCode>0.0%</c:formatCode>
                <c:ptCount val="4"/>
                <c:pt idx="0">
                  <c:v>0.27586206896551724</c:v>
                </c:pt>
                <c:pt idx="1">
                  <c:v>0.20512820512820512</c:v>
                </c:pt>
                <c:pt idx="2">
                  <c:v>0.27777777777777779</c:v>
                </c:pt>
                <c:pt idx="3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04-8843-A9E8-AF9BE923B0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131234240"/>
        <c:axId val="1130777888"/>
        <c:axId val="0"/>
      </c:bar3DChart>
      <c:catAx>
        <c:axId val="1131234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0777888"/>
        <c:crosses val="autoZero"/>
        <c:auto val="1"/>
        <c:lblAlgn val="ctr"/>
        <c:lblOffset val="100"/>
        <c:noMultiLvlLbl val="0"/>
      </c:catAx>
      <c:valAx>
        <c:axId val="113077788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13123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Fall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'Fall 2020'!$H$5:$K$5</c:f>
              <c:strCache>
                <c:ptCount val="4"/>
                <c:pt idx="0">
                  <c:v>Freshman</c:v>
                </c:pt>
                <c:pt idx="1">
                  <c:v>Sophomor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'Fall 2020'!$H$7:$K$7</c:f>
              <c:numCache>
                <c:formatCode>0.0%</c:formatCode>
                <c:ptCount val="4"/>
                <c:pt idx="0">
                  <c:v>0.22666666666666666</c:v>
                </c:pt>
                <c:pt idx="1">
                  <c:v>0.30666666666666664</c:v>
                </c:pt>
                <c:pt idx="2">
                  <c:v>0.4</c:v>
                </c:pt>
                <c:pt idx="3">
                  <c:v>6.6666666666666666E-2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2-7042-9FC4-C22582CBA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7896416"/>
        <c:axId val="1894939008"/>
      </c:barChart>
      <c:catAx>
        <c:axId val="198789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39008"/>
        <c:crosses val="autoZero"/>
        <c:auto val="1"/>
        <c:lblAlgn val="ctr"/>
        <c:lblOffset val="100"/>
        <c:noMultiLvlLbl val="0"/>
      </c:catAx>
      <c:valAx>
        <c:axId val="189493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7896416"/>
        <c:crosses val="autoZero"/>
        <c:crossBetween val="between"/>
      </c:valAx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15000"/>
          <a:lumOff val="8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Fall &amp; Spring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EEB9C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'Fall &amp; Spring'!$G$6:$J$6</c:f>
              <c:strCache>
                <c:ptCount val="4"/>
                <c:pt idx="0">
                  <c:v>Freshman</c:v>
                </c:pt>
                <c:pt idx="1">
                  <c:v>Sophomor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'Fall &amp; Spring'!$G$8:$J$8</c:f>
              <c:numCache>
                <c:formatCode>0.0%</c:formatCode>
                <c:ptCount val="4"/>
                <c:pt idx="0">
                  <c:v>0.24832214765100671</c:v>
                </c:pt>
                <c:pt idx="1">
                  <c:v>0.28187919463087246</c:v>
                </c:pt>
                <c:pt idx="2">
                  <c:v>0.29530201342281881</c:v>
                </c:pt>
                <c:pt idx="3">
                  <c:v>0.17449664429530201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C8-E94D-BBFF-295391113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8761152"/>
        <c:axId val="1860929712"/>
      </c:barChart>
      <c:catAx>
        <c:axId val="199876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0929712"/>
        <c:crosses val="autoZero"/>
        <c:auto val="1"/>
        <c:lblAlgn val="ctr"/>
        <c:lblOffset val="100"/>
        <c:noMultiLvlLbl val="0"/>
      </c:catAx>
      <c:valAx>
        <c:axId val="186092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Title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876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Percentage affected by COVID-19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ysClr val="windowText" lastClr="000000">
                  <a:lumMod val="65000"/>
                  <a:lumOff val="35000"/>
                  <a:alpha val="75000"/>
                </a:sys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Sheet5!$E$3:$F$3</c:f>
              <c:strCache>
                <c:ptCount val="2"/>
                <c:pt idx="0">
                  <c:v>Spring</c:v>
                </c:pt>
                <c:pt idx="1">
                  <c:v>Fall</c:v>
                </c:pt>
              </c:strCache>
            </c:strRef>
          </c:cat>
          <c:val>
            <c:numRef>
              <c:f>Sheet5!$E$7:$F$7</c:f>
              <c:numCache>
                <c:formatCode>0.0%</c:formatCode>
                <c:ptCount val="2"/>
                <c:pt idx="0">
                  <c:v>0.91891891891891897</c:v>
                </c:pt>
                <c:pt idx="1">
                  <c:v>0.8666666666666667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A9-3C4C-8C2E-E3617514AB7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97796176"/>
        <c:axId val="1497809632"/>
      </c:barChart>
      <c:catAx>
        <c:axId val="149779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809632"/>
        <c:crosses val="autoZero"/>
        <c:auto val="1"/>
        <c:lblAlgn val="ctr"/>
        <c:lblOffset val="100"/>
        <c:noMultiLvlLbl val="0"/>
      </c:catAx>
      <c:valAx>
        <c:axId val="149780963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49779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Unemployment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'Job loss'!$F$3:$H$3</c:f>
              <c:strCache>
                <c:ptCount val="3"/>
                <c:pt idx="0">
                  <c:v>Fall</c:v>
                </c:pt>
                <c:pt idx="1">
                  <c:v>Spring</c:v>
                </c:pt>
                <c:pt idx="2">
                  <c:v>Fall + Spring</c:v>
                </c:pt>
              </c:strCache>
            </c:strRef>
          </c:cat>
          <c:val>
            <c:numRef>
              <c:f>'Job loss'!$F$7:$H$7</c:f>
              <c:numCache>
                <c:formatCode>0.0%</c:formatCode>
                <c:ptCount val="3"/>
                <c:pt idx="0">
                  <c:v>0.26666666666666666</c:v>
                </c:pt>
                <c:pt idx="1">
                  <c:v>0.17567567567567569</c:v>
                </c:pt>
                <c:pt idx="2">
                  <c:v>0.22147651006711411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82-3244-81E6-1E8E2A609C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609984128"/>
        <c:axId val="1528073328"/>
      </c:barChart>
      <c:catAx>
        <c:axId val="160998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8073328"/>
        <c:crosses val="autoZero"/>
        <c:auto val="1"/>
        <c:lblAlgn val="ctr"/>
        <c:lblOffset val="100"/>
        <c:noMultiLvlLbl val="0"/>
      </c:catAx>
      <c:valAx>
        <c:axId val="152807332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60998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Job+ Internship Loss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'Job loss'!$F$3:$H$3</c:f>
              <c:strCache>
                <c:ptCount val="3"/>
                <c:pt idx="0">
                  <c:v>Fall</c:v>
                </c:pt>
                <c:pt idx="1">
                  <c:v>Spring</c:v>
                </c:pt>
                <c:pt idx="2">
                  <c:v>Fall + Spring</c:v>
                </c:pt>
              </c:strCache>
            </c:strRef>
          </c:cat>
          <c:val>
            <c:numRef>
              <c:f>'Job loss'!$F$11:$H$11</c:f>
              <c:numCache>
                <c:formatCode>0.0%</c:formatCode>
                <c:ptCount val="3"/>
                <c:pt idx="0">
                  <c:v>0.37333333333333335</c:v>
                </c:pt>
                <c:pt idx="1">
                  <c:v>0.22972972972972974</c:v>
                </c:pt>
                <c:pt idx="2">
                  <c:v>0.30201342281879195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B-394D-BEA5-AAAAC9BD70C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28253824"/>
        <c:axId val="1528199824"/>
      </c:barChart>
      <c:catAx>
        <c:axId val="152825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8199824"/>
        <c:crosses val="autoZero"/>
        <c:auto val="1"/>
        <c:lblAlgn val="ctr"/>
        <c:lblOffset val="100"/>
        <c:noMultiLvlLbl val="0"/>
      </c:catAx>
      <c:valAx>
        <c:axId val="152819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825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File Unemployment Insurance Claim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60-4A4F-B091-E5D5B2EE5D7F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60-4A4F-B091-E5D5B2EE5D7F}"/>
              </c:ext>
            </c:extLst>
          </c:dPt>
          <c:cat>
            <c:strRef>
              <c:f>'Claim Unemployment'!$F$4:$G$4</c:f>
              <c:strCache>
                <c:ptCount val="2"/>
                <c:pt idx="0">
                  <c:v>Fall</c:v>
                </c:pt>
                <c:pt idx="1">
                  <c:v>Spring</c:v>
                </c:pt>
              </c:strCache>
            </c:strRef>
          </c:cat>
          <c:val>
            <c:numRef>
              <c:f>'Claim Unemployment'!$F$7:$G$7</c:f>
              <c:numCache>
                <c:formatCode>0.0%</c:formatCode>
                <c:ptCount val="2"/>
                <c:pt idx="0">
                  <c:v>0.16</c:v>
                </c:pt>
                <c:pt idx="1">
                  <c:v>4.6511627906976744E-2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60-4A4F-B091-E5D5B2EE5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Worst Outcome of COVID-19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'Worst Outcome of COVID-19'!$F$9</c:f>
              <c:strCache>
                <c:ptCount val="1"/>
                <c:pt idx="0">
                  <c:v>% Social Distancing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COVID-19'!$G$4:$I$4</c:f>
              <c:strCache>
                <c:ptCount val="3"/>
                <c:pt idx="0">
                  <c:v>Fall</c:v>
                </c:pt>
                <c:pt idx="1">
                  <c:v>Spring</c:v>
                </c:pt>
                <c:pt idx="2">
                  <c:v>Fall &amp; Spring</c:v>
                </c:pt>
              </c:strCache>
            </c:strRef>
          </c:cat>
          <c:val>
            <c:numRef>
              <c:f>'Worst Outcome of COVID-19'!$G$9:$I$9</c:f>
              <c:numCache>
                <c:formatCode>0.0%</c:formatCode>
                <c:ptCount val="3"/>
                <c:pt idx="0">
                  <c:v>0.38666666666666666</c:v>
                </c:pt>
                <c:pt idx="1">
                  <c:v>0.48837209302325579</c:v>
                </c:pt>
                <c:pt idx="2">
                  <c:v>0.42372881355932202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CA-F64D-A9C4-93A7E7573977}"/>
            </c:ext>
          </c:extLst>
        </c:ser>
        <c:ser>
          <c:idx val="1"/>
          <c:order val="1"/>
          <c:tx>
            <c:strRef>
              <c:f>'Worst Outcome of COVID-19'!$F$10</c:f>
              <c:strCache>
                <c:ptCount val="1"/>
                <c:pt idx="0">
                  <c:v>% Online Learning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COVID-19'!$G$4:$I$4</c:f>
              <c:strCache>
                <c:ptCount val="3"/>
                <c:pt idx="0">
                  <c:v>Fall</c:v>
                </c:pt>
                <c:pt idx="1">
                  <c:v>Spring</c:v>
                </c:pt>
                <c:pt idx="2">
                  <c:v>Fall &amp; Spring</c:v>
                </c:pt>
              </c:strCache>
            </c:strRef>
          </c:cat>
          <c:val>
            <c:numRef>
              <c:f>'Worst Outcome of COVID-19'!$G$10:$I$10</c:f>
              <c:numCache>
                <c:formatCode>0.0%</c:formatCode>
                <c:ptCount val="3"/>
                <c:pt idx="0">
                  <c:v>0.32</c:v>
                </c:pt>
                <c:pt idx="1">
                  <c:v>0.30232558139534882</c:v>
                </c:pt>
                <c:pt idx="2">
                  <c:v>0.3135593220338983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CA-F64D-A9C4-93A7E7573977}"/>
            </c:ext>
          </c:extLst>
        </c:ser>
        <c:ser>
          <c:idx val="2"/>
          <c:order val="2"/>
          <c:tx>
            <c:strRef>
              <c:f>'Worst Outcome of COVID-19'!$F$11</c:f>
              <c:strCache>
                <c:ptCount val="1"/>
                <c:pt idx="0">
                  <c:v>%Unemployment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COVID-19'!$G$4:$I$4</c:f>
              <c:strCache>
                <c:ptCount val="3"/>
                <c:pt idx="0">
                  <c:v>Fall</c:v>
                </c:pt>
                <c:pt idx="1">
                  <c:v>Spring</c:v>
                </c:pt>
                <c:pt idx="2">
                  <c:v>Fall &amp; Spring</c:v>
                </c:pt>
              </c:strCache>
            </c:strRef>
          </c:cat>
          <c:val>
            <c:numRef>
              <c:f>'Worst Outcome of COVID-19'!$G$11:$I$11</c:f>
              <c:numCache>
                <c:formatCode>0.0%</c:formatCode>
                <c:ptCount val="3"/>
                <c:pt idx="0">
                  <c:v>0.25333333333333335</c:v>
                </c:pt>
                <c:pt idx="1">
                  <c:v>0.20930232558139536</c:v>
                </c:pt>
                <c:pt idx="2">
                  <c:v>0.23728813559322035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CA-F64D-A9C4-93A7E75739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104929248"/>
        <c:axId val="1105054640"/>
        <c:axId val="0"/>
      </c:bar3DChart>
      <c:catAx>
        <c:axId val="1104929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5054640"/>
        <c:crosses val="autoZero"/>
        <c:auto val="1"/>
        <c:lblAlgn val="ctr"/>
        <c:lblOffset val="100"/>
        <c:noMultiLvlLbl val="0"/>
      </c:catAx>
      <c:valAx>
        <c:axId val="110505464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10492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Worst Outcome of COVID-19-Fall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'Worst Outcome of COVID-19'!$M$7</c:f>
              <c:strCache>
                <c:ptCount val="1"/>
                <c:pt idx="0">
                  <c:v>%Online Learning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COVID-19'!$N$2:$Q$2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COVID-19'!$N$7:$Q$7</c:f>
              <c:numCache>
                <c:formatCode>0.0%</c:formatCode>
                <c:ptCount val="4"/>
                <c:pt idx="0">
                  <c:v>0.41176470588235292</c:v>
                </c:pt>
                <c:pt idx="1">
                  <c:v>0.43478260869565216</c:v>
                </c:pt>
                <c:pt idx="2">
                  <c:v>0.18518518518518517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51-CB47-B3C5-E2579242CA3D}"/>
            </c:ext>
          </c:extLst>
        </c:ser>
        <c:ser>
          <c:idx val="1"/>
          <c:order val="1"/>
          <c:tx>
            <c:strRef>
              <c:f>'Worst Outcome of COVID-19'!$M$8</c:f>
              <c:strCache>
                <c:ptCount val="1"/>
                <c:pt idx="0">
                  <c:v>%Social Distancing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COVID-19'!$N$2:$Q$2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COVID-19'!$N$8:$Q$8</c:f>
              <c:numCache>
                <c:formatCode>0.0%</c:formatCode>
                <c:ptCount val="4"/>
                <c:pt idx="0">
                  <c:v>0.23529411764705882</c:v>
                </c:pt>
                <c:pt idx="1">
                  <c:v>0.39130434782608697</c:v>
                </c:pt>
                <c:pt idx="2">
                  <c:v>0.51851851851851849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51-CB47-B3C5-E2579242CA3D}"/>
            </c:ext>
          </c:extLst>
        </c:ser>
        <c:ser>
          <c:idx val="2"/>
          <c:order val="2"/>
          <c:tx>
            <c:strRef>
              <c:f>'Worst Outcome of COVID-19'!$M$9</c:f>
              <c:strCache>
                <c:ptCount val="1"/>
                <c:pt idx="0">
                  <c:v>%Unemployment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'Worst Outcome of COVID-19'!$N$2:$Q$2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'Worst Outcome of COVID-19'!$N$9:$Q$9</c:f>
              <c:numCache>
                <c:formatCode>0.0%</c:formatCode>
                <c:ptCount val="4"/>
                <c:pt idx="0">
                  <c:v>0.35294117647058826</c:v>
                </c:pt>
                <c:pt idx="1">
                  <c:v>0.17391304347826086</c:v>
                </c:pt>
                <c:pt idx="2">
                  <c:v>0.29629629629629628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51-CB47-B3C5-E2579242CA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104233248"/>
        <c:axId val="1104147696"/>
        <c:axId val="0"/>
      </c:bar3DChart>
      <c:catAx>
        <c:axId val="1104233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4147696"/>
        <c:crosses val="autoZero"/>
        <c:auto val="1"/>
        <c:lblAlgn val="ctr"/>
        <c:lblOffset val="100"/>
        <c:noMultiLvlLbl val="0"/>
      </c:catAx>
      <c:valAx>
        <c:axId val="110414769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10423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6F226F-9252-4C88-B186-B8273F9627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F084-9A19-6546-823A-C4D1640862C5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27175" y="1123950"/>
            <a:ext cx="4048125" cy="3035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327525"/>
            <a:ext cx="5683250" cy="3540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4075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54075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9D990-4733-6F44-9431-A1DC1654F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22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have been affected</a:t>
            </a:r>
            <a:r>
              <a:rPr lang="en-US" dirty="0">
                <a:effectLst/>
              </a:rPr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Opportunity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9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Having healthcare worker at home (student wants to help them to stay healthy and relax, keep home clean)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2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Having healthcare worker at home (student wants to help them to stay healthy and relax, keep home clean)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4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Having healthcare worker at home (student wants to help them to stay healthy and relax, keep home clean)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0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Having healthcare worker at home (student wants to help them to stay healthy and relax, keep home clean)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5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Having healthcare worker at home (student wants to help them to stay healthy and relax, keep home clean)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9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Having healthcare worker at home (student wants to help them to stay healthy and relax, keep home clean)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24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Having healthcare worker at home (student wants to help them to stay healthy and relax, keep home clean)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9D990-4733-6F44-9431-A1DC1654F6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9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0" y="2971800"/>
            <a:ext cx="9144000" cy="914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12549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905000" y="5410200"/>
            <a:ext cx="51816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6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810000" y="6477000"/>
            <a:ext cx="2133600" cy="244475"/>
          </a:xfr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28600" y="6477000"/>
            <a:ext cx="2895600" cy="244475"/>
          </a:xfrm>
        </p:spPr>
        <p:txBody>
          <a:bodyPr/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51D8DC2C-BEA2-41D2-BAD8-C0B50C728FD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81000" y="319088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latin typeface="Verdana" panose="020B0604030504040204" pitchFamily="34" charset="0"/>
              </a:rPr>
              <a:t>LOGO</a:t>
            </a: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2895600"/>
            <a:ext cx="8229600" cy="9144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924800" cy="685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B5F0C-8138-414C-A180-39D29F8BA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33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47688"/>
            <a:ext cx="2057400" cy="5883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7688"/>
            <a:ext cx="6019800" cy="5883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C1F1D-D84E-4C9B-B01F-48788EB04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22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38263"/>
            <a:ext cx="8229600" cy="50927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1800" y="269875"/>
            <a:ext cx="2133600" cy="2460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530975"/>
            <a:ext cx="2895600" cy="2762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53200"/>
            <a:ext cx="2133600" cy="254000"/>
          </a:xfrm>
        </p:spPr>
        <p:txBody>
          <a:bodyPr/>
          <a:lstStyle>
            <a:lvl1pPr>
              <a:defRPr/>
            </a:lvl1pPr>
          </a:lstStyle>
          <a:p>
            <a:fld id="{C280C981-3D75-430E-B1D0-B2E77F3DA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58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A3646-630F-4D6F-B4D9-D6815896CF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6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35A4B-5F97-4BF4-9BD5-AA56B1FEB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9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8263"/>
            <a:ext cx="4038600" cy="5092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8263"/>
            <a:ext cx="4038600" cy="5092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3C03C-110A-48FB-89EE-D9A489D0B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96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12494-A4C5-423A-9E15-52CDF7269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226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2564B-7B57-4398-8641-7910CD7DD5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82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8CAC-B442-444F-8D2D-5043CFA16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57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288D3-BB06-432A-9D50-1EE275292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11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4AA0D-0DDA-4341-9F98-7011517AA1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78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533400"/>
            <a:ext cx="9144000" cy="685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12549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457200"/>
            <a:ext cx="8229600" cy="685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8263"/>
            <a:ext cx="822960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1800" y="269875"/>
            <a:ext cx="2133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r>
              <a:rPr lang="en-US" altLang="en-US"/>
              <a:t>www.Win2Farsi.com   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530975"/>
            <a:ext cx="2895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553200"/>
            <a:ext cx="21336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fld id="{19C79298-3130-4EE3-B1D3-E9BBCFAB2D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547688"/>
            <a:ext cx="73914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62000" y="3200400"/>
            <a:ext cx="10515600" cy="685800"/>
          </a:xfrm>
        </p:spPr>
        <p:txBody>
          <a:bodyPr/>
          <a:lstStyle/>
          <a:p>
            <a:r>
              <a:rPr lang="en-US" altLang="en-US" sz="3600" dirty="0"/>
              <a:t>COVID-19 Effects on NKU Students</a:t>
            </a:r>
            <a:br>
              <a:rPr lang="en-US" altLang="en-US" sz="3600" dirty="0"/>
            </a:br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08720" y="4495575"/>
            <a:ext cx="5181600" cy="533400"/>
          </a:xfrm>
        </p:spPr>
        <p:txBody>
          <a:bodyPr/>
          <a:lstStyle/>
          <a:p>
            <a:r>
              <a:rPr lang="en-US" altLang="en-US" sz="1800"/>
              <a:t>Dr. Boshra</a:t>
            </a:r>
            <a:r>
              <a:rPr lang="en-US" altLang="en-US" sz="1800" dirty="0"/>
              <a:t> Karimi</a:t>
            </a:r>
          </a:p>
          <a:p>
            <a:br>
              <a:rPr lang="en-US" altLang="en-US" sz="1800" dirty="0"/>
            </a:br>
            <a:r>
              <a:rPr lang="en-US" altLang="en-US" sz="1800" dirty="0"/>
              <a:t>Assistant Professor</a:t>
            </a:r>
          </a:p>
          <a:p>
            <a:br>
              <a:rPr lang="en-US" altLang="en-US" sz="1800" dirty="0"/>
            </a:br>
            <a:r>
              <a:rPr lang="en-US" altLang="en-US" sz="1800" dirty="0"/>
              <a:t>Northern Kentucky University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11" y="76200"/>
            <a:ext cx="2922135" cy="2209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3" name="Picture 5" descr="Food Safety and the Coronavirus Disease 2019 (COVID-19) | FD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86400"/>
            <a:ext cx="22352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215D34-A2BC-6C42-81EB-56BC52298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0"/>
    </mc:Choice>
    <mc:Fallback xmlns="">
      <p:transition spd="slow" advTm="1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Methodology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5048355-46AD-F141-9B75-D8BDF147AA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7052142"/>
              </p:ext>
            </p:extLst>
          </p:nvPr>
        </p:nvGraphicFramePr>
        <p:xfrm>
          <a:off x="1447800" y="1752600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7CB9BF-1341-4A41-B8C8-272D7CB7E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"/>
    </mc:Choice>
    <mc:Fallback xmlns="">
      <p:transition spd="slow" advTm="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Methodology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 marL="457200" lvl="1" indent="0">
              <a:lnSpc>
                <a:spcPct val="80000"/>
              </a:lnSpc>
              <a:buClr>
                <a:srgbClr val="669E17"/>
              </a:buClr>
              <a:buNone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Fall 2020 survey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75 students</a:t>
            </a: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CMGT</a:t>
            </a: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 Freshman: 17, Sophomore:23, Junior:30, Senior:5</a:t>
            </a:r>
            <a:endParaRPr lang="en-US" alt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50CCA5-1C8B-A34A-A3A8-2D04C8280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2"/>
    </mc:Choice>
    <mc:Fallback xmlns="">
      <p:transition spd="slow" advTm="1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Methodology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B0C0823-C085-344E-8289-5A8E58CC8E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14510"/>
              </p:ext>
            </p:extLst>
          </p:nvPr>
        </p:nvGraphicFramePr>
        <p:xfrm>
          <a:off x="1935956" y="1752600"/>
          <a:ext cx="5410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699271-A39A-3E4A-A4C3-4F267552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2"/>
    </mc:Choice>
    <mc:Fallback xmlns="">
      <p:transition spd="slow" advTm="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Methodology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 marL="457200" lvl="1" indent="0">
              <a:lnSpc>
                <a:spcPct val="80000"/>
              </a:lnSpc>
              <a:buClr>
                <a:srgbClr val="669E17"/>
              </a:buClr>
              <a:buNone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Fall &amp; Spring 2020 survey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149 students</a:t>
            </a: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CMGT &amp; EGT</a:t>
            </a: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 Freshman: 37, Sophomore:42, Junior:44, Senior:26</a:t>
            </a:r>
            <a:endParaRPr lang="en-US" alt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19CAED-DE61-BA4E-8490-47214B36C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8"/>
    </mc:Choice>
    <mc:Fallback xmlns="">
      <p:transition spd="slow" advTm="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Methodology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7B361E3-DFD9-7D43-A403-389BE6CAF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975027"/>
              </p:ext>
            </p:extLst>
          </p:nvPr>
        </p:nvGraphicFramePr>
        <p:xfrm>
          <a:off x="1828800" y="1752600"/>
          <a:ext cx="5410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D4E5A9-CCFB-F04F-A010-7A73FCA38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5"/>
    </mc:Choice>
    <mc:Fallback xmlns="">
      <p:transition spd="slow" advTm="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Fall vs. Spring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5ADD03B-A57F-E742-BA3D-3FF665F68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415608"/>
              </p:ext>
            </p:extLst>
          </p:nvPr>
        </p:nvGraphicFramePr>
        <p:xfrm>
          <a:off x="1440656" y="1905000"/>
          <a:ext cx="6400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04BD98-449D-4945-9E65-1217FDD4B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7"/>
    </mc:Choice>
    <mc:Fallback xmlns="">
      <p:transition spd="slow" advTm="2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1392238" y="2057400"/>
            <a:ext cx="6684963" cy="3886200"/>
            <a:chOff x="877" y="1296"/>
            <a:chExt cx="4211" cy="2448"/>
          </a:xfrm>
        </p:grpSpPr>
        <p:sp>
          <p:nvSpPr>
            <p:cNvPr id="101380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7C16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81" name="Oval 5"/>
            <p:cNvSpPr>
              <a:spLocks noChangeArrowheads="1"/>
            </p:cNvSpPr>
            <p:nvPr/>
          </p:nvSpPr>
          <p:spPr bwMode="auto">
            <a:xfrm rot="-1543677">
              <a:off x="2736" y="1728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2" name="Oval 6"/>
            <p:cNvSpPr>
              <a:spLocks noChangeArrowheads="1"/>
            </p:cNvSpPr>
            <p:nvPr/>
          </p:nvSpPr>
          <p:spPr bwMode="auto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3" name="Oval 7"/>
            <p:cNvSpPr>
              <a:spLocks noChangeArrowheads="1"/>
            </p:cNvSpPr>
            <p:nvPr/>
          </p:nvSpPr>
          <p:spPr bwMode="auto">
            <a:xfrm rot="-1543677">
              <a:off x="1824" y="350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4" name="Oval 8"/>
            <p:cNvSpPr>
              <a:spLocks noChangeArrowheads="1"/>
            </p:cNvSpPr>
            <p:nvPr/>
          </p:nvSpPr>
          <p:spPr bwMode="auto">
            <a:xfrm rot="-1543677">
              <a:off x="3456" y="312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5" name="Oval 9"/>
            <p:cNvSpPr>
              <a:spLocks noChangeArrowheads="1"/>
            </p:cNvSpPr>
            <p:nvPr/>
          </p:nvSpPr>
          <p:spPr bwMode="auto">
            <a:xfrm rot="-1543677">
              <a:off x="1296" y="2592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6" name="Oval 10"/>
            <p:cNvSpPr>
              <a:spLocks noChangeArrowheads="1"/>
            </p:cNvSpPr>
            <p:nvPr/>
          </p:nvSpPr>
          <p:spPr bwMode="gray">
            <a:xfrm>
              <a:off x="2407" y="1296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1387" name="Oval 11"/>
            <p:cNvSpPr>
              <a:spLocks noChangeArrowheads="1"/>
            </p:cNvSpPr>
            <p:nvPr/>
          </p:nvSpPr>
          <p:spPr bwMode="gray">
            <a:xfrm>
              <a:off x="1241" y="2072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1388" name="Oval 12"/>
            <p:cNvSpPr>
              <a:spLocks noChangeArrowheads="1"/>
            </p:cNvSpPr>
            <p:nvPr/>
          </p:nvSpPr>
          <p:spPr bwMode="gray"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1389" name="Oval 13"/>
            <p:cNvSpPr>
              <a:spLocks noChangeArrowheads="1"/>
            </p:cNvSpPr>
            <p:nvPr/>
          </p:nvSpPr>
          <p:spPr bwMode="gray">
            <a:xfrm>
              <a:off x="3048" y="2707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1390" name="Oval 14"/>
            <p:cNvSpPr>
              <a:spLocks noChangeArrowheads="1"/>
            </p:cNvSpPr>
            <p:nvPr/>
          </p:nvSpPr>
          <p:spPr bwMode="gray">
            <a:xfrm>
              <a:off x="4072" y="1420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/>
            </a:p>
          </p:txBody>
        </p:sp>
        <p:sp>
          <p:nvSpPr>
            <p:cNvPr id="101391" name="Text Box 15"/>
            <p:cNvSpPr txBox="1">
              <a:spLocks noChangeArrowheads="1"/>
            </p:cNvSpPr>
            <p:nvPr/>
          </p:nvSpPr>
          <p:spPr bwMode="white">
            <a:xfrm>
              <a:off x="1077" y="2269"/>
              <a:ext cx="12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</a:rPr>
                <a:t>International</a:t>
              </a:r>
            </a:p>
          </p:txBody>
        </p:sp>
        <p:sp>
          <p:nvSpPr>
            <p:cNvPr id="101392" name="Text Box 16"/>
            <p:cNvSpPr txBox="1">
              <a:spLocks noChangeArrowheads="1"/>
            </p:cNvSpPr>
            <p:nvPr/>
          </p:nvSpPr>
          <p:spPr bwMode="white">
            <a:xfrm>
              <a:off x="2521" y="1526"/>
              <a:ext cx="4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Life</a:t>
              </a:r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white">
            <a:xfrm>
              <a:off x="4093" y="1643"/>
              <a:ext cx="65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School</a:t>
              </a:r>
            </a:p>
          </p:txBody>
        </p:sp>
        <p:sp>
          <p:nvSpPr>
            <p:cNvPr id="101394" name="Text Box 18"/>
            <p:cNvSpPr txBox="1">
              <a:spLocks noChangeArrowheads="1"/>
            </p:cNvSpPr>
            <p:nvPr/>
          </p:nvSpPr>
          <p:spPr bwMode="white">
            <a:xfrm>
              <a:off x="3072" y="2933"/>
              <a:ext cx="65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Health</a:t>
              </a:r>
            </a:p>
          </p:txBody>
        </p:sp>
        <p:sp>
          <p:nvSpPr>
            <p:cNvPr id="101395" name="Text Box 19"/>
            <p:cNvSpPr txBox="1">
              <a:spLocks noChangeArrowheads="1"/>
            </p:cNvSpPr>
            <p:nvPr/>
          </p:nvSpPr>
          <p:spPr bwMode="white">
            <a:xfrm>
              <a:off x="1638" y="3295"/>
              <a:ext cx="3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Job</a:t>
              </a:r>
            </a:p>
          </p:txBody>
        </p:sp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C9C3F7F7-3756-0943-987F-D4049E19E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they have been affected?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E22329-863D-FF4E-9D29-4A7AF1D44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6"/>
    </mc:Choice>
    <mc:Fallback xmlns="">
      <p:transition spd="slow" advTm="2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/>
              <a:t>Not seeing family and friends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No shopping and dine out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Gym closure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Baseball match shut down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Boring life style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Can’t see grandparents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Stand in line for getting necessities from stores!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No travel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Homeschooling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3DAE37-56D2-CB47-9D6A-F921D2036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7"/>
    </mc:Choice>
    <mc:Fallback xmlns="">
      <p:transition spd="slow" advTm="2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/>
              <a:t>Mask makes it harder to understand people and be understood by people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Push back necessary surgery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Catch the virus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Not too much change in rural area since people don’t care about social distancing there!</a:t>
            </a:r>
          </a:p>
          <a:p>
            <a:pPr>
              <a:buFont typeface="Wingdings" pitchFamily="2" charset="2"/>
              <a:buChar char="ü"/>
            </a:pPr>
            <a:endParaRPr lang="en-US" b="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127D4A-6BAB-CE40-872F-AD9B9FA43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8"/>
    </mc:Choice>
    <mc:Fallback xmlns="">
      <p:transition spd="slow" advTm="3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/>
              <a:t>Difficult schedule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Procrastination due to online learning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Move out of dorms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Distraction because of online learning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Relocation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No routine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Some professors just post notes, or pre-recorded lectures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Not too many healthy foods available on campus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Lack of motivation</a:t>
            </a:r>
          </a:p>
          <a:p>
            <a:pPr>
              <a:buFont typeface="Wingdings" pitchFamily="2" charset="2"/>
              <a:buChar char="ü"/>
            </a:pPr>
            <a:endParaRPr lang="en-US" b="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EDD830-5A96-F14D-B028-FDF05C53B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5"/>
    </mc:Choice>
    <mc:Fallback xmlns="">
      <p:transition spd="slow" advTm="3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COVID-19 Effects on Higher Education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496149"/>
            <a:ext cx="7605713" cy="4708525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0" dirty="0"/>
              <a:t>Various responses nationally and internationally. </a:t>
            </a:r>
          </a:p>
          <a:p>
            <a:pPr>
              <a:buFont typeface="Wingdings" pitchFamily="2" charset="2"/>
              <a:buChar char="q"/>
            </a:pPr>
            <a:endParaRPr lang="en-US" b="0" dirty="0"/>
          </a:p>
          <a:p>
            <a:pPr>
              <a:buFont typeface="Wingdings" pitchFamily="2" charset="2"/>
              <a:buChar char="q"/>
            </a:pPr>
            <a:r>
              <a:rPr lang="en-US" b="0" dirty="0"/>
              <a:t>Common in all responses worldwide: transitioning delivery mode from Face-to-Face to online format </a:t>
            </a:r>
          </a:p>
          <a:p>
            <a:pPr>
              <a:buFont typeface="Wingdings" pitchFamily="2" charset="2"/>
              <a:buChar char="q"/>
            </a:pPr>
            <a:endParaRPr lang="en-US" b="0" dirty="0"/>
          </a:p>
          <a:p>
            <a:pPr>
              <a:buFont typeface="Wingdings" pitchFamily="2" charset="2"/>
              <a:buChar char="q"/>
            </a:pPr>
            <a:r>
              <a:rPr lang="en-US" b="0" dirty="0"/>
              <a:t>Online delivery format is different from online pedagogy. </a:t>
            </a:r>
          </a:p>
          <a:p>
            <a:pPr>
              <a:buFont typeface="Wingdings" pitchFamily="2" charset="2"/>
              <a:buChar char="§"/>
            </a:pPr>
            <a:endParaRPr lang="en-US" b="0" dirty="0"/>
          </a:p>
          <a:p>
            <a:pPr lvl="1">
              <a:lnSpc>
                <a:spcPct val="80000"/>
              </a:lnSpc>
            </a:pPr>
            <a:endParaRPr lang="en-US" altLang="en-US" sz="2400" dirty="0"/>
          </a:p>
          <a:p>
            <a:pPr lvl="1">
              <a:lnSpc>
                <a:spcPct val="80000"/>
              </a:lnSpc>
            </a:pPr>
            <a:endParaRPr lang="en-US" alt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61F619-E2A3-3845-8871-22D69C90B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1"/>
    </mc:Choice>
    <mc:Fallback xmlns="">
      <p:transition spd="slow" advTm="2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Switch to school closer to home</a:t>
            </a:r>
          </a:p>
          <a:p>
            <a:pPr>
              <a:buFont typeface="Wingdings" pitchFamily="2" charset="2"/>
              <a:buChar char="ü"/>
            </a:pPr>
            <a:r>
              <a:rPr lang="en-US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Start school at NKU</a:t>
            </a:r>
          </a:p>
          <a:p>
            <a:pPr>
              <a:buFont typeface="Wingdings" pitchFamily="2" charset="2"/>
              <a:buChar char="ü"/>
            </a:pPr>
            <a:endParaRPr lang="en-US" b="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C2AB38-7168-5341-85BA-98ED9FBF5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9"/>
    </mc:Choice>
    <mc:Fallback xmlns="">
      <p:transition spd="slow" advTm="17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/>
              <a:t>Cancer patient can’t get support from organization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Having healthcare worker at home 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Lack of emotional support system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Students with underline condition like having mental health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Anxiety and depression</a:t>
            </a:r>
          </a:p>
          <a:p>
            <a:pPr>
              <a:buFont typeface="Wingdings" pitchFamily="2" charset="2"/>
              <a:buChar char="ü"/>
            </a:pPr>
            <a:endParaRPr lang="en-US" b="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5A9243-1899-764E-9BA2-F31472CA6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5"/>
    </mc:Choice>
    <mc:Fallback xmlns="">
      <p:transition spd="slow" advTm="2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Job loss for them or their spouse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Work more</a:t>
            </a:r>
          </a:p>
          <a:p>
            <a:pPr>
              <a:buFont typeface="Wingdings" pitchFamily="2" charset="2"/>
              <a:buChar char="ü"/>
            </a:pPr>
            <a:r>
              <a:rPr lang="en-US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Can’t find summer co-op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Less money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Salary cut</a:t>
            </a:r>
          </a:p>
          <a:p>
            <a:pPr>
              <a:buFont typeface="Wingdings" pitchFamily="2" charset="2"/>
              <a:buChar char="ü"/>
            </a:pPr>
            <a:r>
              <a:rPr lang="en-US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Lost internship</a:t>
            </a:r>
          </a:p>
          <a:p>
            <a:pPr>
              <a:buFont typeface="Wingdings" pitchFamily="2" charset="2"/>
              <a:buChar char="ü"/>
            </a:pPr>
            <a:endParaRPr lang="en-US" b="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787874-A997-0242-AA07-4607B4D29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0"/>
    </mc:Choice>
    <mc:Fallback xmlns="">
      <p:transition spd="slow" advTm="2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/>
              <a:t>Cannot go back home because of border shut down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Worried about parents and family members in home country</a:t>
            </a:r>
          </a:p>
          <a:p>
            <a:pPr>
              <a:buFont typeface="Wingdings" pitchFamily="2" charset="2"/>
              <a:buChar char="ü"/>
            </a:pPr>
            <a:endParaRPr lang="en-US" b="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707B55-F6F7-3F45-9D79-B38B82008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2"/>
    </mc:Choice>
    <mc:Fallback xmlns="">
      <p:transition spd="slow" advTm="1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/>
              <a:t>Like online delivery for some courses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Study at our own pace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More free time to watch movies, fishing, workout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Spend more quality time with family</a:t>
            </a:r>
          </a:p>
          <a:p>
            <a:pPr>
              <a:buFont typeface="Wingdings" pitchFamily="2" charset="2"/>
              <a:buChar char="ü"/>
            </a:pPr>
            <a:r>
              <a:rPr lang="en-US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Less stress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More productivity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Home project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Self improvement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Save money (no gas or hang out)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8E0DB8-7FC2-074C-9236-4B4EE907B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5"/>
    </mc:Choice>
    <mc:Fallback xmlns="">
      <p:transition spd="slow" advTm="34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0" dirty="0"/>
              <a:t>More ( healthy) food accessibility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Rest more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More comfortable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Save time (not commute)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Flexibility to make my own schedule</a:t>
            </a:r>
          </a:p>
          <a:p>
            <a:pPr>
              <a:buFont typeface="Wingdings" pitchFamily="2" charset="2"/>
              <a:buChar char="ü"/>
            </a:pPr>
            <a:r>
              <a:rPr lang="en-US" b="0" dirty="0"/>
              <a:t>Learn new skills</a:t>
            </a:r>
          </a:p>
          <a:p>
            <a:pPr>
              <a:buFont typeface="Wingdings" pitchFamily="2" charset="2"/>
              <a:buChar char="ü"/>
            </a:pPr>
            <a:endParaRPr lang="en-US" b="0" dirty="0"/>
          </a:p>
          <a:p>
            <a:pPr>
              <a:buFont typeface="Wingdings" pitchFamily="2" charset="2"/>
              <a:buChar char="ü"/>
            </a:pPr>
            <a:endParaRPr lang="en-US" b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465B7D-CCAF-C548-8889-62A6FF1B4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9"/>
    </mc:Choice>
    <mc:Fallback xmlns="">
      <p:transition spd="slow" advTm="10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7382-A65B-AC4C-A121-43C10622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A4B7F9-5042-D745-B272-0F1FD66CCB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310455"/>
              </p:ext>
            </p:extLst>
          </p:nvPr>
        </p:nvGraphicFramePr>
        <p:xfrm>
          <a:off x="2133600" y="1820863"/>
          <a:ext cx="5105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47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4"/>
    </mc:Choice>
    <mc:Fallback xmlns="">
      <p:transition spd="slow" advTm="1674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7382-A65B-AC4C-A121-43C10622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4BDB6A8-EB22-8247-B601-D2750A006C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032042"/>
              </p:ext>
            </p:extLst>
          </p:nvPr>
        </p:nvGraphicFramePr>
        <p:xfrm>
          <a:off x="2057400" y="1938528"/>
          <a:ext cx="5410200" cy="4030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28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1"/>
    </mc:Choice>
    <mc:Fallback xmlns="">
      <p:transition spd="slow" advTm="1392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7382-A65B-AC4C-A121-43C10622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 Insurance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82A0185-0757-BE44-AA4B-A98CE8788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297012"/>
              </p:ext>
            </p:extLst>
          </p:nvPr>
        </p:nvGraphicFramePr>
        <p:xfrm>
          <a:off x="2209800" y="1881981"/>
          <a:ext cx="5257800" cy="387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87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"/>
    </mc:Choice>
    <mc:Fallback xmlns="">
      <p:transition spd="slow" advTm="638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7382-A65B-AC4C-A121-43C10622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 Outcome of COVID-19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C5CF03E-40B1-2D44-858C-F57C30773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168623"/>
              </p:ext>
            </p:extLst>
          </p:nvPr>
        </p:nvGraphicFramePr>
        <p:xfrm>
          <a:off x="1676400" y="1676400"/>
          <a:ext cx="5638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10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16"/>
    </mc:Choice>
    <mc:Fallback xmlns="">
      <p:transition spd="slow" advTm="3321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COVID-19 Effects on Higher Education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0" dirty="0"/>
              <a:t>Higher education needed to establish or expand the necessary infrastructure for online education. </a:t>
            </a:r>
          </a:p>
          <a:p>
            <a:pPr>
              <a:buFont typeface="Wingdings" pitchFamily="2" charset="2"/>
              <a:buChar char="q"/>
            </a:pPr>
            <a:endParaRPr lang="en-US" b="0" dirty="0"/>
          </a:p>
          <a:p>
            <a:pPr>
              <a:buFont typeface="Wingdings" pitchFamily="2" charset="2"/>
              <a:buChar char="q"/>
            </a:pPr>
            <a:r>
              <a:rPr lang="en-US" b="0" dirty="0"/>
              <a:t>Northern Kentucky University (NKU) extended its spring break by one week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endParaRPr lang="en-US" altLang="en-US" sz="2400" dirty="0"/>
          </a:p>
          <a:p>
            <a:pPr lvl="1">
              <a:lnSpc>
                <a:spcPct val="80000"/>
              </a:lnSpc>
            </a:pPr>
            <a:endParaRPr lang="en-US" alt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9B26A7-8A67-9346-85AA-845D1B1A4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5"/>
    </mc:Choice>
    <mc:Fallback xmlns="">
      <p:transition spd="slow" advTm="1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7382-A65B-AC4C-A121-43C10622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 Outcome of COVID-19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6DA0484-81BF-7C4A-AF04-913C479FC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443095"/>
              </p:ext>
            </p:extLst>
          </p:nvPr>
        </p:nvGraphicFramePr>
        <p:xfrm>
          <a:off x="304800" y="2286000"/>
          <a:ext cx="45720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2E610D6-EF4B-1241-97EB-6E6C814CE1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289697"/>
              </p:ext>
            </p:extLst>
          </p:nvPr>
        </p:nvGraphicFramePr>
        <p:xfrm>
          <a:off x="4506468" y="228600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45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6"/>
    </mc:Choice>
    <mc:Fallback xmlns="">
      <p:transition spd="slow" advTm="4623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7382-A65B-AC4C-A121-43C10622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 Outcome of COVID-19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1FE1C4-81DF-464A-9637-466E47DD70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600609"/>
              </p:ext>
            </p:extLst>
          </p:nvPr>
        </p:nvGraphicFramePr>
        <p:xfrm>
          <a:off x="2286000" y="1683988"/>
          <a:ext cx="5105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61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2"/>
    </mc:Choice>
    <mc:Fallback xmlns="">
      <p:transition spd="slow" advTm="1655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29469"/>
            <a:ext cx="8229600" cy="509270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 </a:t>
            </a:r>
          </a:p>
          <a:p>
            <a:pPr marL="0" indent="0">
              <a:buNone/>
            </a:pPr>
            <a:r>
              <a:rPr lang="en-US" b="0" dirty="0"/>
              <a:t>[1] S. Marelli, A. </a:t>
            </a:r>
            <a:r>
              <a:rPr lang="en-US" b="0" dirty="0" err="1"/>
              <a:t>Castelnuovo</a:t>
            </a:r>
            <a:r>
              <a:rPr lang="en-US" b="0" dirty="0"/>
              <a:t>,  A. </a:t>
            </a:r>
            <a:r>
              <a:rPr lang="en-US" b="0" dirty="0" err="1"/>
              <a:t>Somma</a:t>
            </a:r>
            <a:r>
              <a:rPr lang="en-US" b="0" dirty="0"/>
              <a:t>, V. </a:t>
            </a:r>
            <a:r>
              <a:rPr lang="en-US" b="0" dirty="0" err="1"/>
              <a:t>Castronovo</a:t>
            </a:r>
            <a:r>
              <a:rPr lang="en-US" b="0" dirty="0"/>
              <a:t>, S. </a:t>
            </a:r>
            <a:r>
              <a:rPr lang="en-US" b="0" dirty="0" err="1"/>
              <a:t>Mombelli</a:t>
            </a:r>
            <a:r>
              <a:rPr lang="en-US" b="0" dirty="0"/>
              <a:t>, D.  </a:t>
            </a:r>
            <a:r>
              <a:rPr lang="en-US" b="0" dirty="0" err="1"/>
              <a:t>Bottoni</a:t>
            </a:r>
            <a:r>
              <a:rPr lang="en-US" b="0" dirty="0"/>
              <a:t>,  C. Leitner, A. </a:t>
            </a:r>
            <a:r>
              <a:rPr lang="en-US" b="0" dirty="0" err="1"/>
              <a:t>Fossati</a:t>
            </a:r>
            <a:r>
              <a:rPr lang="en-US" b="0" dirty="0"/>
              <a:t>, L. </a:t>
            </a:r>
            <a:r>
              <a:rPr lang="en-US" b="0" dirty="0" err="1"/>
              <a:t>Ferini‑Strambi</a:t>
            </a:r>
            <a:r>
              <a:rPr lang="en-US" b="0" dirty="0"/>
              <a:t>, “Impact of COVID‑19 lockdown on sleep quality in university students and administration staff,” Journal of Neurology. July 2020</a:t>
            </a:r>
          </a:p>
          <a:p>
            <a:pPr marL="0" indent="0">
              <a:buNone/>
            </a:pPr>
            <a:r>
              <a:rPr lang="en-US" b="0" dirty="0"/>
              <a:t> </a:t>
            </a:r>
          </a:p>
          <a:p>
            <a:pPr marL="0" indent="0">
              <a:buNone/>
            </a:pPr>
            <a:r>
              <a:rPr lang="en-US" b="0" dirty="0"/>
              <a:t> </a:t>
            </a:r>
          </a:p>
          <a:p>
            <a:pPr marL="0" indent="0">
              <a:buNone/>
            </a:pPr>
            <a:endParaRPr lang="en-US" b="0" dirty="0"/>
          </a:p>
          <a:p>
            <a:pPr>
              <a:buFont typeface="Wingdings" pitchFamily="2" charset="2"/>
              <a:buChar char="ü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746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"/>
    </mc:Choice>
    <mc:Fallback xmlns="">
      <p:transition spd="slow" advTm="68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32B-2086-9C45-842C-E6B3E73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E2DC7-F8C2-6C4D-9BDF-28163CD3B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29469"/>
            <a:ext cx="8229600" cy="509270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  </a:t>
            </a:r>
          </a:p>
          <a:p>
            <a:pPr marL="0" indent="0">
              <a:buNone/>
            </a:pPr>
            <a:r>
              <a:rPr lang="en-US" b="0" dirty="0"/>
              <a:t>[2] N. Cellini, N. </a:t>
            </a:r>
            <a:r>
              <a:rPr lang="en-US" b="0" dirty="0" err="1"/>
              <a:t>Canale</a:t>
            </a:r>
            <a:r>
              <a:rPr lang="en-US" b="0" dirty="0"/>
              <a:t>, G. </a:t>
            </a:r>
            <a:r>
              <a:rPr lang="en-US" b="0" dirty="0" err="1"/>
              <a:t>Mioni</a:t>
            </a:r>
            <a:r>
              <a:rPr lang="en-US" b="0" dirty="0"/>
              <a:t>, S. Costa, “Changes in sleep pattern, sense of time and digital media use during COVID-19 lockdown in Italy,” Journal of Sleep Research. May 2020. [Online]. Available: Academic OneFile, https ://</a:t>
            </a:r>
            <a:r>
              <a:rPr lang="en-US" b="0" dirty="0" err="1"/>
              <a:t>doi.org</a:t>
            </a:r>
            <a:r>
              <a:rPr lang="en-US" b="0" dirty="0"/>
              <a:t>/10.1111/jsr.13052. [Accessed October 14, 2020].</a:t>
            </a:r>
          </a:p>
          <a:p>
            <a:pPr marL="0" indent="0">
              <a:buNone/>
            </a:pPr>
            <a:r>
              <a:rPr lang="en-US" b="0" dirty="0"/>
              <a:t> </a:t>
            </a:r>
          </a:p>
          <a:p>
            <a:pPr marL="0" indent="0">
              <a:buNone/>
            </a:pPr>
            <a:endParaRPr lang="en-US" b="0" dirty="0"/>
          </a:p>
          <a:p>
            <a:pPr>
              <a:buFont typeface="Wingdings" pitchFamily="2" charset="2"/>
              <a:buChar char="ü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723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"/>
    </mc:Choice>
    <mc:Fallback xmlns="">
      <p:transition spd="slow" advTm="83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WordArt 5"/>
          <p:cNvSpPr>
            <a:spLocks noChangeArrowheads="1" noChangeShapeType="1" noTextEdit="1"/>
          </p:cNvSpPr>
          <p:nvPr/>
        </p:nvSpPr>
        <p:spPr bwMode="gray">
          <a:xfrm>
            <a:off x="2209800" y="3048000"/>
            <a:ext cx="43434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  <a:cs typeface="Arial" panose="020B0604020202020204" pitchFamily="34" charset="0"/>
              </a:rPr>
              <a:t>Thank You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166E9-7E5E-F846-B210-2B886589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11" y="76200"/>
            <a:ext cx="2922135" cy="22098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"/>
    </mc:Choice>
    <mc:Fallback xmlns="">
      <p:transition spd="slow" advTm="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COVID-19 Effects on Higher Education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 marL="457200" lvl="1" indent="0">
              <a:lnSpc>
                <a:spcPct val="80000"/>
              </a:lnSpc>
              <a:buClr>
                <a:srgbClr val="669E17"/>
              </a:buClr>
              <a:buNone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Personal challenges: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Unexpected job loss</a:t>
            </a: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Restricted social activities,</a:t>
            </a: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 Mental health conditions, anxiety, and  depression </a:t>
            </a:r>
            <a:endParaRPr lang="en-US" alt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72DA12-F942-AA46-8829-81C8BE7B3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6"/>
    </mc:Choice>
    <mc:Fallback xmlns="">
      <p:transition spd="slow" advTm="1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COVID-19 Effects on Higher Education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Social isolation due to campus closure result in affecting students’ mental health.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Psychological distress and symptoms of mental illness and worsening of quality of sleep have been dramatically increased since the pandemic started. 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</a:pPr>
            <a:endParaRPr lang="en-US" alt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2C4221-85CC-6648-9F1E-66DDC5C3D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7"/>
    </mc:Choice>
    <mc:Fallback xmlns="">
      <p:transition spd="slow" advTm="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COVID-19 Effects on Higher Education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 marL="457200" lvl="1" indent="0">
              <a:lnSpc>
                <a:spcPct val="80000"/>
              </a:lnSpc>
              <a:buClr>
                <a:srgbClr val="669E17"/>
              </a:buClr>
              <a:buNone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A study conducted on 400 students and staff in Italy shows that the pandemic had greater impact on students compare to staff. 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The impact of the outbreak was greater on female students compare to male ones.[1] 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</a:pPr>
            <a:endParaRPr lang="en-US" alt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885DFC-3C75-1549-9BC9-84AF03FC1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6"/>
    </mc:Choice>
    <mc:Fallback xmlns="">
      <p:transition spd="slow" advTm="2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COVID-19 Effects on Higher Education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 marL="457200" lvl="1" indent="0">
              <a:lnSpc>
                <a:spcPct val="80000"/>
              </a:lnSpc>
              <a:buClr>
                <a:srgbClr val="669E17"/>
              </a:buClr>
              <a:buNone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Psychological cost of social activities restrictions due to COVID-19 pandemic was potentially high.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 Bed time and wake up time have been pushed back and people experience lower quality sleep while they spend more time in bed.[2]</a:t>
            </a:r>
          </a:p>
          <a:p>
            <a:pPr lvl="1">
              <a:lnSpc>
                <a:spcPct val="80000"/>
              </a:lnSpc>
            </a:pPr>
            <a:endParaRPr lang="en-US" alt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D01016-AB54-E74D-9F90-A09E27E90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3"/>
    </mc:Choice>
    <mc:Fallback xmlns="">
      <p:transition spd="slow" advTm="2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Methodology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 marL="457200" lvl="1" indent="0">
              <a:lnSpc>
                <a:spcPct val="80000"/>
              </a:lnSpc>
              <a:buClr>
                <a:srgbClr val="669E17"/>
              </a:buClr>
              <a:buNone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We conducted two surveys to evaluate how our students at Northern Kentucky University (NKU) have been impacted by the outbreak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alt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8D2128-B40C-EE4B-89BD-FF7BFA395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3"/>
    </mc:Choice>
    <mc:Fallback xmlns="">
      <p:transition spd="slow" advTm="1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444" y="533400"/>
            <a:ext cx="9525000" cy="563562"/>
          </a:xfrm>
        </p:spPr>
        <p:txBody>
          <a:bodyPr/>
          <a:lstStyle/>
          <a:p>
            <a:r>
              <a:rPr lang="en-US" altLang="en-US" dirty="0"/>
              <a:t>Methodology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44650"/>
            <a:ext cx="7605713" cy="4708525"/>
          </a:xfrm>
        </p:spPr>
        <p:txBody>
          <a:bodyPr/>
          <a:lstStyle/>
          <a:p>
            <a:pPr marL="457200" lvl="1" indent="0">
              <a:lnSpc>
                <a:spcPct val="80000"/>
              </a:lnSpc>
              <a:buClr>
                <a:srgbClr val="669E17"/>
              </a:buClr>
              <a:buNone/>
            </a:pPr>
            <a:endParaRPr lang="en-US" dirty="0">
              <a:latin typeface="+mn-lt"/>
            </a:endParaRP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dirty="0">
                <a:latin typeface="+mn-lt"/>
              </a:rPr>
              <a:t>Spring 2020 survey</a:t>
            </a:r>
          </a:p>
          <a:p>
            <a:pPr lvl="1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endParaRPr lang="en-US" dirty="0">
              <a:latin typeface="+mn-lt"/>
            </a:endParaRP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74 students</a:t>
            </a: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CMGT &amp; EGT</a:t>
            </a:r>
          </a:p>
          <a:p>
            <a:pPr lvl="2">
              <a:lnSpc>
                <a:spcPct val="80000"/>
              </a:lnSpc>
              <a:buClr>
                <a:srgbClr val="669E17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+mn-lt"/>
              </a:rPr>
              <a:t> Freshman: 20, Sophomore:19, Junior:14, Senior:21</a:t>
            </a:r>
            <a:endParaRPr lang="en-US" alt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281011-9EFA-CD4F-A7C6-1CB6E554C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9"/>
    </mc:Choice>
    <mc:Fallback xmlns="">
      <p:transition spd="slow" advTm="1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ample">
  <a:themeElements>
    <a:clrScheme name="sample 3">
      <a:dk1>
        <a:srgbClr val="003366"/>
      </a:dk1>
      <a:lt1>
        <a:srgbClr val="FFFFFF"/>
      </a:lt1>
      <a:dk2>
        <a:srgbClr val="99190B"/>
      </a:dk2>
      <a:lt2>
        <a:srgbClr val="DDDDDD"/>
      </a:lt2>
      <a:accent1>
        <a:srgbClr val="1F63AD"/>
      </a:accent1>
      <a:accent2>
        <a:srgbClr val="D28302"/>
      </a:accent2>
      <a:accent3>
        <a:srgbClr val="FFFFFF"/>
      </a:accent3>
      <a:accent4>
        <a:srgbClr val="002A56"/>
      </a:accent4>
      <a:accent5>
        <a:srgbClr val="ABB7D3"/>
      </a:accent5>
      <a:accent6>
        <a:srgbClr val="BE7602"/>
      </a:accent6>
      <a:hlink>
        <a:srgbClr val="3CA051"/>
      </a:hlink>
      <a:folHlink>
        <a:srgbClr val="97ADB5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40297B"/>
        </a:dk2>
        <a:lt2>
          <a:srgbClr val="DDDDDD"/>
        </a:lt2>
        <a:accent1>
          <a:srgbClr val="35978E"/>
        </a:accent1>
        <a:accent2>
          <a:srgbClr val="1E86E4"/>
        </a:accent2>
        <a:accent3>
          <a:srgbClr val="FFFFFF"/>
        </a:accent3>
        <a:accent4>
          <a:srgbClr val="000056"/>
        </a:accent4>
        <a:accent5>
          <a:srgbClr val="AEC9C6"/>
        </a:accent5>
        <a:accent6>
          <a:srgbClr val="1A79CF"/>
        </a:accent6>
        <a:hlink>
          <a:srgbClr val="9CAA32"/>
        </a:hlink>
        <a:folHlink>
          <a:srgbClr val="ACB3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66"/>
        </a:dk1>
        <a:lt1>
          <a:srgbClr val="FFFFFF"/>
        </a:lt1>
        <a:dk2>
          <a:srgbClr val="0F5ABD"/>
        </a:dk2>
        <a:lt2>
          <a:srgbClr val="DDDDDD"/>
        </a:lt2>
        <a:accent1>
          <a:srgbClr val="7061C9"/>
        </a:accent1>
        <a:accent2>
          <a:srgbClr val="53BB9B"/>
        </a:accent2>
        <a:accent3>
          <a:srgbClr val="FFFFFF"/>
        </a:accent3>
        <a:accent4>
          <a:srgbClr val="000056"/>
        </a:accent4>
        <a:accent5>
          <a:srgbClr val="BBB7E1"/>
        </a:accent5>
        <a:accent6>
          <a:srgbClr val="4AA98C"/>
        </a:accent6>
        <a:hlink>
          <a:srgbClr val="57B2D7"/>
        </a:hlink>
        <a:folHlink>
          <a:srgbClr val="BCC8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3366"/>
        </a:dk1>
        <a:lt1>
          <a:srgbClr val="FFFFFF"/>
        </a:lt1>
        <a:dk2>
          <a:srgbClr val="99190B"/>
        </a:dk2>
        <a:lt2>
          <a:srgbClr val="DDDDDD"/>
        </a:lt2>
        <a:accent1>
          <a:srgbClr val="1F63AD"/>
        </a:accent1>
        <a:accent2>
          <a:srgbClr val="D28302"/>
        </a:accent2>
        <a:accent3>
          <a:srgbClr val="FFFFFF"/>
        </a:accent3>
        <a:accent4>
          <a:srgbClr val="002A56"/>
        </a:accent4>
        <a:accent5>
          <a:srgbClr val="ABB7D3"/>
        </a:accent5>
        <a:accent6>
          <a:srgbClr val="BE7602"/>
        </a:accent6>
        <a:hlink>
          <a:srgbClr val="3CA051"/>
        </a:hlink>
        <a:folHlink>
          <a:srgbClr val="97ADB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MRT (10)</Template>
  <TotalTime>910</TotalTime>
  <Words>998</Words>
  <Application>Microsoft Macintosh PowerPoint</Application>
  <PresentationFormat>On-screen Show (4:3)</PresentationFormat>
  <Paragraphs>180</Paragraphs>
  <Slides>34</Slides>
  <Notes>9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Verdana</vt:lpstr>
      <vt:lpstr>Wingdings</vt:lpstr>
      <vt:lpstr>sample</vt:lpstr>
      <vt:lpstr>COVID-19 Effects on NKU Students </vt:lpstr>
      <vt:lpstr>COVID-19 Effects on Higher Education</vt:lpstr>
      <vt:lpstr>COVID-19 Effects on Higher Education</vt:lpstr>
      <vt:lpstr>COVID-19 Effects on Higher Education</vt:lpstr>
      <vt:lpstr>COVID-19 Effects on Higher Education</vt:lpstr>
      <vt:lpstr>COVID-19 Effects on Higher Education</vt:lpstr>
      <vt:lpstr>COVID-19 Effects on Higher Education</vt:lpstr>
      <vt:lpstr>Methodology</vt:lpstr>
      <vt:lpstr>Methodology</vt:lpstr>
      <vt:lpstr>Methodology</vt:lpstr>
      <vt:lpstr>Methodology</vt:lpstr>
      <vt:lpstr>Methodology</vt:lpstr>
      <vt:lpstr>Methodology</vt:lpstr>
      <vt:lpstr>Methodology</vt:lpstr>
      <vt:lpstr>Fall vs. Spring</vt:lpstr>
      <vt:lpstr>How they have been affected?</vt:lpstr>
      <vt:lpstr>Normal Life</vt:lpstr>
      <vt:lpstr>Normal Life</vt:lpstr>
      <vt:lpstr>School</vt:lpstr>
      <vt:lpstr>School</vt:lpstr>
      <vt:lpstr>Health</vt:lpstr>
      <vt:lpstr>Job</vt:lpstr>
      <vt:lpstr>International</vt:lpstr>
      <vt:lpstr>COVID-19 Advantages</vt:lpstr>
      <vt:lpstr>COVID-19 Advantages</vt:lpstr>
      <vt:lpstr>Unemployment</vt:lpstr>
      <vt:lpstr>Unemployment</vt:lpstr>
      <vt:lpstr>Unemployment Insurance</vt:lpstr>
      <vt:lpstr>Worst Outcome of COVID-19</vt:lpstr>
      <vt:lpstr>Worst Outcome of COVID-19</vt:lpstr>
      <vt:lpstr>Worst Outcome of COVID-19</vt:lpstr>
      <vt:lpstr>References</vt:lpstr>
      <vt:lpstr>References</vt:lpstr>
      <vt:lpstr>PowerPoint Presentation</vt:lpstr>
    </vt:vector>
  </TitlesOfParts>
  <Company>NKU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Effects on NKU Students </dc:title>
  <dc:creator>Boshra Karimi</dc:creator>
  <cp:lastModifiedBy>Microsoft Office User</cp:lastModifiedBy>
  <cp:revision>33</cp:revision>
  <dcterms:created xsi:type="dcterms:W3CDTF">2020-10-20T20:59:18Z</dcterms:created>
  <dcterms:modified xsi:type="dcterms:W3CDTF">2020-10-29T23:59:56Z</dcterms:modified>
</cp:coreProperties>
</file>