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71" r:id="rId13"/>
    <p:sldId id="269" r:id="rId14"/>
    <p:sldId id="270" r:id="rId15"/>
    <p:sldId id="264" r:id="rId16"/>
    <p:sldId id="273" r:id="rId17"/>
    <p:sldId id="266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deka Kobayashi" initials="HK" lastIdx="16" clrIdx="0">
    <p:extLst>
      <p:ext uri="{19B8F6BF-5375-455C-9EA6-DF929625EA0E}">
        <p15:presenceInfo xmlns:p15="http://schemas.microsoft.com/office/powerpoint/2012/main" userId="Hideka Kobayashi" providerId="None"/>
      </p:ext>
    </p:extLst>
  </p:cmAuthor>
  <p:cmAuthor id="2" name="Whittinghill, Leigh" initials="WL" lastIdx="11" clrIdx="1">
    <p:extLst>
      <p:ext uri="{19B8F6BF-5375-455C-9EA6-DF929625EA0E}">
        <p15:presenceInfo xmlns:p15="http://schemas.microsoft.com/office/powerpoint/2012/main" userId="S-1-5-21-2079005298-2851282243-805169246-42236" providerId="AD"/>
      </p:ext>
    </p:extLst>
  </p:cmAuthor>
  <p:cmAuthor id="3" name="Patel, Shreya" initials="PS" lastIdx="5" clrIdx="2">
    <p:extLst>
      <p:ext uri="{19B8F6BF-5375-455C-9EA6-DF929625EA0E}">
        <p15:presenceInfo xmlns:p15="http://schemas.microsoft.com/office/powerpoint/2012/main" userId="S::Shreya.Patel@kysu.edu::deb83b3e-3515-4b73-85ba-df7015aa0e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7EFD-9CB5-426E-BFBD-6552C872E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19086-BD17-40DA-B370-AA5071084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75C78-BCE1-4690-86C6-BD3AB4D8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EB33-303D-4659-B6C5-C9DD8A086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A0B98-A7E3-4451-9BA6-8058AF61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D6F4-8186-4CE9-A8AF-EE42B541F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C1AB4-6CE6-468E-986F-92833E8AB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E8042-BB1B-440E-9F01-07C47A81E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F9315-1B1A-4C74-AD6F-EF9A1B851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BB8EC-2020-440D-8D56-3E9C7821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6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A9EAB6-E3DF-43D4-8B86-2307DE7D0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BA4BA-8186-478F-9D5E-91B640519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0D745-B57D-4CF9-8D10-3554AB1F4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7976B-A23C-4BC3-8A9E-6B1DFB20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5074E-3EBF-4DBA-B0FE-8A18AF03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4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C1D9-16E5-4BAD-84B7-C0E47E68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7E1CD-6CFF-435C-AB7C-98965724E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C52DC-471B-47DC-BC1C-0B512BD9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60F96-3271-4717-A42B-A61EA5A1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0FA05-3C46-4886-AD01-FBD26989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9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E2AC1-BF80-409F-9980-A9849195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D444A-8111-4A80-B845-BC73E2D47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1E7F7-19FD-456B-A2A3-7D739E77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E932A-FCBF-4930-9364-E5C8E16C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EAB3E-76D5-42CE-993C-80A5C6C7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1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E8AD0-7237-4EA3-9B33-0979741A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71CA1-7B72-460F-A85A-DC757643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89243-160F-41EB-AD4A-D63EB503B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1EBEC-D72F-4D08-A5E9-CE52959C2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88639-5353-4369-853B-7217FDA6B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D263F-0F5A-44B1-875B-BFCBEF61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0639-1CAD-436F-A003-009F812B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C8C35-C175-4732-A1C3-586871AA3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CDA1-C6EE-402B-B27B-9ED2F0B16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F9406-4F91-45C7-8FC1-7DA986F469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3DA64B-5935-49E1-9D27-90120CEF2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44C0B6-4CD7-4A32-B110-98AB38BC1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AA8515-7615-4970-BAD6-A08A6458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E0410-F37B-4552-B1C5-A2188D4C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2210D-6AD8-45D4-A457-E5CFFD17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3C2BE5-F3B2-4530-9B18-67FC102C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93508-2B5D-4842-92BF-62D97CAE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F0178-0D64-433A-BEAC-4493A81A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5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909DA2-4B5E-4475-80D3-8445D886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6E492-C602-4FC1-A50D-9DFA3F443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E5139-549D-47EE-A6CE-EC93867E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8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B53EC-BF5D-4237-BC60-92B8D789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3A109-9EE9-4471-8157-EC8EF49B2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58C65-3853-4A32-8014-1EDC18D64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8A37B-363B-4706-9619-C58E64A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7C8E5-0B49-43AD-86A3-B2CBC725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8B7D1-E6DE-468A-943E-C1B248ED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1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BDC7A-41B3-4B82-80C1-868FC1A9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20BFF6-7AB1-4A67-826A-29440A501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FF55B-E77C-4343-9BF4-E55CC8125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98726-F27F-4FC5-935B-83C78A24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0F2F7-2D39-45B4-A148-EFFF0BB58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3B8D7-DAA2-4546-8614-8B357EF7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2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43E20-481A-4C24-8AF7-4D0517CA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04CE6-F201-4A0D-9FE7-604F23ACC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F586D-678D-4B57-8B0E-77409AC85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B910-FD54-41D3-8910-3288292D46F9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46A75-24C9-4921-ACFF-D356FDFE2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1CF9-1C10-4364-869E-163C244E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08753-7462-40DF-BC76-EB4ECC37E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oi.org/10.1002/(sici)1099-1565(199607)7:4%3c201:aid-pca304%3e3.0.co;2-4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austinpublishinggroup.com/analytical-pharmaceutical-chemistry/fulltext/ajapc-v2-id1037.php" TargetMode="External"/><Relationship Id="rId5" Type="http://schemas.openxmlformats.org/officeDocument/2006/relationships/hyperlink" Target="https://smallbusiness.chron.com/grow-saffron-profit-75770.html" TargetMode="External"/><Relationship Id="rId4" Type="http://schemas.openxmlformats.org/officeDocument/2006/relationships/hyperlink" Target="http://nopr.niscair.res.in/handle/123456789/44572" TargetMode="Externa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ED9AD-DEB7-45E8-8C63-093ED8833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B02CD-3E4C-4069-BEFA-4D8B21017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FFFFFF"/>
                </a:solidFill>
              </a:rPr>
              <a:t>Chemical Fingerprinting of Commercially Available Saffron: High-Performance Thin Layer Chromatography</a:t>
            </a:r>
            <a:br>
              <a:rPr lang="en-US" sz="4200" dirty="0">
                <a:solidFill>
                  <a:srgbClr val="FFFFFF"/>
                </a:solidFill>
              </a:rPr>
            </a:br>
            <a:endParaRPr lang="en-US" sz="4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BFDDC-D6F5-4278-8507-E0A03868D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Shreya  V. Patel*, </a:t>
            </a:r>
            <a:r>
              <a:rPr lang="en-US" sz="2200" dirty="0" err="1">
                <a:solidFill>
                  <a:srgbClr val="FFFFFF"/>
                </a:solidFill>
              </a:rPr>
              <a:t>Avinash</a:t>
            </a:r>
            <a:r>
              <a:rPr lang="en-US" sz="2200" dirty="0">
                <a:solidFill>
                  <a:srgbClr val="FFFFFF"/>
                </a:solidFill>
              </a:rPr>
              <a:t> M. </a:t>
            </a:r>
            <a:r>
              <a:rPr lang="en-US" sz="2200" dirty="0" err="1">
                <a:solidFill>
                  <a:srgbClr val="FFFFFF"/>
                </a:solidFill>
              </a:rPr>
              <a:t>Topè</a:t>
            </a:r>
            <a:r>
              <a:rPr lang="en-US" sz="2200" dirty="0">
                <a:solidFill>
                  <a:srgbClr val="FFFFFF"/>
                </a:solidFill>
              </a:rPr>
              <a:t>, Leigh </a:t>
            </a:r>
            <a:r>
              <a:rPr lang="en-US" sz="2200" dirty="0" err="1">
                <a:solidFill>
                  <a:srgbClr val="FFFFFF"/>
                </a:solidFill>
              </a:rPr>
              <a:t>Whittinghill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Hideka</a:t>
            </a:r>
            <a:r>
              <a:rPr lang="en-US" sz="2200" dirty="0">
                <a:solidFill>
                  <a:srgbClr val="FFFFFF"/>
                </a:solidFill>
              </a:rPr>
              <a:t> Kobayashi</a:t>
            </a:r>
          </a:p>
          <a:p>
            <a:r>
              <a:rPr lang="en-US" sz="2200" dirty="0">
                <a:solidFill>
                  <a:srgbClr val="FFFFFF"/>
                </a:solidFill>
              </a:rPr>
              <a:t>Kentucky State University, 400 E Main Street, Frankfort, Kentucky 40601, USA</a:t>
            </a:r>
          </a:p>
          <a:p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995858-9F08-4CAB-A5A2-8471EE9F6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2" t="12482" r="3380" b="13044"/>
          <a:stretch/>
        </p:blipFill>
        <p:spPr>
          <a:xfrm>
            <a:off x="5229984" y="0"/>
            <a:ext cx="1732032" cy="174455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10487E-D79B-4947-A685-4FBB4A0C2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5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9672"/>
    </mc:Choice>
    <mc:Fallback>
      <p:transition spd="slow" advTm="2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close up of a screen&#10;&#10;Description automatically generated">
            <a:extLst>
              <a:ext uri="{FF2B5EF4-FFF2-40B4-BE49-F238E27FC236}">
                <a16:creationId xmlns:a16="http://schemas.microsoft.com/office/drawing/2014/main" id="{E8AC3C03-5FC9-4948-A01D-E8839454812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68638" y="1563197"/>
            <a:ext cx="2739786" cy="256022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E65D38-8F46-4F19-8A9B-8617EA4AB6D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305245" y="2586201"/>
            <a:ext cx="6389931" cy="3210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EA3245-398D-4F42-8014-FCB917D3813C}"/>
              </a:ext>
            </a:extLst>
          </p:cNvPr>
          <p:cNvSpPr txBox="1"/>
          <p:nvPr/>
        </p:nvSpPr>
        <p:spPr>
          <a:xfrm>
            <a:off x="266700" y="5078979"/>
            <a:ext cx="3867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 Fingerprints of Saffron Extracts under UV light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7EFBBE-2815-4404-AFC3-91317F0F04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9F7D8C-E051-4DB6-8935-9F0CBFEF1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9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82"/>
    </mc:Choice>
    <mc:Fallback>
      <p:transition spd="slow" advTm="8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AF06D-FB1C-4F2C-9358-5B6FBEA80E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06381" y="1431985"/>
            <a:ext cx="2741663" cy="266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058DF-6A1E-4DDD-80CA-52AF0508437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09507" y="2675397"/>
            <a:ext cx="6085670" cy="3380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B3C0C-40E9-4A72-A99F-3163A4F468B8}"/>
              </a:ext>
            </a:extLst>
          </p:cNvPr>
          <p:cNvSpPr txBox="1"/>
          <p:nvPr/>
        </p:nvSpPr>
        <p:spPr>
          <a:xfrm>
            <a:off x="1509623" y="8367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D712A7-718E-4764-A8FE-247F22A536B4}"/>
              </a:ext>
            </a:extLst>
          </p:cNvPr>
          <p:cNvSpPr txBox="1"/>
          <p:nvPr/>
        </p:nvSpPr>
        <p:spPr>
          <a:xfrm>
            <a:off x="266700" y="5078979"/>
            <a:ext cx="3867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 Fingerprints of Saffron Extracts under UV light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70653D-B87B-44DC-9077-D7AFD7E5D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02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3C9C8-C3A5-428D-9ED2-000163FF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3800" dirty="0"/>
              <a:t>Discussion</a:t>
            </a:r>
            <a:r>
              <a:rPr lang="en-US" sz="4800" dirty="0"/>
              <a:t>	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C755C-FD87-4F9C-9CB8-BD235A392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601" y="1364992"/>
            <a:ext cx="6327953" cy="5021614"/>
          </a:xfrm>
        </p:spPr>
        <p:txBody>
          <a:bodyPr anchor="t">
            <a:noAutofit/>
          </a:bodyPr>
          <a:lstStyle/>
          <a:p>
            <a:r>
              <a:rPr lang="en-US" sz="2000" dirty="0"/>
              <a:t>Due to its pharmacological significance and culinary uses as well as high market value, saffron is frequently subjected to adulteration. </a:t>
            </a:r>
          </a:p>
          <a:p>
            <a:r>
              <a:rPr lang="en-US" sz="2000" dirty="0"/>
              <a:t>This presentation displays the preliminary results from fingerprint analysis of saffron extracts of products from different countries and identifies the solvent system to develop these extracts. </a:t>
            </a:r>
          </a:p>
          <a:p>
            <a:r>
              <a:rPr lang="en-US" sz="2000" dirty="0"/>
              <a:t>These preliminary results demonstrate the potential application of HPTLC technique to determine the composition of saffron extracts.</a:t>
            </a:r>
          </a:p>
          <a:p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470669-EEF7-4C1D-9B57-DC610E27A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6CC35B-7A19-4D14-816F-BF94726A9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6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3"/>
    </mc:Choice>
    <mc:Fallback>
      <p:transition spd="slow" advTm="4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3C9C8-C3A5-428D-9ED2-000163FF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3800" dirty="0"/>
              <a:t>Discussion</a:t>
            </a:r>
            <a:r>
              <a:rPr lang="en-US" sz="4800" dirty="0"/>
              <a:t>	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C755C-FD87-4F9C-9CB8-BD235A392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982" y="587829"/>
            <a:ext cx="6327953" cy="5021614"/>
          </a:xfrm>
        </p:spPr>
        <p:txBody>
          <a:bodyPr anchor="t">
            <a:noAutofit/>
          </a:bodyPr>
          <a:lstStyle/>
          <a:p>
            <a:r>
              <a:rPr lang="en-US" sz="2000" dirty="0"/>
              <a:t>For the current study, we report fingerprints of</a:t>
            </a:r>
            <a:r>
              <a:rPr lang="en-US" sz="2000" b="1" dirty="0"/>
              <a:t> </a:t>
            </a:r>
            <a:r>
              <a:rPr lang="en-US" sz="2000" dirty="0"/>
              <a:t>nine saffron samples obtained from six different countries/regions using HPTLC while scanning at 254 nm and 310 nm.</a:t>
            </a:r>
          </a:p>
          <a:p>
            <a:r>
              <a:rPr lang="en-US" sz="2000" dirty="0"/>
              <a:t>Results from few other studies aimed at quantifying safranal, picrocrocin, and crocin using HPTLC have indicated a higher response of safranal and better linearity between peak areas at 310 nm while the preferred wavelength for identification and separation of picrocrocin and crocin is at 254 nm. </a:t>
            </a:r>
          </a:p>
          <a:p>
            <a:r>
              <a:rPr lang="en-US" sz="2000" dirty="0"/>
              <a:t>Additional studies will be conducted to identify and quantify the active ingredients such as crocin, picrocrocin, and safranal in these samples using reference standards. </a:t>
            </a:r>
          </a:p>
          <a:p>
            <a:r>
              <a:rPr lang="en-US" sz="2000" dirty="0"/>
              <a:t>To the best of our knowledge, this is the first study reporting chemical fingerprinting of saffron samples from major exporting countries using HPTLC. </a:t>
            </a:r>
          </a:p>
          <a:p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470669-EEF7-4C1D-9B57-DC610E27A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B6C0A9-4A8A-48DE-AC6A-F9DE35433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2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30"/>
    </mc:Choice>
    <mc:Fallback>
      <p:transition spd="slow" advTm="6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2B8DA-5E1E-47F7-9F77-7F460642A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4048240" cy="2690949"/>
          </a:xfrm>
        </p:spPr>
        <p:txBody>
          <a:bodyPr anchor="t">
            <a:normAutofit/>
          </a:bodyPr>
          <a:lstStyle/>
          <a:p>
            <a:r>
              <a:rPr lang="en-US" sz="3800" dirty="0"/>
              <a:t>Acknowledgements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4F82-6106-4692-946E-544949F8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en-US" sz="2400" dirty="0"/>
              <a:t>This work is supported by 1890 Institution Teaching, Research and Extension Capacity Building Grant (CBG) Program Grant # 2019-38821-29115; Accession #1018229 from the USDA </a:t>
            </a:r>
          </a:p>
          <a:p>
            <a:r>
              <a:rPr lang="en-US" sz="2400" dirty="0"/>
              <a:t>Kentucky Academy of Science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72DF55-1C54-47B1-AE3B-72919A833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4EE64B-ECFD-4E48-9766-E6936978A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1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99"/>
    </mc:Choice>
    <mc:Fallback>
      <p:transition spd="slow" advTm="3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57E54-1EAB-4018-8A9C-84B2BF77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/>
              <a:t>References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7B174-AB1B-4213-813C-A72C8BEC8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690881"/>
            <a:ext cx="5542387" cy="5579290"/>
          </a:xfrm>
        </p:spPr>
        <p:txBody>
          <a:bodyPr anchor="t"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700" u="sng" dirty="0"/>
              <a:t>Saffron</a:t>
            </a:r>
            <a:r>
              <a:rPr lang="en-US" sz="700" dirty="0"/>
              <a:t>   Market Trends, Prices, and Suppliers. (n.d.). </a:t>
            </a:r>
            <a:r>
              <a:rPr lang="en-US" sz="700" dirty="0" err="1"/>
              <a:t>Tridge</a:t>
            </a:r>
            <a:r>
              <a:rPr lang="en-US" sz="700" dirty="0"/>
              <a:t>. Retrieved April 23, 2020 from https://www.tridge.com/products/saffron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/>
              <a:t>Pathan SA, </a:t>
            </a:r>
            <a:r>
              <a:rPr lang="en-US" sz="700" dirty="0" err="1"/>
              <a:t>Alam</a:t>
            </a:r>
            <a:r>
              <a:rPr lang="en-US" sz="700" dirty="0"/>
              <a:t> S, Jain GK, Zaidi SMA, Akhter S, </a:t>
            </a:r>
            <a:r>
              <a:rPr lang="en-US" sz="700" dirty="0" err="1"/>
              <a:t>Vohora</a:t>
            </a:r>
            <a:r>
              <a:rPr lang="en-US" sz="700" dirty="0"/>
              <a:t> D, </a:t>
            </a:r>
            <a:r>
              <a:rPr lang="en-US" sz="700" dirty="0" err="1"/>
              <a:t>Khar</a:t>
            </a:r>
            <a:r>
              <a:rPr lang="en-US" sz="700" dirty="0"/>
              <a:t> RK, and Ahmad FJ. (2010). Quantitative analysis of safranal in saffron extract and nanoparticle formulation by a validated high-performance thin-layer chromatographic method. Phytochemical Analysis 21(3): 219-223. https://doi.org/10.1002/pca.1184.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 err="1"/>
              <a:t>Kabiri</a:t>
            </a:r>
            <a:r>
              <a:rPr lang="en-US" sz="700" dirty="0"/>
              <a:t> M, </a:t>
            </a:r>
            <a:r>
              <a:rPr lang="en-US" sz="700" dirty="0" err="1"/>
              <a:t>Rezadoost</a:t>
            </a:r>
            <a:r>
              <a:rPr lang="en-US" sz="700" dirty="0"/>
              <a:t> H, and </a:t>
            </a:r>
            <a:r>
              <a:rPr lang="en-US" sz="700" dirty="0" err="1"/>
              <a:t>Ghassempour</a:t>
            </a:r>
            <a:r>
              <a:rPr lang="en-US" sz="700" dirty="0"/>
              <a:t> A. (2017). A comparative quality study of saffron constituents through HPLC and HPTLC methods followed by isolation of </a:t>
            </a:r>
            <a:r>
              <a:rPr lang="en-US" sz="700" dirty="0" err="1"/>
              <a:t>crocins</a:t>
            </a:r>
            <a:r>
              <a:rPr lang="en-US" sz="700" dirty="0"/>
              <a:t> and picrocrocin. </a:t>
            </a:r>
            <a:r>
              <a:rPr lang="en-US" sz="700" dirty="0" err="1"/>
              <a:t>Lebensmittel-Wissenschaft</a:t>
            </a:r>
            <a:r>
              <a:rPr lang="en-US" sz="700" dirty="0"/>
              <a:t> &amp; </a:t>
            </a:r>
            <a:r>
              <a:rPr lang="en-US" sz="700" dirty="0" err="1"/>
              <a:t>Technologie</a:t>
            </a:r>
            <a:r>
              <a:rPr lang="en-US" sz="700" dirty="0"/>
              <a:t> 84: 1-9. https://doi.org/10.1016/j.lwt.2017.05.033.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 err="1"/>
              <a:t>Gohari</a:t>
            </a:r>
            <a:r>
              <a:rPr lang="en-US" sz="700" dirty="0"/>
              <a:t> AR, </a:t>
            </a:r>
            <a:r>
              <a:rPr lang="en-US" sz="700" dirty="0" err="1"/>
              <a:t>Saeidnia</a:t>
            </a:r>
            <a:r>
              <a:rPr lang="en-US" sz="700" dirty="0"/>
              <a:t> S, and </a:t>
            </a:r>
            <a:r>
              <a:rPr lang="en-US" sz="700" dirty="0" err="1"/>
              <a:t>Mahmoodabadi</a:t>
            </a:r>
            <a:r>
              <a:rPr lang="en-US" sz="700" dirty="0"/>
              <a:t> MK. (2013). An overview on saffron, phytochemicals, and medicinal properties. Pharmacognosy Reviews 7(13): 61-66. https://doi.org/10.4103/0973-7847.112850.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 err="1"/>
              <a:t>Thachil</a:t>
            </a:r>
            <a:r>
              <a:rPr lang="en-US" sz="700" dirty="0"/>
              <a:t> AF, Mohan R, and </a:t>
            </a:r>
            <a:r>
              <a:rPr lang="en-US" sz="700" dirty="0" err="1"/>
              <a:t>Bhugra</a:t>
            </a:r>
            <a:r>
              <a:rPr lang="en-US" sz="700" dirty="0"/>
              <a:t> D. (2007). The evidence base of complementary and alternative therapies in depression. Journal of Affective Disorders 97(1-3): 23-35. https://doi.org/10.1016/j.jad.2006.06.021.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/>
              <a:t>Bhandari PR. (2015). Crocus sativus L. (saffron) for cancer chemoprevention: A mini review. Journal of Traditional and Complementary Medicine 5(2): 81-</a:t>
            </a:r>
            <a:r>
              <a:rPr lang="en-US" sz="700" u="sng" dirty="0"/>
              <a:t>87</a:t>
            </a:r>
            <a:r>
              <a:rPr lang="en-US" sz="700" dirty="0"/>
              <a:t> . https://doi.org/10.1016/j.jtcme.2014.10.009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/>
              <a:t>Chatterjee S, </a:t>
            </a:r>
            <a:r>
              <a:rPr lang="en-US" sz="700" dirty="0" err="1"/>
              <a:t>Poduval</a:t>
            </a:r>
            <a:r>
              <a:rPr lang="en-US" sz="700" dirty="0"/>
              <a:t> TB, Tilak JC, and </a:t>
            </a:r>
            <a:r>
              <a:rPr lang="en-US" sz="700" dirty="0" err="1"/>
              <a:t>Devasagayam</a:t>
            </a:r>
            <a:r>
              <a:rPr lang="en-US" sz="700" dirty="0"/>
              <a:t> TPA. (2005). A modified, economic, sensitive method for measuring total antioxidant capacities of human plasma and natural compounds using Indian saffron (Crocus sativus). </a:t>
            </a:r>
            <a:r>
              <a:rPr lang="en-US" sz="700" dirty="0" err="1"/>
              <a:t>Clinica</a:t>
            </a:r>
            <a:r>
              <a:rPr lang="en-US" sz="700" dirty="0"/>
              <a:t> </a:t>
            </a:r>
            <a:r>
              <a:rPr lang="en-US" sz="700" dirty="0" err="1"/>
              <a:t>Chimica</a:t>
            </a:r>
            <a:r>
              <a:rPr lang="en-US" sz="700" dirty="0"/>
              <a:t> Acta 352(1-2): 155–163. https://doi.org/10.1016/j.cccn.2004.09.012.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/>
              <a:t>Mangal AK, Tewari D,  </a:t>
            </a:r>
            <a:r>
              <a:rPr lang="en-US" sz="700" dirty="0" err="1"/>
              <a:t>Shantha</a:t>
            </a:r>
            <a:r>
              <a:rPr lang="en-US" sz="700" dirty="0"/>
              <a:t> TR,  Bansal S, and Mangal, M. (2018). </a:t>
            </a:r>
            <a:r>
              <a:rPr lang="en-US" sz="700" dirty="0" err="1"/>
              <a:t>Pharmacognostical</a:t>
            </a:r>
            <a:r>
              <a:rPr lang="en-US" sz="700" dirty="0"/>
              <a:t> standardization and HPTLC fingerprinting analysis of Crocus sativus L. Indian Journal of Traditional </a:t>
            </a:r>
            <a:r>
              <a:rPr lang="en-US" sz="700" u="sng" dirty="0"/>
              <a:t>Knowledge</a:t>
            </a:r>
            <a:r>
              <a:rPr lang="en-US" sz="700" dirty="0"/>
              <a:t>  17 (3): 592-597. </a:t>
            </a:r>
            <a:r>
              <a:rPr lang="en-US" sz="700" u="sng" dirty="0">
                <a:hlinkClick r:id="rId4"/>
              </a:rPr>
              <a:t>http://nopr.niscair.res.in/handle/123456789/44572</a:t>
            </a:r>
            <a:endParaRPr lang="en-US" sz="700" dirty="0"/>
          </a:p>
          <a:p>
            <a:pPr marL="514350" lvl="0" indent="-514350">
              <a:buFont typeface="+mj-lt"/>
              <a:buAutoNum type="arabicPeriod"/>
            </a:pPr>
            <a:r>
              <a:rPr lang="en-US" sz="700" dirty="0"/>
              <a:t>Decker F. (2019). How to Grow Saffron for Profit. Small Business Chronicle.com. Available at: </a:t>
            </a:r>
            <a:r>
              <a:rPr lang="en-US" sz="700" u="sng" dirty="0">
                <a:hlinkClick r:id="rId5"/>
              </a:rPr>
              <a:t>https://smallbusiness.chron.com/grow-saffron-profit-75770.html</a:t>
            </a:r>
            <a:endParaRPr lang="en-US" sz="700" dirty="0"/>
          </a:p>
          <a:p>
            <a:pPr marL="514350" lvl="0" indent="-514350">
              <a:buFont typeface="+mj-lt"/>
              <a:buAutoNum type="arabicPeriod"/>
            </a:pPr>
            <a:r>
              <a:rPr lang="en-US" sz="700" dirty="0" err="1"/>
              <a:t>Sherma</a:t>
            </a:r>
            <a:r>
              <a:rPr lang="en-US" sz="700" dirty="0"/>
              <a:t> J, and </a:t>
            </a:r>
            <a:r>
              <a:rPr lang="en-US" sz="700" dirty="0" err="1"/>
              <a:t>Rabel</a:t>
            </a:r>
            <a:r>
              <a:rPr lang="en-US" sz="700" dirty="0"/>
              <a:t> F. (2019). Thin layer chromatography in the analysis of cannabis and its components and synthetic cannabinoids. Journal of Liquid Chromatography &amp; Related Technologies 42(19-20): 613-628. https://doi.org/10.1080/10826076.2019.1663529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 err="1"/>
              <a:t>Badyal</a:t>
            </a:r>
            <a:r>
              <a:rPr lang="en-US" sz="700" dirty="0"/>
              <a:t>, PN, Sharma C, Kaur N, Shankar R, Pandey A, Rawal RK. (2015). Analytical techniques in simultaneous estimation: An overview. Austin Journal of Analysis and Pharmaceutical Chemistry. 2: </a:t>
            </a:r>
            <a:r>
              <a:rPr lang="en-US" sz="700" u="sng" dirty="0"/>
              <a:t>1037</a:t>
            </a:r>
            <a:r>
              <a:rPr lang="en-US" sz="700" dirty="0"/>
              <a:t>  . </a:t>
            </a:r>
            <a:r>
              <a:rPr lang="en-US" sz="700" u="sng" dirty="0">
                <a:hlinkClick r:id="rId6"/>
              </a:rPr>
              <a:t>https://austinpublishinggroup.com/analytical-pharmaceutical-chemistry/fulltext/ajapc-v2-id1037.php</a:t>
            </a:r>
            <a:endParaRPr lang="en-US" sz="700" dirty="0"/>
          </a:p>
          <a:p>
            <a:pPr marL="514350" lvl="0" indent="-514350">
              <a:buFont typeface="+mj-lt"/>
              <a:buAutoNum type="arabicPeriod"/>
            </a:pPr>
            <a:r>
              <a:rPr lang="en-US" sz="700" u="sng" dirty="0" err="1"/>
              <a:t>Shivatare</a:t>
            </a:r>
            <a:r>
              <a:rPr lang="en-US" sz="700" u="sng" dirty="0"/>
              <a:t> R, Nagore D, and </a:t>
            </a:r>
            <a:r>
              <a:rPr lang="en-US" sz="700" u="sng" dirty="0" err="1"/>
              <a:t>Nipanikar</a:t>
            </a:r>
            <a:r>
              <a:rPr lang="en-US" sz="700" u="sng" dirty="0"/>
              <a:t> S. (2013). “HPTLC” an important tool in standardization of herbal medical product: A review. Journal of Scientific and Innovative Research 2(6): 1086-1096</a:t>
            </a:r>
            <a:r>
              <a:rPr lang="en-US" sz="700" dirty="0"/>
              <a:t>  . http://www.jsirjournal.com/Vol2Issue6018.pdf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/>
              <a:t>Caballero-Ortega H, Pereda-Miranda R, </a:t>
            </a:r>
            <a:r>
              <a:rPr lang="en-US" sz="700" dirty="0" err="1"/>
              <a:t>Riverón</a:t>
            </a:r>
            <a:r>
              <a:rPr lang="en-US" sz="700" dirty="0"/>
              <a:t>-Negrete L, Hernández JM, </a:t>
            </a:r>
            <a:r>
              <a:rPr lang="en-US" sz="700" dirty="0" err="1"/>
              <a:t>Medécigo</a:t>
            </a:r>
            <a:r>
              <a:rPr lang="en-US" sz="700" dirty="0"/>
              <a:t>-Ríos M, &amp; Castillo-Villanueva A, and </a:t>
            </a:r>
            <a:r>
              <a:rPr lang="en-US" sz="700" dirty="0" err="1"/>
              <a:t>Abdullaev</a:t>
            </a:r>
            <a:r>
              <a:rPr lang="en-US" sz="700" dirty="0"/>
              <a:t> FI. (2004). Chemical composition of saffron (Crocus sativus L.) from four countries. Acta Horticulture 650: 321-326. https://doi.org/10.17660/ActaHortic.2004.650.39.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 err="1"/>
              <a:t>Bakre</a:t>
            </a:r>
            <a:r>
              <a:rPr lang="en-US" sz="700" dirty="0"/>
              <a:t> SM, Krishnamurthy R, and Shinde BM. (2000). Study of </a:t>
            </a:r>
            <a:r>
              <a:rPr lang="en-US" sz="700" dirty="0" err="1"/>
              <a:t>genunity</a:t>
            </a:r>
            <a:r>
              <a:rPr lang="en-US" sz="700" dirty="0"/>
              <a:t> of saffron samples - A case study. Journal of Scientific and Industrial Research. 59: 596-</a:t>
            </a:r>
            <a:r>
              <a:rPr lang="en-US" sz="700" u="sng" dirty="0"/>
              <a:t>598</a:t>
            </a:r>
            <a:r>
              <a:rPr lang="en-US" sz="700" dirty="0"/>
              <a:t> .  http://nopr.niscair.res.in/handle/123456789/26599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/>
              <a:t>Merck Index (Merck &amp; Co. Inc. Rahway, NJ, US (1968) 8</a:t>
            </a:r>
            <a:r>
              <a:rPr lang="en-US" sz="700" baseline="30000" dirty="0"/>
              <a:t>th</a:t>
            </a:r>
            <a:r>
              <a:rPr lang="en-US" sz="700" dirty="0"/>
              <a:t> </a:t>
            </a:r>
            <a:r>
              <a:rPr lang="en-US" sz="700" dirty="0" err="1"/>
              <a:t>edn</a:t>
            </a:r>
            <a:r>
              <a:rPr lang="en-US" sz="700" dirty="0"/>
              <a:t>, 294-</a:t>
            </a:r>
            <a:r>
              <a:rPr lang="en-US" sz="700" u="sng" dirty="0"/>
              <a:t>295</a:t>
            </a:r>
            <a:r>
              <a:rPr lang="en-US" sz="700" dirty="0"/>
              <a:t> 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700" dirty="0" err="1"/>
              <a:t>Corti</a:t>
            </a:r>
            <a:r>
              <a:rPr lang="en-US" sz="700" dirty="0"/>
              <a:t> P, Mazzei E, </a:t>
            </a:r>
            <a:r>
              <a:rPr lang="en-US" sz="700" dirty="0" err="1"/>
              <a:t>Ferri</a:t>
            </a:r>
            <a:r>
              <a:rPr lang="en-US" sz="700" dirty="0"/>
              <a:t> S, Franchi GG, and </a:t>
            </a:r>
            <a:r>
              <a:rPr lang="en-US" sz="700" dirty="0" err="1"/>
              <a:t>Dreassi</a:t>
            </a:r>
            <a:r>
              <a:rPr lang="en-US" sz="700" dirty="0"/>
              <a:t> E. (1996). High performance thin layer chromatographic quantitative analysis of picrocrocin and crocetin, active principles of saffron (Crocus sativus L.-Iridaceae): A new method. Phytochemical Analysis 7(4): 201-203. </a:t>
            </a:r>
            <a:r>
              <a:rPr lang="en-US" sz="700" dirty="0">
                <a:hlinkClick r:id="rId7"/>
              </a:rPr>
              <a:t>https://doi.org/10.1002/(sici)1099-1565(199607)7:4&lt;201:aid-pca304&gt;3.0.co;2-4</a:t>
            </a:r>
            <a:endParaRPr lang="en-US" sz="700" dirty="0"/>
          </a:p>
          <a:p>
            <a:pPr marL="514350" lvl="0" indent="-514350">
              <a:buFont typeface="+mj-lt"/>
              <a:buAutoNum type="arabicPeriod"/>
            </a:pPr>
            <a:r>
              <a:rPr lang="en-US" sz="700" dirty="0"/>
              <a:t>Planar in Chromatography Practices (2003) CAMAG Bibliography 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726EC9-8CFE-46EA-AE7A-52ACD35A61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80D5FF-0734-48CA-92EE-596A01006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47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"/>
    </mc:Choice>
    <mc:Fallback>
      <p:transition spd="slow" advTm="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FBADFE-36BB-495C-B02B-BD5584D7403E}"/>
              </a:ext>
            </a:extLst>
          </p:cNvPr>
          <p:cNvSpPr/>
          <p:nvPr/>
        </p:nvSpPr>
        <p:spPr>
          <a:xfrm>
            <a:off x="1356919" y="2945524"/>
            <a:ext cx="6457183" cy="2274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THANK YOU</a:t>
            </a:r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C1B17EF-3CDC-4F38-942D-5E3195C98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7931724" y="2380891"/>
            <a:ext cx="2903357" cy="292435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0ABE58-776F-46C6-B465-80132B33E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4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3"/>
    </mc:Choice>
    <mc:Fallback>
      <p:transition spd="slow" advTm="4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136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D64A4-75EE-4FED-93D1-8B06BAAA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3800" dirty="0"/>
              <a:t>Saffron: </a:t>
            </a:r>
            <a:r>
              <a:rPr lang="en-US" sz="3800" i="1" dirty="0"/>
              <a:t>Crocus sativus 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D82EA-CA3F-4BB6-83DF-E3D1090B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1584960"/>
            <a:ext cx="7237341" cy="436099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Climate and Regions: cold winters, warm summers, and low humidity. </a:t>
            </a:r>
          </a:p>
          <a:p>
            <a:r>
              <a:rPr lang="en-US" sz="2000" dirty="0"/>
              <a:t>The largest exporters of saffron: </a:t>
            </a:r>
          </a:p>
          <a:p>
            <a:pPr lvl="1"/>
            <a:r>
              <a:rPr lang="en-US" sz="1600" dirty="0"/>
              <a:t>Spain (45.9%), Afghanistan (17.9%), Hong Kong (5.2%), Morocco (0.8%) and India (0.7%). </a:t>
            </a:r>
          </a:p>
          <a:p>
            <a:r>
              <a:rPr lang="en-US" sz="2000" dirty="0"/>
              <a:t>The current global export value of saffron: $119 million. </a:t>
            </a:r>
          </a:p>
          <a:p>
            <a:r>
              <a:rPr lang="en-US" sz="2000" dirty="0"/>
              <a:t>One kilogram of saffron: $3,500 to $160,000.</a:t>
            </a:r>
          </a:p>
          <a:p>
            <a:r>
              <a:rPr lang="en-US" sz="2000" dirty="0"/>
              <a:t>One of the most expensive spices. </a:t>
            </a:r>
          </a:p>
          <a:p>
            <a:r>
              <a:rPr lang="en-US" sz="2000" dirty="0"/>
              <a:t>Price is based on the origin and purity.</a:t>
            </a:r>
          </a:p>
        </p:txBody>
      </p:sp>
      <p:sp>
        <p:nvSpPr>
          <p:cNvPr id="1030" name="Rectangle 138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140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affron | Sultan Spice">
            <a:extLst>
              <a:ext uri="{FF2B5EF4-FFF2-40B4-BE49-F238E27FC236}">
                <a16:creationId xmlns:a16="http://schemas.microsoft.com/office/drawing/2014/main" id="{69222B32-EF6D-48B7-891F-7E86F8665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r="33555"/>
          <a:stretch/>
        </p:blipFill>
        <p:spPr bwMode="auto">
          <a:xfrm>
            <a:off x="7421373" y="627954"/>
            <a:ext cx="4235516" cy="53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Rectangle 142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7EC58-00BA-49F2-BB38-8AC19860CE08}"/>
              </a:ext>
            </a:extLst>
          </p:cNvPr>
          <p:cNvSpPr/>
          <p:nvPr/>
        </p:nvSpPr>
        <p:spPr>
          <a:xfrm>
            <a:off x="7420796" y="5719198"/>
            <a:ext cx="4183216" cy="22675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500">
                <a:solidFill>
                  <a:srgbClr val="FFFFFF"/>
                </a:solidFill>
              </a:rPr>
              <a:t>https://www.sultanspice.co.nz/wp-content/uploads/2019/04/Saffron-3.png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29B351-0C76-4AF8-BA97-72D9AB2BA0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5CDB2A2-9DF5-49FF-A676-271EBE3F8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0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43"/>
    </mc:Choice>
    <mc:Fallback>
      <p:transition spd="slow" advTm="4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CB73A-879C-4004-ABD4-A497095B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 dirty="0"/>
              <a:t>Saffron: Dried Stigma 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F4AE-2A95-4C7D-8E34-EBD1A549D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2" y="1274379"/>
            <a:ext cx="5845496" cy="516208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Orange-red filaments harvested from the saffron flower. </a:t>
            </a:r>
          </a:p>
          <a:p>
            <a:r>
              <a:rPr lang="en-US" sz="2000" dirty="0"/>
              <a:t>2300 BC; medicinal and culinary properties</a:t>
            </a:r>
          </a:p>
          <a:p>
            <a:r>
              <a:rPr lang="en-US" sz="2000" dirty="0"/>
              <a:t>Nutrients: riboflavin, thiamine, magnesium, calcium, iron, manganese, copper, zinc, reducing sugar, starch, flavonoids and protein.</a:t>
            </a:r>
          </a:p>
          <a:p>
            <a:r>
              <a:rPr lang="en-US" sz="2000"/>
              <a:t>Medicinal properties: </a:t>
            </a:r>
            <a:r>
              <a:rPr lang="en-US" sz="2000" dirty="0"/>
              <a:t>Antidepressant, aphrodisiac, cardiotonic, carminative, anti-inflammatory, hepatoprotective, hypnotic, labor-inducing/emmenagogue, and bronchodilation properties.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hy Saffron Is More Expensive Than Gold | HowStuffWorks">
            <a:extLst>
              <a:ext uri="{FF2B5EF4-FFF2-40B4-BE49-F238E27FC236}">
                <a16:creationId xmlns:a16="http://schemas.microsoft.com/office/drawing/2014/main" id="{FA0124E1-150E-4969-B0EE-54BB49FFE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5" r="13518" b="-1"/>
          <a:stretch/>
        </p:blipFill>
        <p:spPr bwMode="auto">
          <a:xfrm>
            <a:off x="5987738" y="650494"/>
            <a:ext cx="5628018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4040DE-0E9C-4714-8313-C7E16CFD7E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60AB4CB-5C28-4C07-8A8F-82EE77C9B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5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40"/>
    </mc:Choice>
    <mc:Fallback>
      <p:transition spd="slow" advTm="5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38BC8-2E4E-49C1-854C-FCB142AF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3800" dirty="0"/>
              <a:t>Saffron: Major Chemical Constituents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8971E-5AB1-4555-BC9E-EF06C7EFE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706" y="984069"/>
            <a:ext cx="6634336" cy="5682342"/>
          </a:xfrm>
        </p:spPr>
        <p:txBody>
          <a:bodyPr anchor="t">
            <a:noAutofit/>
          </a:bodyPr>
          <a:lstStyle/>
          <a:p>
            <a:r>
              <a:rPr lang="en-US" sz="2000" dirty="0"/>
              <a:t>Intense natural yellow coloration, bittersweet taste, and a powerful aroma.</a:t>
            </a:r>
          </a:p>
          <a:p>
            <a:r>
              <a:rPr lang="en-US" sz="2000" dirty="0"/>
              <a:t>Seasoning and flavoring agent in several regional food preparations. </a:t>
            </a:r>
          </a:p>
          <a:p>
            <a:r>
              <a:rPr lang="en-US" sz="2000" dirty="0"/>
              <a:t>Safranal, crocin, and picrocrocin are considered three important constituents in quality control evaluations of saffron.</a:t>
            </a:r>
          </a:p>
          <a:p>
            <a:r>
              <a:rPr lang="en-US" sz="2000" dirty="0"/>
              <a:t>Factors that affect their density and ratio: </a:t>
            </a:r>
          </a:p>
          <a:p>
            <a:pPr lvl="1"/>
            <a:r>
              <a:rPr lang="en-US" sz="2000" dirty="0"/>
              <a:t>Agricultural and environmental conditions</a:t>
            </a:r>
          </a:p>
          <a:p>
            <a:r>
              <a:rPr lang="en-US" sz="2000" dirty="0"/>
              <a:t>This density and ratio are considered primary factors in determining the quality of saffron.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86ECF-5863-4998-B785-B9CFBFDC52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FF575F-AD39-4F4B-85D6-06273916E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73"/>
    </mc:Choice>
    <mc:Fallback>
      <p:transition spd="slow" advTm="82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5020A-E32C-4817-95AA-80CA8613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3800" dirty="0"/>
              <a:t>Growing Saffron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5D389-F00B-47FA-BD36-C500C462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706" y="690881"/>
            <a:ext cx="6505292" cy="5579290"/>
          </a:xfrm>
        </p:spPr>
        <p:txBody>
          <a:bodyPr anchor="t">
            <a:normAutofit/>
          </a:bodyPr>
          <a:lstStyle/>
          <a:p>
            <a:r>
              <a:rPr lang="en-US" sz="2000" dirty="0"/>
              <a:t>Growing high-quality saffron for commercial use is a challenging, labor-intensive and expensive process in North America, making United States as one of the major importers of saffron. </a:t>
            </a:r>
          </a:p>
          <a:p>
            <a:r>
              <a:rPr lang="en-US" sz="2000" dirty="0"/>
              <a:t>The procedure of planting saffron bulbs is relatively simple.</a:t>
            </a:r>
          </a:p>
          <a:p>
            <a:r>
              <a:rPr lang="en-US" sz="2000" dirty="0"/>
              <a:t>Harvesting stigmata is labor intensive as the blossoms are too delicate to be harvested mechanically. </a:t>
            </a:r>
          </a:p>
          <a:p>
            <a:r>
              <a:rPr lang="en-US" sz="2000" dirty="0"/>
              <a:t>Each flower of </a:t>
            </a:r>
            <a:r>
              <a:rPr lang="en-US" sz="2000" i="1" dirty="0"/>
              <a:t>C. sativus </a:t>
            </a:r>
            <a:r>
              <a:rPr lang="en-US" sz="2000" dirty="0"/>
              <a:t>L. has 3 stigma threads</a:t>
            </a:r>
            <a:r>
              <a:rPr lang="en-US" sz="2000" b="1" dirty="0"/>
              <a:t> </a:t>
            </a:r>
            <a:r>
              <a:rPr lang="en-US" sz="2000" dirty="0"/>
              <a:t>that weigh approximately 2 mg each. </a:t>
            </a:r>
          </a:p>
          <a:p>
            <a:r>
              <a:rPr lang="en-US" sz="2000" dirty="0"/>
              <a:t>Thus, about 150,000 flowers are needed to yield 1 kg of saffron stigma.</a:t>
            </a:r>
          </a:p>
          <a:p>
            <a:r>
              <a:rPr lang="en-US" sz="2000" dirty="0"/>
              <a:t>Due to its medicinal value, expensive costs, market value and limited availability, the potential for deliberate adulteration of saffron is high.</a:t>
            </a: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2824F4-A295-4D88-9F08-55DC65347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204B61-FFF4-4C4C-A15E-32DEE8DB2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8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57"/>
    </mc:Choice>
    <mc:Fallback>
      <p:transition spd="slow" advTm="5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E273D-66FE-4CCF-BA36-1154CB29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3800" dirty="0"/>
              <a:t>High Performance Thin Layer Chromatography (HPTLC)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D47C7-C823-460A-A65F-86EC4A0B1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436" y="587829"/>
            <a:ext cx="6681610" cy="5682342"/>
          </a:xfrm>
        </p:spPr>
        <p:txBody>
          <a:bodyPr anchor="t">
            <a:noAutofit/>
          </a:bodyPr>
          <a:lstStyle/>
          <a:p>
            <a:r>
              <a:rPr lang="en-US" sz="2000" dirty="0"/>
              <a:t>Recent advances in thin layer chromatography (TLC), specifically the development of HPTLC, have made it a more attractive method for the quantification of herbal constituents.</a:t>
            </a:r>
          </a:p>
          <a:p>
            <a:r>
              <a:rPr lang="en-US" sz="2000" dirty="0"/>
              <a:t>A few advantages of HPTLC:</a:t>
            </a:r>
          </a:p>
          <a:p>
            <a:pPr lvl="1"/>
            <a:r>
              <a:rPr lang="en-US" sz="2000" dirty="0"/>
              <a:t>Analysis of crude samples containing multiple components.</a:t>
            </a:r>
          </a:p>
          <a:p>
            <a:pPr lvl="1"/>
            <a:r>
              <a:rPr lang="en-US" sz="2000" dirty="0"/>
              <a:t>Simultaneous separation of several samples in parallel on the same plate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sz="2000" dirty="0"/>
              <a:t>Time-saving, rapid, reproducible, precise, low-cost analysis. </a:t>
            </a:r>
          </a:p>
          <a:p>
            <a:pPr lvl="1"/>
            <a:r>
              <a:rPr lang="en-US" sz="2000" dirty="0"/>
              <a:t>Solid stationary phase - evaluated by machine as well as visually because slow-moving fractions on the planar layer are represented as sharp peaks.</a:t>
            </a:r>
          </a:p>
          <a:p>
            <a:pPr lvl="1"/>
            <a:r>
              <a:rPr lang="en-US" sz="2000" dirty="0"/>
              <a:t>Visual detection of separate spots derivatized on the plate using specific and sensitive color stains</a:t>
            </a:r>
          </a:p>
          <a:p>
            <a:pPr lvl="1"/>
            <a:r>
              <a:rPr lang="en-US" sz="2000" dirty="0"/>
              <a:t>A comprehensive chromatographic fingerprint can be established using HPTLC. </a:t>
            </a:r>
          </a:p>
          <a:p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C0A73C-8167-4FD9-8153-85D5D17D1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892AF3-5759-4F50-B25E-A59B4DDD5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6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71"/>
    </mc:Choice>
    <mc:Fallback>
      <p:transition spd="slow" advTm="61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C3E4E-6316-4E28-9D15-465DC4464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3800" dirty="0"/>
              <a:t>HPTLC for Saffron Extracts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2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EA080-07B8-4734-B85E-3B8013AA9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436" y="670561"/>
            <a:ext cx="6552566" cy="5682342"/>
          </a:xfrm>
        </p:spPr>
        <p:txBody>
          <a:bodyPr anchor="t">
            <a:normAutofit/>
          </a:bodyPr>
          <a:lstStyle/>
          <a:p>
            <a:r>
              <a:rPr lang="en-US" sz="2000" dirty="0"/>
              <a:t>Few studies have been reported on analyses evaluating the quality of saffron from different geographical regions, especially using HPTLC.</a:t>
            </a:r>
          </a:p>
          <a:p>
            <a:r>
              <a:rPr lang="en-US" sz="2000" dirty="0" err="1"/>
              <a:t>Bakre</a:t>
            </a:r>
            <a:r>
              <a:rPr lang="en-US" sz="2000" dirty="0"/>
              <a:t> et al. (2000) conducted studies to evaluate the authenticity of saffron and demonstrated that crocin and other constituents of saffron could be visualized by the methanol extract method.</a:t>
            </a:r>
          </a:p>
          <a:p>
            <a:r>
              <a:rPr lang="en-US" sz="2000" dirty="0" err="1"/>
              <a:t>Corti</a:t>
            </a:r>
            <a:r>
              <a:rPr lang="en-US" sz="2000" dirty="0"/>
              <a:t> et al. (1996) developed a method for quantitative analysis of picrocrocin and crocetin with HPTLC.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The objective of this study is to establish a comprehensive fingerprint profile of saffron samples cultivated across the globe using HPTLC.  </a:t>
            </a:r>
          </a:p>
          <a:p>
            <a:endParaRPr lang="en-US"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0FA37D-CE33-46F4-830A-B94F4EEC9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6C67F2-DAE9-4517-8100-DC77AA108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5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01"/>
    </mc:Choice>
    <mc:Fallback>
      <p:transition spd="slow" advTm="42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5EEF5-D6D4-4582-9BCB-18DFDDED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3800" dirty="0"/>
              <a:t>Methodology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C3F0-C705-42B5-8FC6-6158735C8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637" y="233505"/>
            <a:ext cx="6505298" cy="5682341"/>
          </a:xfrm>
        </p:spPr>
        <p:txBody>
          <a:bodyPr anchor="t">
            <a:noAutofit/>
          </a:bodyPr>
          <a:lstStyle/>
          <a:p>
            <a:r>
              <a:rPr lang="en-US" sz="2000" dirty="0"/>
              <a:t>Sample extraction:</a:t>
            </a:r>
          </a:p>
          <a:p>
            <a:pPr lvl="1"/>
            <a:r>
              <a:rPr lang="en-US" sz="2000" dirty="0"/>
              <a:t>10 mg of saffron was extracted using 10 ml of 80% ethanol (AR grade, Sigma-Aldrich, St. Louis, MO). </a:t>
            </a:r>
          </a:p>
          <a:p>
            <a:pPr lvl="1"/>
            <a:r>
              <a:rPr lang="en-US" sz="2000" dirty="0"/>
              <a:t>The mixture was homogenized and sonicated in the dark for 15 minutes. </a:t>
            </a:r>
          </a:p>
          <a:p>
            <a:pPr lvl="1"/>
            <a:r>
              <a:rPr lang="en-US" sz="2000" dirty="0"/>
              <a:t>The mixture was centrifuged, and the supernatant was stored in a 2-ml auto-sampler vial.</a:t>
            </a:r>
          </a:p>
          <a:p>
            <a:r>
              <a:rPr lang="en-US" sz="2000" dirty="0"/>
              <a:t>High-performance thin-layer chromatography:</a:t>
            </a:r>
          </a:p>
          <a:p>
            <a:pPr lvl="1"/>
            <a:r>
              <a:rPr lang="en-US" sz="2000" dirty="0"/>
              <a:t>2 µl of each of the 9 saffron extracts were spotted on Merck glass plates pre-coated with silica gel 60 F254 plates.</a:t>
            </a:r>
          </a:p>
          <a:p>
            <a:r>
              <a:rPr lang="en-US" sz="2000" dirty="0"/>
              <a:t>Solvent system:</a:t>
            </a:r>
          </a:p>
          <a:p>
            <a:pPr lvl="1"/>
            <a:r>
              <a:rPr lang="en-US" sz="2000" dirty="0"/>
              <a:t>2-propanol, ethyl acetate, and water (13:2:1 v/v/v) yielded the best resolution of the saffron fingerprint on the TLC plates. </a:t>
            </a:r>
          </a:p>
          <a:p>
            <a:r>
              <a:rPr lang="en-US" sz="2000" dirty="0"/>
              <a:t>Scanning and detection of spots: </a:t>
            </a:r>
          </a:p>
          <a:p>
            <a:pPr lvl="1"/>
            <a:r>
              <a:rPr lang="en-US" sz="2000" dirty="0"/>
              <a:t>Air-dried chromatograph plates were scanned at 254 and 310 nm using an ultraviolet cabinet with dual wavelengths (254 and 310 nm).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B998BC-C3D0-49A7-9A85-E7AF1008F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A1CE7A-6223-4015-856A-9B10618A2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4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96"/>
    </mc:Choice>
    <mc:Fallback>
      <p:transition spd="slow" advTm="5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7412B8E-484B-4452-8644-AD263F593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4D38B-B601-4C0A-B452-72F7D247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/>
              <a:t>Results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FD95D09-2666-454C-AE57-F5C7D8660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9" y="650054"/>
            <a:ext cx="4719382" cy="55964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HPTLC | CAMAG">
            <a:extLst>
              <a:ext uri="{FF2B5EF4-FFF2-40B4-BE49-F238E27FC236}">
                <a16:creationId xmlns:a16="http://schemas.microsoft.com/office/drawing/2014/main" id="{C38D57CB-52C0-481D-84AA-E24455471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r="15373"/>
          <a:stretch/>
        </p:blipFill>
        <p:spPr bwMode="auto">
          <a:xfrm>
            <a:off x="6881707" y="873941"/>
            <a:ext cx="2064082" cy="167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PTLC | CAMAG">
            <a:extLst>
              <a:ext uri="{FF2B5EF4-FFF2-40B4-BE49-F238E27FC236}">
                <a16:creationId xmlns:a16="http://schemas.microsoft.com/office/drawing/2014/main" id="{97271B1B-C3BE-4258-90B4-0ACFF577A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6116" y="873940"/>
            <a:ext cx="2064082" cy="167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DEB778-6156-4E3E-B504-7DF0B47CA9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430748"/>
              </p:ext>
            </p:extLst>
          </p:nvPr>
        </p:nvGraphicFramePr>
        <p:xfrm>
          <a:off x="6964414" y="2992610"/>
          <a:ext cx="4093077" cy="3055984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822094">
                  <a:extLst>
                    <a:ext uri="{9D8B030D-6E8A-4147-A177-3AD203B41FA5}">
                      <a16:colId xmlns:a16="http://schemas.microsoft.com/office/drawing/2014/main" val="488555449"/>
                    </a:ext>
                  </a:extLst>
                </a:gridCol>
                <a:gridCol w="1164014">
                  <a:extLst>
                    <a:ext uri="{9D8B030D-6E8A-4147-A177-3AD203B41FA5}">
                      <a16:colId xmlns:a16="http://schemas.microsoft.com/office/drawing/2014/main" val="3438836832"/>
                    </a:ext>
                  </a:extLst>
                </a:gridCol>
                <a:gridCol w="1025687">
                  <a:extLst>
                    <a:ext uri="{9D8B030D-6E8A-4147-A177-3AD203B41FA5}">
                      <a16:colId xmlns:a16="http://schemas.microsoft.com/office/drawing/2014/main" val="997638458"/>
                    </a:ext>
                  </a:extLst>
                </a:gridCol>
                <a:gridCol w="1081282">
                  <a:extLst>
                    <a:ext uri="{9D8B030D-6E8A-4147-A177-3AD203B41FA5}">
                      <a16:colId xmlns:a16="http://schemas.microsoft.com/office/drawing/2014/main" val="1842400252"/>
                    </a:ext>
                  </a:extLst>
                </a:gridCol>
              </a:tblGrid>
              <a:tr h="6913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Sample Code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Sample Origin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Number of Peaks at 254 nm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Number of Peaks at 310 nm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1368054332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Spain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2955904594"/>
                  </a:ext>
                </a:extLst>
              </a:tr>
              <a:tr h="440863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Kashmir Valley</a:t>
                      </a:r>
                      <a:endParaRPr lang="en-US" sz="13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2904526892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Afghanistan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2003977728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Afghanistan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3745448492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Kashmir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1931302507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Morocco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2671966186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Afghanistan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3693610547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Spain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4066759752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Iran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</a:t>
                      </a:r>
                      <a:endParaRPr lang="en-US" sz="13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tc>
                  <a:txBody>
                    <a:bodyPr/>
                    <a:lstStyle/>
                    <a:p>
                      <a:pPr marL="0" marR="9144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11</a:t>
                      </a:r>
                      <a:endParaRPr lang="en-US" sz="13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75147" marR="75147" marT="0" marB="0"/>
                </a:tc>
                <a:extLst>
                  <a:ext uri="{0D108BD9-81ED-4DB2-BD59-A6C34878D82A}">
                    <a16:rowId xmlns:a16="http://schemas.microsoft.com/office/drawing/2014/main" val="266549617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687009-F9F3-4E1F-896D-6ECD2894D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626272"/>
              </p:ext>
            </p:extLst>
          </p:nvPr>
        </p:nvGraphicFramePr>
        <p:xfrm>
          <a:off x="97931" y="2152474"/>
          <a:ext cx="6323838" cy="182880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072388">
                  <a:extLst>
                    <a:ext uri="{9D8B030D-6E8A-4147-A177-3AD203B41FA5}">
                      <a16:colId xmlns:a16="http://schemas.microsoft.com/office/drawing/2014/main" val="3535598300"/>
                    </a:ext>
                  </a:extLst>
                </a:gridCol>
                <a:gridCol w="618490">
                  <a:extLst>
                    <a:ext uri="{9D8B030D-6E8A-4147-A177-3AD203B41FA5}">
                      <a16:colId xmlns:a16="http://schemas.microsoft.com/office/drawing/2014/main" val="216611713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45558145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217899740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545384038"/>
                    </a:ext>
                  </a:extLst>
                </a:gridCol>
                <a:gridCol w="514985">
                  <a:extLst>
                    <a:ext uri="{9D8B030D-6E8A-4147-A177-3AD203B41FA5}">
                      <a16:colId xmlns:a16="http://schemas.microsoft.com/office/drawing/2014/main" val="2392250752"/>
                    </a:ext>
                  </a:extLst>
                </a:gridCol>
                <a:gridCol w="514985">
                  <a:extLst>
                    <a:ext uri="{9D8B030D-6E8A-4147-A177-3AD203B41FA5}">
                      <a16:colId xmlns:a16="http://schemas.microsoft.com/office/drawing/2014/main" val="112532016"/>
                    </a:ext>
                  </a:extLst>
                </a:gridCol>
                <a:gridCol w="514985">
                  <a:extLst>
                    <a:ext uri="{9D8B030D-6E8A-4147-A177-3AD203B41FA5}">
                      <a16:colId xmlns:a16="http://schemas.microsoft.com/office/drawing/2014/main" val="76450598"/>
                    </a:ext>
                  </a:extLst>
                </a:gridCol>
                <a:gridCol w="514985">
                  <a:extLst>
                    <a:ext uri="{9D8B030D-6E8A-4147-A177-3AD203B41FA5}">
                      <a16:colId xmlns:a16="http://schemas.microsoft.com/office/drawing/2014/main" val="1526654440"/>
                    </a:ext>
                  </a:extLst>
                </a:gridCol>
                <a:gridCol w="514985">
                  <a:extLst>
                    <a:ext uri="{9D8B030D-6E8A-4147-A177-3AD203B41FA5}">
                      <a16:colId xmlns:a16="http://schemas.microsoft.com/office/drawing/2014/main" val="711847200"/>
                    </a:ext>
                  </a:extLst>
                </a:gridCol>
                <a:gridCol w="514985">
                  <a:extLst>
                    <a:ext uri="{9D8B030D-6E8A-4147-A177-3AD203B41FA5}">
                      <a16:colId xmlns:a16="http://schemas.microsoft.com/office/drawing/2014/main" val="3357345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Sample code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 gridSpan="10">
                  <a:txBody>
                    <a:bodyPr/>
                    <a:lstStyle/>
                    <a:p>
                      <a:pPr marL="0" marR="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</a:t>
                      </a:r>
                      <a:r>
                        <a:rPr lang="en-US" sz="1200" baseline="-2500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 values at 254 nm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056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9155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0.82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7780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0.12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3885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7284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0.60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4143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5418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911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713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0.33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111265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2D8CB03-972C-421C-949D-BA3425F06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543632"/>
              </p:ext>
            </p:extLst>
          </p:nvPr>
        </p:nvGraphicFramePr>
        <p:xfrm>
          <a:off x="97931" y="4257487"/>
          <a:ext cx="6525352" cy="2188234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072388">
                  <a:extLst>
                    <a:ext uri="{9D8B030D-6E8A-4147-A177-3AD203B41FA5}">
                      <a16:colId xmlns:a16="http://schemas.microsoft.com/office/drawing/2014/main" val="94129655"/>
                    </a:ext>
                  </a:extLst>
                </a:gridCol>
                <a:gridCol w="361794">
                  <a:extLst>
                    <a:ext uri="{9D8B030D-6E8A-4147-A177-3AD203B41FA5}">
                      <a16:colId xmlns:a16="http://schemas.microsoft.com/office/drawing/2014/main" val="3221895421"/>
                    </a:ext>
                  </a:extLst>
                </a:gridCol>
                <a:gridCol w="514155">
                  <a:extLst>
                    <a:ext uri="{9D8B030D-6E8A-4147-A177-3AD203B41FA5}">
                      <a16:colId xmlns:a16="http://schemas.microsoft.com/office/drawing/2014/main" val="2391986173"/>
                    </a:ext>
                  </a:extLst>
                </a:gridCol>
                <a:gridCol w="504848">
                  <a:extLst>
                    <a:ext uri="{9D8B030D-6E8A-4147-A177-3AD203B41FA5}">
                      <a16:colId xmlns:a16="http://schemas.microsoft.com/office/drawing/2014/main" val="4290897904"/>
                    </a:ext>
                  </a:extLst>
                </a:gridCol>
                <a:gridCol w="504848">
                  <a:extLst>
                    <a:ext uri="{9D8B030D-6E8A-4147-A177-3AD203B41FA5}">
                      <a16:colId xmlns:a16="http://schemas.microsoft.com/office/drawing/2014/main" val="2802610519"/>
                    </a:ext>
                  </a:extLst>
                </a:gridCol>
                <a:gridCol w="504848">
                  <a:extLst>
                    <a:ext uri="{9D8B030D-6E8A-4147-A177-3AD203B41FA5}">
                      <a16:colId xmlns:a16="http://schemas.microsoft.com/office/drawing/2014/main" val="2214335533"/>
                    </a:ext>
                  </a:extLst>
                </a:gridCol>
                <a:gridCol w="504848">
                  <a:extLst>
                    <a:ext uri="{9D8B030D-6E8A-4147-A177-3AD203B41FA5}">
                      <a16:colId xmlns:a16="http://schemas.microsoft.com/office/drawing/2014/main" val="3255360571"/>
                    </a:ext>
                  </a:extLst>
                </a:gridCol>
                <a:gridCol w="504848">
                  <a:extLst>
                    <a:ext uri="{9D8B030D-6E8A-4147-A177-3AD203B41FA5}">
                      <a16:colId xmlns:a16="http://schemas.microsoft.com/office/drawing/2014/main" val="861095129"/>
                    </a:ext>
                  </a:extLst>
                </a:gridCol>
                <a:gridCol w="504848">
                  <a:extLst>
                    <a:ext uri="{9D8B030D-6E8A-4147-A177-3AD203B41FA5}">
                      <a16:colId xmlns:a16="http://schemas.microsoft.com/office/drawing/2014/main" val="795963810"/>
                    </a:ext>
                  </a:extLst>
                </a:gridCol>
                <a:gridCol w="504848">
                  <a:extLst>
                    <a:ext uri="{9D8B030D-6E8A-4147-A177-3AD203B41FA5}">
                      <a16:colId xmlns:a16="http://schemas.microsoft.com/office/drawing/2014/main" val="3966965899"/>
                    </a:ext>
                  </a:extLst>
                </a:gridCol>
                <a:gridCol w="504848">
                  <a:extLst>
                    <a:ext uri="{9D8B030D-6E8A-4147-A177-3AD203B41FA5}">
                      <a16:colId xmlns:a16="http://schemas.microsoft.com/office/drawing/2014/main" val="1701395972"/>
                    </a:ext>
                  </a:extLst>
                </a:gridCol>
                <a:gridCol w="538231">
                  <a:extLst>
                    <a:ext uri="{9D8B030D-6E8A-4147-A177-3AD203B41FA5}">
                      <a16:colId xmlns:a16="http://schemas.microsoft.com/office/drawing/2014/main" val="4035146117"/>
                    </a:ext>
                  </a:extLst>
                </a:gridCol>
              </a:tblGrid>
              <a:tr h="207034">
                <a:tc>
                  <a:txBody>
                    <a:bodyPr/>
                    <a:lstStyle/>
                    <a:p>
                      <a:pPr marL="0" marR="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Sample code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 gridSpan="11">
                  <a:txBody>
                    <a:bodyPr/>
                    <a:lstStyle/>
                    <a:p>
                      <a:pPr marL="0" marR="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</a:t>
                      </a:r>
                      <a:r>
                        <a:rPr lang="en-US" sz="1200" baseline="-2500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 values at 310 nm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67128"/>
                  </a:ext>
                </a:extLst>
              </a:tr>
              <a:tr h="26335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0.05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0.19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7642850"/>
                  </a:ext>
                </a:extLst>
              </a:tr>
              <a:tr h="26335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0.085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6602224"/>
                  </a:ext>
                </a:extLst>
              </a:tr>
              <a:tr h="131675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0.12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0.30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0.62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2106075"/>
                  </a:ext>
                </a:extLst>
              </a:tr>
              <a:tr h="131675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0.52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9371470"/>
                  </a:ext>
                </a:extLst>
              </a:tr>
              <a:tr h="131675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7584008"/>
                  </a:ext>
                </a:extLst>
              </a:tr>
              <a:tr h="26335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213767"/>
                  </a:ext>
                </a:extLst>
              </a:tr>
              <a:tr h="131675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9382282"/>
                  </a:ext>
                </a:extLst>
              </a:tr>
              <a:tr h="131675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0.37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329560"/>
                  </a:ext>
                </a:extLst>
              </a:tr>
              <a:tr h="263350">
                <a:tc>
                  <a:txBody>
                    <a:bodyPr/>
                    <a:lstStyle/>
                    <a:p>
                      <a:pPr marL="0" marR="914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0.22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0.37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0.43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0.48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0.51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</a:t>
                      </a:r>
                      <a:endParaRPr lang="en-US" sz="1200" dirty="0">
                        <a:effectLst/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45427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39C46CE-48E2-4DA2-A295-A0F0DE896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22" t="12482" r="3380" b="13044"/>
          <a:stretch/>
        </p:blipFill>
        <p:spPr>
          <a:xfrm>
            <a:off x="-576" y="0"/>
            <a:ext cx="1139075" cy="11473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1017D9-DA25-435F-BBFB-A31095F2E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2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72"/>
    </mc:Choice>
    <mc:Fallback>
      <p:transition spd="slow" advTm="6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2444DB0D40441ACCCED4D78ED1B3C" ma:contentTypeVersion="13" ma:contentTypeDescription="Create a new document." ma:contentTypeScope="" ma:versionID="12e8fb1e07593f41215d5e868721d42c">
  <xsd:schema xmlns:xsd="http://www.w3.org/2001/XMLSchema" xmlns:xs="http://www.w3.org/2001/XMLSchema" xmlns:p="http://schemas.microsoft.com/office/2006/metadata/properties" xmlns:ns3="a1b2d786-9fe1-4f68-a4ef-2699a49f8db7" xmlns:ns4="7a1a5845-658d-4ef6-95fb-9f11c04ea6e8" targetNamespace="http://schemas.microsoft.com/office/2006/metadata/properties" ma:root="true" ma:fieldsID="16490b1e6a73abfa6a16f812970cdd90" ns3:_="" ns4:_="">
    <xsd:import namespace="a1b2d786-9fe1-4f68-a4ef-2699a49f8db7"/>
    <xsd:import namespace="7a1a5845-658d-4ef6-95fb-9f11c04ea6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2d786-9fe1-4f68-a4ef-2699a49f8d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a5845-658d-4ef6-95fb-9f11c04ea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102CD3-EEA2-498A-A344-FEDBD02DA9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F68191-9604-438E-8CA7-07025C19CF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b2d786-9fe1-4f68-a4ef-2699a49f8db7"/>
    <ds:schemaRef ds:uri="7a1a5845-658d-4ef6-95fb-9f11c04ea6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92D307-B577-4022-849E-B4D192F980C5}">
  <ds:schemaRefs>
    <ds:schemaRef ds:uri="http://schemas.microsoft.com/office/2006/documentManagement/types"/>
    <ds:schemaRef ds:uri="7a1a5845-658d-4ef6-95fb-9f11c04ea6e8"/>
    <ds:schemaRef ds:uri="a1b2d786-9fe1-4f68-a4ef-2699a49f8db7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2090</Words>
  <Application>Microsoft Office PowerPoint</Application>
  <PresentationFormat>Widescreen</PresentationFormat>
  <Paragraphs>342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Office Theme</vt:lpstr>
      <vt:lpstr>Chemical Fingerprinting of Commercially Available Saffron: High-Performance Thin Layer Chromatography </vt:lpstr>
      <vt:lpstr>Saffron: Crocus sativus L</vt:lpstr>
      <vt:lpstr>Saffron: Dried Stigma </vt:lpstr>
      <vt:lpstr>Saffron: Major Chemical Constituents </vt:lpstr>
      <vt:lpstr>Growing Saffron</vt:lpstr>
      <vt:lpstr>High Performance Thin Layer Chromatography (HPTLC)</vt:lpstr>
      <vt:lpstr>HPTLC for Saffron Extracts</vt:lpstr>
      <vt:lpstr>Methodology</vt:lpstr>
      <vt:lpstr>Results</vt:lpstr>
      <vt:lpstr>PowerPoint Presentation</vt:lpstr>
      <vt:lpstr>PowerPoint Presentation</vt:lpstr>
      <vt:lpstr>Discussion </vt:lpstr>
      <vt:lpstr>Discussion </vt:lpstr>
      <vt:lpstr>Acknowledgements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Chemical Fingerprinting of Commercially Available Saffron: High-Performance Thin Layer Chromatography</dc:title>
  <dc:creator>Patel, Shreya</dc:creator>
  <cp:lastModifiedBy>Patel, Shreya</cp:lastModifiedBy>
  <cp:revision>23</cp:revision>
  <dcterms:created xsi:type="dcterms:W3CDTF">2020-10-29T19:08:53Z</dcterms:created>
  <dcterms:modified xsi:type="dcterms:W3CDTF">2020-10-31T19:22:09Z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0x010100FD52444DB0D40441ACCCED4D78ED1B3C</vt:lpwstr>
  </property>
</Properties>
</file>