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5" r:id="rId1"/>
  </p:sldMasterIdLst>
  <p:notesMasterIdLst>
    <p:notesMasterId r:id="rId16"/>
  </p:notesMasterIdLst>
  <p:sldIdLst>
    <p:sldId id="256" r:id="rId2"/>
    <p:sldId id="257" r:id="rId3"/>
    <p:sldId id="268" r:id="rId4"/>
    <p:sldId id="259" r:id="rId5"/>
    <p:sldId id="261" r:id="rId6"/>
    <p:sldId id="271" r:id="rId7"/>
    <p:sldId id="267" r:id="rId8"/>
    <p:sldId id="266" r:id="rId9"/>
    <p:sldId id="262" r:id="rId10"/>
    <p:sldId id="265" r:id="rId11"/>
    <p:sldId id="263" r:id="rId12"/>
    <p:sldId id="264" r:id="rId13"/>
    <p:sldId id="269" r:id="rId14"/>
    <p:sldId id="270"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9F98"/>
    <a:srgbClr val="00A5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60"/>
    <p:restoredTop sz="80197"/>
  </p:normalViewPr>
  <p:slideViewPr>
    <p:cSldViewPr snapToGrid="0" snapToObjects="1">
      <p:cViewPr varScale="1">
        <p:scale>
          <a:sx n="98" d="100"/>
          <a:sy n="98" d="100"/>
        </p:scale>
        <p:origin x="131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https://testliveasbury-my.sharepoint.com/personal/fday_asbury_edu/Documents/Senior%20Researc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002792024022429"/>
          <c:y val="1.5498676378611954E-2"/>
          <c:w val="0.75073754061025744"/>
          <c:h val="0.90155271364583411"/>
        </c:manualLayout>
      </c:layout>
      <c:lineChart>
        <c:grouping val="standard"/>
        <c:varyColors val="0"/>
        <c:ser>
          <c:idx val="0"/>
          <c:order val="0"/>
          <c:tx>
            <c:strRef>
              <c:f>'All No Food Trials'!$B$44</c:f>
              <c:strCache>
                <c:ptCount val="1"/>
                <c:pt idx="0">
                  <c:v>Bloodworms Absent</c:v>
                </c:pt>
              </c:strCache>
            </c:strRef>
          </c:tx>
          <c:spPr>
            <a:ln w="28575" cap="rnd">
              <a:solidFill>
                <a:schemeClr val="accent4">
                  <a:shade val="76000"/>
                </a:schemeClr>
              </a:solidFill>
              <a:round/>
            </a:ln>
            <a:effectLst/>
          </c:spPr>
          <c:marker>
            <c:symbol val="none"/>
          </c:marker>
          <c:val>
            <c:numRef>
              <c:f>'All No Food Trials'!$B$45:$B$54</c:f>
              <c:numCache>
                <c:formatCode>General</c:formatCode>
                <c:ptCount val="10"/>
                <c:pt idx="0">
                  <c:v>0.05</c:v>
                </c:pt>
                <c:pt idx="1">
                  <c:v>1.28</c:v>
                </c:pt>
                <c:pt idx="2">
                  <c:v>1.97</c:v>
                </c:pt>
                <c:pt idx="3">
                  <c:v>1.9</c:v>
                </c:pt>
                <c:pt idx="4">
                  <c:v>0.6</c:v>
                </c:pt>
                <c:pt idx="5">
                  <c:v>1.56</c:v>
                </c:pt>
                <c:pt idx="6">
                  <c:v>2.66</c:v>
                </c:pt>
                <c:pt idx="7">
                  <c:v>1.26</c:v>
                </c:pt>
                <c:pt idx="8">
                  <c:v>2.2799999999999998</c:v>
                </c:pt>
                <c:pt idx="9">
                  <c:v>1.32</c:v>
                </c:pt>
              </c:numCache>
            </c:numRef>
          </c:val>
          <c:smooth val="0"/>
          <c:extLst>
            <c:ext xmlns:c16="http://schemas.microsoft.com/office/drawing/2014/chart" uri="{C3380CC4-5D6E-409C-BE32-E72D297353CC}">
              <c16:uniqueId val="{00000000-47DD-EA4F-8275-298EE5D2CE11}"/>
            </c:ext>
          </c:extLst>
        </c:ser>
        <c:ser>
          <c:idx val="1"/>
          <c:order val="1"/>
          <c:tx>
            <c:strRef>
              <c:f>'All No Food Trials'!$C$44</c:f>
              <c:strCache>
                <c:ptCount val="1"/>
                <c:pt idx="0">
                  <c:v>Bloodworms Present</c:v>
                </c:pt>
              </c:strCache>
            </c:strRef>
          </c:tx>
          <c:spPr>
            <a:ln w="28575" cap="rnd">
              <a:solidFill>
                <a:schemeClr val="accent4">
                  <a:tint val="77000"/>
                </a:schemeClr>
              </a:solidFill>
              <a:round/>
            </a:ln>
            <a:effectLst/>
          </c:spPr>
          <c:marker>
            <c:symbol val="none"/>
          </c:marker>
          <c:val>
            <c:numRef>
              <c:f>'All No Food Trials'!$C$45:$C$54</c:f>
              <c:numCache>
                <c:formatCode>General</c:formatCode>
                <c:ptCount val="10"/>
                <c:pt idx="0">
                  <c:v>1.47</c:v>
                </c:pt>
                <c:pt idx="1">
                  <c:v>3.55</c:v>
                </c:pt>
                <c:pt idx="2">
                  <c:v>2.8</c:v>
                </c:pt>
                <c:pt idx="3">
                  <c:v>0.55000000000000004</c:v>
                </c:pt>
                <c:pt idx="4">
                  <c:v>2.23</c:v>
                </c:pt>
                <c:pt idx="5">
                  <c:v>3.36</c:v>
                </c:pt>
                <c:pt idx="6">
                  <c:v>3.31</c:v>
                </c:pt>
                <c:pt idx="7">
                  <c:v>3.51</c:v>
                </c:pt>
                <c:pt idx="8">
                  <c:v>2.65</c:v>
                </c:pt>
                <c:pt idx="9">
                  <c:v>3.4</c:v>
                </c:pt>
              </c:numCache>
            </c:numRef>
          </c:val>
          <c:smooth val="0"/>
          <c:extLst>
            <c:ext xmlns:c16="http://schemas.microsoft.com/office/drawing/2014/chart" uri="{C3380CC4-5D6E-409C-BE32-E72D297353CC}">
              <c16:uniqueId val="{00000001-47DD-EA4F-8275-298EE5D2CE11}"/>
            </c:ext>
          </c:extLst>
        </c:ser>
        <c:dLbls>
          <c:showLegendKey val="0"/>
          <c:showVal val="0"/>
          <c:showCatName val="0"/>
          <c:showSerName val="0"/>
          <c:showPercent val="0"/>
          <c:showBubbleSize val="0"/>
        </c:dLbls>
        <c:smooth val="0"/>
        <c:axId val="2089248639"/>
        <c:axId val="2087300447"/>
      </c:lineChart>
      <c:catAx>
        <c:axId val="2089248639"/>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300447"/>
        <c:crosses val="autoZero"/>
        <c:auto val="1"/>
        <c:lblAlgn val="ctr"/>
        <c:lblOffset val="100"/>
        <c:noMultiLvlLbl val="0"/>
      </c:catAx>
      <c:valAx>
        <c:axId val="20873004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Foragers</a:t>
                </a:r>
                <a:r>
                  <a:rPr lang="en-US" baseline="0"/>
                  <a:t> outside of the refuge</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924863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A1D782-FA5A-4DCF-B6E5-947C5515221E}"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C8EA3B46-0639-4C02-9E2A-8EB2E9E69660}">
      <dgm:prSet/>
      <dgm:spPr/>
      <dgm:t>
        <a:bodyPr/>
        <a:lstStyle/>
        <a:p>
          <a:r>
            <a:rPr lang="en-US" dirty="0"/>
            <a:t>Benefit of energy return: </a:t>
          </a:r>
        </a:p>
      </dgm:t>
    </dgm:pt>
    <dgm:pt modelId="{1859E221-6904-483A-9189-9F826A7ED1B3}" type="parTrans" cxnId="{92987016-309B-4910-9401-E439BA5EE05F}">
      <dgm:prSet/>
      <dgm:spPr/>
      <dgm:t>
        <a:bodyPr/>
        <a:lstStyle/>
        <a:p>
          <a:endParaRPr lang="en-US"/>
        </a:p>
      </dgm:t>
    </dgm:pt>
    <dgm:pt modelId="{91B8B69D-925E-4206-A9F6-061036C04D8B}" type="sibTrans" cxnId="{92987016-309B-4910-9401-E439BA5EE05F}">
      <dgm:prSet/>
      <dgm:spPr/>
      <dgm:t>
        <a:bodyPr/>
        <a:lstStyle/>
        <a:p>
          <a:endParaRPr lang="en-US"/>
        </a:p>
      </dgm:t>
    </dgm:pt>
    <dgm:pt modelId="{2F3AED50-A19B-4586-860A-C39A599BAD4B}">
      <dgm:prSet/>
      <dgm:spPr/>
      <dgm:t>
        <a:bodyPr/>
        <a:lstStyle/>
        <a:p>
          <a:r>
            <a:rPr lang="en-US" dirty="0"/>
            <a:t>Metabolic Cost</a:t>
          </a:r>
          <a:r>
            <a:rPr lang="en-US" baseline="30000" dirty="0"/>
            <a:t>1</a:t>
          </a:r>
          <a:endParaRPr lang="en-US" dirty="0"/>
        </a:p>
      </dgm:t>
    </dgm:pt>
    <dgm:pt modelId="{AAECFAF3-8746-4EAA-9699-E18CFF321FAF}" type="parTrans" cxnId="{ED037FB6-E8DA-4117-9788-7170F62A1011}">
      <dgm:prSet/>
      <dgm:spPr/>
      <dgm:t>
        <a:bodyPr/>
        <a:lstStyle/>
        <a:p>
          <a:endParaRPr lang="en-US"/>
        </a:p>
      </dgm:t>
    </dgm:pt>
    <dgm:pt modelId="{ED1A455E-0887-4FE1-BAB5-5A48BF1C0685}" type="sibTrans" cxnId="{ED037FB6-E8DA-4117-9788-7170F62A1011}">
      <dgm:prSet/>
      <dgm:spPr/>
      <dgm:t>
        <a:bodyPr/>
        <a:lstStyle/>
        <a:p>
          <a:endParaRPr lang="en-US"/>
        </a:p>
      </dgm:t>
    </dgm:pt>
    <dgm:pt modelId="{95236C0E-0059-49B1-AAD3-3E7B4182ECD0}">
      <dgm:prSet/>
      <dgm:spPr/>
      <dgm:t>
        <a:bodyPr/>
        <a:lstStyle/>
        <a:p>
          <a:r>
            <a:rPr lang="en-US" dirty="0"/>
            <a:t>Use of energy</a:t>
          </a:r>
          <a:r>
            <a:rPr lang="en-US" baseline="30000" dirty="0"/>
            <a:t>1</a:t>
          </a:r>
          <a:r>
            <a:rPr lang="en-US" dirty="0"/>
            <a:t> </a:t>
          </a:r>
        </a:p>
      </dgm:t>
    </dgm:pt>
    <dgm:pt modelId="{676AE4FD-0A9B-4BAD-84B0-D76C65CC394E}" type="parTrans" cxnId="{95A99C4A-83EC-4A31-8B8B-4EA1D110F40F}">
      <dgm:prSet/>
      <dgm:spPr/>
      <dgm:t>
        <a:bodyPr/>
        <a:lstStyle/>
        <a:p>
          <a:endParaRPr lang="en-US"/>
        </a:p>
      </dgm:t>
    </dgm:pt>
    <dgm:pt modelId="{DA4878DA-6A4C-44F4-905A-EE8F8E937CEA}" type="sibTrans" cxnId="{95A99C4A-83EC-4A31-8B8B-4EA1D110F40F}">
      <dgm:prSet/>
      <dgm:spPr/>
      <dgm:t>
        <a:bodyPr/>
        <a:lstStyle/>
        <a:p>
          <a:endParaRPr lang="en-US"/>
        </a:p>
      </dgm:t>
    </dgm:pt>
    <dgm:pt modelId="{44E692C1-ACD5-4253-8AC3-86CD43584977}">
      <dgm:prSet/>
      <dgm:spPr/>
      <dgm:t>
        <a:bodyPr/>
        <a:lstStyle/>
        <a:p>
          <a:r>
            <a:rPr lang="en-US"/>
            <a:t>Predation Cost:</a:t>
          </a:r>
        </a:p>
      </dgm:t>
    </dgm:pt>
    <dgm:pt modelId="{8DD316A7-B95E-470D-8FA7-0CD93B5D6D04}" type="parTrans" cxnId="{0D3463B2-D1F2-409D-915D-7C92505E86A9}">
      <dgm:prSet/>
      <dgm:spPr/>
      <dgm:t>
        <a:bodyPr/>
        <a:lstStyle/>
        <a:p>
          <a:endParaRPr lang="en-US"/>
        </a:p>
      </dgm:t>
    </dgm:pt>
    <dgm:pt modelId="{B3DE76F8-1FC2-4FCA-BD48-79C6DAA1DA1C}" type="sibTrans" cxnId="{0D3463B2-D1F2-409D-915D-7C92505E86A9}">
      <dgm:prSet/>
      <dgm:spPr/>
      <dgm:t>
        <a:bodyPr/>
        <a:lstStyle/>
        <a:p>
          <a:endParaRPr lang="en-US"/>
        </a:p>
      </dgm:t>
    </dgm:pt>
    <dgm:pt modelId="{7DCC4E9A-3F9F-4164-A6D9-4AF92BEE12AA}">
      <dgm:prSet/>
      <dgm:spPr/>
      <dgm:t>
        <a:bodyPr/>
        <a:lstStyle/>
        <a:p>
          <a:r>
            <a:rPr lang="en-US" dirty="0"/>
            <a:t>Safety of habitat</a:t>
          </a:r>
          <a:r>
            <a:rPr lang="en-US" baseline="30000" dirty="0"/>
            <a:t>1,2</a:t>
          </a:r>
          <a:r>
            <a:rPr lang="en-US" dirty="0"/>
            <a:t> </a:t>
          </a:r>
        </a:p>
      </dgm:t>
    </dgm:pt>
    <dgm:pt modelId="{8356E684-A7C3-4C59-ABFD-742C285A51B9}" type="parTrans" cxnId="{F2F98433-C22F-4020-8D17-792C443C966E}">
      <dgm:prSet/>
      <dgm:spPr/>
      <dgm:t>
        <a:bodyPr/>
        <a:lstStyle/>
        <a:p>
          <a:endParaRPr lang="en-US"/>
        </a:p>
      </dgm:t>
    </dgm:pt>
    <dgm:pt modelId="{F3D9E048-6B96-4B51-A4B8-253DDA83DEA9}" type="sibTrans" cxnId="{F2F98433-C22F-4020-8D17-792C443C966E}">
      <dgm:prSet/>
      <dgm:spPr/>
      <dgm:t>
        <a:bodyPr/>
        <a:lstStyle/>
        <a:p>
          <a:endParaRPr lang="en-US"/>
        </a:p>
      </dgm:t>
    </dgm:pt>
    <dgm:pt modelId="{11BC75AC-8641-4C2A-9E26-CD18315B4D4E}">
      <dgm:prSet/>
      <dgm:spPr/>
      <dgm:t>
        <a:bodyPr/>
        <a:lstStyle/>
        <a:p>
          <a:r>
            <a:rPr lang="en-US"/>
            <a:t>Missed Opportunities: </a:t>
          </a:r>
        </a:p>
      </dgm:t>
    </dgm:pt>
    <dgm:pt modelId="{E450E549-6662-4B91-B1B5-5BA9603F498B}" type="parTrans" cxnId="{AF8EF855-2F32-4000-93F6-A52D5B8D837C}">
      <dgm:prSet/>
      <dgm:spPr/>
      <dgm:t>
        <a:bodyPr/>
        <a:lstStyle/>
        <a:p>
          <a:endParaRPr lang="en-US"/>
        </a:p>
      </dgm:t>
    </dgm:pt>
    <dgm:pt modelId="{62B606D1-CD11-4966-A931-6DC38A09898E}" type="sibTrans" cxnId="{AF8EF855-2F32-4000-93F6-A52D5B8D837C}">
      <dgm:prSet/>
      <dgm:spPr/>
      <dgm:t>
        <a:bodyPr/>
        <a:lstStyle/>
        <a:p>
          <a:endParaRPr lang="en-US"/>
        </a:p>
      </dgm:t>
    </dgm:pt>
    <dgm:pt modelId="{DDFFADE8-DDF2-4411-8A51-DE7306164D69}">
      <dgm:prSet/>
      <dgm:spPr/>
      <dgm:t>
        <a:bodyPr/>
        <a:lstStyle/>
        <a:p>
          <a:r>
            <a:rPr lang="en-US"/>
            <a:t>Minimized time defending territory</a:t>
          </a:r>
        </a:p>
      </dgm:t>
    </dgm:pt>
    <dgm:pt modelId="{52F84D84-6F58-4443-9F1C-BCBDE06C0083}" type="parTrans" cxnId="{CE9F2650-73B3-4C7D-A3D3-EDBADDF39162}">
      <dgm:prSet/>
      <dgm:spPr/>
      <dgm:t>
        <a:bodyPr/>
        <a:lstStyle/>
        <a:p>
          <a:endParaRPr lang="en-US"/>
        </a:p>
      </dgm:t>
    </dgm:pt>
    <dgm:pt modelId="{84A09CC9-ED7E-41C2-A0E6-B044FB1AE2B7}" type="sibTrans" cxnId="{CE9F2650-73B3-4C7D-A3D3-EDBADDF39162}">
      <dgm:prSet/>
      <dgm:spPr/>
      <dgm:t>
        <a:bodyPr/>
        <a:lstStyle/>
        <a:p>
          <a:endParaRPr lang="en-US"/>
        </a:p>
      </dgm:t>
    </dgm:pt>
    <dgm:pt modelId="{C0CA0B7F-3518-4395-A523-6A31C9F88C34}">
      <dgm:prSet/>
      <dgm:spPr/>
      <dgm:t>
        <a:bodyPr/>
        <a:lstStyle/>
        <a:p>
          <a:r>
            <a:rPr lang="en-US" dirty="0"/>
            <a:t>Reproduction </a:t>
          </a:r>
        </a:p>
      </dgm:t>
    </dgm:pt>
    <dgm:pt modelId="{0EF6EF50-9B8D-4F24-9B74-E3A3FCC6BED0}" type="parTrans" cxnId="{DB0611F6-73A7-438E-86A2-AC7110EC9AD7}">
      <dgm:prSet/>
      <dgm:spPr/>
      <dgm:t>
        <a:bodyPr/>
        <a:lstStyle/>
        <a:p>
          <a:endParaRPr lang="en-US"/>
        </a:p>
      </dgm:t>
    </dgm:pt>
    <dgm:pt modelId="{C08B2102-6E9B-4E0A-BDD9-55D7A6717955}" type="sibTrans" cxnId="{DB0611F6-73A7-438E-86A2-AC7110EC9AD7}">
      <dgm:prSet/>
      <dgm:spPr/>
      <dgm:t>
        <a:bodyPr/>
        <a:lstStyle/>
        <a:p>
          <a:endParaRPr lang="en-US"/>
        </a:p>
      </dgm:t>
    </dgm:pt>
    <dgm:pt modelId="{5F6C0216-53E4-4A46-BCEF-F0AFDA747E40}">
      <dgm:prSet/>
      <dgm:spPr/>
      <dgm:t>
        <a:bodyPr/>
        <a:lstStyle/>
        <a:p>
          <a:r>
            <a:rPr lang="en-US" dirty="0"/>
            <a:t>Thermoregulation</a:t>
          </a:r>
          <a:r>
            <a:rPr lang="en-US" baseline="30000" dirty="0"/>
            <a:t>2</a:t>
          </a:r>
          <a:r>
            <a:rPr lang="en-US" dirty="0"/>
            <a:t>  </a:t>
          </a:r>
        </a:p>
      </dgm:t>
    </dgm:pt>
    <dgm:pt modelId="{3766CC0F-DC59-440E-B602-E5EC2890EE7F}" type="parTrans" cxnId="{665B8F87-4B6F-4779-BEB3-F4B06642700E}">
      <dgm:prSet/>
      <dgm:spPr/>
      <dgm:t>
        <a:bodyPr/>
        <a:lstStyle/>
        <a:p>
          <a:endParaRPr lang="en-US"/>
        </a:p>
      </dgm:t>
    </dgm:pt>
    <dgm:pt modelId="{6F995A1B-170A-4006-BF8E-50AC9AB9C804}" type="sibTrans" cxnId="{665B8F87-4B6F-4779-BEB3-F4B06642700E}">
      <dgm:prSet/>
      <dgm:spPr/>
      <dgm:t>
        <a:bodyPr/>
        <a:lstStyle/>
        <a:p>
          <a:endParaRPr lang="en-US"/>
        </a:p>
      </dgm:t>
    </dgm:pt>
    <dgm:pt modelId="{F03A4B20-3370-994F-AE2B-74F0BDFDD065}" type="pres">
      <dgm:prSet presAssocID="{9FA1D782-FA5A-4DCF-B6E5-947C5515221E}" presName="Name0" presStyleCnt="0">
        <dgm:presLayoutVars>
          <dgm:dir/>
          <dgm:animLvl val="lvl"/>
          <dgm:resizeHandles val="exact"/>
        </dgm:presLayoutVars>
      </dgm:prSet>
      <dgm:spPr/>
    </dgm:pt>
    <dgm:pt modelId="{CEAF8673-0E83-C34D-A627-B7CAFE635E27}" type="pres">
      <dgm:prSet presAssocID="{C8EA3B46-0639-4C02-9E2A-8EB2E9E69660}" presName="linNode" presStyleCnt="0"/>
      <dgm:spPr/>
    </dgm:pt>
    <dgm:pt modelId="{841FA490-AA2C-7145-AB06-D6699BA28D8B}" type="pres">
      <dgm:prSet presAssocID="{C8EA3B46-0639-4C02-9E2A-8EB2E9E69660}" presName="parentText" presStyleLbl="node1" presStyleIdx="0" presStyleCnt="3">
        <dgm:presLayoutVars>
          <dgm:chMax val="1"/>
          <dgm:bulletEnabled val="1"/>
        </dgm:presLayoutVars>
      </dgm:prSet>
      <dgm:spPr/>
    </dgm:pt>
    <dgm:pt modelId="{A22141E2-AD7C-0241-9159-FD2AA3BFA196}" type="pres">
      <dgm:prSet presAssocID="{C8EA3B46-0639-4C02-9E2A-8EB2E9E69660}" presName="descendantText" presStyleLbl="alignAccFollowNode1" presStyleIdx="0" presStyleCnt="3">
        <dgm:presLayoutVars>
          <dgm:bulletEnabled val="1"/>
        </dgm:presLayoutVars>
      </dgm:prSet>
      <dgm:spPr/>
    </dgm:pt>
    <dgm:pt modelId="{3766B729-CD4A-B443-B0DE-F92223A35070}" type="pres">
      <dgm:prSet presAssocID="{91B8B69D-925E-4206-A9F6-061036C04D8B}" presName="sp" presStyleCnt="0"/>
      <dgm:spPr/>
    </dgm:pt>
    <dgm:pt modelId="{1524D054-9AB2-594E-8B3C-999714E609CD}" type="pres">
      <dgm:prSet presAssocID="{44E692C1-ACD5-4253-8AC3-86CD43584977}" presName="linNode" presStyleCnt="0"/>
      <dgm:spPr/>
    </dgm:pt>
    <dgm:pt modelId="{2BED97CA-B5E8-EC4C-AD4B-20B7F7E5DC15}" type="pres">
      <dgm:prSet presAssocID="{44E692C1-ACD5-4253-8AC3-86CD43584977}" presName="parentText" presStyleLbl="node1" presStyleIdx="1" presStyleCnt="3">
        <dgm:presLayoutVars>
          <dgm:chMax val="1"/>
          <dgm:bulletEnabled val="1"/>
        </dgm:presLayoutVars>
      </dgm:prSet>
      <dgm:spPr/>
    </dgm:pt>
    <dgm:pt modelId="{36798A0C-6EBA-8E40-8040-F48DCD15A82F}" type="pres">
      <dgm:prSet presAssocID="{44E692C1-ACD5-4253-8AC3-86CD43584977}" presName="descendantText" presStyleLbl="alignAccFollowNode1" presStyleIdx="1" presStyleCnt="3">
        <dgm:presLayoutVars>
          <dgm:bulletEnabled val="1"/>
        </dgm:presLayoutVars>
      </dgm:prSet>
      <dgm:spPr/>
    </dgm:pt>
    <dgm:pt modelId="{F687D662-5448-0D4E-8F9B-1F67383E8BDE}" type="pres">
      <dgm:prSet presAssocID="{B3DE76F8-1FC2-4FCA-BD48-79C6DAA1DA1C}" presName="sp" presStyleCnt="0"/>
      <dgm:spPr/>
    </dgm:pt>
    <dgm:pt modelId="{233D2C12-F832-724E-B307-18976B55804C}" type="pres">
      <dgm:prSet presAssocID="{11BC75AC-8641-4C2A-9E26-CD18315B4D4E}" presName="linNode" presStyleCnt="0"/>
      <dgm:spPr/>
    </dgm:pt>
    <dgm:pt modelId="{60A22AE9-FF88-0D4C-9B5E-FA77FA29A1D8}" type="pres">
      <dgm:prSet presAssocID="{11BC75AC-8641-4C2A-9E26-CD18315B4D4E}" presName="parentText" presStyleLbl="node1" presStyleIdx="2" presStyleCnt="3">
        <dgm:presLayoutVars>
          <dgm:chMax val="1"/>
          <dgm:bulletEnabled val="1"/>
        </dgm:presLayoutVars>
      </dgm:prSet>
      <dgm:spPr/>
    </dgm:pt>
    <dgm:pt modelId="{E9E327A5-95C7-AD44-9156-CA986727D5AB}" type="pres">
      <dgm:prSet presAssocID="{11BC75AC-8641-4C2A-9E26-CD18315B4D4E}" presName="descendantText" presStyleLbl="alignAccFollowNode1" presStyleIdx="2" presStyleCnt="3">
        <dgm:presLayoutVars>
          <dgm:bulletEnabled val="1"/>
        </dgm:presLayoutVars>
      </dgm:prSet>
      <dgm:spPr/>
    </dgm:pt>
  </dgm:ptLst>
  <dgm:cxnLst>
    <dgm:cxn modelId="{1933AC02-500D-964E-A51F-6973780FBBC0}" type="presOf" srcId="{7DCC4E9A-3F9F-4164-A6D9-4AF92BEE12AA}" destId="{36798A0C-6EBA-8E40-8040-F48DCD15A82F}" srcOrd="0" destOrd="0" presId="urn:microsoft.com/office/officeart/2005/8/layout/vList5"/>
    <dgm:cxn modelId="{880F7D05-E0F8-FA43-A3C7-641CE50C2855}" type="presOf" srcId="{95236C0E-0059-49B1-AAD3-3E7B4182ECD0}" destId="{A22141E2-AD7C-0241-9159-FD2AA3BFA196}" srcOrd="0" destOrd="1" presId="urn:microsoft.com/office/officeart/2005/8/layout/vList5"/>
    <dgm:cxn modelId="{92987016-309B-4910-9401-E439BA5EE05F}" srcId="{9FA1D782-FA5A-4DCF-B6E5-947C5515221E}" destId="{C8EA3B46-0639-4C02-9E2A-8EB2E9E69660}" srcOrd="0" destOrd="0" parTransId="{1859E221-6904-483A-9189-9F826A7ED1B3}" sibTransId="{91B8B69D-925E-4206-A9F6-061036C04D8B}"/>
    <dgm:cxn modelId="{6BE58117-50C0-814D-8B5F-9257B4A2638D}" type="presOf" srcId="{9FA1D782-FA5A-4DCF-B6E5-947C5515221E}" destId="{F03A4B20-3370-994F-AE2B-74F0BDFDD065}" srcOrd="0" destOrd="0" presId="urn:microsoft.com/office/officeart/2005/8/layout/vList5"/>
    <dgm:cxn modelId="{0580A720-E823-9441-8BB5-BD3AB72272D7}" type="presOf" srcId="{C0CA0B7F-3518-4395-A523-6A31C9F88C34}" destId="{E9E327A5-95C7-AD44-9156-CA986727D5AB}" srcOrd="0" destOrd="1" presId="urn:microsoft.com/office/officeart/2005/8/layout/vList5"/>
    <dgm:cxn modelId="{68A02021-85A8-7B47-AC09-F6E8E8865066}" type="presOf" srcId="{C8EA3B46-0639-4C02-9E2A-8EB2E9E69660}" destId="{841FA490-AA2C-7145-AB06-D6699BA28D8B}" srcOrd="0" destOrd="0" presId="urn:microsoft.com/office/officeart/2005/8/layout/vList5"/>
    <dgm:cxn modelId="{87108626-F401-194C-B08B-9FB9CFA424A8}" type="presOf" srcId="{2F3AED50-A19B-4586-860A-C39A599BAD4B}" destId="{A22141E2-AD7C-0241-9159-FD2AA3BFA196}" srcOrd="0" destOrd="0" presId="urn:microsoft.com/office/officeart/2005/8/layout/vList5"/>
    <dgm:cxn modelId="{F2F98433-C22F-4020-8D17-792C443C966E}" srcId="{44E692C1-ACD5-4253-8AC3-86CD43584977}" destId="{7DCC4E9A-3F9F-4164-A6D9-4AF92BEE12AA}" srcOrd="0" destOrd="0" parTransId="{8356E684-A7C3-4C59-ABFD-742C285A51B9}" sibTransId="{F3D9E048-6B96-4B51-A4B8-253DDA83DEA9}"/>
    <dgm:cxn modelId="{272EF537-44F5-AE47-94C2-6D07D0259EEE}" type="presOf" srcId="{11BC75AC-8641-4C2A-9E26-CD18315B4D4E}" destId="{60A22AE9-FF88-0D4C-9B5E-FA77FA29A1D8}" srcOrd="0" destOrd="0" presId="urn:microsoft.com/office/officeart/2005/8/layout/vList5"/>
    <dgm:cxn modelId="{95A99C4A-83EC-4A31-8B8B-4EA1D110F40F}" srcId="{C8EA3B46-0639-4C02-9E2A-8EB2E9E69660}" destId="{95236C0E-0059-49B1-AAD3-3E7B4182ECD0}" srcOrd="1" destOrd="0" parTransId="{676AE4FD-0A9B-4BAD-84B0-D76C65CC394E}" sibTransId="{DA4878DA-6A4C-44F4-905A-EE8F8E937CEA}"/>
    <dgm:cxn modelId="{CE9F2650-73B3-4C7D-A3D3-EDBADDF39162}" srcId="{11BC75AC-8641-4C2A-9E26-CD18315B4D4E}" destId="{DDFFADE8-DDF2-4411-8A51-DE7306164D69}" srcOrd="0" destOrd="0" parTransId="{52F84D84-6F58-4443-9F1C-BCBDE06C0083}" sibTransId="{84A09CC9-ED7E-41C2-A0E6-B044FB1AE2B7}"/>
    <dgm:cxn modelId="{AF8EF855-2F32-4000-93F6-A52D5B8D837C}" srcId="{9FA1D782-FA5A-4DCF-B6E5-947C5515221E}" destId="{11BC75AC-8641-4C2A-9E26-CD18315B4D4E}" srcOrd="2" destOrd="0" parTransId="{E450E549-6662-4B91-B1B5-5BA9603F498B}" sibTransId="{62B606D1-CD11-4966-A931-6DC38A09898E}"/>
    <dgm:cxn modelId="{665B8F87-4B6F-4779-BEB3-F4B06642700E}" srcId="{11BC75AC-8641-4C2A-9E26-CD18315B4D4E}" destId="{5F6C0216-53E4-4A46-BCEF-F0AFDA747E40}" srcOrd="2" destOrd="0" parTransId="{3766CC0F-DC59-440E-B602-E5EC2890EE7F}" sibTransId="{6F995A1B-170A-4006-BF8E-50AC9AB9C804}"/>
    <dgm:cxn modelId="{0D3463B2-D1F2-409D-915D-7C92505E86A9}" srcId="{9FA1D782-FA5A-4DCF-B6E5-947C5515221E}" destId="{44E692C1-ACD5-4253-8AC3-86CD43584977}" srcOrd="1" destOrd="0" parTransId="{8DD316A7-B95E-470D-8FA7-0CD93B5D6D04}" sibTransId="{B3DE76F8-1FC2-4FCA-BD48-79C6DAA1DA1C}"/>
    <dgm:cxn modelId="{11199EB5-35B5-0143-ABE7-EEE396077BCB}" type="presOf" srcId="{DDFFADE8-DDF2-4411-8A51-DE7306164D69}" destId="{E9E327A5-95C7-AD44-9156-CA986727D5AB}" srcOrd="0" destOrd="0" presId="urn:microsoft.com/office/officeart/2005/8/layout/vList5"/>
    <dgm:cxn modelId="{ED037FB6-E8DA-4117-9788-7170F62A1011}" srcId="{C8EA3B46-0639-4C02-9E2A-8EB2E9E69660}" destId="{2F3AED50-A19B-4586-860A-C39A599BAD4B}" srcOrd="0" destOrd="0" parTransId="{AAECFAF3-8746-4EAA-9699-E18CFF321FAF}" sibTransId="{ED1A455E-0887-4FE1-BAB5-5A48BF1C0685}"/>
    <dgm:cxn modelId="{B9A763E5-DE34-EB4D-AA54-CF90CD5F9C79}" type="presOf" srcId="{44E692C1-ACD5-4253-8AC3-86CD43584977}" destId="{2BED97CA-B5E8-EC4C-AD4B-20B7F7E5DC15}" srcOrd="0" destOrd="0" presId="urn:microsoft.com/office/officeart/2005/8/layout/vList5"/>
    <dgm:cxn modelId="{3AD1F1EE-FC0E-6443-9250-A26218A2D506}" type="presOf" srcId="{5F6C0216-53E4-4A46-BCEF-F0AFDA747E40}" destId="{E9E327A5-95C7-AD44-9156-CA986727D5AB}" srcOrd="0" destOrd="2" presId="urn:microsoft.com/office/officeart/2005/8/layout/vList5"/>
    <dgm:cxn modelId="{DB0611F6-73A7-438E-86A2-AC7110EC9AD7}" srcId="{11BC75AC-8641-4C2A-9E26-CD18315B4D4E}" destId="{C0CA0B7F-3518-4395-A523-6A31C9F88C34}" srcOrd="1" destOrd="0" parTransId="{0EF6EF50-9B8D-4F24-9B74-E3A3FCC6BED0}" sibTransId="{C08B2102-6E9B-4E0A-BDD9-55D7A6717955}"/>
    <dgm:cxn modelId="{CB06AB25-4BC0-2442-A887-5B9710D010B4}" type="presParOf" srcId="{F03A4B20-3370-994F-AE2B-74F0BDFDD065}" destId="{CEAF8673-0E83-C34D-A627-B7CAFE635E27}" srcOrd="0" destOrd="0" presId="urn:microsoft.com/office/officeart/2005/8/layout/vList5"/>
    <dgm:cxn modelId="{9EE617B6-61E0-6647-80CC-4D9EF06F8916}" type="presParOf" srcId="{CEAF8673-0E83-C34D-A627-B7CAFE635E27}" destId="{841FA490-AA2C-7145-AB06-D6699BA28D8B}" srcOrd="0" destOrd="0" presId="urn:microsoft.com/office/officeart/2005/8/layout/vList5"/>
    <dgm:cxn modelId="{19C5970B-5FAE-2942-B347-CFD64A200937}" type="presParOf" srcId="{CEAF8673-0E83-C34D-A627-B7CAFE635E27}" destId="{A22141E2-AD7C-0241-9159-FD2AA3BFA196}" srcOrd="1" destOrd="0" presId="urn:microsoft.com/office/officeart/2005/8/layout/vList5"/>
    <dgm:cxn modelId="{FA9F19E1-4670-F348-8C6C-7B6D9DD53B0C}" type="presParOf" srcId="{F03A4B20-3370-994F-AE2B-74F0BDFDD065}" destId="{3766B729-CD4A-B443-B0DE-F92223A35070}" srcOrd="1" destOrd="0" presId="urn:microsoft.com/office/officeart/2005/8/layout/vList5"/>
    <dgm:cxn modelId="{9E7CB414-6768-D647-AC0F-5DBE250876EF}" type="presParOf" srcId="{F03A4B20-3370-994F-AE2B-74F0BDFDD065}" destId="{1524D054-9AB2-594E-8B3C-999714E609CD}" srcOrd="2" destOrd="0" presId="urn:microsoft.com/office/officeart/2005/8/layout/vList5"/>
    <dgm:cxn modelId="{AD1F2EAC-06E3-E749-9547-756F8265707A}" type="presParOf" srcId="{1524D054-9AB2-594E-8B3C-999714E609CD}" destId="{2BED97CA-B5E8-EC4C-AD4B-20B7F7E5DC15}" srcOrd="0" destOrd="0" presId="urn:microsoft.com/office/officeart/2005/8/layout/vList5"/>
    <dgm:cxn modelId="{6B55587E-84F6-B94D-9FE4-732BE8027577}" type="presParOf" srcId="{1524D054-9AB2-594E-8B3C-999714E609CD}" destId="{36798A0C-6EBA-8E40-8040-F48DCD15A82F}" srcOrd="1" destOrd="0" presId="urn:microsoft.com/office/officeart/2005/8/layout/vList5"/>
    <dgm:cxn modelId="{79F8F4D0-B23B-4C4F-BFD1-845D1E308A2A}" type="presParOf" srcId="{F03A4B20-3370-994F-AE2B-74F0BDFDD065}" destId="{F687D662-5448-0D4E-8F9B-1F67383E8BDE}" srcOrd="3" destOrd="0" presId="urn:microsoft.com/office/officeart/2005/8/layout/vList5"/>
    <dgm:cxn modelId="{AB348A57-4989-5B4E-A0F6-66F634E6E232}" type="presParOf" srcId="{F03A4B20-3370-994F-AE2B-74F0BDFDD065}" destId="{233D2C12-F832-724E-B307-18976B55804C}" srcOrd="4" destOrd="0" presId="urn:microsoft.com/office/officeart/2005/8/layout/vList5"/>
    <dgm:cxn modelId="{A8E4305A-43CD-3347-9F8D-1D0FFC1F1BEA}" type="presParOf" srcId="{233D2C12-F832-724E-B307-18976B55804C}" destId="{60A22AE9-FF88-0D4C-9B5E-FA77FA29A1D8}" srcOrd="0" destOrd="0" presId="urn:microsoft.com/office/officeart/2005/8/layout/vList5"/>
    <dgm:cxn modelId="{02120C7D-6102-2F41-9EDF-65B8906DB364}" type="presParOf" srcId="{233D2C12-F832-724E-B307-18976B55804C}" destId="{E9E327A5-95C7-AD44-9156-CA986727D5AB}"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E8E0AD-977C-4E5A-8B7A-AA7A43275133}" type="doc">
      <dgm:prSet loTypeId="urn:microsoft.com/office/officeart/2018/2/layout/IconVerticalSolidList" loCatId="icon" qsTypeId="urn:microsoft.com/office/officeart/2005/8/quickstyle/simple3" qsCatId="simple" csTypeId="urn:microsoft.com/office/officeart/2005/8/colors/colorful1" csCatId="colorful" phldr="1"/>
      <dgm:spPr/>
      <dgm:t>
        <a:bodyPr/>
        <a:lstStyle/>
        <a:p>
          <a:endParaRPr lang="en-US"/>
        </a:p>
      </dgm:t>
    </dgm:pt>
    <dgm:pt modelId="{5A5CD8A6-DCD2-40BD-A24B-A4934CCB1A87}">
      <dgm:prSet/>
      <dgm:spPr/>
      <dgm:t>
        <a:bodyPr/>
        <a:lstStyle/>
        <a:p>
          <a:pPr>
            <a:lnSpc>
              <a:spcPct val="100000"/>
            </a:lnSpc>
          </a:pPr>
          <a:r>
            <a:rPr lang="en-US" dirty="0"/>
            <a:t>FHM habitat selection changed in the presence of the bloodworms</a:t>
          </a:r>
        </a:p>
      </dgm:t>
    </dgm:pt>
    <dgm:pt modelId="{93E6B09F-50AF-4225-8A52-5D075B304DF3}" type="parTrans" cxnId="{FD0D6549-A4C6-4A4F-BF2C-E77AB5B22AFE}">
      <dgm:prSet/>
      <dgm:spPr/>
      <dgm:t>
        <a:bodyPr/>
        <a:lstStyle/>
        <a:p>
          <a:endParaRPr lang="en-US"/>
        </a:p>
      </dgm:t>
    </dgm:pt>
    <dgm:pt modelId="{26FB3737-D6EC-4489-861F-AA0B083AB1FD}" type="sibTrans" cxnId="{FD0D6549-A4C6-4A4F-BF2C-E77AB5B22AFE}">
      <dgm:prSet/>
      <dgm:spPr/>
      <dgm:t>
        <a:bodyPr/>
        <a:lstStyle/>
        <a:p>
          <a:endParaRPr lang="en-US"/>
        </a:p>
      </dgm:t>
    </dgm:pt>
    <dgm:pt modelId="{B7E700E6-F9F6-414B-9F1E-3C7B3814E2A9}">
      <dgm:prSet/>
      <dgm:spPr/>
      <dgm:t>
        <a:bodyPr/>
        <a:lstStyle/>
        <a:p>
          <a:pPr>
            <a:lnSpc>
              <a:spcPct val="100000"/>
            </a:lnSpc>
          </a:pPr>
          <a:r>
            <a:rPr lang="en-US" dirty="0"/>
            <a:t>Allows us to better understand the optimal foraging in the </a:t>
          </a:r>
          <a:r>
            <a:rPr lang="en-US" i="1" dirty="0"/>
            <a:t>Cyprinid</a:t>
          </a:r>
          <a:r>
            <a:rPr lang="en-US" dirty="0"/>
            <a:t> species, specifically to habitat selection and feeding </a:t>
          </a:r>
        </a:p>
      </dgm:t>
    </dgm:pt>
    <dgm:pt modelId="{1C29818C-0055-4E52-B5AD-3ABAFF4869C2}" type="parTrans" cxnId="{7F2073E9-35E9-4A32-9F8B-A739F80C9955}">
      <dgm:prSet/>
      <dgm:spPr/>
      <dgm:t>
        <a:bodyPr/>
        <a:lstStyle/>
        <a:p>
          <a:endParaRPr lang="en-US"/>
        </a:p>
      </dgm:t>
    </dgm:pt>
    <dgm:pt modelId="{CA166207-DCE3-422D-87E5-24F4DB92358E}" type="sibTrans" cxnId="{7F2073E9-35E9-4A32-9F8B-A739F80C9955}">
      <dgm:prSet/>
      <dgm:spPr/>
      <dgm:t>
        <a:bodyPr/>
        <a:lstStyle/>
        <a:p>
          <a:endParaRPr lang="en-US"/>
        </a:p>
      </dgm:t>
    </dgm:pt>
    <dgm:pt modelId="{A116D4AC-4927-44A0-BB78-F37153D39108}">
      <dgm:prSet/>
      <dgm:spPr/>
      <dgm:t>
        <a:bodyPr/>
        <a:lstStyle/>
        <a:p>
          <a:pPr>
            <a:lnSpc>
              <a:spcPct val="100000"/>
            </a:lnSpc>
          </a:pPr>
          <a:r>
            <a:rPr lang="en-US"/>
            <a:t>Insight into the vigilance and apprehension decisions of the </a:t>
          </a:r>
          <a:r>
            <a:rPr lang="en-US" i="1"/>
            <a:t>Cyprinid</a:t>
          </a:r>
          <a:r>
            <a:rPr lang="en-US"/>
            <a:t> species </a:t>
          </a:r>
          <a:endParaRPr lang="en-US" dirty="0"/>
        </a:p>
      </dgm:t>
    </dgm:pt>
    <dgm:pt modelId="{9D625B2D-9943-4335-932F-B3DC0E7CF1AC}" type="parTrans" cxnId="{F579FF6F-995E-49D8-9B29-9DC2A51EC11E}">
      <dgm:prSet/>
      <dgm:spPr/>
      <dgm:t>
        <a:bodyPr/>
        <a:lstStyle/>
        <a:p>
          <a:endParaRPr lang="en-US"/>
        </a:p>
      </dgm:t>
    </dgm:pt>
    <dgm:pt modelId="{77A46D9D-04A4-4C00-B0D2-308336E3D55F}" type="sibTrans" cxnId="{F579FF6F-995E-49D8-9B29-9DC2A51EC11E}">
      <dgm:prSet/>
      <dgm:spPr/>
      <dgm:t>
        <a:bodyPr/>
        <a:lstStyle/>
        <a:p>
          <a:endParaRPr lang="en-US"/>
        </a:p>
      </dgm:t>
    </dgm:pt>
    <dgm:pt modelId="{AE6605F1-995B-4642-BA4E-90635C4BDC15}" type="pres">
      <dgm:prSet presAssocID="{2CE8E0AD-977C-4E5A-8B7A-AA7A43275133}" presName="root" presStyleCnt="0">
        <dgm:presLayoutVars>
          <dgm:dir/>
          <dgm:resizeHandles val="exact"/>
        </dgm:presLayoutVars>
      </dgm:prSet>
      <dgm:spPr/>
    </dgm:pt>
    <dgm:pt modelId="{870BBFA2-F8FB-4B83-A45A-B8DF36F0F6E8}" type="pres">
      <dgm:prSet presAssocID="{5A5CD8A6-DCD2-40BD-A24B-A4934CCB1A87}" presName="compNode" presStyleCnt="0"/>
      <dgm:spPr/>
    </dgm:pt>
    <dgm:pt modelId="{CE53A3D7-0C18-41C8-8E48-B56C99B57B7E}" type="pres">
      <dgm:prSet presAssocID="{5A5CD8A6-DCD2-40BD-A24B-A4934CCB1A87}" presName="bgRect" presStyleLbl="bgShp" presStyleIdx="0" presStyleCnt="3"/>
      <dgm:spPr/>
    </dgm:pt>
    <dgm:pt modelId="{13CA6D7D-EC3D-4A89-B85C-17F81C08D7FE}" type="pres">
      <dgm:prSet presAssocID="{5A5CD8A6-DCD2-40BD-A24B-A4934CCB1A8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mpetition"/>
        </a:ext>
      </dgm:extLst>
    </dgm:pt>
    <dgm:pt modelId="{7FE29BB8-DE9E-42FE-8E2F-8D953CECF5F6}" type="pres">
      <dgm:prSet presAssocID="{5A5CD8A6-DCD2-40BD-A24B-A4934CCB1A87}" presName="spaceRect" presStyleCnt="0"/>
      <dgm:spPr/>
    </dgm:pt>
    <dgm:pt modelId="{01D1F5DB-1264-49EC-BB62-FC9318DEB0CD}" type="pres">
      <dgm:prSet presAssocID="{5A5CD8A6-DCD2-40BD-A24B-A4934CCB1A87}" presName="parTx" presStyleLbl="revTx" presStyleIdx="0" presStyleCnt="3">
        <dgm:presLayoutVars>
          <dgm:chMax val="0"/>
          <dgm:chPref val="0"/>
        </dgm:presLayoutVars>
      </dgm:prSet>
      <dgm:spPr/>
    </dgm:pt>
    <dgm:pt modelId="{16682505-987D-4869-BE76-442011951F4B}" type="pres">
      <dgm:prSet presAssocID="{26FB3737-D6EC-4489-861F-AA0B083AB1FD}" presName="sibTrans" presStyleCnt="0"/>
      <dgm:spPr/>
    </dgm:pt>
    <dgm:pt modelId="{D7A80B95-67E6-418F-83D8-A9CD96947A6A}" type="pres">
      <dgm:prSet presAssocID="{B7E700E6-F9F6-414B-9F1E-3C7B3814E2A9}" presName="compNode" presStyleCnt="0"/>
      <dgm:spPr/>
    </dgm:pt>
    <dgm:pt modelId="{4DD8BD9D-C17D-49A8-84C2-27B1EC923FF7}" type="pres">
      <dgm:prSet presAssocID="{B7E700E6-F9F6-414B-9F1E-3C7B3814E2A9}" presName="bgRect" presStyleLbl="bgShp" presStyleIdx="1" presStyleCnt="3"/>
      <dgm:spPr/>
    </dgm:pt>
    <dgm:pt modelId="{1603D1BF-B5CE-4C3F-ACC9-0ECBA2C73750}" type="pres">
      <dgm:prSet presAssocID="{B7E700E6-F9F6-414B-9F1E-3C7B3814E2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oi"/>
        </a:ext>
      </dgm:extLst>
    </dgm:pt>
    <dgm:pt modelId="{79AA939B-9067-4CC1-8A61-61AAA8A35245}" type="pres">
      <dgm:prSet presAssocID="{B7E700E6-F9F6-414B-9F1E-3C7B3814E2A9}" presName="spaceRect" presStyleCnt="0"/>
      <dgm:spPr/>
    </dgm:pt>
    <dgm:pt modelId="{239E4630-3BED-45F6-908A-9CC3B64E87ED}" type="pres">
      <dgm:prSet presAssocID="{B7E700E6-F9F6-414B-9F1E-3C7B3814E2A9}" presName="parTx" presStyleLbl="revTx" presStyleIdx="1" presStyleCnt="3">
        <dgm:presLayoutVars>
          <dgm:chMax val="0"/>
          <dgm:chPref val="0"/>
        </dgm:presLayoutVars>
      </dgm:prSet>
      <dgm:spPr/>
    </dgm:pt>
    <dgm:pt modelId="{818E22F8-2A55-4B7E-A257-766AB6E97772}" type="pres">
      <dgm:prSet presAssocID="{CA166207-DCE3-422D-87E5-24F4DB92358E}" presName="sibTrans" presStyleCnt="0"/>
      <dgm:spPr/>
    </dgm:pt>
    <dgm:pt modelId="{67EEC00F-0F35-42D7-A4CD-63384103C5D1}" type="pres">
      <dgm:prSet presAssocID="{A116D4AC-4927-44A0-BB78-F37153D39108}" presName="compNode" presStyleCnt="0"/>
      <dgm:spPr/>
    </dgm:pt>
    <dgm:pt modelId="{E88CD745-50A5-497E-B483-5A55E238B43A}" type="pres">
      <dgm:prSet presAssocID="{A116D4AC-4927-44A0-BB78-F37153D39108}" presName="bgRect" presStyleLbl="bgShp" presStyleIdx="2" presStyleCnt="3"/>
      <dgm:spPr/>
    </dgm:pt>
    <dgm:pt modelId="{1AFA6034-C3FD-47F3-9219-3EBEBFE87893}" type="pres">
      <dgm:prSet presAssocID="{A116D4AC-4927-44A0-BB78-F37153D3910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ishing"/>
        </a:ext>
      </dgm:extLst>
    </dgm:pt>
    <dgm:pt modelId="{355442D6-2045-44E4-A2E2-CE49E1584EC1}" type="pres">
      <dgm:prSet presAssocID="{A116D4AC-4927-44A0-BB78-F37153D39108}" presName="spaceRect" presStyleCnt="0"/>
      <dgm:spPr/>
    </dgm:pt>
    <dgm:pt modelId="{98C29954-791E-4C80-BB8F-40ADCAE5D3E0}" type="pres">
      <dgm:prSet presAssocID="{A116D4AC-4927-44A0-BB78-F37153D39108}" presName="parTx" presStyleLbl="revTx" presStyleIdx="2" presStyleCnt="3">
        <dgm:presLayoutVars>
          <dgm:chMax val="0"/>
          <dgm:chPref val="0"/>
        </dgm:presLayoutVars>
      </dgm:prSet>
      <dgm:spPr/>
    </dgm:pt>
  </dgm:ptLst>
  <dgm:cxnLst>
    <dgm:cxn modelId="{FD0D6549-A4C6-4A4F-BF2C-E77AB5B22AFE}" srcId="{2CE8E0AD-977C-4E5A-8B7A-AA7A43275133}" destId="{5A5CD8A6-DCD2-40BD-A24B-A4934CCB1A87}" srcOrd="0" destOrd="0" parTransId="{93E6B09F-50AF-4225-8A52-5D075B304DF3}" sibTransId="{26FB3737-D6EC-4489-861F-AA0B083AB1FD}"/>
    <dgm:cxn modelId="{53229865-51E4-4042-AA88-5B67FC5E8C84}" type="presOf" srcId="{2CE8E0AD-977C-4E5A-8B7A-AA7A43275133}" destId="{AE6605F1-995B-4642-BA4E-90635C4BDC15}" srcOrd="0" destOrd="0" presId="urn:microsoft.com/office/officeart/2018/2/layout/IconVerticalSolidList"/>
    <dgm:cxn modelId="{F579FF6F-995E-49D8-9B29-9DC2A51EC11E}" srcId="{2CE8E0AD-977C-4E5A-8B7A-AA7A43275133}" destId="{A116D4AC-4927-44A0-BB78-F37153D39108}" srcOrd="2" destOrd="0" parTransId="{9D625B2D-9943-4335-932F-B3DC0E7CF1AC}" sibTransId="{77A46D9D-04A4-4C00-B0D2-308336E3D55F}"/>
    <dgm:cxn modelId="{E9B078B0-25A8-44D5-8CC1-AE1BF79B0C1E}" type="presOf" srcId="{5A5CD8A6-DCD2-40BD-A24B-A4934CCB1A87}" destId="{01D1F5DB-1264-49EC-BB62-FC9318DEB0CD}" srcOrd="0" destOrd="0" presId="urn:microsoft.com/office/officeart/2018/2/layout/IconVerticalSolidList"/>
    <dgm:cxn modelId="{1B6012B1-E3A1-4D4F-8279-787E37DA6738}" type="presOf" srcId="{A116D4AC-4927-44A0-BB78-F37153D39108}" destId="{98C29954-791E-4C80-BB8F-40ADCAE5D3E0}" srcOrd="0" destOrd="0" presId="urn:microsoft.com/office/officeart/2018/2/layout/IconVerticalSolidList"/>
    <dgm:cxn modelId="{3D5340DE-5FC9-40CA-9521-89040DE9960D}" type="presOf" srcId="{B7E700E6-F9F6-414B-9F1E-3C7B3814E2A9}" destId="{239E4630-3BED-45F6-908A-9CC3B64E87ED}" srcOrd="0" destOrd="0" presId="urn:microsoft.com/office/officeart/2018/2/layout/IconVerticalSolidList"/>
    <dgm:cxn modelId="{7F2073E9-35E9-4A32-9F8B-A739F80C9955}" srcId="{2CE8E0AD-977C-4E5A-8B7A-AA7A43275133}" destId="{B7E700E6-F9F6-414B-9F1E-3C7B3814E2A9}" srcOrd="1" destOrd="0" parTransId="{1C29818C-0055-4E52-B5AD-3ABAFF4869C2}" sibTransId="{CA166207-DCE3-422D-87E5-24F4DB92358E}"/>
    <dgm:cxn modelId="{ABE2C4A0-B665-40F4-BFB3-E2EB03C7BF27}" type="presParOf" srcId="{AE6605F1-995B-4642-BA4E-90635C4BDC15}" destId="{870BBFA2-F8FB-4B83-A45A-B8DF36F0F6E8}" srcOrd="0" destOrd="0" presId="urn:microsoft.com/office/officeart/2018/2/layout/IconVerticalSolidList"/>
    <dgm:cxn modelId="{F7CA4688-4129-4BD4-9D77-AD5063F76F3E}" type="presParOf" srcId="{870BBFA2-F8FB-4B83-A45A-B8DF36F0F6E8}" destId="{CE53A3D7-0C18-41C8-8E48-B56C99B57B7E}" srcOrd="0" destOrd="0" presId="urn:microsoft.com/office/officeart/2018/2/layout/IconVerticalSolidList"/>
    <dgm:cxn modelId="{8E02BB5B-42E0-4C1C-8277-01A904641333}" type="presParOf" srcId="{870BBFA2-F8FB-4B83-A45A-B8DF36F0F6E8}" destId="{13CA6D7D-EC3D-4A89-B85C-17F81C08D7FE}" srcOrd="1" destOrd="0" presId="urn:microsoft.com/office/officeart/2018/2/layout/IconVerticalSolidList"/>
    <dgm:cxn modelId="{13ADA66C-A9F1-431C-A082-F1635C5D72A7}" type="presParOf" srcId="{870BBFA2-F8FB-4B83-A45A-B8DF36F0F6E8}" destId="{7FE29BB8-DE9E-42FE-8E2F-8D953CECF5F6}" srcOrd="2" destOrd="0" presId="urn:microsoft.com/office/officeart/2018/2/layout/IconVerticalSolidList"/>
    <dgm:cxn modelId="{D1D14C70-9DFF-477B-8865-5724C1FB08DF}" type="presParOf" srcId="{870BBFA2-F8FB-4B83-A45A-B8DF36F0F6E8}" destId="{01D1F5DB-1264-49EC-BB62-FC9318DEB0CD}" srcOrd="3" destOrd="0" presId="urn:microsoft.com/office/officeart/2018/2/layout/IconVerticalSolidList"/>
    <dgm:cxn modelId="{AEE5913E-D651-4DF6-968B-CF2392EF463B}" type="presParOf" srcId="{AE6605F1-995B-4642-BA4E-90635C4BDC15}" destId="{16682505-987D-4869-BE76-442011951F4B}" srcOrd="1" destOrd="0" presId="urn:microsoft.com/office/officeart/2018/2/layout/IconVerticalSolidList"/>
    <dgm:cxn modelId="{C1BD84C2-657C-4B63-ACD3-FEE5667D32E6}" type="presParOf" srcId="{AE6605F1-995B-4642-BA4E-90635C4BDC15}" destId="{D7A80B95-67E6-418F-83D8-A9CD96947A6A}" srcOrd="2" destOrd="0" presId="urn:microsoft.com/office/officeart/2018/2/layout/IconVerticalSolidList"/>
    <dgm:cxn modelId="{424C1C2F-8711-4FE0-9E20-A9E89C712793}" type="presParOf" srcId="{D7A80B95-67E6-418F-83D8-A9CD96947A6A}" destId="{4DD8BD9D-C17D-49A8-84C2-27B1EC923FF7}" srcOrd="0" destOrd="0" presId="urn:microsoft.com/office/officeart/2018/2/layout/IconVerticalSolidList"/>
    <dgm:cxn modelId="{ACF4C8AD-6BAE-4B02-8717-DCD7B8E078E5}" type="presParOf" srcId="{D7A80B95-67E6-418F-83D8-A9CD96947A6A}" destId="{1603D1BF-B5CE-4C3F-ACC9-0ECBA2C73750}" srcOrd="1" destOrd="0" presId="urn:microsoft.com/office/officeart/2018/2/layout/IconVerticalSolidList"/>
    <dgm:cxn modelId="{5EB47A4D-CDF5-4D7F-90A2-447B7E4DEC82}" type="presParOf" srcId="{D7A80B95-67E6-418F-83D8-A9CD96947A6A}" destId="{79AA939B-9067-4CC1-8A61-61AAA8A35245}" srcOrd="2" destOrd="0" presId="urn:microsoft.com/office/officeart/2018/2/layout/IconVerticalSolidList"/>
    <dgm:cxn modelId="{C82A7400-DEED-43FC-8CD2-77D86DCD5536}" type="presParOf" srcId="{D7A80B95-67E6-418F-83D8-A9CD96947A6A}" destId="{239E4630-3BED-45F6-908A-9CC3B64E87ED}" srcOrd="3" destOrd="0" presId="urn:microsoft.com/office/officeart/2018/2/layout/IconVerticalSolidList"/>
    <dgm:cxn modelId="{18BC730D-59F1-4D7D-B76D-1A7B98B4135B}" type="presParOf" srcId="{AE6605F1-995B-4642-BA4E-90635C4BDC15}" destId="{818E22F8-2A55-4B7E-A257-766AB6E97772}" srcOrd="3" destOrd="0" presId="urn:microsoft.com/office/officeart/2018/2/layout/IconVerticalSolidList"/>
    <dgm:cxn modelId="{82E0B04F-547B-4D27-8AAF-E7F81045AF12}" type="presParOf" srcId="{AE6605F1-995B-4642-BA4E-90635C4BDC15}" destId="{67EEC00F-0F35-42D7-A4CD-63384103C5D1}" srcOrd="4" destOrd="0" presId="urn:microsoft.com/office/officeart/2018/2/layout/IconVerticalSolidList"/>
    <dgm:cxn modelId="{3CBD82BB-753C-49C4-9C49-1714D503873F}" type="presParOf" srcId="{67EEC00F-0F35-42D7-A4CD-63384103C5D1}" destId="{E88CD745-50A5-497E-B483-5A55E238B43A}" srcOrd="0" destOrd="0" presId="urn:microsoft.com/office/officeart/2018/2/layout/IconVerticalSolidList"/>
    <dgm:cxn modelId="{0E665CF9-9D53-493A-89D1-6955B960B3E0}" type="presParOf" srcId="{67EEC00F-0F35-42D7-A4CD-63384103C5D1}" destId="{1AFA6034-C3FD-47F3-9219-3EBEBFE87893}" srcOrd="1" destOrd="0" presId="urn:microsoft.com/office/officeart/2018/2/layout/IconVerticalSolidList"/>
    <dgm:cxn modelId="{CDC06DDB-BCC3-4DDE-95BF-B5151AE0A0C6}" type="presParOf" srcId="{67EEC00F-0F35-42D7-A4CD-63384103C5D1}" destId="{355442D6-2045-44E4-A2E2-CE49E1584EC1}" srcOrd="2" destOrd="0" presId="urn:microsoft.com/office/officeart/2018/2/layout/IconVerticalSolidList"/>
    <dgm:cxn modelId="{448F2CAB-4476-4D26-B76A-9A3BA2EB1CA9}" type="presParOf" srcId="{67EEC00F-0F35-42D7-A4CD-63384103C5D1}" destId="{98C29954-791E-4C80-BB8F-40ADCAE5D3E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141E2-AD7C-0241-9159-FD2AA3BFA196}">
      <dsp:nvSpPr>
        <dsp:cNvPr id="0" name=""/>
        <dsp:cNvSpPr/>
      </dsp:nvSpPr>
      <dsp:spPr>
        <a:xfrm rot="5400000">
          <a:off x="6742779" y="-2833370"/>
          <a:ext cx="867472" cy="6754368"/>
        </a:xfrm>
        <a:prstGeom prst="round2Same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Metabolic Cost</a:t>
          </a:r>
          <a:r>
            <a:rPr lang="en-US" sz="1500" kern="1200" baseline="30000" dirty="0"/>
            <a:t>1</a:t>
          </a:r>
          <a:endParaRPr lang="en-US" sz="1500" kern="1200" dirty="0"/>
        </a:p>
        <a:p>
          <a:pPr marL="114300" lvl="1" indent="-114300" algn="l" defTabSz="666750">
            <a:lnSpc>
              <a:spcPct val="90000"/>
            </a:lnSpc>
            <a:spcBef>
              <a:spcPct val="0"/>
            </a:spcBef>
            <a:spcAft>
              <a:spcPct val="15000"/>
            </a:spcAft>
            <a:buChar char="•"/>
          </a:pPr>
          <a:r>
            <a:rPr lang="en-US" sz="1500" kern="1200" dirty="0"/>
            <a:t>Use of energy</a:t>
          </a:r>
          <a:r>
            <a:rPr lang="en-US" sz="1500" kern="1200" baseline="30000" dirty="0"/>
            <a:t>1</a:t>
          </a:r>
          <a:r>
            <a:rPr lang="en-US" sz="1500" kern="1200" dirty="0"/>
            <a:t> </a:t>
          </a:r>
        </a:p>
      </dsp:txBody>
      <dsp:txXfrm rot="-5400000">
        <a:off x="3799331" y="152424"/>
        <a:ext cx="6712022" cy="782780"/>
      </dsp:txXfrm>
    </dsp:sp>
    <dsp:sp modelId="{841FA490-AA2C-7145-AB06-D6699BA28D8B}">
      <dsp:nvSpPr>
        <dsp:cNvPr id="0" name=""/>
        <dsp:cNvSpPr/>
      </dsp:nvSpPr>
      <dsp:spPr>
        <a:xfrm>
          <a:off x="0" y="1642"/>
          <a:ext cx="3799332" cy="1084340"/>
        </a:xfrm>
        <a:prstGeom prst="round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Benefit of energy return: </a:t>
          </a:r>
        </a:p>
      </dsp:txBody>
      <dsp:txXfrm>
        <a:off x="52933" y="54575"/>
        <a:ext cx="3693466" cy="978474"/>
      </dsp:txXfrm>
    </dsp:sp>
    <dsp:sp modelId="{36798A0C-6EBA-8E40-8040-F48DCD15A82F}">
      <dsp:nvSpPr>
        <dsp:cNvPr id="0" name=""/>
        <dsp:cNvSpPr/>
      </dsp:nvSpPr>
      <dsp:spPr>
        <a:xfrm rot="5400000">
          <a:off x="6742779" y="-1694813"/>
          <a:ext cx="867472" cy="6754368"/>
        </a:xfrm>
        <a:prstGeom prst="round2SameRect">
          <a:avLst/>
        </a:prstGeom>
        <a:solidFill>
          <a:schemeClr val="accent2">
            <a:tint val="40000"/>
            <a:alpha val="90000"/>
            <a:hueOff val="1802891"/>
            <a:satOff val="-14671"/>
            <a:lumOff val="-1471"/>
            <a:alphaOff val="0"/>
          </a:schemeClr>
        </a:solidFill>
        <a:ln w="9525" cap="rnd" cmpd="sng" algn="ctr">
          <a:solidFill>
            <a:schemeClr val="accent2">
              <a:tint val="40000"/>
              <a:alpha val="90000"/>
              <a:hueOff val="1802891"/>
              <a:satOff val="-14671"/>
              <a:lumOff val="-147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Safety of habitat</a:t>
          </a:r>
          <a:r>
            <a:rPr lang="en-US" sz="1500" kern="1200" baseline="30000" dirty="0"/>
            <a:t>1,2</a:t>
          </a:r>
          <a:r>
            <a:rPr lang="en-US" sz="1500" kern="1200" dirty="0"/>
            <a:t> </a:t>
          </a:r>
        </a:p>
      </dsp:txBody>
      <dsp:txXfrm rot="-5400000">
        <a:off x="3799331" y="1290981"/>
        <a:ext cx="6712022" cy="782780"/>
      </dsp:txXfrm>
    </dsp:sp>
    <dsp:sp modelId="{2BED97CA-B5E8-EC4C-AD4B-20B7F7E5DC15}">
      <dsp:nvSpPr>
        <dsp:cNvPr id="0" name=""/>
        <dsp:cNvSpPr/>
      </dsp:nvSpPr>
      <dsp:spPr>
        <a:xfrm>
          <a:off x="0" y="1140200"/>
          <a:ext cx="3799332" cy="1084340"/>
        </a:xfrm>
        <a:prstGeom prst="roundRect">
          <a:avLst/>
        </a:prstGeom>
        <a:blipFill rotWithShape="1">
          <a:blip xmlns:r="http://schemas.openxmlformats.org/officeDocument/2006/relationships" r:embed="rId1">
            <a:duotone>
              <a:schemeClr val="accent2">
                <a:hueOff val="2116715"/>
                <a:satOff val="-22214"/>
                <a:lumOff val="-4509"/>
                <a:alphaOff val="0"/>
                <a:tint val="98000"/>
                <a:lumMod val="102000"/>
              </a:schemeClr>
              <a:schemeClr val="accent2">
                <a:hueOff val="2116715"/>
                <a:satOff val="-22214"/>
                <a:lumOff val="-450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Predation Cost:</a:t>
          </a:r>
        </a:p>
      </dsp:txBody>
      <dsp:txXfrm>
        <a:off x="52933" y="1193133"/>
        <a:ext cx="3693466" cy="978474"/>
      </dsp:txXfrm>
    </dsp:sp>
    <dsp:sp modelId="{E9E327A5-95C7-AD44-9156-CA986727D5AB}">
      <dsp:nvSpPr>
        <dsp:cNvPr id="0" name=""/>
        <dsp:cNvSpPr/>
      </dsp:nvSpPr>
      <dsp:spPr>
        <a:xfrm rot="5400000">
          <a:off x="6742779" y="-556256"/>
          <a:ext cx="867472" cy="6754368"/>
        </a:xfrm>
        <a:prstGeom prst="round2SameRect">
          <a:avLst/>
        </a:prstGeom>
        <a:solidFill>
          <a:schemeClr val="accent2">
            <a:tint val="40000"/>
            <a:alpha val="90000"/>
            <a:hueOff val="3605781"/>
            <a:satOff val="-29343"/>
            <a:lumOff val="-2942"/>
            <a:alphaOff val="0"/>
          </a:schemeClr>
        </a:solidFill>
        <a:ln w="9525" cap="rnd" cmpd="sng" algn="ctr">
          <a:solidFill>
            <a:schemeClr val="accent2">
              <a:tint val="40000"/>
              <a:alpha val="90000"/>
              <a:hueOff val="3605781"/>
              <a:satOff val="-29343"/>
              <a:lumOff val="-294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Minimized time defending territory</a:t>
          </a:r>
        </a:p>
        <a:p>
          <a:pPr marL="114300" lvl="1" indent="-114300" algn="l" defTabSz="666750">
            <a:lnSpc>
              <a:spcPct val="90000"/>
            </a:lnSpc>
            <a:spcBef>
              <a:spcPct val="0"/>
            </a:spcBef>
            <a:spcAft>
              <a:spcPct val="15000"/>
            </a:spcAft>
            <a:buChar char="•"/>
          </a:pPr>
          <a:r>
            <a:rPr lang="en-US" sz="1500" kern="1200" dirty="0"/>
            <a:t>Reproduction </a:t>
          </a:r>
        </a:p>
        <a:p>
          <a:pPr marL="114300" lvl="1" indent="-114300" algn="l" defTabSz="666750">
            <a:lnSpc>
              <a:spcPct val="90000"/>
            </a:lnSpc>
            <a:spcBef>
              <a:spcPct val="0"/>
            </a:spcBef>
            <a:spcAft>
              <a:spcPct val="15000"/>
            </a:spcAft>
            <a:buChar char="•"/>
          </a:pPr>
          <a:r>
            <a:rPr lang="en-US" sz="1500" kern="1200" dirty="0"/>
            <a:t>Thermoregulation</a:t>
          </a:r>
          <a:r>
            <a:rPr lang="en-US" sz="1500" kern="1200" baseline="30000" dirty="0"/>
            <a:t>2</a:t>
          </a:r>
          <a:r>
            <a:rPr lang="en-US" sz="1500" kern="1200" dirty="0"/>
            <a:t>  </a:t>
          </a:r>
        </a:p>
      </dsp:txBody>
      <dsp:txXfrm rot="-5400000">
        <a:off x="3799331" y="2429538"/>
        <a:ext cx="6712022" cy="782780"/>
      </dsp:txXfrm>
    </dsp:sp>
    <dsp:sp modelId="{60A22AE9-FF88-0D4C-9B5E-FA77FA29A1D8}">
      <dsp:nvSpPr>
        <dsp:cNvPr id="0" name=""/>
        <dsp:cNvSpPr/>
      </dsp:nvSpPr>
      <dsp:spPr>
        <a:xfrm>
          <a:off x="0" y="2278757"/>
          <a:ext cx="3799332" cy="1084340"/>
        </a:xfrm>
        <a:prstGeom prst="roundRect">
          <a:avLst/>
        </a:prstGeom>
        <a:blipFill rotWithShape="1">
          <a:blip xmlns:r="http://schemas.openxmlformats.org/officeDocument/2006/relationships" r:embed="rId1">
            <a:duotone>
              <a:schemeClr val="accent2">
                <a:hueOff val="4233431"/>
                <a:satOff val="-44428"/>
                <a:lumOff val="-9019"/>
                <a:alphaOff val="0"/>
                <a:tint val="98000"/>
                <a:lumMod val="102000"/>
              </a:schemeClr>
              <a:schemeClr val="accent2">
                <a:hueOff val="4233431"/>
                <a:satOff val="-44428"/>
                <a:lumOff val="-9019"/>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en-US" sz="3000" kern="1200"/>
            <a:t>Missed Opportunities: </a:t>
          </a:r>
        </a:p>
      </dsp:txBody>
      <dsp:txXfrm>
        <a:off x="52933" y="2331690"/>
        <a:ext cx="3693466" cy="978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3A3D7-0C18-41C8-8E48-B56C99B57B7E}">
      <dsp:nvSpPr>
        <dsp:cNvPr id="0" name=""/>
        <dsp:cNvSpPr/>
      </dsp:nvSpPr>
      <dsp:spPr>
        <a:xfrm>
          <a:off x="0" y="572"/>
          <a:ext cx="5906327" cy="1338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3CA6D7D-EC3D-4A89-B85C-17F81C08D7FE}">
      <dsp:nvSpPr>
        <dsp:cNvPr id="0" name=""/>
        <dsp:cNvSpPr/>
      </dsp:nvSpPr>
      <dsp:spPr>
        <a:xfrm>
          <a:off x="404961" y="301782"/>
          <a:ext cx="736292" cy="7362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1D1F5DB-1264-49EC-BB62-FC9318DEB0CD}">
      <dsp:nvSpPr>
        <dsp:cNvPr id="0" name=""/>
        <dsp:cNvSpPr/>
      </dsp:nvSpPr>
      <dsp:spPr>
        <a:xfrm>
          <a:off x="1546215" y="572"/>
          <a:ext cx="4360112" cy="1338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81" tIns="141681" rIns="141681" bIns="141681" numCol="1" spcCol="1270" anchor="ctr" anchorCtr="0">
          <a:noAutofit/>
        </a:bodyPr>
        <a:lstStyle/>
        <a:p>
          <a:pPr marL="0" lvl="0" indent="0" algn="l" defTabSz="711200">
            <a:lnSpc>
              <a:spcPct val="100000"/>
            </a:lnSpc>
            <a:spcBef>
              <a:spcPct val="0"/>
            </a:spcBef>
            <a:spcAft>
              <a:spcPct val="35000"/>
            </a:spcAft>
            <a:buNone/>
          </a:pPr>
          <a:r>
            <a:rPr lang="en-US" sz="1600" kern="1200" dirty="0"/>
            <a:t>FHM habitat selection changed in the presence of the bloodworms</a:t>
          </a:r>
        </a:p>
      </dsp:txBody>
      <dsp:txXfrm>
        <a:off x="1546215" y="572"/>
        <a:ext cx="4360112" cy="1338714"/>
      </dsp:txXfrm>
    </dsp:sp>
    <dsp:sp modelId="{4DD8BD9D-C17D-49A8-84C2-27B1EC923FF7}">
      <dsp:nvSpPr>
        <dsp:cNvPr id="0" name=""/>
        <dsp:cNvSpPr/>
      </dsp:nvSpPr>
      <dsp:spPr>
        <a:xfrm>
          <a:off x="0" y="1673965"/>
          <a:ext cx="5906327" cy="1338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603D1BF-B5CE-4C3F-ACC9-0ECBA2C73750}">
      <dsp:nvSpPr>
        <dsp:cNvPr id="0" name=""/>
        <dsp:cNvSpPr/>
      </dsp:nvSpPr>
      <dsp:spPr>
        <a:xfrm>
          <a:off x="404961" y="1975176"/>
          <a:ext cx="736292" cy="7362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39E4630-3BED-45F6-908A-9CC3B64E87ED}">
      <dsp:nvSpPr>
        <dsp:cNvPr id="0" name=""/>
        <dsp:cNvSpPr/>
      </dsp:nvSpPr>
      <dsp:spPr>
        <a:xfrm>
          <a:off x="1546215" y="1673965"/>
          <a:ext cx="4360112" cy="1338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81" tIns="141681" rIns="141681" bIns="141681" numCol="1" spcCol="1270" anchor="ctr" anchorCtr="0">
          <a:noAutofit/>
        </a:bodyPr>
        <a:lstStyle/>
        <a:p>
          <a:pPr marL="0" lvl="0" indent="0" algn="l" defTabSz="711200">
            <a:lnSpc>
              <a:spcPct val="100000"/>
            </a:lnSpc>
            <a:spcBef>
              <a:spcPct val="0"/>
            </a:spcBef>
            <a:spcAft>
              <a:spcPct val="35000"/>
            </a:spcAft>
            <a:buNone/>
          </a:pPr>
          <a:r>
            <a:rPr lang="en-US" sz="1600" kern="1200" dirty="0"/>
            <a:t>Allows us to better understand the optimal foraging in the </a:t>
          </a:r>
          <a:r>
            <a:rPr lang="en-US" sz="1600" i="1" kern="1200" dirty="0"/>
            <a:t>Cyprinid</a:t>
          </a:r>
          <a:r>
            <a:rPr lang="en-US" sz="1600" kern="1200" dirty="0"/>
            <a:t> species, specifically to habitat selection and feeding </a:t>
          </a:r>
        </a:p>
      </dsp:txBody>
      <dsp:txXfrm>
        <a:off x="1546215" y="1673965"/>
        <a:ext cx="4360112" cy="1338714"/>
      </dsp:txXfrm>
    </dsp:sp>
    <dsp:sp modelId="{E88CD745-50A5-497E-B483-5A55E238B43A}">
      <dsp:nvSpPr>
        <dsp:cNvPr id="0" name=""/>
        <dsp:cNvSpPr/>
      </dsp:nvSpPr>
      <dsp:spPr>
        <a:xfrm>
          <a:off x="0" y="3347358"/>
          <a:ext cx="5906327" cy="13387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AFA6034-C3FD-47F3-9219-3EBEBFE87893}">
      <dsp:nvSpPr>
        <dsp:cNvPr id="0" name=""/>
        <dsp:cNvSpPr/>
      </dsp:nvSpPr>
      <dsp:spPr>
        <a:xfrm>
          <a:off x="404961" y="3648569"/>
          <a:ext cx="736292" cy="73629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8C29954-791E-4C80-BB8F-40ADCAE5D3E0}">
      <dsp:nvSpPr>
        <dsp:cNvPr id="0" name=""/>
        <dsp:cNvSpPr/>
      </dsp:nvSpPr>
      <dsp:spPr>
        <a:xfrm>
          <a:off x="1546215" y="3347358"/>
          <a:ext cx="4360112" cy="1338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681" tIns="141681" rIns="141681" bIns="141681" numCol="1" spcCol="1270" anchor="ctr" anchorCtr="0">
          <a:noAutofit/>
        </a:bodyPr>
        <a:lstStyle/>
        <a:p>
          <a:pPr marL="0" lvl="0" indent="0" algn="l" defTabSz="711200">
            <a:lnSpc>
              <a:spcPct val="100000"/>
            </a:lnSpc>
            <a:spcBef>
              <a:spcPct val="0"/>
            </a:spcBef>
            <a:spcAft>
              <a:spcPct val="35000"/>
            </a:spcAft>
            <a:buNone/>
          </a:pPr>
          <a:r>
            <a:rPr lang="en-US" sz="1600" kern="1200"/>
            <a:t>Insight into the vigilance and apprehension decisions of the </a:t>
          </a:r>
          <a:r>
            <a:rPr lang="en-US" sz="1600" i="1" kern="1200"/>
            <a:t>Cyprinid</a:t>
          </a:r>
          <a:r>
            <a:rPr lang="en-US" sz="1600" kern="1200"/>
            <a:t> species </a:t>
          </a:r>
          <a:endParaRPr lang="en-US" sz="1600" kern="1200" dirty="0"/>
        </a:p>
      </dsp:txBody>
      <dsp:txXfrm>
        <a:off x="1546215" y="3347358"/>
        <a:ext cx="4360112" cy="133871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59C91-20F8-554C-90FD-9A57A3B8A8DC}" type="datetimeFigureOut">
              <a:rPr lang="en-US" smtClean="0"/>
              <a:t>10/31/20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A59FF-5579-4A4F-BA1D-0D765C18E432}" type="slidenum">
              <a:rPr lang="en-US" smtClean="0"/>
              <a:t>‹#›</a:t>
            </a:fld>
            <a:endParaRPr lang="en-US"/>
          </a:p>
        </p:txBody>
      </p:sp>
    </p:spTree>
    <p:extLst>
      <p:ext uri="{BB962C8B-B14F-4D97-AF65-F5344CB8AC3E}">
        <p14:creationId xmlns:p14="http://schemas.microsoft.com/office/powerpoint/2010/main" val="78310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Pim</a:t>
            </a:r>
            <a:r>
              <a:rPr lang="en-US" dirty="0"/>
              <a:t> – e – fell – </a:t>
            </a:r>
            <a:r>
              <a:rPr lang="en-US" dirty="0" err="1"/>
              <a:t>ees</a:t>
            </a:r>
            <a:r>
              <a:rPr lang="en-US" dirty="0"/>
              <a:t> </a:t>
            </a:r>
          </a:p>
          <a:p>
            <a:r>
              <a:rPr lang="en-US" dirty="0"/>
              <a:t>Pro- </a:t>
            </a:r>
            <a:r>
              <a:rPr lang="en-US" dirty="0" err="1"/>
              <a:t>mel</a:t>
            </a:r>
            <a:r>
              <a:rPr lang="en-US" dirty="0"/>
              <a:t>- as</a:t>
            </a:r>
          </a:p>
        </p:txBody>
      </p:sp>
      <p:sp>
        <p:nvSpPr>
          <p:cNvPr id="4" name="Slide Number Placeholder 3"/>
          <p:cNvSpPr>
            <a:spLocks noGrp="1"/>
          </p:cNvSpPr>
          <p:nvPr>
            <p:ph type="sldNum" sz="quarter" idx="5"/>
          </p:nvPr>
        </p:nvSpPr>
        <p:spPr/>
        <p:txBody>
          <a:bodyPr/>
          <a:lstStyle/>
          <a:p>
            <a:fld id="{B0EA59FF-5579-4A4F-BA1D-0D765C18E432}" type="slidenum">
              <a:rPr lang="en-US" smtClean="0"/>
              <a:t>1</a:t>
            </a:fld>
            <a:endParaRPr lang="en-US"/>
          </a:p>
        </p:txBody>
      </p:sp>
    </p:spTree>
    <p:extLst>
      <p:ext uri="{BB962C8B-B14F-4D97-AF65-F5344CB8AC3E}">
        <p14:creationId xmlns:p14="http://schemas.microsoft.com/office/powerpoint/2010/main" val="154868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us to understand the effects of available forage on habitat selection, we need to </a:t>
            </a:r>
            <a:r>
              <a:rPr lang="en-US" dirty="0" err="1"/>
              <a:t>understnad</a:t>
            </a:r>
            <a:r>
              <a:rPr lang="en-US" dirty="0"/>
              <a:t> how fish interact with their </a:t>
            </a:r>
            <a:r>
              <a:rPr lang="en-US" dirty="0" err="1"/>
              <a:t>environemnt</a:t>
            </a:r>
            <a:r>
              <a:rPr lang="en-US" dirty="0"/>
              <a:t>. To do this we need to look at the </a:t>
            </a:r>
            <a:r>
              <a:rPr lang="en-US" dirty="0" err="1"/>
              <a:t>opitimal</a:t>
            </a:r>
            <a:r>
              <a:rPr lang="en-US" dirty="0"/>
              <a:t> foraging theory and its three main ideas: ... </a:t>
            </a:r>
          </a:p>
          <a:p>
            <a:endParaRPr lang="en-US" dirty="0"/>
          </a:p>
          <a:p>
            <a:r>
              <a:rPr lang="en-US" dirty="0"/>
              <a:t>First we look at the </a:t>
            </a:r>
            <a:r>
              <a:rPr lang="en-US" dirty="0" err="1"/>
              <a:t>benefot</a:t>
            </a:r>
            <a:r>
              <a:rPr lang="en-US" dirty="0"/>
              <a:t> of energy return, </a:t>
            </a:r>
            <a:r>
              <a:rPr lang="en-US" dirty="0" err="1"/>
              <a:t>meamning</a:t>
            </a:r>
            <a:r>
              <a:rPr lang="en-US" dirty="0"/>
              <a:t> the metabolic cost and use of energy for fish while foraging. for fish when foraging, they are attempting to reach a positive energy return, meaning that  if they are going to use energy to forage, the </a:t>
            </a:r>
            <a:r>
              <a:rPr lang="en-US" dirty="0" err="1"/>
              <a:t>foodon</a:t>
            </a:r>
            <a:r>
              <a:rPr lang="en-US" dirty="0"/>
              <a:t> return must replenish the energy spent. </a:t>
            </a:r>
          </a:p>
          <a:p>
            <a:endParaRPr lang="en-US" dirty="0"/>
          </a:p>
          <a:p>
            <a:r>
              <a:rPr lang="en-US" dirty="0"/>
              <a:t>Even if there is a positive energy return, they have to consider the predation cost. IF there is a high predation cost, the fish is less likely to forage within the area, because of the safety of the habitat. </a:t>
            </a:r>
          </a:p>
          <a:p>
            <a:endParaRPr lang="en-US" dirty="0"/>
          </a:p>
          <a:p>
            <a:r>
              <a:rPr lang="en-US" dirty="0"/>
              <a:t>Finally, if they spend too much time foraging, there is the potential of missed oppo, </a:t>
            </a:r>
            <a:r>
              <a:rPr lang="en-US" dirty="0" err="1"/>
              <a:t>ushc</a:t>
            </a:r>
            <a:r>
              <a:rPr lang="en-US" dirty="0"/>
              <a:t> as ...  which can be detrimental to the species </a:t>
            </a:r>
          </a:p>
        </p:txBody>
      </p:sp>
      <p:sp>
        <p:nvSpPr>
          <p:cNvPr id="4" name="Slide Number Placeholder 3"/>
          <p:cNvSpPr>
            <a:spLocks noGrp="1"/>
          </p:cNvSpPr>
          <p:nvPr>
            <p:ph type="sldNum" sz="quarter" idx="5"/>
          </p:nvPr>
        </p:nvSpPr>
        <p:spPr/>
        <p:txBody>
          <a:bodyPr/>
          <a:lstStyle/>
          <a:p>
            <a:fld id="{B0EA59FF-5579-4A4F-BA1D-0D765C18E432}" type="slidenum">
              <a:rPr lang="en-US" smtClean="0"/>
              <a:t>2</a:t>
            </a:fld>
            <a:endParaRPr lang="en-US"/>
          </a:p>
        </p:txBody>
      </p:sp>
    </p:spTree>
    <p:extLst>
      <p:ext uri="{BB962C8B-B14F-4D97-AF65-F5344CB8AC3E}">
        <p14:creationId xmlns:p14="http://schemas.microsoft.com/office/powerpoint/2010/main" val="626344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a:t>
            </a:r>
            <a:r>
              <a:rPr lang="en-US" sz="1200" kern="1200" dirty="0" err="1">
                <a:solidFill>
                  <a:schemeClr val="tx1"/>
                </a:solidFill>
                <a:effectLst/>
                <a:latin typeface="+mn-lt"/>
                <a:ea typeface="+mn-ea"/>
                <a:cs typeface="+mn-cs"/>
              </a:rPr>
              <a:t>understnad</a:t>
            </a:r>
            <a:r>
              <a:rPr lang="en-US" sz="1200" kern="1200" dirty="0">
                <a:solidFill>
                  <a:schemeClr val="tx1"/>
                </a:solidFill>
                <a:effectLst/>
                <a:latin typeface="+mn-lt"/>
                <a:ea typeface="+mn-ea"/>
                <a:cs typeface="+mn-cs"/>
              </a:rPr>
              <a:t> the OFT, we can better understand how this alters the selection of habitat.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Prey must select their optimal level of vigilance in response to their perceptions of a predator's whereabouts. Prey must select a baseline level of apprehension that determines their level of vigilance. If prey set their level of apprehension too high, they miss valuable feeding opportunities. If they set it too low, they likely are to be killed by the predator.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giving up density of a forager, which is behaving optimally, should correspond to a harvest rate that just balances the metabolic costs of foraging, the predation cost of foraging, and the missed opportunity cost of not engaging in alternative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Their habitat selection should then correspond. </a:t>
            </a:r>
            <a:endParaRPr lang="en-US" dirty="0"/>
          </a:p>
          <a:p>
            <a:endParaRPr lang="en-US" dirty="0"/>
          </a:p>
        </p:txBody>
      </p:sp>
      <p:sp>
        <p:nvSpPr>
          <p:cNvPr id="4" name="Slide Number Placeholder 3"/>
          <p:cNvSpPr>
            <a:spLocks noGrp="1"/>
          </p:cNvSpPr>
          <p:nvPr>
            <p:ph type="sldNum" sz="quarter" idx="5"/>
          </p:nvPr>
        </p:nvSpPr>
        <p:spPr/>
        <p:txBody>
          <a:bodyPr/>
          <a:lstStyle/>
          <a:p>
            <a:fld id="{B0EA59FF-5579-4A4F-BA1D-0D765C18E432}" type="slidenum">
              <a:rPr lang="en-US" smtClean="0"/>
              <a:t>3</a:t>
            </a:fld>
            <a:endParaRPr lang="en-US"/>
          </a:p>
        </p:txBody>
      </p:sp>
    </p:spTree>
    <p:extLst>
      <p:ext uri="{BB962C8B-B14F-4D97-AF65-F5344CB8AC3E}">
        <p14:creationId xmlns:p14="http://schemas.microsoft.com/office/powerpoint/2010/main" val="197801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A59FF-5579-4A4F-BA1D-0D765C18E432}" type="slidenum">
              <a:rPr lang="en-US" smtClean="0"/>
              <a:t>8</a:t>
            </a:fld>
            <a:endParaRPr lang="en-US"/>
          </a:p>
        </p:txBody>
      </p:sp>
    </p:spTree>
    <p:extLst>
      <p:ext uri="{BB962C8B-B14F-4D97-AF65-F5344CB8AC3E}">
        <p14:creationId xmlns:p14="http://schemas.microsoft.com/office/powerpoint/2010/main" val="77507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independent-samples </a:t>
            </a:r>
            <a:r>
              <a:rPr lang="en-US" sz="1200" b="0" i="1"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-Test was performed on the mean number of fish found outside of the protective barrier on ten trials with a series of 30-second intermittent measurements and statistical evidence was found suggesting fish were more likely to venture out when bloodworms were present (</a:t>
            </a:r>
            <a:r>
              <a:rPr lang="en-US" sz="1200" b="0" i="1" u="none" strike="noStrike" kern="1200" dirty="0">
                <a:solidFill>
                  <a:schemeClr val="tx1"/>
                </a:solidFill>
                <a:effectLst/>
                <a:latin typeface="+mn-lt"/>
                <a:ea typeface="+mn-ea"/>
                <a:cs typeface="+mn-cs"/>
              </a:rPr>
              <a:t>M </a:t>
            </a:r>
            <a:r>
              <a:rPr lang="en-US" sz="1200" b="0" i="0" u="none" strike="noStrike" kern="1200" dirty="0">
                <a:solidFill>
                  <a:schemeClr val="tx1"/>
                </a:solidFill>
                <a:effectLst/>
                <a:latin typeface="+mn-lt"/>
                <a:ea typeface="+mn-ea"/>
                <a:cs typeface="+mn-cs"/>
              </a:rPr>
              <a:t>= 2.68) than when bloodworms were not present (</a:t>
            </a:r>
            <a:r>
              <a:rPr lang="en-US" sz="1200" b="0" i="1" u="none" strike="noStrike" kern="1200" dirty="0">
                <a:solidFill>
                  <a:schemeClr val="tx1"/>
                </a:solidFill>
                <a:effectLst/>
                <a:latin typeface="+mn-lt"/>
                <a:ea typeface="+mn-ea"/>
                <a:cs typeface="+mn-cs"/>
              </a:rPr>
              <a:t>M </a:t>
            </a:r>
            <a:r>
              <a:rPr lang="en-US" sz="1200" b="0" i="0" u="none" strike="noStrike" kern="1200" dirty="0">
                <a:solidFill>
                  <a:schemeClr val="tx1"/>
                </a:solidFill>
                <a:effectLst/>
                <a:latin typeface="+mn-lt"/>
                <a:ea typeface="+mn-ea"/>
                <a:cs typeface="+mn-cs"/>
              </a:rPr>
              <a:t>= 1.49), </a:t>
            </a:r>
            <a:r>
              <a:rPr lang="en-US" sz="1200" b="0" i="1"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(18) = -2.98, </a:t>
            </a:r>
            <a:r>
              <a:rPr lang="en-US" sz="1200" b="0" i="1" u="none" strike="noStrike" kern="1200" dirty="0">
                <a:solidFill>
                  <a:schemeClr val="tx1"/>
                </a:solidFill>
                <a:effectLst/>
                <a:latin typeface="+mn-lt"/>
                <a:ea typeface="+mn-ea"/>
                <a:cs typeface="+mn-cs"/>
              </a:rPr>
              <a:t>p</a:t>
            </a:r>
            <a:r>
              <a:rPr lang="en-US" sz="1200" b="0" i="0" u="none" strike="noStrike" kern="1200" dirty="0">
                <a:solidFill>
                  <a:schemeClr val="tx1"/>
                </a:solidFill>
                <a:effectLst/>
                <a:latin typeface="+mn-lt"/>
                <a:ea typeface="+mn-ea"/>
                <a:cs typeface="+mn-cs"/>
              </a:rPr>
              <a:t> &lt;.01. </a:t>
            </a:r>
            <a:endParaRPr lang="en-US" dirty="0"/>
          </a:p>
        </p:txBody>
      </p:sp>
      <p:sp>
        <p:nvSpPr>
          <p:cNvPr id="4" name="Slide Number Placeholder 3"/>
          <p:cNvSpPr>
            <a:spLocks noGrp="1"/>
          </p:cNvSpPr>
          <p:nvPr>
            <p:ph type="sldNum" sz="quarter" idx="5"/>
          </p:nvPr>
        </p:nvSpPr>
        <p:spPr/>
        <p:txBody>
          <a:bodyPr/>
          <a:lstStyle/>
          <a:p>
            <a:fld id="{B0EA59FF-5579-4A4F-BA1D-0D765C18E432}" type="slidenum">
              <a:rPr lang="en-US" smtClean="0"/>
              <a:t>9</a:t>
            </a:fld>
            <a:endParaRPr lang="en-US"/>
          </a:p>
        </p:txBody>
      </p:sp>
    </p:spTree>
    <p:extLst>
      <p:ext uri="{BB962C8B-B14F-4D97-AF65-F5344CB8AC3E}">
        <p14:creationId xmlns:p14="http://schemas.microsoft.com/office/powerpoint/2010/main" val="427336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couple of points that were not </a:t>
            </a:r>
            <a:r>
              <a:rPr lang="en-US" dirty="0" err="1"/>
              <a:t>neeessarily</a:t>
            </a:r>
            <a:r>
              <a:rPr lang="en-US" dirty="0"/>
              <a:t> </a:t>
            </a:r>
            <a:r>
              <a:rPr lang="en-US" dirty="0" err="1"/>
              <a:t>conevyed</a:t>
            </a:r>
            <a:r>
              <a:rPr lang="en-US" dirty="0"/>
              <a:t> through the data. </a:t>
            </a:r>
          </a:p>
          <a:p>
            <a:endParaRPr lang="en-US" dirty="0"/>
          </a:p>
          <a:p>
            <a:r>
              <a:rPr lang="en-US" dirty="0"/>
              <a:t>In all of the trials FHM left the refuge, however what differed was how much and how often. </a:t>
            </a:r>
          </a:p>
          <a:p>
            <a:endParaRPr lang="en-US" dirty="0"/>
          </a:p>
          <a:p>
            <a:r>
              <a:rPr lang="en-US" dirty="0"/>
              <a:t>When food was present, they moved freely throughout the container showing what </a:t>
            </a:r>
            <a:r>
              <a:rPr lang="en-US" dirty="0" err="1"/>
              <a:t>i</a:t>
            </a:r>
            <a:r>
              <a:rPr lang="en-US" dirty="0"/>
              <a:t> would consider foraging behavior, meaning they were eating, swimming through the middle of the container, and not remaining the corner or the closed habitat. </a:t>
            </a:r>
          </a:p>
          <a:p>
            <a:endParaRPr lang="en-US" dirty="0"/>
          </a:p>
          <a:p>
            <a:r>
              <a:rPr lang="en-US" dirty="0"/>
              <a:t>When food was absent, they left the closed habitat less and when they did they remained </a:t>
            </a:r>
            <a:r>
              <a:rPr lang="en-US" dirty="0" err="1"/>
              <a:t>primareily</a:t>
            </a:r>
            <a:r>
              <a:rPr lang="en-US" dirty="0"/>
              <a:t> in the far corner of the container. They did not forage around or swim freely. </a:t>
            </a:r>
          </a:p>
          <a:p>
            <a:endParaRPr lang="en-US" dirty="0"/>
          </a:p>
          <a:p>
            <a:r>
              <a:rPr lang="en-US" dirty="0"/>
              <a:t>The smallmouth bass remained close to the closed habitat unless there were FHM foraging. </a:t>
            </a:r>
          </a:p>
        </p:txBody>
      </p:sp>
      <p:sp>
        <p:nvSpPr>
          <p:cNvPr id="4" name="Slide Number Placeholder 3"/>
          <p:cNvSpPr>
            <a:spLocks noGrp="1"/>
          </p:cNvSpPr>
          <p:nvPr>
            <p:ph type="sldNum" sz="quarter" idx="5"/>
          </p:nvPr>
        </p:nvSpPr>
        <p:spPr/>
        <p:txBody>
          <a:bodyPr/>
          <a:lstStyle/>
          <a:p>
            <a:fld id="{B0EA59FF-5579-4A4F-BA1D-0D765C18E432}" type="slidenum">
              <a:rPr lang="en-US" smtClean="0"/>
              <a:t>10</a:t>
            </a:fld>
            <a:endParaRPr lang="en-US"/>
          </a:p>
        </p:txBody>
      </p:sp>
    </p:spTree>
    <p:extLst>
      <p:ext uri="{BB962C8B-B14F-4D97-AF65-F5344CB8AC3E}">
        <p14:creationId xmlns:p14="http://schemas.microsoft.com/office/powerpoint/2010/main" val="233680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A59FF-5579-4A4F-BA1D-0D765C18E432}" type="slidenum">
              <a:rPr lang="en-US" smtClean="0"/>
              <a:t>12</a:t>
            </a:fld>
            <a:endParaRPr lang="en-US"/>
          </a:p>
        </p:txBody>
      </p:sp>
    </p:spTree>
    <p:extLst>
      <p:ext uri="{BB962C8B-B14F-4D97-AF65-F5344CB8AC3E}">
        <p14:creationId xmlns:p14="http://schemas.microsoft.com/office/powerpoint/2010/main" val="373155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755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857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37840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751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4440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612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0870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9394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226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1117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828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0657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10/31/20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187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B61BEF0D-F0BB-DE4B-95CE-6DB70DBA9567}" type="datetimeFigureOut">
              <a:rPr lang="en-US" smtClean="0"/>
              <a:pPr/>
              <a:t>10/31/20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523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61BEF0D-F0BB-DE4B-95CE-6DB70DBA9567}" type="datetimeFigureOut">
              <a:rPr lang="en-US" smtClean="0"/>
              <a:pPr/>
              <a:t>10/31/20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0878602"/>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image" Target="../media/image1.jpeg"/><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doi.org/10.1016/S0003-3472(05)81023-1"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doi.org/10.2307/1383163" TargetMode="External"/><Relationship Id="rId5" Type="http://schemas.openxmlformats.org/officeDocument/2006/relationships/hyperlink" Target="https://doi.org/10.2307/1383287" TargetMode="External"/><Relationship Id="rId4" Type="http://schemas.openxmlformats.org/officeDocument/2006/relationships/hyperlink" Target="https://doi.org/10.1644/1545-1542(2001)082%3c0430:AEOPRO%3e2.0.CO;2"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4047A07-72EC-41BC-A55F-C264F639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A882DD8-F31D-0340-9770-BF4D27B6E71D}"/>
              </a:ext>
            </a:extLst>
          </p:cNvPr>
          <p:cNvPicPr>
            <a:picLocks noChangeAspect="1"/>
          </p:cNvPicPr>
          <p:nvPr/>
        </p:nvPicPr>
        <p:blipFill rotWithShape="1">
          <a:blip r:embed="rId5">
            <a:duotone>
              <a:schemeClr val="bg2">
                <a:shade val="45000"/>
                <a:satMod val="135000"/>
              </a:schemeClr>
              <a:prstClr val="white"/>
            </a:duotone>
            <a:alphaModFix amt="40000"/>
          </a:blip>
          <a:srcRect l="8731" r="9492" b="1"/>
          <a:stretch/>
        </p:blipFill>
        <p:spPr>
          <a:xfrm>
            <a:off x="0" y="0"/>
            <a:ext cx="13605621" cy="7653163"/>
          </a:xfrm>
          <a:prstGeom prst="rect">
            <a:avLst/>
          </a:prstGeom>
        </p:spPr>
      </p:pic>
      <p:sp>
        <p:nvSpPr>
          <p:cNvPr id="2" name="Title 1">
            <a:extLst>
              <a:ext uri="{FF2B5EF4-FFF2-40B4-BE49-F238E27FC236}">
                <a16:creationId xmlns:a16="http://schemas.microsoft.com/office/drawing/2014/main" id="{24720E24-0570-664C-9596-4D8357008C4A}"/>
              </a:ext>
            </a:extLst>
          </p:cNvPr>
          <p:cNvSpPr>
            <a:spLocks noGrp="1"/>
          </p:cNvSpPr>
          <p:nvPr>
            <p:ph type="ctrTitle"/>
          </p:nvPr>
        </p:nvSpPr>
        <p:spPr>
          <a:xfrm>
            <a:off x="810001" y="1449147"/>
            <a:ext cx="10572000" cy="3732453"/>
          </a:xfrm>
        </p:spPr>
        <p:txBody>
          <a:bodyPr>
            <a:normAutofit fontScale="90000"/>
          </a:bodyPr>
          <a:lstStyle/>
          <a:p>
            <a:r>
              <a:rPr lang="en-US" dirty="0"/>
              <a:t>Effects of available forage on habitat selection of fathead minnows (</a:t>
            </a:r>
            <a:r>
              <a:rPr lang="en-US" i="1" dirty="0" err="1"/>
              <a:t>Pimephales</a:t>
            </a:r>
            <a:r>
              <a:rPr lang="en-US" i="1" dirty="0"/>
              <a:t> </a:t>
            </a:r>
            <a:r>
              <a:rPr lang="en-US" i="1" dirty="0" err="1"/>
              <a:t>promelas</a:t>
            </a:r>
            <a:r>
              <a:rPr lang="en-US" dirty="0"/>
              <a:t>) in the presence of predation hazard</a:t>
            </a:r>
          </a:p>
        </p:txBody>
      </p:sp>
      <p:sp>
        <p:nvSpPr>
          <p:cNvPr id="3" name="Subtitle 2">
            <a:extLst>
              <a:ext uri="{FF2B5EF4-FFF2-40B4-BE49-F238E27FC236}">
                <a16:creationId xmlns:a16="http://schemas.microsoft.com/office/drawing/2014/main" id="{46C1F943-DEDF-A24E-A020-B53FC22A2EF7}"/>
              </a:ext>
            </a:extLst>
          </p:cNvPr>
          <p:cNvSpPr>
            <a:spLocks noGrp="1"/>
          </p:cNvSpPr>
          <p:nvPr>
            <p:ph type="subTitle" idx="1"/>
          </p:nvPr>
        </p:nvSpPr>
        <p:spPr>
          <a:xfrm>
            <a:off x="810001" y="5280846"/>
            <a:ext cx="10572000" cy="812799"/>
          </a:xfrm>
        </p:spPr>
        <p:txBody>
          <a:bodyPr>
            <a:normAutofit/>
          </a:bodyPr>
          <a:lstStyle/>
          <a:p>
            <a:r>
              <a:rPr lang="en-US" sz="1000" dirty="0"/>
              <a:t>Faith Day, Rebecca </a:t>
            </a:r>
            <a:r>
              <a:rPr lang="en-US" sz="1000" dirty="0" err="1"/>
              <a:t>Piché</a:t>
            </a:r>
            <a:r>
              <a:rPr lang="en-US" sz="1000" dirty="0"/>
              <a:t>, Ben Brammell</a:t>
            </a:r>
          </a:p>
          <a:p>
            <a:r>
              <a:rPr lang="en-US" sz="1000" dirty="0"/>
              <a:t>Asbury University Department of Science and Health </a:t>
            </a:r>
          </a:p>
        </p:txBody>
      </p:sp>
      <p:pic>
        <p:nvPicPr>
          <p:cNvPr id="9" name="Audio 8">
            <a:hlinkClick r:id="" action="ppaction://media"/>
            <a:extLst>
              <a:ext uri="{FF2B5EF4-FFF2-40B4-BE49-F238E27FC236}">
                <a16:creationId xmlns:a16="http://schemas.microsoft.com/office/drawing/2014/main" id="{450F9B01-1CBD-AD4C-9C7F-CF2405069D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01972016"/>
      </p:ext>
    </p:extLst>
  </p:cSld>
  <p:clrMapOvr>
    <a:masterClrMapping/>
  </p:clrMapOvr>
  <mc:AlternateContent xmlns:mc="http://schemas.openxmlformats.org/markup-compatibility/2006" xmlns:p14="http://schemas.microsoft.com/office/powerpoint/2010/main">
    <mc:Choice Requires="p14">
      <p:transition spd="slow" p14:dur="2000" advTm="11201"/>
    </mc:Choice>
    <mc:Fallback xmlns="">
      <p:transition spd="slow" advTm="11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239842" y="477169"/>
            <a:ext cx="10917303" cy="970450"/>
          </a:xfrm>
        </p:spPr>
        <p:txBody>
          <a:bodyPr/>
          <a:lstStyle/>
          <a:p>
            <a:r>
              <a:rPr lang="en-US" dirty="0"/>
              <a:t>Discussion: Overview of Observed Behavior</a:t>
            </a:r>
          </a:p>
        </p:txBody>
      </p:sp>
      <p:sp>
        <p:nvSpPr>
          <p:cNvPr id="3" name="Content Placeholder 2">
            <a:extLst>
              <a:ext uri="{FF2B5EF4-FFF2-40B4-BE49-F238E27FC236}">
                <a16:creationId xmlns:a16="http://schemas.microsoft.com/office/drawing/2014/main" id="{8D30432B-1979-9348-90C1-661008FFC631}"/>
              </a:ext>
            </a:extLst>
          </p:cNvPr>
          <p:cNvSpPr>
            <a:spLocks noGrp="1"/>
          </p:cNvSpPr>
          <p:nvPr>
            <p:ph idx="1"/>
          </p:nvPr>
        </p:nvSpPr>
        <p:spPr>
          <a:xfrm>
            <a:off x="-1" y="2473377"/>
            <a:ext cx="5786203" cy="3907454"/>
          </a:xfrm>
        </p:spPr>
        <p:txBody>
          <a:bodyPr>
            <a:normAutofit fontScale="92500" lnSpcReduction="10000"/>
          </a:bodyPr>
          <a:lstStyle/>
          <a:p>
            <a:r>
              <a:rPr lang="en-US" sz="2800" dirty="0"/>
              <a:t>Both groups willingly left the refuge </a:t>
            </a:r>
          </a:p>
          <a:p>
            <a:r>
              <a:rPr lang="en-US" sz="2800" dirty="0"/>
              <a:t>FHM moved freely through open habitat in the presence of food </a:t>
            </a:r>
          </a:p>
          <a:p>
            <a:r>
              <a:rPr lang="en-US" sz="2800" dirty="0"/>
              <a:t>FHM remained primarily in the corner of the open habitat without food present </a:t>
            </a:r>
          </a:p>
          <a:p>
            <a:r>
              <a:rPr lang="en-US" sz="2800" dirty="0"/>
              <a:t>SMB typically remained near the refuge </a:t>
            </a:r>
          </a:p>
          <a:p>
            <a:pPr>
              <a:buFontTx/>
              <a:buChar char="-"/>
            </a:pPr>
            <a:endParaRPr lang="en-US" sz="2800" dirty="0"/>
          </a:p>
        </p:txBody>
      </p:sp>
      <p:pic>
        <p:nvPicPr>
          <p:cNvPr id="5" name="Picture 4">
            <a:extLst>
              <a:ext uri="{FF2B5EF4-FFF2-40B4-BE49-F238E27FC236}">
                <a16:creationId xmlns:a16="http://schemas.microsoft.com/office/drawing/2014/main" id="{BCA3BE4A-70D2-6C4A-B6BB-B40970BB364E}"/>
              </a:ext>
            </a:extLst>
          </p:cNvPr>
          <p:cNvPicPr>
            <a:picLocks noChangeAspect="1"/>
          </p:cNvPicPr>
          <p:nvPr/>
        </p:nvPicPr>
        <p:blipFill>
          <a:blip r:embed="rId5"/>
          <a:stretch>
            <a:fillRect/>
          </a:stretch>
        </p:blipFill>
        <p:spPr>
          <a:xfrm>
            <a:off x="5786202" y="2473377"/>
            <a:ext cx="6212158" cy="3489740"/>
          </a:xfrm>
          <a:prstGeom prst="rect">
            <a:avLst/>
          </a:prstGeom>
        </p:spPr>
      </p:pic>
      <p:cxnSp>
        <p:nvCxnSpPr>
          <p:cNvPr id="7" name="Straight Arrow Connector 6">
            <a:extLst>
              <a:ext uri="{FF2B5EF4-FFF2-40B4-BE49-F238E27FC236}">
                <a16:creationId xmlns:a16="http://schemas.microsoft.com/office/drawing/2014/main" id="{8EAD3466-B856-A74D-8F9A-12C8F1914625}"/>
              </a:ext>
            </a:extLst>
          </p:cNvPr>
          <p:cNvCxnSpPr>
            <a:cxnSpLocks/>
          </p:cNvCxnSpPr>
          <p:nvPr/>
        </p:nvCxnSpPr>
        <p:spPr>
          <a:xfrm>
            <a:off x="10305995" y="4691269"/>
            <a:ext cx="692124" cy="8209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652C820-D5F0-5A45-8672-86C53E051C27}"/>
              </a:ext>
            </a:extLst>
          </p:cNvPr>
          <p:cNvCxnSpPr>
            <a:cxnSpLocks/>
          </p:cNvCxnSpPr>
          <p:nvPr/>
        </p:nvCxnSpPr>
        <p:spPr>
          <a:xfrm flipH="1" flipV="1">
            <a:off x="6364055" y="3473825"/>
            <a:ext cx="116259" cy="9532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7FA89129-C190-2349-B3FE-F09E06B8C7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1526572"/>
      </p:ext>
    </p:extLst>
  </p:cSld>
  <p:clrMapOvr>
    <a:masterClrMapping/>
  </p:clrMapOvr>
  <mc:AlternateContent xmlns:mc="http://schemas.openxmlformats.org/markup-compatibility/2006">
    <mc:Choice xmlns:p14="http://schemas.microsoft.com/office/powerpoint/2010/main" Requires="p14">
      <p:transition spd="slow" p14:dur="2000" advTm="42095"/>
    </mc:Choice>
    <mc:Fallback>
      <p:transition spd="slow" advTm="4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D41414-0B5E-4BCA-AA71-9BB5192C5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218742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3">
            <a:extLst>
              <a:ext uri="{FF2B5EF4-FFF2-40B4-BE49-F238E27FC236}">
                <a16:creationId xmlns:a16="http://schemas.microsoft.com/office/drawing/2014/main" id="{7D2AF4A9-C348-4DDF-922C-7D0544AC0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blipFill>
            <a:blip r:embed="rId4">
              <a:duotone>
                <a:schemeClr val="accent1">
                  <a:tint val="98000"/>
                  <a:lumMod val="102000"/>
                </a:schemeClr>
                <a:schemeClr val="accent1">
                  <a:shade val="98000"/>
                  <a:lumMod val="98000"/>
                </a:schemeClr>
              </a:duotone>
            </a:blip>
            <a:tile tx="0" ty="0" sx="100000" sy="100000" flip="none" algn="tl"/>
          </a:blipFill>
          <a:ln>
            <a:headEnd/>
            <a:tailEnd/>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556591" y="1741714"/>
            <a:ext cx="3518452" cy="4117749"/>
          </a:xfrm>
        </p:spPr>
        <p:txBody>
          <a:bodyPr anchor="t">
            <a:normAutofit/>
          </a:bodyPr>
          <a:lstStyle/>
          <a:p>
            <a:r>
              <a:rPr lang="en-US" dirty="0"/>
              <a:t>Implications </a:t>
            </a:r>
          </a:p>
        </p:txBody>
      </p:sp>
      <p:graphicFrame>
        <p:nvGraphicFramePr>
          <p:cNvPr id="5" name="Content Placeholder 2">
            <a:extLst>
              <a:ext uri="{FF2B5EF4-FFF2-40B4-BE49-F238E27FC236}">
                <a16:creationId xmlns:a16="http://schemas.microsoft.com/office/drawing/2014/main" id="{829F3171-BC59-4572-9B8E-CBD2795994AE}"/>
              </a:ext>
            </a:extLst>
          </p:cNvPr>
          <p:cNvGraphicFramePr>
            <a:graphicFrameLocks noGrp="1"/>
          </p:cNvGraphicFramePr>
          <p:nvPr>
            <p:ph idx="1"/>
            <p:extLst>
              <p:ext uri="{D42A27DB-BD31-4B8C-83A1-F6EECF244321}">
                <p14:modId xmlns:p14="http://schemas.microsoft.com/office/powerpoint/2010/main" val="1883855178"/>
              </p:ext>
            </p:extLst>
          </p:nvPr>
        </p:nvGraphicFramePr>
        <p:xfrm>
          <a:off x="5466523" y="1172818"/>
          <a:ext cx="5906328" cy="4686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2414463C-211F-3144-9FD3-C27D5DFA38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516206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61556"/>
    </mc:Choice>
    <mc:Fallback xmlns="">
      <p:transition spd="slow" advTm="6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451515" y="1734857"/>
            <a:ext cx="3765483" cy="3388287"/>
          </a:xfrm>
        </p:spPr>
        <p:txBody>
          <a:bodyPr anchor="ctr">
            <a:normAutofit/>
          </a:bodyPr>
          <a:lstStyle/>
          <a:p>
            <a:r>
              <a:rPr lang="en-US" sz="4400" dirty="0"/>
              <a:t>Future Directions</a:t>
            </a:r>
          </a:p>
        </p:txBody>
      </p:sp>
      <p:sp>
        <p:nvSpPr>
          <p:cNvPr id="4" name="Content Placeholder 3">
            <a:extLst>
              <a:ext uri="{FF2B5EF4-FFF2-40B4-BE49-F238E27FC236}">
                <a16:creationId xmlns:a16="http://schemas.microsoft.com/office/drawing/2014/main" id="{6C0193E7-04EB-9142-BBEB-989F2E9CA384}"/>
              </a:ext>
            </a:extLst>
          </p:cNvPr>
          <p:cNvSpPr>
            <a:spLocks noGrp="1"/>
          </p:cNvSpPr>
          <p:nvPr>
            <p:ph idx="1"/>
          </p:nvPr>
        </p:nvSpPr>
        <p:spPr>
          <a:xfrm>
            <a:off x="6008067" y="1138018"/>
            <a:ext cx="5365218" cy="4900014"/>
          </a:xfrm>
          <a:effectLst/>
        </p:spPr>
        <p:txBody>
          <a:bodyPr>
            <a:normAutofit/>
          </a:bodyPr>
          <a:lstStyle/>
          <a:p>
            <a:pPr lvl="0"/>
            <a:r>
              <a:rPr lang="en-US" sz="2800" dirty="0"/>
              <a:t>Consider effect of predatory hazard by increasing the number of predators </a:t>
            </a:r>
          </a:p>
          <a:p>
            <a:pPr lvl="0"/>
            <a:endParaRPr lang="en-US" sz="2800" dirty="0"/>
          </a:p>
          <a:p>
            <a:pPr lvl="0"/>
            <a:r>
              <a:rPr lang="en-US" sz="2800" dirty="0"/>
              <a:t>Evaluate varying food densities and their effect on foraging </a:t>
            </a:r>
          </a:p>
        </p:txBody>
      </p:sp>
      <p:pic>
        <p:nvPicPr>
          <p:cNvPr id="5" name="Audio 4">
            <a:hlinkClick r:id="" action="ppaction://media"/>
            <a:extLst>
              <a:ext uri="{FF2B5EF4-FFF2-40B4-BE49-F238E27FC236}">
                <a16:creationId xmlns:a16="http://schemas.microsoft.com/office/drawing/2014/main" id="{0DA8E226-FBD6-5843-89C6-2F59AE9E3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76645147"/>
      </p:ext>
    </p:extLst>
  </p:cSld>
  <p:clrMapOvr>
    <a:masterClrMapping/>
  </p:clrMapOvr>
  <mc:AlternateContent xmlns:mc="http://schemas.openxmlformats.org/markup-compatibility/2006" xmlns:p14="http://schemas.microsoft.com/office/powerpoint/2010/main">
    <mc:Choice Requires="p14">
      <p:transition spd="slow" p14:dur="2000" advTm="21315"/>
    </mc:Choice>
    <mc:Fallback xmlns="">
      <p:transition spd="slow" advTm="2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CE2E-898B-4547-9DF2-8556685F0AB0}"/>
              </a:ext>
            </a:extLst>
          </p:cNvPr>
          <p:cNvSpPr>
            <a:spLocks noGrp="1"/>
          </p:cNvSpPr>
          <p:nvPr>
            <p:ph type="title"/>
          </p:nvPr>
        </p:nvSpPr>
        <p:spPr>
          <a:xfrm>
            <a:off x="501212" y="472588"/>
            <a:ext cx="10571998" cy="970450"/>
          </a:xfrm>
        </p:spPr>
        <p:txBody>
          <a:bodyPr/>
          <a:lstStyle/>
          <a:p>
            <a:r>
              <a:rPr lang="en-US" sz="4800" dirty="0"/>
              <a:t>Acknowledgments </a:t>
            </a:r>
          </a:p>
        </p:txBody>
      </p:sp>
      <p:sp>
        <p:nvSpPr>
          <p:cNvPr id="3" name="Content Placeholder 2">
            <a:extLst>
              <a:ext uri="{FF2B5EF4-FFF2-40B4-BE49-F238E27FC236}">
                <a16:creationId xmlns:a16="http://schemas.microsoft.com/office/drawing/2014/main" id="{4666701E-5BB1-8A42-B652-9D041EA955C3}"/>
              </a:ext>
            </a:extLst>
          </p:cNvPr>
          <p:cNvSpPr>
            <a:spLocks noGrp="1"/>
          </p:cNvSpPr>
          <p:nvPr>
            <p:ph idx="1"/>
          </p:nvPr>
        </p:nvSpPr>
        <p:spPr>
          <a:xfrm>
            <a:off x="501212" y="2565187"/>
            <a:ext cx="11017688" cy="3636511"/>
          </a:xfrm>
        </p:spPr>
        <p:txBody>
          <a:bodyPr>
            <a:normAutofit/>
          </a:bodyPr>
          <a:lstStyle/>
          <a:p>
            <a:r>
              <a:rPr lang="en-US" sz="3200" dirty="0"/>
              <a:t>Jennifer at B and B Tackle </a:t>
            </a:r>
          </a:p>
          <a:p>
            <a:r>
              <a:rPr lang="en-US" sz="3200" dirty="0"/>
              <a:t>Dr. Nesselroade </a:t>
            </a:r>
          </a:p>
          <a:p>
            <a:r>
              <a:rPr lang="en-US" sz="3200" dirty="0"/>
              <a:t>Asbury University Department of Science and Health </a:t>
            </a:r>
          </a:p>
          <a:p>
            <a:endParaRPr lang="en-US" sz="3200" dirty="0"/>
          </a:p>
        </p:txBody>
      </p:sp>
      <p:pic>
        <p:nvPicPr>
          <p:cNvPr id="5" name="Audio 4">
            <a:hlinkClick r:id="" action="ppaction://media"/>
            <a:extLst>
              <a:ext uri="{FF2B5EF4-FFF2-40B4-BE49-F238E27FC236}">
                <a16:creationId xmlns:a16="http://schemas.microsoft.com/office/drawing/2014/main" id="{38C45924-D094-BF40-BEBD-FDAC70E54D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53243173"/>
      </p:ext>
    </p:extLst>
  </p:cSld>
  <p:clrMapOvr>
    <a:masterClrMapping/>
  </p:clrMapOvr>
  <mc:AlternateContent xmlns:mc="http://schemas.openxmlformats.org/markup-compatibility/2006" xmlns:p14="http://schemas.microsoft.com/office/powerpoint/2010/main">
    <mc:Choice Requires="p14">
      <p:transition spd="slow" p14:dur="2000" advTm="13889"/>
    </mc:Choice>
    <mc:Fallback xmlns="">
      <p:transition spd="slow" advTm="1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7CE2E-898B-4547-9DF2-8556685F0AB0}"/>
              </a:ext>
            </a:extLst>
          </p:cNvPr>
          <p:cNvSpPr>
            <a:spLocks noGrp="1"/>
          </p:cNvSpPr>
          <p:nvPr>
            <p:ph type="title"/>
          </p:nvPr>
        </p:nvSpPr>
        <p:spPr>
          <a:xfrm>
            <a:off x="501212" y="472588"/>
            <a:ext cx="10571998" cy="970450"/>
          </a:xfrm>
        </p:spPr>
        <p:txBody>
          <a:bodyPr/>
          <a:lstStyle/>
          <a:p>
            <a:r>
              <a:rPr lang="en-US" sz="4800" dirty="0"/>
              <a:t>Sources  </a:t>
            </a:r>
          </a:p>
        </p:txBody>
      </p:sp>
      <p:sp>
        <p:nvSpPr>
          <p:cNvPr id="3" name="Content Placeholder 2">
            <a:extLst>
              <a:ext uri="{FF2B5EF4-FFF2-40B4-BE49-F238E27FC236}">
                <a16:creationId xmlns:a16="http://schemas.microsoft.com/office/drawing/2014/main" id="{4666701E-5BB1-8A42-B652-9D041EA955C3}"/>
              </a:ext>
            </a:extLst>
          </p:cNvPr>
          <p:cNvSpPr>
            <a:spLocks noGrp="1"/>
          </p:cNvSpPr>
          <p:nvPr>
            <p:ph idx="1"/>
          </p:nvPr>
        </p:nvSpPr>
        <p:spPr>
          <a:xfrm>
            <a:off x="501212" y="2368062"/>
            <a:ext cx="11017688" cy="4017350"/>
          </a:xfrm>
        </p:spPr>
        <p:txBody>
          <a:bodyPr>
            <a:normAutofit/>
          </a:bodyPr>
          <a:lstStyle/>
          <a:p>
            <a:r>
              <a:rPr lang="en-US" dirty="0" err="1"/>
              <a:t>Altendorf</a:t>
            </a:r>
            <a:r>
              <a:rPr lang="en-US" dirty="0"/>
              <a:t> K.B, </a:t>
            </a:r>
            <a:r>
              <a:rPr lang="en-US" dirty="0" err="1"/>
              <a:t>Laundré</a:t>
            </a:r>
            <a:r>
              <a:rPr lang="en-US" dirty="0"/>
              <a:t> J.W., González C.A., Brown J.S Assessing Effects of Predation Risk on Foraging Behavior of Mule Deer, </a:t>
            </a:r>
            <a:r>
              <a:rPr lang="en-US" i="1" dirty="0"/>
              <a:t>Journal of Mammalogy</a:t>
            </a:r>
            <a:r>
              <a:rPr lang="en-US" dirty="0"/>
              <a:t>, Volume 82, Issue 2, May 2001, Pages 430–439, </a:t>
            </a:r>
            <a:r>
              <a:rPr lang="en-US" dirty="0">
                <a:hlinkClick r:id="rId4"/>
              </a:rPr>
              <a:t>https://doi.org/10.1644/1545-1542(2001)082&lt;0430:AEOPRO&gt;2.0.CO;2</a:t>
            </a:r>
            <a:endParaRPr lang="en-US" dirty="0"/>
          </a:p>
          <a:p>
            <a:r>
              <a:rPr lang="en-US" dirty="0" err="1"/>
              <a:t>BrownJ.S</a:t>
            </a:r>
            <a:r>
              <a:rPr lang="en-US" dirty="0"/>
              <a:t>., </a:t>
            </a:r>
            <a:r>
              <a:rPr lang="en-US" dirty="0" err="1"/>
              <a:t>Laundré</a:t>
            </a:r>
            <a:r>
              <a:rPr lang="en-US" dirty="0"/>
              <a:t> J.W., </a:t>
            </a:r>
            <a:r>
              <a:rPr lang="en-US" dirty="0" err="1"/>
              <a:t>Gurungm</a:t>
            </a:r>
            <a:r>
              <a:rPr lang="en-US" dirty="0"/>
              <a:t> M., The Ecology of Fear: Optimal Foraging, Game Theory, and Trophic Interactions, </a:t>
            </a:r>
            <a:r>
              <a:rPr lang="en-US" i="1" dirty="0"/>
              <a:t>Journal of Mammalogy</a:t>
            </a:r>
            <a:r>
              <a:rPr lang="en-US" dirty="0"/>
              <a:t>, Volume 80, Issue 2, 20 May 1999, Pages 385–399, </a:t>
            </a:r>
            <a:r>
              <a:rPr lang="en-US" dirty="0">
                <a:hlinkClick r:id="rId5"/>
              </a:rPr>
              <a:t>https://doi.org/10.2307/1383287</a:t>
            </a:r>
            <a:endParaRPr lang="en-US" dirty="0"/>
          </a:p>
          <a:p>
            <a:r>
              <a:rPr lang="en-US" dirty="0" err="1"/>
              <a:t>Kie</a:t>
            </a:r>
            <a:r>
              <a:rPr lang="en-US" dirty="0"/>
              <a:t>, J.G. Optimal Foraging and Risk of Predation: Effects on Behavior and Social Structure in Ungulates, </a:t>
            </a:r>
            <a:r>
              <a:rPr lang="en-US" i="1" dirty="0"/>
              <a:t>Journal of Mammalogy</a:t>
            </a:r>
            <a:r>
              <a:rPr lang="en-US" dirty="0"/>
              <a:t>, Volume 80, Issue 4, 6 December 1999, Pages 1114–1129, </a:t>
            </a:r>
            <a:r>
              <a:rPr lang="en-US" dirty="0">
                <a:hlinkClick r:id="rId6"/>
              </a:rPr>
              <a:t>https://doi.org/10.2307/1383163</a:t>
            </a:r>
            <a:endParaRPr lang="en-US" dirty="0"/>
          </a:p>
          <a:p>
            <a:pPr fontAlgn="base"/>
            <a:r>
              <a:rPr lang="en-US" dirty="0"/>
              <a:t>McNamara, J. M., &amp; Houston, A. I. (1992). Evolutionarily stable levels of vigilance as a function of group size. </a:t>
            </a:r>
            <a:r>
              <a:rPr lang="en-US" i="1" dirty="0"/>
              <a:t>Animal </a:t>
            </a:r>
            <a:r>
              <a:rPr lang="en-US" i="1" dirty="0" err="1"/>
              <a:t>Behaviour</a:t>
            </a:r>
            <a:r>
              <a:rPr lang="en-US" i="1" dirty="0"/>
              <a:t>,</a:t>
            </a:r>
            <a:r>
              <a:rPr lang="en-US" dirty="0"/>
              <a:t> </a:t>
            </a:r>
            <a:r>
              <a:rPr lang="en-US" i="1" dirty="0"/>
              <a:t>43</a:t>
            </a:r>
            <a:r>
              <a:rPr lang="en-US" dirty="0"/>
              <a:t>(4), 641-658. </a:t>
            </a:r>
            <a:r>
              <a:rPr lang="en-US" dirty="0">
                <a:hlinkClick r:id="rId7"/>
              </a:rPr>
              <a:t>https://</a:t>
            </a:r>
            <a:r>
              <a:rPr lang="en-US" dirty="0" err="1">
                <a:hlinkClick r:id="rId7"/>
              </a:rPr>
              <a:t>doi.org</a:t>
            </a:r>
            <a:r>
              <a:rPr lang="en-US" dirty="0">
                <a:hlinkClick r:id="rId7"/>
              </a:rPr>
              <a:t>/10.1016/S0003-3472(05)81023-1</a:t>
            </a:r>
            <a:endParaRPr lang="en-US" dirty="0"/>
          </a:p>
        </p:txBody>
      </p:sp>
      <p:pic>
        <p:nvPicPr>
          <p:cNvPr id="5" name="Audio 4">
            <a:hlinkClick r:id="" action="ppaction://media"/>
            <a:extLst>
              <a:ext uri="{FF2B5EF4-FFF2-40B4-BE49-F238E27FC236}">
                <a16:creationId xmlns:a16="http://schemas.microsoft.com/office/drawing/2014/main" id="{3FFC05AC-D50F-0C44-887C-009539602F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57202909"/>
      </p:ext>
    </p:extLst>
  </p:cSld>
  <p:clrMapOvr>
    <a:masterClrMapping/>
  </p:clrMapOvr>
  <mc:AlternateContent xmlns:mc="http://schemas.openxmlformats.org/markup-compatibility/2006" xmlns:p14="http://schemas.microsoft.com/office/powerpoint/2010/main">
    <mc:Choice Requires="p14">
      <p:transition spd="slow" p14:dur="2000" advTm="1665"/>
    </mc:Choice>
    <mc:Fallback xmlns="">
      <p:transition spd="slow" advTm="1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412435" y="513312"/>
            <a:ext cx="10571998" cy="970450"/>
          </a:xfrm>
        </p:spPr>
        <p:txBody>
          <a:bodyPr vert="horz" lIns="91440" tIns="45720" rIns="91440" bIns="45720" rtlCol="0">
            <a:normAutofit/>
          </a:bodyPr>
          <a:lstStyle/>
          <a:p>
            <a:r>
              <a:rPr lang="en-US" sz="5400" dirty="0"/>
              <a:t>Optimal Foraging Theory </a:t>
            </a:r>
          </a:p>
        </p:txBody>
      </p:sp>
      <p:graphicFrame>
        <p:nvGraphicFramePr>
          <p:cNvPr id="21" name="TextBox 3">
            <a:extLst>
              <a:ext uri="{FF2B5EF4-FFF2-40B4-BE49-F238E27FC236}">
                <a16:creationId xmlns:a16="http://schemas.microsoft.com/office/drawing/2014/main" id="{84531237-64F4-4C38-A9E4-2A15C916BCE9}"/>
              </a:ext>
            </a:extLst>
          </p:cNvPr>
          <p:cNvGraphicFramePr/>
          <p:nvPr>
            <p:extLst>
              <p:ext uri="{D42A27DB-BD31-4B8C-83A1-F6EECF244321}">
                <p14:modId xmlns:p14="http://schemas.microsoft.com/office/powerpoint/2010/main" val="434384614"/>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30D3CA71-4B32-C040-8AB9-9B26D0154FD3}"/>
              </a:ext>
            </a:extLst>
          </p:cNvPr>
          <p:cNvSpPr txBox="1"/>
          <p:nvPr/>
        </p:nvSpPr>
        <p:spPr>
          <a:xfrm>
            <a:off x="10451409" y="6113855"/>
            <a:ext cx="4475093" cy="461665"/>
          </a:xfrm>
          <a:prstGeom prst="rect">
            <a:avLst/>
          </a:prstGeom>
          <a:noFill/>
        </p:spPr>
        <p:txBody>
          <a:bodyPr wrap="square" rtlCol="0">
            <a:spAutoFit/>
          </a:bodyPr>
          <a:lstStyle/>
          <a:p>
            <a:r>
              <a:rPr lang="en-US" sz="1200" dirty="0"/>
              <a:t>1- </a:t>
            </a:r>
            <a:r>
              <a:rPr lang="en-US" sz="1200" dirty="0" err="1"/>
              <a:t>Altendorf</a:t>
            </a:r>
            <a:r>
              <a:rPr lang="en-US" sz="1200" dirty="0"/>
              <a:t> (2001) </a:t>
            </a:r>
          </a:p>
          <a:p>
            <a:r>
              <a:rPr lang="en-US" sz="1200" dirty="0"/>
              <a:t>2- </a:t>
            </a:r>
            <a:r>
              <a:rPr lang="en-US" sz="1200" dirty="0" err="1"/>
              <a:t>Kie</a:t>
            </a:r>
            <a:r>
              <a:rPr lang="en-US" sz="1200" dirty="0"/>
              <a:t> (1999)  </a:t>
            </a:r>
          </a:p>
        </p:txBody>
      </p:sp>
      <p:pic>
        <p:nvPicPr>
          <p:cNvPr id="3" name="Audio 2">
            <a:hlinkClick r:id="" action="ppaction://media"/>
            <a:extLst>
              <a:ext uri="{FF2B5EF4-FFF2-40B4-BE49-F238E27FC236}">
                <a16:creationId xmlns:a16="http://schemas.microsoft.com/office/drawing/2014/main" id="{AF206DAF-6045-3B4A-969C-EAFC5CE1582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08673188"/>
      </p:ext>
    </p:extLst>
  </p:cSld>
  <p:clrMapOvr>
    <a:masterClrMapping/>
  </p:clrMapOvr>
  <mc:AlternateContent xmlns:mc="http://schemas.openxmlformats.org/markup-compatibility/2006">
    <mc:Choice xmlns:p14="http://schemas.microsoft.com/office/powerpoint/2010/main" Requires="p14">
      <p:transition spd="slow" p14:dur="2000" advTm="61149"/>
    </mc:Choice>
    <mc:Fallback>
      <p:transition spd="slow" advTm="6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AA49C-48BC-AF48-8A78-8300C204E9C9}"/>
              </a:ext>
            </a:extLst>
          </p:cNvPr>
          <p:cNvSpPr>
            <a:spLocks noGrp="1"/>
          </p:cNvSpPr>
          <p:nvPr>
            <p:ph type="title"/>
          </p:nvPr>
        </p:nvSpPr>
        <p:spPr>
          <a:xfrm>
            <a:off x="293165" y="513977"/>
            <a:ext cx="10571998" cy="970450"/>
          </a:xfrm>
        </p:spPr>
        <p:txBody>
          <a:bodyPr/>
          <a:lstStyle/>
          <a:p>
            <a:r>
              <a:rPr lang="en-US" sz="5400" dirty="0"/>
              <a:t>Selecting Habitats </a:t>
            </a:r>
          </a:p>
        </p:txBody>
      </p:sp>
      <p:sp>
        <p:nvSpPr>
          <p:cNvPr id="3" name="Content Placeholder 2">
            <a:extLst>
              <a:ext uri="{FF2B5EF4-FFF2-40B4-BE49-F238E27FC236}">
                <a16:creationId xmlns:a16="http://schemas.microsoft.com/office/drawing/2014/main" id="{39DF1B07-2265-6846-BE3B-B57DC23BDB9D}"/>
              </a:ext>
            </a:extLst>
          </p:cNvPr>
          <p:cNvSpPr>
            <a:spLocks noGrp="1"/>
          </p:cNvSpPr>
          <p:nvPr>
            <p:ph idx="1"/>
          </p:nvPr>
        </p:nvSpPr>
        <p:spPr>
          <a:xfrm>
            <a:off x="818713" y="2460827"/>
            <a:ext cx="10554574" cy="3636511"/>
          </a:xfrm>
        </p:spPr>
        <p:txBody>
          <a:bodyPr>
            <a:normAutofit lnSpcReduction="10000"/>
          </a:bodyPr>
          <a:lstStyle/>
          <a:p>
            <a:pPr marL="0" indent="0">
              <a:buNone/>
            </a:pPr>
            <a:r>
              <a:rPr lang="en-US" sz="3600" dirty="0"/>
              <a:t>Brown (1999) and McNamara (1991)  established the apprehension and vigilance levels </a:t>
            </a:r>
          </a:p>
          <a:p>
            <a:endParaRPr lang="en-US" sz="3600" dirty="0"/>
          </a:p>
          <a:p>
            <a:pPr marL="0" indent="0">
              <a:buNone/>
            </a:pPr>
            <a:r>
              <a:rPr lang="en-US" sz="3600" dirty="0"/>
              <a:t>Apprehension and vigilance then alters the habitat selection </a:t>
            </a:r>
          </a:p>
        </p:txBody>
      </p:sp>
      <p:pic>
        <p:nvPicPr>
          <p:cNvPr id="4" name="Audio 3">
            <a:hlinkClick r:id="" action="ppaction://media"/>
            <a:extLst>
              <a:ext uri="{FF2B5EF4-FFF2-40B4-BE49-F238E27FC236}">
                <a16:creationId xmlns:a16="http://schemas.microsoft.com/office/drawing/2014/main" id="{6BBF011F-258F-AF4F-BBA4-C6D8B34162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1402964"/>
      </p:ext>
    </p:extLst>
  </p:cSld>
  <p:clrMapOvr>
    <a:masterClrMapping/>
  </p:clrMapOvr>
  <mc:AlternateContent xmlns:mc="http://schemas.openxmlformats.org/markup-compatibility/2006">
    <mc:Choice xmlns:p14="http://schemas.microsoft.com/office/powerpoint/2010/main" Requires="p14">
      <p:transition spd="slow" p14:dur="2000" advTm="63221"/>
    </mc:Choice>
    <mc:Fallback>
      <p:transition spd="slow" advTm="6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40F547-7206-4401-94FB-F8421915D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30432B-1979-9348-90C1-661008FFC631}"/>
              </a:ext>
            </a:extLst>
          </p:cNvPr>
          <p:cNvSpPr>
            <a:spLocks noGrp="1"/>
          </p:cNvSpPr>
          <p:nvPr>
            <p:ph idx="1"/>
          </p:nvPr>
        </p:nvSpPr>
        <p:spPr>
          <a:xfrm>
            <a:off x="818713" y="1610744"/>
            <a:ext cx="10554574" cy="3636511"/>
          </a:xfrm>
          <a:solidFill>
            <a:srgbClr val="8F9F98"/>
          </a:solidFill>
        </p:spPr>
        <p:txBody>
          <a:bodyPr>
            <a:normAutofit/>
          </a:bodyPr>
          <a:lstStyle/>
          <a:p>
            <a:pPr marL="0" indent="0" algn="ctr">
              <a:buNone/>
            </a:pPr>
            <a:r>
              <a:rPr lang="en-US" sz="3600" dirty="0"/>
              <a:t>The habitat selection of fat head minnows </a:t>
            </a:r>
          </a:p>
          <a:p>
            <a:pPr marL="0" indent="0" algn="ctr">
              <a:buNone/>
            </a:pPr>
            <a:r>
              <a:rPr lang="en-US" sz="3600" dirty="0"/>
              <a:t>will be altered by the presence of food. </a:t>
            </a:r>
            <a:endParaRPr lang="en-US" sz="2400" dirty="0"/>
          </a:p>
        </p:txBody>
      </p:sp>
      <p:pic>
        <p:nvPicPr>
          <p:cNvPr id="2" name="Audio 1">
            <a:hlinkClick r:id="" action="ppaction://media"/>
            <a:extLst>
              <a:ext uri="{FF2B5EF4-FFF2-40B4-BE49-F238E27FC236}">
                <a16:creationId xmlns:a16="http://schemas.microsoft.com/office/drawing/2014/main" id="{FDD4F611-FD9F-844F-B070-D4CCAF1D4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11165066"/>
      </p:ext>
    </p:extLst>
  </p:cSld>
  <p:clrMapOvr>
    <a:masterClrMapping/>
  </p:clrMapOvr>
  <mc:AlternateContent xmlns:mc="http://schemas.openxmlformats.org/markup-compatibility/2006">
    <mc:Choice xmlns:p14="http://schemas.microsoft.com/office/powerpoint/2010/main" Requires="p14">
      <p:transition spd="slow" p14:dur="2000" advTm="7425"/>
    </mc:Choice>
    <mc:Fallback>
      <p:transition spd="slow" advTm="7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5A1E1D-4AB4-9241-8AD3-A51FFD36D207}"/>
              </a:ext>
            </a:extLst>
          </p:cNvPr>
          <p:cNvPicPr>
            <a:picLocks noChangeAspect="1"/>
          </p:cNvPicPr>
          <p:nvPr/>
        </p:nvPicPr>
        <p:blipFill rotWithShape="1">
          <a:blip r:embed="rId4"/>
          <a:srcRect l="16550" r="19356"/>
          <a:stretch/>
        </p:blipFill>
        <p:spPr>
          <a:xfrm rot="16200000">
            <a:off x="4447673" y="-166438"/>
            <a:ext cx="3296653" cy="8730916"/>
          </a:xfrm>
          <a:prstGeom prst="rect">
            <a:avLst/>
          </a:prstGeom>
        </p:spPr>
      </p:pic>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356345" y="443763"/>
            <a:ext cx="10571998" cy="970450"/>
          </a:xfrm>
        </p:spPr>
        <p:txBody>
          <a:bodyPr/>
          <a:lstStyle/>
          <a:p>
            <a:r>
              <a:rPr lang="en-US" sz="5400" dirty="0"/>
              <a:t>Habitat </a:t>
            </a:r>
          </a:p>
        </p:txBody>
      </p:sp>
      <p:sp>
        <p:nvSpPr>
          <p:cNvPr id="11" name="Rectangle 10">
            <a:extLst>
              <a:ext uri="{FF2B5EF4-FFF2-40B4-BE49-F238E27FC236}">
                <a16:creationId xmlns:a16="http://schemas.microsoft.com/office/drawing/2014/main" id="{9E7E728F-6D63-584C-85AB-9E5179198856}"/>
              </a:ext>
            </a:extLst>
          </p:cNvPr>
          <p:cNvSpPr/>
          <p:nvPr/>
        </p:nvSpPr>
        <p:spPr>
          <a:xfrm>
            <a:off x="6239436" y="3672928"/>
            <a:ext cx="1452282" cy="7694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600" dirty="0"/>
              <a:t>OPEN</a:t>
            </a:r>
            <a:r>
              <a:rPr lang="en-US" sz="4400" dirty="0"/>
              <a:t> </a:t>
            </a:r>
          </a:p>
        </p:txBody>
      </p:sp>
      <p:sp>
        <p:nvSpPr>
          <p:cNvPr id="9" name="Rectangle 8">
            <a:extLst>
              <a:ext uri="{FF2B5EF4-FFF2-40B4-BE49-F238E27FC236}">
                <a16:creationId xmlns:a16="http://schemas.microsoft.com/office/drawing/2014/main" id="{19E1D681-995C-2E47-B1E8-349710EC8484}"/>
              </a:ext>
            </a:extLst>
          </p:cNvPr>
          <p:cNvSpPr/>
          <p:nvPr/>
        </p:nvSpPr>
        <p:spPr>
          <a:xfrm>
            <a:off x="1971321" y="3796039"/>
            <a:ext cx="1593706" cy="52322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2800" dirty="0"/>
              <a:t>CLOSED</a:t>
            </a:r>
          </a:p>
        </p:txBody>
      </p:sp>
      <p:pic>
        <p:nvPicPr>
          <p:cNvPr id="14" name="Audio 13">
            <a:hlinkClick r:id="" action="ppaction://media"/>
            <a:extLst>
              <a:ext uri="{FF2B5EF4-FFF2-40B4-BE49-F238E27FC236}">
                <a16:creationId xmlns:a16="http://schemas.microsoft.com/office/drawing/2014/main" id="{561AE62B-929B-D04D-801E-D3463F6C45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11019248"/>
      </p:ext>
    </p:extLst>
  </p:cSld>
  <p:clrMapOvr>
    <a:masterClrMapping/>
  </p:clrMapOvr>
  <mc:AlternateContent xmlns:mc="http://schemas.openxmlformats.org/markup-compatibility/2006" xmlns:p14="http://schemas.microsoft.com/office/powerpoint/2010/main">
    <mc:Choice Requires="p14">
      <p:transition spd="slow" p14:dur="2000" advTm="17280"/>
    </mc:Choice>
    <mc:Fallback xmlns="">
      <p:transition spd="slow" advTm="17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1FC3EC5-5E7C-BF4A-A3FA-A110103E6F46}"/>
              </a:ext>
            </a:extLst>
          </p:cNvPr>
          <p:cNvPicPr>
            <a:picLocks noChangeAspect="1"/>
          </p:cNvPicPr>
          <p:nvPr/>
        </p:nvPicPr>
        <p:blipFill rotWithShape="1">
          <a:blip r:embed="rId4"/>
          <a:srcRect t="7817" r="4" b="31913"/>
          <a:stretch/>
        </p:blipFill>
        <p:spPr>
          <a:xfrm rot="16200000">
            <a:off x="6758562" y="1893099"/>
            <a:ext cx="3628362" cy="5180537"/>
          </a:xfrm>
          <a:prstGeom prst="roundRect">
            <a:avLst>
              <a:gd name="adj" fmla="val 3876"/>
            </a:avLst>
          </a:prstGeom>
          <a:ln>
            <a:solidFill>
              <a:schemeClr val="accent1"/>
            </a:solidFill>
          </a:ln>
          <a:effectLst/>
        </p:spPr>
      </p:pic>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356345" y="443763"/>
            <a:ext cx="10571998" cy="970450"/>
          </a:xfrm>
        </p:spPr>
        <p:txBody>
          <a:bodyPr/>
          <a:lstStyle/>
          <a:p>
            <a:r>
              <a:rPr lang="en-US" sz="5400" dirty="0"/>
              <a:t>Condition 1: Food absent</a:t>
            </a:r>
          </a:p>
        </p:txBody>
      </p:sp>
      <p:sp>
        <p:nvSpPr>
          <p:cNvPr id="10" name="Rectangle 9">
            <a:extLst>
              <a:ext uri="{FF2B5EF4-FFF2-40B4-BE49-F238E27FC236}">
                <a16:creationId xmlns:a16="http://schemas.microsoft.com/office/drawing/2014/main" id="{9B72F8FD-D6AF-4F4C-AAC2-367F6981A4D2}"/>
              </a:ext>
            </a:extLst>
          </p:cNvPr>
          <p:cNvSpPr/>
          <p:nvPr/>
        </p:nvSpPr>
        <p:spPr>
          <a:xfrm>
            <a:off x="161991" y="2685491"/>
            <a:ext cx="6096000" cy="3816429"/>
          </a:xfrm>
          <a:prstGeom prst="rect">
            <a:avLst/>
          </a:prstGeom>
        </p:spPr>
        <p:txBody>
          <a:bodyPr>
            <a:spAutoFit/>
          </a:bodyPr>
          <a:lstStyle/>
          <a:p>
            <a:pPr marL="285750" indent="-285750">
              <a:buFontTx/>
              <a:buChar char="-"/>
            </a:pPr>
            <a:r>
              <a:rPr lang="en-US" sz="2400" dirty="0"/>
              <a:t>A smallmouth bass (</a:t>
            </a:r>
            <a:r>
              <a:rPr lang="en-US" sz="2400" i="1" dirty="0"/>
              <a:t>Micropterus </a:t>
            </a:r>
            <a:r>
              <a:rPr lang="en-US" sz="2400" i="1" dirty="0" err="1"/>
              <a:t>dolomieu</a:t>
            </a:r>
            <a:r>
              <a:rPr lang="en-US" sz="2400" dirty="0"/>
              <a:t>)</a:t>
            </a:r>
            <a:r>
              <a:rPr lang="en-US" sz="3200" dirty="0"/>
              <a:t> </a:t>
            </a:r>
            <a:r>
              <a:rPr lang="en-US" sz="2400" dirty="0"/>
              <a:t>was acclimated for 5 minutes</a:t>
            </a:r>
          </a:p>
          <a:p>
            <a:endParaRPr lang="en-US" sz="2400" dirty="0"/>
          </a:p>
          <a:p>
            <a:pPr marL="285750" indent="-285750">
              <a:buFontTx/>
              <a:buChar char="-"/>
            </a:pPr>
            <a:r>
              <a:rPr lang="en-US" sz="2400" dirty="0"/>
              <a:t>Fathead minnows (8) were added into the open habitat</a:t>
            </a:r>
          </a:p>
          <a:p>
            <a:endParaRPr lang="en-US" sz="2400" dirty="0"/>
          </a:p>
          <a:p>
            <a:pPr marL="285750" indent="-285750">
              <a:buFontTx/>
              <a:buChar char="-"/>
            </a:pPr>
            <a:r>
              <a:rPr lang="en-US" sz="2400" dirty="0"/>
              <a:t>Readings were taken every 30 seconds for 20 minutes  </a:t>
            </a:r>
          </a:p>
          <a:p>
            <a:endParaRPr lang="en-US" dirty="0"/>
          </a:p>
        </p:txBody>
      </p:sp>
      <p:sp>
        <p:nvSpPr>
          <p:cNvPr id="11" name="Rectangle 10">
            <a:extLst>
              <a:ext uri="{FF2B5EF4-FFF2-40B4-BE49-F238E27FC236}">
                <a16:creationId xmlns:a16="http://schemas.microsoft.com/office/drawing/2014/main" id="{9E7E728F-6D63-584C-85AB-9E5179198856}"/>
              </a:ext>
            </a:extLst>
          </p:cNvPr>
          <p:cNvSpPr/>
          <p:nvPr/>
        </p:nvSpPr>
        <p:spPr>
          <a:xfrm>
            <a:off x="356345" y="6226146"/>
            <a:ext cx="6109365" cy="369332"/>
          </a:xfrm>
          <a:prstGeom prst="rect">
            <a:avLst/>
          </a:prstGeom>
        </p:spPr>
        <p:txBody>
          <a:bodyPr wrap="none">
            <a:spAutoFit/>
          </a:bodyPr>
          <a:lstStyle/>
          <a:p>
            <a:r>
              <a:rPr lang="en-US" dirty="0"/>
              <a:t>Conditions: Lights off, Sunlight only, 25</a:t>
            </a:r>
            <a:r>
              <a:rPr lang="en-US" b="1" dirty="0"/>
              <a:t>°</a:t>
            </a:r>
            <a:r>
              <a:rPr lang="en-US" dirty="0"/>
              <a:t>C water temp </a:t>
            </a:r>
          </a:p>
        </p:txBody>
      </p:sp>
      <p:cxnSp>
        <p:nvCxnSpPr>
          <p:cNvPr id="13" name="Straight Arrow Connector 12">
            <a:extLst>
              <a:ext uri="{FF2B5EF4-FFF2-40B4-BE49-F238E27FC236}">
                <a16:creationId xmlns:a16="http://schemas.microsoft.com/office/drawing/2014/main" id="{ED2A4CAF-EADC-E64A-84AD-38B8B3B1FB2B}"/>
              </a:ext>
            </a:extLst>
          </p:cNvPr>
          <p:cNvCxnSpPr>
            <a:cxnSpLocks/>
          </p:cNvCxnSpPr>
          <p:nvPr/>
        </p:nvCxnSpPr>
        <p:spPr>
          <a:xfrm>
            <a:off x="5973485" y="4803000"/>
            <a:ext cx="423053" cy="5403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9BD8EB-D483-664E-9603-857CDF65BCDD}"/>
              </a:ext>
            </a:extLst>
          </p:cNvPr>
          <p:cNvCxnSpPr>
            <a:cxnSpLocks/>
          </p:cNvCxnSpPr>
          <p:nvPr/>
        </p:nvCxnSpPr>
        <p:spPr>
          <a:xfrm>
            <a:off x="5982474" y="3892656"/>
            <a:ext cx="423053" cy="5403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3FCF6A-E8CF-C445-9EA7-8708F2B5FCD1}"/>
              </a:ext>
            </a:extLst>
          </p:cNvPr>
          <p:cNvCxnSpPr>
            <a:cxnSpLocks/>
          </p:cNvCxnSpPr>
          <p:nvPr/>
        </p:nvCxnSpPr>
        <p:spPr>
          <a:xfrm flipV="1">
            <a:off x="6257991" y="5512924"/>
            <a:ext cx="138547" cy="1140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B3AF40DC-6273-6243-A4F1-001271D7B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04479510"/>
      </p:ext>
    </p:extLst>
  </p:cSld>
  <p:clrMapOvr>
    <a:masterClrMapping/>
  </p:clrMapOvr>
  <mc:AlternateContent xmlns:mc="http://schemas.openxmlformats.org/markup-compatibility/2006" xmlns:p14="http://schemas.microsoft.com/office/powerpoint/2010/main">
    <mc:Choice Requires="p14">
      <p:transition spd="slow" p14:dur="2000" advTm="34929"/>
    </mc:Choice>
    <mc:Fallback xmlns="">
      <p:transition spd="slow" advTm="34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386947" y="461663"/>
            <a:ext cx="10571998" cy="970450"/>
          </a:xfrm>
        </p:spPr>
        <p:txBody>
          <a:bodyPr/>
          <a:lstStyle/>
          <a:p>
            <a:r>
              <a:rPr lang="en-US" sz="5400" dirty="0"/>
              <a:t>Condition 2: Food present</a:t>
            </a:r>
          </a:p>
        </p:txBody>
      </p:sp>
      <p:pic>
        <p:nvPicPr>
          <p:cNvPr id="9" name="Content Placeholder 8">
            <a:extLst>
              <a:ext uri="{FF2B5EF4-FFF2-40B4-BE49-F238E27FC236}">
                <a16:creationId xmlns:a16="http://schemas.microsoft.com/office/drawing/2014/main" id="{C7C64550-7FF4-0A42-BDFE-33571AA6FAD9}"/>
              </a:ext>
            </a:extLst>
          </p:cNvPr>
          <p:cNvPicPr>
            <a:picLocks noGrp="1" noChangeAspect="1"/>
          </p:cNvPicPr>
          <p:nvPr>
            <p:ph idx="1"/>
          </p:nvPr>
        </p:nvPicPr>
        <p:blipFill rotWithShape="1">
          <a:blip r:embed="rId4"/>
          <a:srcRect b="4682"/>
          <a:stretch/>
        </p:blipFill>
        <p:spPr>
          <a:xfrm rot="16200000">
            <a:off x="7018131" y="1226471"/>
            <a:ext cx="3564979" cy="5923783"/>
          </a:xfrm>
        </p:spPr>
      </p:pic>
      <p:sp>
        <p:nvSpPr>
          <p:cNvPr id="10" name="Rectangle 9">
            <a:extLst>
              <a:ext uri="{FF2B5EF4-FFF2-40B4-BE49-F238E27FC236}">
                <a16:creationId xmlns:a16="http://schemas.microsoft.com/office/drawing/2014/main" id="{9B72F8FD-D6AF-4F4C-AAC2-367F6981A4D2}"/>
              </a:ext>
            </a:extLst>
          </p:cNvPr>
          <p:cNvSpPr/>
          <p:nvPr/>
        </p:nvSpPr>
        <p:spPr>
          <a:xfrm>
            <a:off x="69272" y="2311914"/>
            <a:ext cx="6096000" cy="3693319"/>
          </a:xfrm>
          <a:prstGeom prst="rect">
            <a:avLst/>
          </a:prstGeom>
        </p:spPr>
        <p:txBody>
          <a:bodyPr>
            <a:spAutoFit/>
          </a:bodyPr>
          <a:lstStyle/>
          <a:p>
            <a:pPr marL="285750" indent="-285750">
              <a:buFontTx/>
              <a:buChar char="-"/>
            </a:pPr>
            <a:r>
              <a:rPr lang="en-US" sz="2400" dirty="0"/>
              <a:t>A smallmouth bass was acclimated for 5 minutes</a:t>
            </a:r>
          </a:p>
          <a:p>
            <a:pPr marL="285750" indent="-285750">
              <a:buFontTx/>
              <a:buChar char="-"/>
            </a:pPr>
            <a:r>
              <a:rPr lang="en-US" sz="2400" dirty="0"/>
              <a:t>Bloodworms were added </a:t>
            </a:r>
          </a:p>
          <a:p>
            <a:endParaRPr lang="en-US" sz="2400" dirty="0"/>
          </a:p>
          <a:p>
            <a:pPr marL="285750" indent="-285750">
              <a:buFontTx/>
              <a:buChar char="-"/>
            </a:pPr>
            <a:r>
              <a:rPr lang="en-US" sz="2400" dirty="0"/>
              <a:t>Fathead Minnows (8) were added into the open habitat</a:t>
            </a:r>
          </a:p>
          <a:p>
            <a:endParaRPr lang="en-US" sz="2400" dirty="0"/>
          </a:p>
          <a:p>
            <a:pPr marL="285750" indent="-285750">
              <a:buFontTx/>
              <a:buChar char="-"/>
            </a:pPr>
            <a:r>
              <a:rPr lang="en-US" sz="2400" dirty="0"/>
              <a:t>Readings were taken every 30 seconds for 20 minutes  </a:t>
            </a:r>
          </a:p>
          <a:p>
            <a:endParaRPr lang="en-US" dirty="0"/>
          </a:p>
        </p:txBody>
      </p:sp>
      <p:sp>
        <p:nvSpPr>
          <p:cNvPr id="11" name="Rectangle 10">
            <a:extLst>
              <a:ext uri="{FF2B5EF4-FFF2-40B4-BE49-F238E27FC236}">
                <a16:creationId xmlns:a16="http://schemas.microsoft.com/office/drawing/2014/main" id="{9E7E728F-6D63-584C-85AB-9E5179198856}"/>
              </a:ext>
            </a:extLst>
          </p:cNvPr>
          <p:cNvSpPr/>
          <p:nvPr/>
        </p:nvSpPr>
        <p:spPr>
          <a:xfrm>
            <a:off x="386947" y="6211671"/>
            <a:ext cx="6165470" cy="369332"/>
          </a:xfrm>
          <a:prstGeom prst="rect">
            <a:avLst/>
          </a:prstGeom>
        </p:spPr>
        <p:txBody>
          <a:bodyPr wrap="none">
            <a:spAutoFit/>
          </a:bodyPr>
          <a:lstStyle/>
          <a:p>
            <a:r>
              <a:rPr lang="en-US" dirty="0"/>
              <a:t>Conditions: Lights off, Sunlight only, 25</a:t>
            </a:r>
            <a:r>
              <a:rPr lang="en-US" b="1" dirty="0"/>
              <a:t>°</a:t>
            </a:r>
            <a:r>
              <a:rPr lang="en-US" dirty="0"/>
              <a:t>C water temp  </a:t>
            </a:r>
          </a:p>
        </p:txBody>
      </p:sp>
      <p:cxnSp>
        <p:nvCxnSpPr>
          <p:cNvPr id="13" name="Straight Arrow Connector 12">
            <a:extLst>
              <a:ext uri="{FF2B5EF4-FFF2-40B4-BE49-F238E27FC236}">
                <a16:creationId xmlns:a16="http://schemas.microsoft.com/office/drawing/2014/main" id="{ED2A4CAF-EADC-E64A-84AD-38B8B3B1FB2B}"/>
              </a:ext>
            </a:extLst>
          </p:cNvPr>
          <p:cNvCxnSpPr>
            <a:cxnSpLocks/>
          </p:cNvCxnSpPr>
          <p:nvPr/>
        </p:nvCxnSpPr>
        <p:spPr>
          <a:xfrm>
            <a:off x="10958945" y="2161309"/>
            <a:ext cx="423053" cy="5403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9BD8EB-D483-664E-9603-857CDF65BCDD}"/>
              </a:ext>
            </a:extLst>
          </p:cNvPr>
          <p:cNvCxnSpPr>
            <a:cxnSpLocks/>
          </p:cNvCxnSpPr>
          <p:nvPr/>
        </p:nvCxnSpPr>
        <p:spPr>
          <a:xfrm>
            <a:off x="10619993" y="2230353"/>
            <a:ext cx="423053" cy="5403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E71F250-10B9-9E42-9C18-CB2771D015C4}"/>
              </a:ext>
            </a:extLst>
          </p:cNvPr>
          <p:cNvCxnSpPr>
            <a:cxnSpLocks/>
          </p:cNvCxnSpPr>
          <p:nvPr/>
        </p:nvCxnSpPr>
        <p:spPr>
          <a:xfrm>
            <a:off x="10184065" y="5112327"/>
            <a:ext cx="423053" cy="5403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53FCF6A-E8CF-C445-9EA7-8708F2B5FCD1}"/>
              </a:ext>
            </a:extLst>
          </p:cNvPr>
          <p:cNvCxnSpPr>
            <a:cxnSpLocks/>
          </p:cNvCxnSpPr>
          <p:nvPr/>
        </p:nvCxnSpPr>
        <p:spPr>
          <a:xfrm flipV="1">
            <a:off x="6026725" y="2858800"/>
            <a:ext cx="138547" cy="11404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7DC4F8E1-0746-034E-BE36-00D9AFA8D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65770413"/>
      </p:ext>
    </p:extLst>
  </p:cSld>
  <p:clrMapOvr>
    <a:masterClrMapping/>
  </p:clrMapOvr>
  <mc:AlternateContent xmlns:mc="http://schemas.openxmlformats.org/markup-compatibility/2006" xmlns:p14="http://schemas.microsoft.com/office/powerpoint/2010/main">
    <mc:Choice Requires="p14">
      <p:transition spd="slow" p14:dur="2000" advTm="23781"/>
    </mc:Choice>
    <mc:Fallback xmlns="">
      <p:transition spd="slow" advTm="2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9F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307495" y="477168"/>
            <a:ext cx="11031776" cy="970450"/>
          </a:xfrm>
        </p:spPr>
        <p:txBody>
          <a:bodyPr/>
          <a:lstStyle/>
          <a:p>
            <a:r>
              <a:rPr lang="en-US" sz="3200" dirty="0"/>
              <a:t>Results: </a:t>
            </a:r>
            <a:r>
              <a:rPr lang="en-US" sz="3200" dirty="0">
                <a:ea typeface="Calibri" panose="020F0502020204030204" pitchFamily="34" charset="0"/>
                <a:cs typeface="Times New Roman" panose="02020603050405020304" pitchFamily="18" charset="0"/>
              </a:rPr>
              <a:t>Effect of the presence of food on habitat selection of </a:t>
            </a:r>
            <a:r>
              <a:rPr lang="en-US" sz="3200" i="1" dirty="0" err="1">
                <a:ea typeface="Calibri" panose="020F0502020204030204" pitchFamily="34" charset="0"/>
                <a:cs typeface="Times New Roman" panose="02020603050405020304" pitchFamily="18" charset="0"/>
              </a:rPr>
              <a:t>Pimephales</a:t>
            </a:r>
            <a:r>
              <a:rPr lang="en-US" sz="3200" i="1" dirty="0">
                <a:ea typeface="Calibri" panose="020F0502020204030204" pitchFamily="34" charset="0"/>
                <a:cs typeface="Times New Roman" panose="02020603050405020304" pitchFamily="18" charset="0"/>
              </a:rPr>
              <a:t> </a:t>
            </a:r>
            <a:r>
              <a:rPr lang="en-US" sz="3200" i="1" dirty="0" err="1">
                <a:ea typeface="Calibri" panose="020F0502020204030204" pitchFamily="34" charset="0"/>
                <a:cs typeface="Times New Roman" panose="02020603050405020304" pitchFamily="18" charset="0"/>
              </a:rPr>
              <a:t>promelas</a:t>
            </a:r>
            <a:r>
              <a:rPr lang="en-US" sz="3200" i="1" dirty="0">
                <a:ea typeface="Calibri" panose="020F0502020204030204" pitchFamily="34" charset="0"/>
                <a:cs typeface="Times New Roman" panose="02020603050405020304" pitchFamily="18" charset="0"/>
              </a:rPr>
              <a:t>. </a:t>
            </a:r>
            <a:endParaRPr lang="en-US" sz="3200" dirty="0"/>
          </a:p>
        </p:txBody>
      </p:sp>
      <p:graphicFrame>
        <p:nvGraphicFramePr>
          <p:cNvPr id="6" name="Chart 5">
            <a:extLst>
              <a:ext uri="{FF2B5EF4-FFF2-40B4-BE49-F238E27FC236}">
                <a16:creationId xmlns:a16="http://schemas.microsoft.com/office/drawing/2014/main" id="{2F82CBFE-48DF-864B-A6B1-28AE6595F261}"/>
              </a:ext>
            </a:extLst>
          </p:cNvPr>
          <p:cNvGraphicFramePr/>
          <p:nvPr>
            <p:extLst>
              <p:ext uri="{D42A27DB-BD31-4B8C-83A1-F6EECF244321}">
                <p14:modId xmlns:p14="http://schemas.microsoft.com/office/powerpoint/2010/main" val="220915085"/>
              </p:ext>
            </p:extLst>
          </p:nvPr>
        </p:nvGraphicFramePr>
        <p:xfrm>
          <a:off x="1169233" y="2203554"/>
          <a:ext cx="9308301" cy="4392117"/>
        </p:xfrm>
        <a:graphic>
          <a:graphicData uri="http://schemas.openxmlformats.org/drawingml/2006/chart">
            <c:chart xmlns:c="http://schemas.openxmlformats.org/drawingml/2006/chart" xmlns:r="http://schemas.openxmlformats.org/officeDocument/2006/relationships" r:id="rId5"/>
          </a:graphicData>
        </a:graphic>
      </p:graphicFrame>
      <p:pic>
        <p:nvPicPr>
          <p:cNvPr id="4" name="Audio 3">
            <a:hlinkClick r:id="" action="ppaction://media"/>
            <a:extLst>
              <a:ext uri="{FF2B5EF4-FFF2-40B4-BE49-F238E27FC236}">
                <a16:creationId xmlns:a16="http://schemas.microsoft.com/office/drawing/2014/main" id="{D6D44C1C-953F-1C4A-AE9D-079A513BD0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91145727"/>
      </p:ext>
    </p:extLst>
  </p:cSld>
  <p:clrMapOvr>
    <a:masterClrMapping/>
  </p:clrMapOvr>
  <mc:AlternateContent xmlns:mc="http://schemas.openxmlformats.org/markup-compatibility/2006" xmlns:p14="http://schemas.microsoft.com/office/powerpoint/2010/main">
    <mc:Choice Requires="p14">
      <p:transition spd="slow" p14:dur="2000" advTm="32948"/>
    </mc:Choice>
    <mc:Fallback xmlns="">
      <p:transition spd="slow" advTm="32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9F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48CE-B39A-444B-AF32-133797CEA9F5}"/>
              </a:ext>
            </a:extLst>
          </p:cNvPr>
          <p:cNvSpPr>
            <a:spLocks noGrp="1"/>
          </p:cNvSpPr>
          <p:nvPr>
            <p:ph type="title"/>
          </p:nvPr>
        </p:nvSpPr>
        <p:spPr>
          <a:xfrm>
            <a:off x="377860" y="486889"/>
            <a:ext cx="10571998" cy="970450"/>
          </a:xfrm>
        </p:spPr>
        <p:txBody>
          <a:bodyPr/>
          <a:lstStyle/>
          <a:p>
            <a:r>
              <a:rPr lang="en-US" sz="7200" dirty="0"/>
              <a:t>Results</a:t>
            </a:r>
            <a:r>
              <a:rPr lang="en-US" sz="4800" dirty="0"/>
              <a:t> </a:t>
            </a:r>
          </a:p>
        </p:txBody>
      </p:sp>
      <p:graphicFrame>
        <p:nvGraphicFramePr>
          <p:cNvPr id="5" name="Table 4">
            <a:extLst>
              <a:ext uri="{FF2B5EF4-FFF2-40B4-BE49-F238E27FC236}">
                <a16:creationId xmlns:a16="http://schemas.microsoft.com/office/drawing/2014/main" id="{B6810876-91B0-5E4C-BD4B-9F9F745F13E3}"/>
              </a:ext>
            </a:extLst>
          </p:cNvPr>
          <p:cNvGraphicFramePr>
            <a:graphicFrameLocks noGrp="1"/>
          </p:cNvGraphicFramePr>
          <p:nvPr>
            <p:extLst>
              <p:ext uri="{D42A27DB-BD31-4B8C-83A1-F6EECF244321}">
                <p14:modId xmlns:p14="http://schemas.microsoft.com/office/powerpoint/2010/main" val="2491640159"/>
              </p:ext>
            </p:extLst>
          </p:nvPr>
        </p:nvGraphicFramePr>
        <p:xfrm>
          <a:off x="5771214" y="3363081"/>
          <a:ext cx="5971002" cy="2338291"/>
        </p:xfrm>
        <a:graphic>
          <a:graphicData uri="http://schemas.openxmlformats.org/drawingml/2006/table">
            <a:tbl>
              <a:tblPr>
                <a:tableStyleId>{2D5ABB26-0587-4C30-8999-92F81FD0307C}</a:tableStyleId>
              </a:tblPr>
              <a:tblGrid>
                <a:gridCol w="182427">
                  <a:extLst>
                    <a:ext uri="{9D8B030D-6E8A-4147-A177-3AD203B41FA5}">
                      <a16:colId xmlns:a16="http://schemas.microsoft.com/office/drawing/2014/main" val="918384490"/>
                    </a:ext>
                  </a:extLst>
                </a:gridCol>
                <a:gridCol w="1956493">
                  <a:extLst>
                    <a:ext uri="{9D8B030D-6E8A-4147-A177-3AD203B41FA5}">
                      <a16:colId xmlns:a16="http://schemas.microsoft.com/office/drawing/2014/main" val="1143451813"/>
                    </a:ext>
                  </a:extLst>
                </a:gridCol>
                <a:gridCol w="1916041">
                  <a:extLst>
                    <a:ext uri="{9D8B030D-6E8A-4147-A177-3AD203B41FA5}">
                      <a16:colId xmlns:a16="http://schemas.microsoft.com/office/drawing/2014/main" val="331173721"/>
                    </a:ext>
                  </a:extLst>
                </a:gridCol>
                <a:gridCol w="1916041">
                  <a:extLst>
                    <a:ext uri="{9D8B030D-6E8A-4147-A177-3AD203B41FA5}">
                      <a16:colId xmlns:a16="http://schemas.microsoft.com/office/drawing/2014/main" val="1026440244"/>
                    </a:ext>
                  </a:extLst>
                </a:gridCol>
              </a:tblGrid>
              <a:tr h="448531">
                <a:tc>
                  <a:txBody>
                    <a:bodyPr/>
                    <a:lstStyle/>
                    <a:p>
                      <a:pPr algn="ctr" fontAlgn="b"/>
                      <a:endParaRPr lang="en-US" sz="2800" b="0" i="0" u="none" strike="noStrike">
                        <a:solidFill>
                          <a:srgbClr val="000000"/>
                        </a:solidFill>
                        <a:effectLst/>
                        <a:latin typeface="Calibri" panose="020F0502020204030204" pitchFamily="34" charset="0"/>
                      </a:endParaRPr>
                    </a:p>
                  </a:txBody>
                  <a:tcPr marL="0" marR="0" marT="0" marB="0" anchor="b"/>
                </a:tc>
                <a:tc gridSpan="3">
                  <a:txBody>
                    <a:bodyPr/>
                    <a:lstStyle/>
                    <a:p>
                      <a:pPr algn="ctr" fontAlgn="b"/>
                      <a:r>
                        <a:rPr lang="en-US" sz="2800" u="none" strike="noStrike" dirty="0">
                          <a:effectLst/>
                        </a:rPr>
                        <a:t>t-Test</a:t>
                      </a:r>
                      <a:endParaRPr lang="en-US" sz="28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67760273"/>
                  </a:ext>
                </a:extLst>
              </a:tr>
              <a:tr h="249184">
                <a:tc>
                  <a:txBody>
                    <a:bodyPr/>
                    <a:lstStyle/>
                    <a:p>
                      <a:pPr algn="ctr" fontAlgn="b"/>
                      <a:endParaRPr lang="en-US" sz="28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800" u="none" strike="noStrike">
                          <a:effectLst/>
                        </a:rPr>
                        <a:t> </a:t>
                      </a:r>
                      <a:endParaRPr lang="en-US" sz="2800" b="0" i="1"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Food Absent</a:t>
                      </a:r>
                      <a:endParaRPr lang="en-US" sz="2000" b="0" i="1"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2000" u="none" strike="noStrike" dirty="0">
                          <a:effectLst/>
                        </a:rPr>
                        <a:t>Food Present</a:t>
                      </a:r>
                      <a:endParaRPr lang="en-US" sz="2000" b="0" i="1"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88561943"/>
                  </a:ext>
                </a:extLst>
              </a:tr>
              <a:tr h="249184">
                <a:tc>
                  <a:txBody>
                    <a:bodyPr/>
                    <a:lstStyle/>
                    <a:p>
                      <a:pPr algn="ctr" fontAlgn="b"/>
                      <a:endParaRPr lang="en-US" sz="2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3200" u="none" strike="noStrike" dirty="0">
                          <a:effectLst/>
                        </a:rPr>
                        <a:t>Mean</a:t>
                      </a:r>
                      <a:endParaRPr lang="en-US" sz="3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3200" u="none" strike="noStrike" dirty="0">
                          <a:effectLst/>
                        </a:rPr>
                        <a:t>1.49</a:t>
                      </a:r>
                      <a:endParaRPr lang="en-US" sz="3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3200" u="none" strike="noStrike" dirty="0">
                          <a:effectLst/>
                        </a:rPr>
                        <a:t>2.68</a:t>
                      </a:r>
                      <a:endParaRPr lang="en-US"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53075094"/>
                  </a:ext>
                </a:extLst>
              </a:tr>
              <a:tr h="249184">
                <a:tc>
                  <a:txBody>
                    <a:bodyPr/>
                    <a:lstStyle/>
                    <a:p>
                      <a:pPr algn="ctr" fontAlgn="b"/>
                      <a:endParaRPr lang="en-US" sz="2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3200" u="none" strike="noStrike" dirty="0">
                          <a:effectLst/>
                        </a:rPr>
                        <a:t>Variance</a:t>
                      </a:r>
                      <a:endParaRPr lang="en-US" sz="3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3200" u="none" strike="noStrike" dirty="0">
                          <a:effectLst/>
                        </a:rPr>
                        <a:t>0.60</a:t>
                      </a:r>
                      <a:endParaRPr lang="en-US" sz="3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3200" u="none" strike="noStrike" dirty="0">
                          <a:effectLst/>
                        </a:rPr>
                        <a:t>1.00</a:t>
                      </a:r>
                      <a:endParaRPr lang="en-US"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53515373"/>
                  </a:ext>
                </a:extLst>
              </a:tr>
              <a:tr h="448531">
                <a:tc>
                  <a:txBody>
                    <a:bodyPr/>
                    <a:lstStyle/>
                    <a:p>
                      <a:pPr algn="ctr" fontAlgn="b"/>
                      <a:endParaRPr lang="en-US" sz="2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3200" u="none" strike="noStrike" dirty="0">
                          <a:effectLst/>
                        </a:rPr>
                        <a:t>P=</a:t>
                      </a:r>
                      <a:endParaRPr lang="en-US" sz="3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3200" u="none" strike="noStrike" dirty="0">
                          <a:solidFill>
                            <a:schemeClr val="tx1"/>
                          </a:solidFill>
                          <a:effectLst/>
                        </a:rPr>
                        <a:t>0.004</a:t>
                      </a:r>
                      <a:endParaRPr lang="en-US" sz="3200" b="0" i="0" u="none" strike="noStrike" dirty="0">
                        <a:solidFill>
                          <a:schemeClr val="tx1"/>
                        </a:solidFill>
                        <a:effectLst/>
                        <a:latin typeface="Calibri" panose="020F0502020204030204" pitchFamily="34" charset="0"/>
                      </a:endParaRPr>
                    </a:p>
                  </a:txBody>
                  <a:tcPr marL="0" marR="0" marT="0" marB="0" anchor="b"/>
                </a:tc>
                <a:tc>
                  <a:txBody>
                    <a:bodyPr/>
                    <a:lstStyle/>
                    <a:p>
                      <a:pPr algn="ctr" fontAlgn="b"/>
                      <a:endParaRPr lang="en-US" sz="3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867995448"/>
                  </a:ext>
                </a:extLst>
              </a:tr>
            </a:tbl>
          </a:graphicData>
        </a:graphic>
      </p:graphicFrame>
      <p:graphicFrame>
        <p:nvGraphicFramePr>
          <p:cNvPr id="3" name="Table 2">
            <a:extLst>
              <a:ext uri="{FF2B5EF4-FFF2-40B4-BE49-F238E27FC236}">
                <a16:creationId xmlns:a16="http://schemas.microsoft.com/office/drawing/2014/main" id="{02280943-890D-EA4B-B286-672DC9EFEADD}"/>
              </a:ext>
            </a:extLst>
          </p:cNvPr>
          <p:cNvGraphicFramePr>
            <a:graphicFrameLocks noGrp="1"/>
          </p:cNvGraphicFramePr>
          <p:nvPr>
            <p:extLst>
              <p:ext uri="{D42A27DB-BD31-4B8C-83A1-F6EECF244321}">
                <p14:modId xmlns:p14="http://schemas.microsoft.com/office/powerpoint/2010/main" val="2135777915"/>
              </p:ext>
            </p:extLst>
          </p:nvPr>
        </p:nvGraphicFramePr>
        <p:xfrm>
          <a:off x="1034321" y="2662291"/>
          <a:ext cx="3860159" cy="3995110"/>
        </p:xfrm>
        <a:graphic>
          <a:graphicData uri="http://schemas.openxmlformats.org/drawingml/2006/table">
            <a:tbl>
              <a:tblPr firstRow="1" firstCol="1" bandRow="1">
                <a:tableStyleId>{69012ECD-51FC-41F1-AA8D-1B2483CD663E}</a:tableStyleId>
              </a:tblPr>
              <a:tblGrid>
                <a:gridCol w="1270134">
                  <a:extLst>
                    <a:ext uri="{9D8B030D-6E8A-4147-A177-3AD203B41FA5}">
                      <a16:colId xmlns:a16="http://schemas.microsoft.com/office/drawing/2014/main" val="2383733687"/>
                    </a:ext>
                  </a:extLst>
                </a:gridCol>
                <a:gridCol w="1270134">
                  <a:extLst>
                    <a:ext uri="{9D8B030D-6E8A-4147-A177-3AD203B41FA5}">
                      <a16:colId xmlns:a16="http://schemas.microsoft.com/office/drawing/2014/main" val="458423563"/>
                    </a:ext>
                  </a:extLst>
                </a:gridCol>
                <a:gridCol w="1319891">
                  <a:extLst>
                    <a:ext uri="{9D8B030D-6E8A-4147-A177-3AD203B41FA5}">
                      <a16:colId xmlns:a16="http://schemas.microsoft.com/office/drawing/2014/main" val="2587662782"/>
                    </a:ext>
                  </a:extLst>
                </a:gridCol>
              </a:tblGrid>
              <a:tr h="714401">
                <a:tc>
                  <a:txBody>
                    <a:bodyPr/>
                    <a:lstStyle/>
                    <a:p>
                      <a:pPr marL="0" marR="0" algn="ctr">
                        <a:lnSpc>
                          <a:spcPct val="100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Trial</a:t>
                      </a:r>
                    </a:p>
                  </a:txBody>
                  <a:tcPr marL="68580" marR="68580" marT="0" marB="0" anchor="ctr"/>
                </a:tc>
                <a:tc>
                  <a:txBody>
                    <a:bodyPr/>
                    <a:lstStyle/>
                    <a:p>
                      <a:pPr marL="0" marR="0" algn="ctr">
                        <a:lnSpc>
                          <a:spcPct val="100000"/>
                        </a:lnSpc>
                        <a:spcBef>
                          <a:spcPts val="0"/>
                        </a:spcBef>
                        <a:spcAft>
                          <a:spcPts val="0"/>
                        </a:spcAft>
                      </a:pPr>
                      <a:r>
                        <a:rPr lang="en-US" sz="1400" dirty="0">
                          <a:effectLst/>
                        </a:rPr>
                        <a:t>Food</a:t>
                      </a:r>
                    </a:p>
                    <a:p>
                      <a:pPr marL="0" marR="0" algn="ctr">
                        <a:lnSpc>
                          <a:spcPct val="100000"/>
                        </a:lnSpc>
                        <a:spcBef>
                          <a:spcPts val="0"/>
                        </a:spcBef>
                        <a:spcAft>
                          <a:spcPts val="0"/>
                        </a:spcAft>
                      </a:pPr>
                      <a:r>
                        <a:rPr lang="en-US" sz="1400" dirty="0">
                          <a:effectLst/>
                        </a:rPr>
                        <a:t>Absent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n-US" sz="1400" dirty="0">
                          <a:effectLst/>
                        </a:rPr>
                        <a:t>Food</a:t>
                      </a:r>
                    </a:p>
                    <a:p>
                      <a:pPr marL="0" marR="0" algn="ctr">
                        <a:lnSpc>
                          <a:spcPct val="100000"/>
                        </a:lnSpc>
                        <a:spcBef>
                          <a:spcPts val="0"/>
                        </a:spcBef>
                        <a:spcAft>
                          <a:spcPts val="0"/>
                        </a:spcAft>
                      </a:pPr>
                      <a:r>
                        <a:rPr lang="en-US" sz="1400" dirty="0">
                          <a:effectLst/>
                        </a:rPr>
                        <a:t>Present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2937562"/>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tc>
                <a:tc>
                  <a:txBody>
                    <a:bodyPr/>
                    <a:lstStyle/>
                    <a:p>
                      <a:pPr marL="0" marR="0" algn="ctr">
                        <a:lnSpc>
                          <a:spcPct val="200000"/>
                        </a:lnSpc>
                        <a:spcBef>
                          <a:spcPts val="0"/>
                        </a:spcBef>
                        <a:spcAft>
                          <a:spcPts val="0"/>
                        </a:spcAft>
                      </a:pPr>
                      <a:r>
                        <a:rPr lang="en-US" sz="1200" b="0" dirty="0">
                          <a:effectLst/>
                        </a:rPr>
                        <a:t>0.05</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1.47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7134634"/>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tc>
                <a:tc>
                  <a:txBody>
                    <a:bodyPr/>
                    <a:lstStyle/>
                    <a:p>
                      <a:pPr marL="0" marR="0" algn="ctr">
                        <a:lnSpc>
                          <a:spcPct val="200000"/>
                        </a:lnSpc>
                        <a:spcBef>
                          <a:spcPts val="0"/>
                        </a:spcBef>
                        <a:spcAft>
                          <a:spcPts val="0"/>
                        </a:spcAft>
                      </a:pPr>
                      <a:r>
                        <a:rPr lang="en-US" sz="1200" b="0">
                          <a:effectLst/>
                        </a:rPr>
                        <a:t>1.28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3.55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7272295"/>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tc>
                <a:tc>
                  <a:txBody>
                    <a:bodyPr/>
                    <a:lstStyle/>
                    <a:p>
                      <a:pPr marL="0" marR="0" algn="ctr">
                        <a:lnSpc>
                          <a:spcPct val="200000"/>
                        </a:lnSpc>
                        <a:spcBef>
                          <a:spcPts val="0"/>
                        </a:spcBef>
                        <a:spcAft>
                          <a:spcPts val="0"/>
                        </a:spcAft>
                      </a:pPr>
                      <a:r>
                        <a:rPr lang="en-US" sz="1200" b="0">
                          <a:effectLst/>
                        </a:rPr>
                        <a:t>1.97</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2.8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2981295"/>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tc>
                  <a:txBody>
                    <a:bodyPr/>
                    <a:lstStyle/>
                    <a:p>
                      <a:pPr marL="0" marR="0" algn="ctr">
                        <a:lnSpc>
                          <a:spcPct val="200000"/>
                        </a:lnSpc>
                        <a:spcBef>
                          <a:spcPts val="0"/>
                        </a:spcBef>
                        <a:spcAft>
                          <a:spcPts val="0"/>
                        </a:spcAft>
                      </a:pPr>
                      <a:r>
                        <a:rPr lang="en-US" sz="1200" b="0">
                          <a:effectLst/>
                        </a:rPr>
                        <a:t>1.90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0.55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914026"/>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tc>
                  <a:txBody>
                    <a:bodyPr/>
                    <a:lstStyle/>
                    <a:p>
                      <a:pPr marL="0" marR="0" algn="ctr">
                        <a:lnSpc>
                          <a:spcPct val="200000"/>
                        </a:lnSpc>
                        <a:spcBef>
                          <a:spcPts val="0"/>
                        </a:spcBef>
                        <a:spcAft>
                          <a:spcPts val="0"/>
                        </a:spcAft>
                      </a:pPr>
                      <a:r>
                        <a:rPr lang="en-US" sz="1200" b="0">
                          <a:effectLst/>
                        </a:rPr>
                        <a:t>0.60</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2.23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5534264"/>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tc>
                  <a:txBody>
                    <a:bodyPr/>
                    <a:lstStyle/>
                    <a:p>
                      <a:pPr marL="0" marR="0" algn="ctr">
                        <a:lnSpc>
                          <a:spcPct val="200000"/>
                        </a:lnSpc>
                        <a:spcBef>
                          <a:spcPts val="0"/>
                        </a:spcBef>
                        <a:spcAft>
                          <a:spcPts val="0"/>
                        </a:spcAft>
                      </a:pPr>
                      <a:r>
                        <a:rPr lang="en-US" sz="1200" b="0">
                          <a:effectLst/>
                        </a:rPr>
                        <a:t>1.56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3.36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2675673"/>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tc>
                <a:tc>
                  <a:txBody>
                    <a:bodyPr/>
                    <a:lstStyle/>
                    <a:p>
                      <a:pPr marL="0" marR="0" algn="ctr">
                        <a:lnSpc>
                          <a:spcPct val="200000"/>
                        </a:lnSpc>
                        <a:spcBef>
                          <a:spcPts val="0"/>
                        </a:spcBef>
                        <a:spcAft>
                          <a:spcPts val="0"/>
                        </a:spcAft>
                      </a:pPr>
                      <a:r>
                        <a:rPr lang="en-US" sz="1200" b="0">
                          <a:effectLst/>
                        </a:rPr>
                        <a:t>2.66</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3.31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2157700"/>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tc>
                <a:tc>
                  <a:txBody>
                    <a:bodyPr/>
                    <a:lstStyle/>
                    <a:p>
                      <a:pPr marL="0" marR="0" algn="ctr">
                        <a:lnSpc>
                          <a:spcPct val="200000"/>
                        </a:lnSpc>
                        <a:spcBef>
                          <a:spcPts val="0"/>
                        </a:spcBef>
                        <a:spcAft>
                          <a:spcPts val="0"/>
                        </a:spcAft>
                      </a:pPr>
                      <a:r>
                        <a:rPr lang="en-US" sz="1200" b="0" dirty="0">
                          <a:effectLst/>
                        </a:rPr>
                        <a:t>1.26</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3.51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0960698"/>
                  </a:ext>
                </a:extLst>
              </a:tr>
              <a:tr h="329570">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tc>
                <a:tc>
                  <a:txBody>
                    <a:bodyPr/>
                    <a:lstStyle/>
                    <a:p>
                      <a:pPr marL="0" marR="0" algn="ctr">
                        <a:lnSpc>
                          <a:spcPct val="200000"/>
                        </a:lnSpc>
                        <a:spcBef>
                          <a:spcPts val="0"/>
                        </a:spcBef>
                        <a:spcAft>
                          <a:spcPts val="0"/>
                        </a:spcAft>
                      </a:pPr>
                      <a:r>
                        <a:rPr lang="en-US" sz="1200" b="0">
                          <a:effectLst/>
                        </a:rPr>
                        <a:t>2.28</a:t>
                      </a:r>
                      <a:endParaRPr lang="en-US" sz="12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2.65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0051681"/>
                  </a:ext>
                </a:extLst>
              </a:tr>
              <a:tr h="289574">
                <a:tc>
                  <a:txBody>
                    <a:bodyPr/>
                    <a:lstStyle/>
                    <a:p>
                      <a:pPr marL="0" marR="0" algn="ctr">
                        <a:lnSpc>
                          <a:spcPct val="200000"/>
                        </a:lnSpc>
                        <a:spcBef>
                          <a:spcPts val="0"/>
                        </a:spcBef>
                        <a:spcAft>
                          <a:spcPts val="0"/>
                        </a:spcAft>
                      </a:pPr>
                      <a:r>
                        <a:rPr lang="en-US" sz="1200" b="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tc>
                <a:tc>
                  <a:txBody>
                    <a:bodyPr/>
                    <a:lstStyle/>
                    <a:p>
                      <a:pPr marL="0" marR="0" algn="ctr">
                        <a:lnSpc>
                          <a:spcPct val="200000"/>
                        </a:lnSpc>
                        <a:spcBef>
                          <a:spcPts val="0"/>
                        </a:spcBef>
                        <a:spcAft>
                          <a:spcPts val="0"/>
                        </a:spcAft>
                      </a:pPr>
                      <a:r>
                        <a:rPr lang="en-US" sz="1200" b="0" dirty="0">
                          <a:effectLst/>
                        </a:rPr>
                        <a:t>1.31</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200000"/>
                        </a:lnSpc>
                        <a:spcBef>
                          <a:spcPts val="0"/>
                        </a:spcBef>
                        <a:spcAft>
                          <a:spcPts val="0"/>
                        </a:spcAft>
                      </a:pPr>
                      <a:r>
                        <a:rPr lang="en-US" sz="1200" dirty="0">
                          <a:effectLst/>
                        </a:rPr>
                        <a:t>3.4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679326"/>
                  </a:ext>
                </a:extLst>
              </a:tr>
            </a:tbl>
          </a:graphicData>
        </a:graphic>
      </p:graphicFrame>
      <p:sp>
        <p:nvSpPr>
          <p:cNvPr id="4" name="Rectangle 3">
            <a:extLst>
              <a:ext uri="{FF2B5EF4-FFF2-40B4-BE49-F238E27FC236}">
                <a16:creationId xmlns:a16="http://schemas.microsoft.com/office/drawing/2014/main" id="{5F68E5A6-620A-814D-9EEB-B72D9283AB57}"/>
              </a:ext>
            </a:extLst>
          </p:cNvPr>
          <p:cNvSpPr/>
          <p:nvPr/>
        </p:nvSpPr>
        <p:spPr>
          <a:xfrm>
            <a:off x="377860" y="2292959"/>
            <a:ext cx="5710836" cy="369332"/>
          </a:xfrm>
          <a:prstGeom prst="rect">
            <a:avLst/>
          </a:prstGeom>
        </p:spPr>
        <p:txBody>
          <a:bodyPr wrap="square">
            <a:spAutoFit/>
          </a:bodyPr>
          <a:lstStyle/>
          <a:p>
            <a:r>
              <a:rPr lang="en-US" b="1" dirty="0">
                <a:solidFill>
                  <a:schemeClr val="bg2"/>
                </a:solidFill>
                <a:latin typeface="Calibri" panose="020F0502020204030204" pitchFamily="34" charset="0"/>
                <a:ea typeface="Calibri" panose="020F0502020204030204" pitchFamily="34" charset="0"/>
                <a:cs typeface="Times New Roman" panose="02020603050405020304" pitchFamily="18" charset="0"/>
              </a:rPr>
              <a:t>Average number of FHM foraging outside of the refuge</a:t>
            </a:r>
            <a:endParaRPr lang="en-US"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AF682387-6409-F347-9CBB-4CA1E4CB97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8153106"/>
      </p:ext>
    </p:extLst>
  </p:cSld>
  <p:clrMapOvr>
    <a:masterClrMapping/>
  </p:clrMapOvr>
  <mc:AlternateContent xmlns:mc="http://schemas.openxmlformats.org/markup-compatibility/2006" xmlns:p14="http://schemas.microsoft.com/office/powerpoint/2010/main">
    <mc:Choice Requires="p14">
      <p:transition spd="slow" p14:dur="2000" advTm="32703"/>
    </mc:Choice>
    <mc:Fallback xmlns="">
      <p:transition spd="slow" advTm="32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2">
      <a:dk1>
        <a:srgbClr val="000000"/>
      </a:dk1>
      <a:lt1>
        <a:srgbClr val="FFFFFF"/>
      </a:lt1>
      <a:dk2>
        <a:srgbClr val="455F51"/>
      </a:dk2>
      <a:lt2>
        <a:srgbClr val="E3DED1"/>
      </a:lt2>
      <a:accent1>
        <a:srgbClr val="536A5F"/>
      </a:accent1>
      <a:accent2>
        <a:srgbClr val="8AB833"/>
      </a:accent2>
      <a:accent3>
        <a:srgbClr val="536A5F"/>
      </a:accent3>
      <a:accent4>
        <a:srgbClr val="029676"/>
      </a:accent4>
      <a:accent5>
        <a:srgbClr val="4AB5C4"/>
      </a:accent5>
      <a:accent6>
        <a:srgbClr val="0989B1"/>
      </a:accent6>
      <a:hlink>
        <a:srgbClr val="6B9F25"/>
      </a:hlink>
      <a:folHlink>
        <a:srgbClr val="BA6906"/>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1151</Words>
  <Application>Microsoft Macintosh PowerPoint</Application>
  <PresentationFormat>Widescreen</PresentationFormat>
  <Paragraphs>145</Paragraphs>
  <Slides>14</Slides>
  <Notes>7</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Century Gothic</vt:lpstr>
      <vt:lpstr>Wingdings 2</vt:lpstr>
      <vt:lpstr>Quotable</vt:lpstr>
      <vt:lpstr>Effects of available forage on habitat selection of fathead minnows (Pimephales promelas) in the presence of predation hazard</vt:lpstr>
      <vt:lpstr>Optimal Foraging Theory </vt:lpstr>
      <vt:lpstr>Selecting Habitats </vt:lpstr>
      <vt:lpstr>PowerPoint Presentation</vt:lpstr>
      <vt:lpstr>Habitat </vt:lpstr>
      <vt:lpstr>Condition 1: Food absent</vt:lpstr>
      <vt:lpstr>Condition 2: Food present</vt:lpstr>
      <vt:lpstr>Results: Effect of the presence of food on habitat selection of Pimephales promelas. </vt:lpstr>
      <vt:lpstr>Results </vt:lpstr>
      <vt:lpstr>Discussion: Overview of Observed Behavior</vt:lpstr>
      <vt:lpstr>Implications </vt:lpstr>
      <vt:lpstr>Future Directions</vt:lpstr>
      <vt:lpstr>Acknowledgments </vt:lpstr>
      <vt:lpstr>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available forage on habitat selection of fathead minnows (Pimephales promelas) in the presence of predation hazard</dc:title>
  <dc:creator>Day, Faith</dc:creator>
  <cp:lastModifiedBy>Day, Faith</cp:lastModifiedBy>
  <cp:revision>8</cp:revision>
  <dcterms:created xsi:type="dcterms:W3CDTF">2020-10-29T12:12:06Z</dcterms:created>
  <dcterms:modified xsi:type="dcterms:W3CDTF">2020-10-31T22:18:46Z</dcterms:modified>
</cp:coreProperties>
</file>