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6"/>
  </p:notesMasterIdLst>
  <p:sldIdLst>
    <p:sldId id="256" r:id="rId2"/>
    <p:sldId id="261" r:id="rId3"/>
    <p:sldId id="262" r:id="rId4"/>
    <p:sldId id="293" r:id="rId5"/>
    <p:sldId id="292" r:id="rId6"/>
    <p:sldId id="280" r:id="rId7"/>
    <p:sldId id="289" r:id="rId8"/>
    <p:sldId id="266" r:id="rId9"/>
    <p:sldId id="269" r:id="rId10"/>
    <p:sldId id="281" r:id="rId11"/>
    <p:sldId id="268" r:id="rId12"/>
    <p:sldId id="272" r:id="rId13"/>
    <p:sldId id="273" r:id="rId14"/>
    <p:sldId id="277" r:id="rId15"/>
    <p:sldId id="278" r:id="rId16"/>
    <p:sldId id="291" r:id="rId17"/>
    <p:sldId id="294" r:id="rId18"/>
    <p:sldId id="279" r:id="rId19"/>
    <p:sldId id="282" r:id="rId20"/>
    <p:sldId id="290" r:id="rId21"/>
    <p:sldId id="288" r:id="rId22"/>
    <p:sldId id="276" r:id="rId23"/>
    <p:sldId id="271" r:id="rId24"/>
    <p:sldId id="257" r:id="rId25"/>
  </p:sldIdLst>
  <p:sldSz cx="109728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E8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0"/>
    <p:restoredTop sz="94422"/>
  </p:normalViewPr>
  <p:slideViewPr>
    <p:cSldViewPr snapToGrid="0" snapToObjects="1">
      <p:cViewPr varScale="1">
        <p:scale>
          <a:sx n="121" d="100"/>
          <a:sy n="121" d="100"/>
        </p:scale>
        <p:origin x="74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CFA301-3168-B448-83EE-9BA00D43DC2E}"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7858B08F-3D37-1243-AD45-C30455D2CBD0}">
      <dgm:prSet phldrT="[Text]"/>
      <dgm:spPr/>
      <dgm:t>
        <a:bodyPr/>
        <a:lstStyle/>
        <a:p>
          <a:r>
            <a:rPr lang="en-US" dirty="0"/>
            <a:t>CropMates</a:t>
          </a:r>
        </a:p>
      </dgm:t>
    </dgm:pt>
    <dgm:pt modelId="{9CA6EBE6-6502-EB4B-9BE7-178B423236C9}" type="parTrans" cxnId="{2C83C78B-4E4A-EE46-B63B-EE0A2F2D43DD}">
      <dgm:prSet/>
      <dgm:spPr/>
      <dgm:t>
        <a:bodyPr/>
        <a:lstStyle/>
        <a:p>
          <a:endParaRPr lang="en-US"/>
        </a:p>
      </dgm:t>
    </dgm:pt>
    <dgm:pt modelId="{DE6C4E11-1E8F-EA41-80B3-0ADEA1B3B01B}" type="sibTrans" cxnId="{2C83C78B-4E4A-EE46-B63B-EE0A2F2D43DD}">
      <dgm:prSet/>
      <dgm:spPr/>
      <dgm:t>
        <a:bodyPr/>
        <a:lstStyle/>
        <a:p>
          <a:endParaRPr lang="en-US"/>
        </a:p>
      </dgm:t>
    </dgm:pt>
    <dgm:pt modelId="{86620B95-332E-A441-98E2-E40C3ACD7F31}">
      <dgm:prSet phldrT="[Text]"/>
      <dgm:spPr/>
      <dgm:t>
        <a:bodyPr/>
        <a:lstStyle/>
        <a:p>
          <a:r>
            <a:rPr lang="en-US" dirty="0"/>
            <a:t>Detection</a:t>
          </a:r>
        </a:p>
      </dgm:t>
    </dgm:pt>
    <dgm:pt modelId="{B062677F-F6F9-7945-8614-4BD1F2462F11}" type="parTrans" cxnId="{249CB449-811A-944B-89B3-55C747C718B2}">
      <dgm:prSet/>
      <dgm:spPr/>
      <dgm:t>
        <a:bodyPr/>
        <a:lstStyle/>
        <a:p>
          <a:endParaRPr lang="en-US"/>
        </a:p>
      </dgm:t>
    </dgm:pt>
    <dgm:pt modelId="{8BBC36BA-DD39-694C-AA7F-1E56A7A047B9}" type="sibTrans" cxnId="{249CB449-811A-944B-89B3-55C747C718B2}">
      <dgm:prSet/>
      <dgm:spPr/>
      <dgm:t>
        <a:bodyPr/>
        <a:lstStyle/>
        <a:p>
          <a:endParaRPr lang="en-US"/>
        </a:p>
      </dgm:t>
    </dgm:pt>
    <dgm:pt modelId="{FE75FD95-7907-3A4D-A619-E46C94045EEA}">
      <dgm:prSet phldrT="[Text]"/>
      <dgm:spPr/>
      <dgm:t>
        <a:bodyPr/>
        <a:lstStyle/>
        <a:p>
          <a:r>
            <a:rPr lang="en-US" dirty="0"/>
            <a:t>Plant Disease</a:t>
          </a:r>
        </a:p>
      </dgm:t>
    </dgm:pt>
    <dgm:pt modelId="{14A73A20-1267-0641-863D-93367E4DFCEE}" type="parTrans" cxnId="{0DB9B1E5-C293-424F-A4D3-3436C65A3DF7}">
      <dgm:prSet/>
      <dgm:spPr/>
      <dgm:t>
        <a:bodyPr/>
        <a:lstStyle/>
        <a:p>
          <a:endParaRPr lang="en-US"/>
        </a:p>
      </dgm:t>
    </dgm:pt>
    <dgm:pt modelId="{2CB6531C-DDF4-144B-BB7B-11C13F4C21FF}" type="sibTrans" cxnId="{0DB9B1E5-C293-424F-A4D3-3436C65A3DF7}">
      <dgm:prSet/>
      <dgm:spPr/>
      <dgm:t>
        <a:bodyPr/>
        <a:lstStyle/>
        <a:p>
          <a:endParaRPr lang="en-US"/>
        </a:p>
      </dgm:t>
    </dgm:pt>
    <dgm:pt modelId="{FCF1150D-CEB6-864D-8688-D261D64B9AA7}">
      <dgm:prSet phldrT="[Text]"/>
      <dgm:spPr/>
      <dgm:t>
        <a:bodyPr/>
        <a:lstStyle/>
        <a:p>
          <a:r>
            <a:rPr lang="en-US" dirty="0"/>
            <a:t>Nutrient Deficiency</a:t>
          </a:r>
        </a:p>
      </dgm:t>
    </dgm:pt>
    <dgm:pt modelId="{FE1A061A-8D39-D748-B4E7-4FD34FB8CF53}" type="parTrans" cxnId="{B707DEB3-076B-8B4D-8E44-4A7B31F41141}">
      <dgm:prSet/>
      <dgm:spPr/>
      <dgm:t>
        <a:bodyPr/>
        <a:lstStyle/>
        <a:p>
          <a:endParaRPr lang="en-US"/>
        </a:p>
      </dgm:t>
    </dgm:pt>
    <dgm:pt modelId="{D0BE4A65-F8B4-A341-9155-373C5D734D89}" type="sibTrans" cxnId="{B707DEB3-076B-8B4D-8E44-4A7B31F41141}">
      <dgm:prSet/>
      <dgm:spPr/>
      <dgm:t>
        <a:bodyPr/>
        <a:lstStyle/>
        <a:p>
          <a:endParaRPr lang="en-US"/>
        </a:p>
      </dgm:t>
    </dgm:pt>
    <dgm:pt modelId="{B9630D9B-7030-424A-A2C4-B4CA7B1F89F0}">
      <dgm:prSet phldrT="[Text]"/>
      <dgm:spPr/>
      <dgm:t>
        <a:bodyPr/>
        <a:lstStyle/>
        <a:p>
          <a:r>
            <a:rPr lang="en-US" dirty="0"/>
            <a:t>Recommendation</a:t>
          </a:r>
        </a:p>
      </dgm:t>
    </dgm:pt>
    <dgm:pt modelId="{1631156D-B40A-E042-9685-1B0C46D6BA2A}" type="parTrans" cxnId="{6EF3863B-3B8F-3A4C-800A-DD3F997CBDCC}">
      <dgm:prSet/>
      <dgm:spPr/>
      <dgm:t>
        <a:bodyPr/>
        <a:lstStyle/>
        <a:p>
          <a:endParaRPr lang="en-US"/>
        </a:p>
      </dgm:t>
    </dgm:pt>
    <dgm:pt modelId="{44DD819A-7605-9746-A3CF-AD1708B9F1A6}" type="sibTrans" cxnId="{6EF3863B-3B8F-3A4C-800A-DD3F997CBDCC}">
      <dgm:prSet/>
      <dgm:spPr/>
      <dgm:t>
        <a:bodyPr/>
        <a:lstStyle/>
        <a:p>
          <a:endParaRPr lang="en-US"/>
        </a:p>
      </dgm:t>
    </dgm:pt>
    <dgm:pt modelId="{41ED0F0E-AC39-0D4F-A2C0-0DFF2EF6B99A}">
      <dgm:prSet phldrT="[Text]"/>
      <dgm:spPr/>
      <dgm:t>
        <a:bodyPr/>
        <a:lstStyle/>
        <a:p>
          <a:r>
            <a:rPr lang="en-US" dirty="0"/>
            <a:t>Pesticide</a:t>
          </a:r>
        </a:p>
      </dgm:t>
    </dgm:pt>
    <dgm:pt modelId="{0A394C5C-72D5-EA4D-A948-5E0B17D4FB0B}" type="parTrans" cxnId="{A0211249-4BE3-AB45-82E5-160A3E91022C}">
      <dgm:prSet/>
      <dgm:spPr/>
      <dgm:t>
        <a:bodyPr/>
        <a:lstStyle/>
        <a:p>
          <a:endParaRPr lang="en-US"/>
        </a:p>
      </dgm:t>
    </dgm:pt>
    <dgm:pt modelId="{AAE6CB54-5886-E04D-BA37-63D53E9EBABB}" type="sibTrans" cxnId="{A0211249-4BE3-AB45-82E5-160A3E91022C}">
      <dgm:prSet/>
      <dgm:spPr/>
      <dgm:t>
        <a:bodyPr/>
        <a:lstStyle/>
        <a:p>
          <a:endParaRPr lang="en-US"/>
        </a:p>
      </dgm:t>
    </dgm:pt>
    <dgm:pt modelId="{8AE50B1C-3AE6-AA4B-B592-D6DFBF91AD75}">
      <dgm:prSet phldrT="[Text]"/>
      <dgm:spPr/>
      <dgm:t>
        <a:bodyPr/>
        <a:lstStyle/>
        <a:p>
          <a:r>
            <a:rPr lang="en-US" dirty="0"/>
            <a:t>Fertilizer</a:t>
          </a:r>
        </a:p>
      </dgm:t>
    </dgm:pt>
    <dgm:pt modelId="{4EBBAE24-A4CC-0843-AD09-B462D7254B77}" type="parTrans" cxnId="{A31CD61F-B42A-7C44-9189-4D92BB30C1B7}">
      <dgm:prSet/>
      <dgm:spPr/>
      <dgm:t>
        <a:bodyPr/>
        <a:lstStyle/>
        <a:p>
          <a:endParaRPr lang="en-US"/>
        </a:p>
      </dgm:t>
    </dgm:pt>
    <dgm:pt modelId="{98397C5B-524B-814F-A2C3-676D6FDD0128}" type="sibTrans" cxnId="{A31CD61F-B42A-7C44-9189-4D92BB30C1B7}">
      <dgm:prSet/>
      <dgm:spPr/>
      <dgm:t>
        <a:bodyPr/>
        <a:lstStyle/>
        <a:p>
          <a:endParaRPr lang="en-US"/>
        </a:p>
      </dgm:t>
    </dgm:pt>
    <dgm:pt modelId="{64D52CF0-909C-DA47-90F8-618A821357E3}">
      <dgm:prSet phldrT="[Text]"/>
      <dgm:spPr/>
      <dgm:t>
        <a:bodyPr/>
        <a:lstStyle/>
        <a:p>
          <a:r>
            <a:rPr lang="en-US" dirty="0"/>
            <a:t>Water</a:t>
          </a:r>
        </a:p>
      </dgm:t>
    </dgm:pt>
    <dgm:pt modelId="{B8D3C690-FF7E-5149-8A71-87396D5F8821}" type="parTrans" cxnId="{D38142BD-B00A-1742-A290-5AE7A98B45CD}">
      <dgm:prSet/>
      <dgm:spPr/>
      <dgm:t>
        <a:bodyPr/>
        <a:lstStyle/>
        <a:p>
          <a:endParaRPr lang="en-US"/>
        </a:p>
      </dgm:t>
    </dgm:pt>
    <dgm:pt modelId="{C55B5788-162E-4D4F-81E7-330E28A3E956}" type="sibTrans" cxnId="{D38142BD-B00A-1742-A290-5AE7A98B45CD}">
      <dgm:prSet/>
      <dgm:spPr/>
      <dgm:t>
        <a:bodyPr/>
        <a:lstStyle/>
        <a:p>
          <a:endParaRPr lang="en-US"/>
        </a:p>
      </dgm:t>
    </dgm:pt>
    <dgm:pt modelId="{E535B0AA-8D9D-2B45-981E-77C276C137BD}" type="pres">
      <dgm:prSet presAssocID="{70CFA301-3168-B448-83EE-9BA00D43DC2E}" presName="hierChild1" presStyleCnt="0">
        <dgm:presLayoutVars>
          <dgm:chPref val="1"/>
          <dgm:dir/>
          <dgm:animOne val="branch"/>
          <dgm:animLvl val="lvl"/>
          <dgm:resizeHandles/>
        </dgm:presLayoutVars>
      </dgm:prSet>
      <dgm:spPr/>
    </dgm:pt>
    <dgm:pt modelId="{158EC990-0677-B84E-9C60-2E769A62A33E}" type="pres">
      <dgm:prSet presAssocID="{7858B08F-3D37-1243-AD45-C30455D2CBD0}" presName="hierRoot1" presStyleCnt="0"/>
      <dgm:spPr/>
    </dgm:pt>
    <dgm:pt modelId="{D753E91F-EB64-6648-9B9B-C4A945295BEE}" type="pres">
      <dgm:prSet presAssocID="{7858B08F-3D37-1243-AD45-C30455D2CBD0}" presName="composite" presStyleCnt="0"/>
      <dgm:spPr/>
    </dgm:pt>
    <dgm:pt modelId="{441F3616-BAAB-4B40-8048-DBDD464273AD}" type="pres">
      <dgm:prSet presAssocID="{7858B08F-3D37-1243-AD45-C30455D2CBD0}" presName="background" presStyleLbl="node0" presStyleIdx="0" presStyleCnt="1"/>
      <dgm:spPr/>
    </dgm:pt>
    <dgm:pt modelId="{70A5BCCA-8F18-A148-A14D-82888C293C3B}" type="pres">
      <dgm:prSet presAssocID="{7858B08F-3D37-1243-AD45-C30455D2CBD0}" presName="text" presStyleLbl="fgAcc0" presStyleIdx="0" presStyleCnt="1">
        <dgm:presLayoutVars>
          <dgm:chPref val="3"/>
        </dgm:presLayoutVars>
      </dgm:prSet>
      <dgm:spPr/>
    </dgm:pt>
    <dgm:pt modelId="{16A2230E-02DC-884C-B4E9-BB50A2B140E4}" type="pres">
      <dgm:prSet presAssocID="{7858B08F-3D37-1243-AD45-C30455D2CBD0}" presName="hierChild2" presStyleCnt="0"/>
      <dgm:spPr/>
    </dgm:pt>
    <dgm:pt modelId="{B1E0F5B7-286F-6345-8A91-99867FD04713}" type="pres">
      <dgm:prSet presAssocID="{B062677F-F6F9-7945-8614-4BD1F2462F11}" presName="Name10" presStyleLbl="parChTrans1D2" presStyleIdx="0" presStyleCnt="2"/>
      <dgm:spPr/>
    </dgm:pt>
    <dgm:pt modelId="{316A7949-2555-AF45-AE71-EA72969A6389}" type="pres">
      <dgm:prSet presAssocID="{86620B95-332E-A441-98E2-E40C3ACD7F31}" presName="hierRoot2" presStyleCnt="0"/>
      <dgm:spPr/>
    </dgm:pt>
    <dgm:pt modelId="{E9FF2D9B-62A1-6D49-AE47-042BA7619817}" type="pres">
      <dgm:prSet presAssocID="{86620B95-332E-A441-98E2-E40C3ACD7F31}" presName="composite2" presStyleCnt="0"/>
      <dgm:spPr/>
    </dgm:pt>
    <dgm:pt modelId="{2ECF2B62-91AD-3A4B-B6B9-2A2DCD782755}" type="pres">
      <dgm:prSet presAssocID="{86620B95-332E-A441-98E2-E40C3ACD7F31}" presName="background2" presStyleLbl="node2" presStyleIdx="0" presStyleCnt="2"/>
      <dgm:spPr/>
    </dgm:pt>
    <dgm:pt modelId="{85AEB6B0-D8B0-9244-A2C3-DC2DE8CB04A0}" type="pres">
      <dgm:prSet presAssocID="{86620B95-332E-A441-98E2-E40C3ACD7F31}" presName="text2" presStyleLbl="fgAcc2" presStyleIdx="0" presStyleCnt="2">
        <dgm:presLayoutVars>
          <dgm:chPref val="3"/>
        </dgm:presLayoutVars>
      </dgm:prSet>
      <dgm:spPr/>
    </dgm:pt>
    <dgm:pt modelId="{C0178241-29C2-BA45-9F16-F779A417088E}" type="pres">
      <dgm:prSet presAssocID="{86620B95-332E-A441-98E2-E40C3ACD7F31}" presName="hierChild3" presStyleCnt="0"/>
      <dgm:spPr/>
    </dgm:pt>
    <dgm:pt modelId="{A99AE883-A5BD-054C-979C-950B0ABD26BB}" type="pres">
      <dgm:prSet presAssocID="{14A73A20-1267-0641-863D-93367E4DFCEE}" presName="Name17" presStyleLbl="parChTrans1D3" presStyleIdx="0" presStyleCnt="5"/>
      <dgm:spPr/>
    </dgm:pt>
    <dgm:pt modelId="{16DEABAF-7AAB-4844-8683-4DDDB37DBC80}" type="pres">
      <dgm:prSet presAssocID="{FE75FD95-7907-3A4D-A619-E46C94045EEA}" presName="hierRoot3" presStyleCnt="0"/>
      <dgm:spPr/>
    </dgm:pt>
    <dgm:pt modelId="{A261D013-63B7-A447-B63F-C1912AAC84DA}" type="pres">
      <dgm:prSet presAssocID="{FE75FD95-7907-3A4D-A619-E46C94045EEA}" presName="composite3" presStyleCnt="0"/>
      <dgm:spPr/>
    </dgm:pt>
    <dgm:pt modelId="{04A4C8AA-9EB9-8A45-8AC2-FFB31E9082A1}" type="pres">
      <dgm:prSet presAssocID="{FE75FD95-7907-3A4D-A619-E46C94045EEA}" presName="background3" presStyleLbl="node3" presStyleIdx="0" presStyleCnt="5"/>
      <dgm:spPr/>
    </dgm:pt>
    <dgm:pt modelId="{78905D88-B7E1-C040-90CC-BB5008F23BBC}" type="pres">
      <dgm:prSet presAssocID="{FE75FD95-7907-3A4D-A619-E46C94045EEA}" presName="text3" presStyleLbl="fgAcc3" presStyleIdx="0" presStyleCnt="5">
        <dgm:presLayoutVars>
          <dgm:chPref val="3"/>
        </dgm:presLayoutVars>
      </dgm:prSet>
      <dgm:spPr/>
    </dgm:pt>
    <dgm:pt modelId="{C54268A9-DE52-3D47-80B9-000A88F65B5F}" type="pres">
      <dgm:prSet presAssocID="{FE75FD95-7907-3A4D-A619-E46C94045EEA}" presName="hierChild4" presStyleCnt="0"/>
      <dgm:spPr/>
    </dgm:pt>
    <dgm:pt modelId="{28C2FD5E-D5E7-E548-A302-5AB9EAF65905}" type="pres">
      <dgm:prSet presAssocID="{FE1A061A-8D39-D748-B4E7-4FD34FB8CF53}" presName="Name17" presStyleLbl="parChTrans1D3" presStyleIdx="1" presStyleCnt="5"/>
      <dgm:spPr/>
    </dgm:pt>
    <dgm:pt modelId="{DE6DEF18-0EC6-D747-8133-35AE9420A9D9}" type="pres">
      <dgm:prSet presAssocID="{FCF1150D-CEB6-864D-8688-D261D64B9AA7}" presName="hierRoot3" presStyleCnt="0"/>
      <dgm:spPr/>
    </dgm:pt>
    <dgm:pt modelId="{EFCC3630-FD52-FC4B-B577-AD0B1F0DB43B}" type="pres">
      <dgm:prSet presAssocID="{FCF1150D-CEB6-864D-8688-D261D64B9AA7}" presName="composite3" presStyleCnt="0"/>
      <dgm:spPr/>
    </dgm:pt>
    <dgm:pt modelId="{C353BB74-89C1-5746-8D74-066C2C9FC112}" type="pres">
      <dgm:prSet presAssocID="{FCF1150D-CEB6-864D-8688-D261D64B9AA7}" presName="background3" presStyleLbl="node3" presStyleIdx="1" presStyleCnt="5"/>
      <dgm:spPr/>
    </dgm:pt>
    <dgm:pt modelId="{77689C04-D4BE-3F41-9D70-1F2B89EEF775}" type="pres">
      <dgm:prSet presAssocID="{FCF1150D-CEB6-864D-8688-D261D64B9AA7}" presName="text3" presStyleLbl="fgAcc3" presStyleIdx="1" presStyleCnt="5">
        <dgm:presLayoutVars>
          <dgm:chPref val="3"/>
        </dgm:presLayoutVars>
      </dgm:prSet>
      <dgm:spPr/>
    </dgm:pt>
    <dgm:pt modelId="{CE935230-83AB-2342-AF7E-6B51491552D9}" type="pres">
      <dgm:prSet presAssocID="{FCF1150D-CEB6-864D-8688-D261D64B9AA7}" presName="hierChild4" presStyleCnt="0"/>
      <dgm:spPr/>
    </dgm:pt>
    <dgm:pt modelId="{09B26C8E-06DA-3749-8E3E-80567767DCCE}" type="pres">
      <dgm:prSet presAssocID="{1631156D-B40A-E042-9685-1B0C46D6BA2A}" presName="Name10" presStyleLbl="parChTrans1D2" presStyleIdx="1" presStyleCnt="2"/>
      <dgm:spPr/>
    </dgm:pt>
    <dgm:pt modelId="{D8DB183C-FEDC-434A-99FB-662B508BE6E4}" type="pres">
      <dgm:prSet presAssocID="{B9630D9B-7030-424A-A2C4-B4CA7B1F89F0}" presName="hierRoot2" presStyleCnt="0"/>
      <dgm:spPr/>
    </dgm:pt>
    <dgm:pt modelId="{A8CDE275-1AC4-6946-81A6-52ADB7B59067}" type="pres">
      <dgm:prSet presAssocID="{B9630D9B-7030-424A-A2C4-B4CA7B1F89F0}" presName="composite2" presStyleCnt="0"/>
      <dgm:spPr/>
    </dgm:pt>
    <dgm:pt modelId="{B03D2A3B-5677-5744-ACF3-176A596368E6}" type="pres">
      <dgm:prSet presAssocID="{B9630D9B-7030-424A-A2C4-B4CA7B1F89F0}" presName="background2" presStyleLbl="node2" presStyleIdx="1" presStyleCnt="2"/>
      <dgm:spPr/>
    </dgm:pt>
    <dgm:pt modelId="{98B7776F-82A2-8B4B-AAE1-CB4508374358}" type="pres">
      <dgm:prSet presAssocID="{B9630D9B-7030-424A-A2C4-B4CA7B1F89F0}" presName="text2" presStyleLbl="fgAcc2" presStyleIdx="1" presStyleCnt="2">
        <dgm:presLayoutVars>
          <dgm:chPref val="3"/>
        </dgm:presLayoutVars>
      </dgm:prSet>
      <dgm:spPr/>
    </dgm:pt>
    <dgm:pt modelId="{15D43537-0D0E-AA4B-B4C3-D01D45B4AA2B}" type="pres">
      <dgm:prSet presAssocID="{B9630D9B-7030-424A-A2C4-B4CA7B1F89F0}" presName="hierChild3" presStyleCnt="0"/>
      <dgm:spPr/>
    </dgm:pt>
    <dgm:pt modelId="{EA6816E0-7E36-B64C-844D-00207E457132}" type="pres">
      <dgm:prSet presAssocID="{0A394C5C-72D5-EA4D-A948-5E0B17D4FB0B}" presName="Name17" presStyleLbl="parChTrans1D3" presStyleIdx="2" presStyleCnt="5"/>
      <dgm:spPr/>
    </dgm:pt>
    <dgm:pt modelId="{CB5662A1-ECED-7846-B988-E9CC0F086B39}" type="pres">
      <dgm:prSet presAssocID="{41ED0F0E-AC39-0D4F-A2C0-0DFF2EF6B99A}" presName="hierRoot3" presStyleCnt="0"/>
      <dgm:spPr/>
    </dgm:pt>
    <dgm:pt modelId="{82542BDD-5DE4-F44C-8BE0-FD123D1CC98C}" type="pres">
      <dgm:prSet presAssocID="{41ED0F0E-AC39-0D4F-A2C0-0DFF2EF6B99A}" presName="composite3" presStyleCnt="0"/>
      <dgm:spPr/>
    </dgm:pt>
    <dgm:pt modelId="{90032D1A-8959-8040-822B-B52ACC71ED00}" type="pres">
      <dgm:prSet presAssocID="{41ED0F0E-AC39-0D4F-A2C0-0DFF2EF6B99A}" presName="background3" presStyleLbl="node3" presStyleIdx="2" presStyleCnt="5"/>
      <dgm:spPr/>
    </dgm:pt>
    <dgm:pt modelId="{77C292E6-0DDA-4540-9306-BAF405D7DA60}" type="pres">
      <dgm:prSet presAssocID="{41ED0F0E-AC39-0D4F-A2C0-0DFF2EF6B99A}" presName="text3" presStyleLbl="fgAcc3" presStyleIdx="2" presStyleCnt="5">
        <dgm:presLayoutVars>
          <dgm:chPref val="3"/>
        </dgm:presLayoutVars>
      </dgm:prSet>
      <dgm:spPr/>
    </dgm:pt>
    <dgm:pt modelId="{D144ACB6-109A-B649-B630-6AAB85BE7A74}" type="pres">
      <dgm:prSet presAssocID="{41ED0F0E-AC39-0D4F-A2C0-0DFF2EF6B99A}" presName="hierChild4" presStyleCnt="0"/>
      <dgm:spPr/>
    </dgm:pt>
    <dgm:pt modelId="{D6F49205-E62E-0E4B-B2B3-74FF1B97B36D}" type="pres">
      <dgm:prSet presAssocID="{4EBBAE24-A4CC-0843-AD09-B462D7254B77}" presName="Name17" presStyleLbl="parChTrans1D3" presStyleIdx="3" presStyleCnt="5"/>
      <dgm:spPr/>
    </dgm:pt>
    <dgm:pt modelId="{BFD93BCA-CE79-B547-9F42-2C3DB94AA884}" type="pres">
      <dgm:prSet presAssocID="{8AE50B1C-3AE6-AA4B-B592-D6DFBF91AD75}" presName="hierRoot3" presStyleCnt="0"/>
      <dgm:spPr/>
    </dgm:pt>
    <dgm:pt modelId="{EEDD2386-989E-EE4B-BE17-2805A2190014}" type="pres">
      <dgm:prSet presAssocID="{8AE50B1C-3AE6-AA4B-B592-D6DFBF91AD75}" presName="composite3" presStyleCnt="0"/>
      <dgm:spPr/>
    </dgm:pt>
    <dgm:pt modelId="{C02406F0-DF40-0C4D-B5AE-DEC080FFC3F7}" type="pres">
      <dgm:prSet presAssocID="{8AE50B1C-3AE6-AA4B-B592-D6DFBF91AD75}" presName="background3" presStyleLbl="node3" presStyleIdx="3" presStyleCnt="5"/>
      <dgm:spPr/>
    </dgm:pt>
    <dgm:pt modelId="{FF15E823-CE63-DA4B-AA8D-AA9CF934C0B9}" type="pres">
      <dgm:prSet presAssocID="{8AE50B1C-3AE6-AA4B-B592-D6DFBF91AD75}" presName="text3" presStyleLbl="fgAcc3" presStyleIdx="3" presStyleCnt="5">
        <dgm:presLayoutVars>
          <dgm:chPref val="3"/>
        </dgm:presLayoutVars>
      </dgm:prSet>
      <dgm:spPr/>
    </dgm:pt>
    <dgm:pt modelId="{36872418-F3B6-2D40-AD2A-5307B791F473}" type="pres">
      <dgm:prSet presAssocID="{8AE50B1C-3AE6-AA4B-B592-D6DFBF91AD75}" presName="hierChild4" presStyleCnt="0"/>
      <dgm:spPr/>
    </dgm:pt>
    <dgm:pt modelId="{49BFAC93-C24C-644A-8F49-3CE97356C381}" type="pres">
      <dgm:prSet presAssocID="{B8D3C690-FF7E-5149-8A71-87396D5F8821}" presName="Name17" presStyleLbl="parChTrans1D3" presStyleIdx="4" presStyleCnt="5"/>
      <dgm:spPr/>
    </dgm:pt>
    <dgm:pt modelId="{221B20A9-1904-9846-8F7F-371879B7E204}" type="pres">
      <dgm:prSet presAssocID="{64D52CF0-909C-DA47-90F8-618A821357E3}" presName="hierRoot3" presStyleCnt="0"/>
      <dgm:spPr/>
    </dgm:pt>
    <dgm:pt modelId="{80C596A9-8098-154B-A8EB-C318B5277A1E}" type="pres">
      <dgm:prSet presAssocID="{64D52CF0-909C-DA47-90F8-618A821357E3}" presName="composite3" presStyleCnt="0"/>
      <dgm:spPr/>
    </dgm:pt>
    <dgm:pt modelId="{37A7A731-8572-5C4A-B2EC-F7DD4C47AF5D}" type="pres">
      <dgm:prSet presAssocID="{64D52CF0-909C-DA47-90F8-618A821357E3}" presName="background3" presStyleLbl="node3" presStyleIdx="4" presStyleCnt="5"/>
      <dgm:spPr/>
    </dgm:pt>
    <dgm:pt modelId="{24BC018E-BF2D-3549-9C70-A7E5F8E97337}" type="pres">
      <dgm:prSet presAssocID="{64D52CF0-909C-DA47-90F8-618A821357E3}" presName="text3" presStyleLbl="fgAcc3" presStyleIdx="4" presStyleCnt="5">
        <dgm:presLayoutVars>
          <dgm:chPref val="3"/>
        </dgm:presLayoutVars>
      </dgm:prSet>
      <dgm:spPr/>
    </dgm:pt>
    <dgm:pt modelId="{A4C65656-B2B7-B947-910E-442C36A06133}" type="pres">
      <dgm:prSet presAssocID="{64D52CF0-909C-DA47-90F8-618A821357E3}" presName="hierChild4" presStyleCnt="0"/>
      <dgm:spPr/>
    </dgm:pt>
  </dgm:ptLst>
  <dgm:cxnLst>
    <dgm:cxn modelId="{A31CD61F-B42A-7C44-9189-4D92BB30C1B7}" srcId="{B9630D9B-7030-424A-A2C4-B4CA7B1F89F0}" destId="{8AE50B1C-3AE6-AA4B-B592-D6DFBF91AD75}" srcOrd="1" destOrd="0" parTransId="{4EBBAE24-A4CC-0843-AD09-B462D7254B77}" sibTransId="{98397C5B-524B-814F-A2C3-676D6FDD0128}"/>
    <dgm:cxn modelId="{6EF3863B-3B8F-3A4C-800A-DD3F997CBDCC}" srcId="{7858B08F-3D37-1243-AD45-C30455D2CBD0}" destId="{B9630D9B-7030-424A-A2C4-B4CA7B1F89F0}" srcOrd="1" destOrd="0" parTransId="{1631156D-B40A-E042-9685-1B0C46D6BA2A}" sibTransId="{44DD819A-7605-9746-A3CF-AD1708B9F1A6}"/>
    <dgm:cxn modelId="{9BBA1B3D-971E-4442-B764-ECE032754851}" type="presOf" srcId="{14A73A20-1267-0641-863D-93367E4DFCEE}" destId="{A99AE883-A5BD-054C-979C-950B0ABD26BB}" srcOrd="0" destOrd="0" presId="urn:microsoft.com/office/officeart/2005/8/layout/hierarchy1"/>
    <dgm:cxn modelId="{3D772C42-59C8-2149-906D-CB8EB384A69E}" type="presOf" srcId="{FE75FD95-7907-3A4D-A619-E46C94045EEA}" destId="{78905D88-B7E1-C040-90CC-BB5008F23BBC}" srcOrd="0" destOrd="0" presId="urn:microsoft.com/office/officeart/2005/8/layout/hierarchy1"/>
    <dgm:cxn modelId="{A6EFCD42-108A-FC4A-AE2B-F822BE31A3D0}" type="presOf" srcId="{8AE50B1C-3AE6-AA4B-B592-D6DFBF91AD75}" destId="{FF15E823-CE63-DA4B-AA8D-AA9CF934C0B9}" srcOrd="0" destOrd="0" presId="urn:microsoft.com/office/officeart/2005/8/layout/hierarchy1"/>
    <dgm:cxn modelId="{AE6B9343-A8C9-254C-AE44-272B8792D8FA}" type="presOf" srcId="{4EBBAE24-A4CC-0843-AD09-B462D7254B77}" destId="{D6F49205-E62E-0E4B-B2B3-74FF1B97B36D}" srcOrd="0" destOrd="0" presId="urn:microsoft.com/office/officeart/2005/8/layout/hierarchy1"/>
    <dgm:cxn modelId="{A0211249-4BE3-AB45-82E5-160A3E91022C}" srcId="{B9630D9B-7030-424A-A2C4-B4CA7B1F89F0}" destId="{41ED0F0E-AC39-0D4F-A2C0-0DFF2EF6B99A}" srcOrd="0" destOrd="0" parTransId="{0A394C5C-72D5-EA4D-A948-5E0B17D4FB0B}" sibTransId="{AAE6CB54-5886-E04D-BA37-63D53E9EBABB}"/>
    <dgm:cxn modelId="{249CB449-811A-944B-89B3-55C747C718B2}" srcId="{7858B08F-3D37-1243-AD45-C30455D2CBD0}" destId="{86620B95-332E-A441-98E2-E40C3ACD7F31}" srcOrd="0" destOrd="0" parTransId="{B062677F-F6F9-7945-8614-4BD1F2462F11}" sibTransId="{8BBC36BA-DD39-694C-AA7F-1E56A7A047B9}"/>
    <dgm:cxn modelId="{B3C7AA5E-A24B-A04D-9902-55C977AB969C}" type="presOf" srcId="{7858B08F-3D37-1243-AD45-C30455D2CBD0}" destId="{70A5BCCA-8F18-A148-A14D-82888C293C3B}" srcOrd="0" destOrd="0" presId="urn:microsoft.com/office/officeart/2005/8/layout/hierarchy1"/>
    <dgm:cxn modelId="{D850EE6A-4151-9644-8742-293B824BBD22}" type="presOf" srcId="{64D52CF0-909C-DA47-90F8-618A821357E3}" destId="{24BC018E-BF2D-3549-9C70-A7E5F8E97337}" srcOrd="0" destOrd="0" presId="urn:microsoft.com/office/officeart/2005/8/layout/hierarchy1"/>
    <dgm:cxn modelId="{52D2FD7C-156C-E94A-95D1-83544377DA8E}" type="presOf" srcId="{B9630D9B-7030-424A-A2C4-B4CA7B1F89F0}" destId="{98B7776F-82A2-8B4B-AAE1-CB4508374358}" srcOrd="0" destOrd="0" presId="urn:microsoft.com/office/officeart/2005/8/layout/hierarchy1"/>
    <dgm:cxn modelId="{0967F280-86F3-8243-B1FF-B5CA59CDC996}" type="presOf" srcId="{41ED0F0E-AC39-0D4F-A2C0-0DFF2EF6B99A}" destId="{77C292E6-0DDA-4540-9306-BAF405D7DA60}" srcOrd="0" destOrd="0" presId="urn:microsoft.com/office/officeart/2005/8/layout/hierarchy1"/>
    <dgm:cxn modelId="{FCE23686-07CE-8845-9036-99F743A9315A}" type="presOf" srcId="{86620B95-332E-A441-98E2-E40C3ACD7F31}" destId="{85AEB6B0-D8B0-9244-A2C3-DC2DE8CB04A0}" srcOrd="0" destOrd="0" presId="urn:microsoft.com/office/officeart/2005/8/layout/hierarchy1"/>
    <dgm:cxn modelId="{2C83C78B-4E4A-EE46-B63B-EE0A2F2D43DD}" srcId="{70CFA301-3168-B448-83EE-9BA00D43DC2E}" destId="{7858B08F-3D37-1243-AD45-C30455D2CBD0}" srcOrd="0" destOrd="0" parTransId="{9CA6EBE6-6502-EB4B-9BE7-178B423236C9}" sibTransId="{DE6C4E11-1E8F-EA41-80B3-0ADEA1B3B01B}"/>
    <dgm:cxn modelId="{9C6A13AD-0E94-BC44-AA37-1E145134B314}" type="presOf" srcId="{FE1A061A-8D39-D748-B4E7-4FD34FB8CF53}" destId="{28C2FD5E-D5E7-E548-A302-5AB9EAF65905}" srcOrd="0" destOrd="0" presId="urn:microsoft.com/office/officeart/2005/8/layout/hierarchy1"/>
    <dgm:cxn modelId="{B707DEB3-076B-8B4D-8E44-4A7B31F41141}" srcId="{86620B95-332E-A441-98E2-E40C3ACD7F31}" destId="{FCF1150D-CEB6-864D-8688-D261D64B9AA7}" srcOrd="1" destOrd="0" parTransId="{FE1A061A-8D39-D748-B4E7-4FD34FB8CF53}" sibTransId="{D0BE4A65-F8B4-A341-9155-373C5D734D89}"/>
    <dgm:cxn modelId="{D38142BD-B00A-1742-A290-5AE7A98B45CD}" srcId="{B9630D9B-7030-424A-A2C4-B4CA7B1F89F0}" destId="{64D52CF0-909C-DA47-90F8-618A821357E3}" srcOrd="2" destOrd="0" parTransId="{B8D3C690-FF7E-5149-8A71-87396D5F8821}" sibTransId="{C55B5788-162E-4D4F-81E7-330E28A3E956}"/>
    <dgm:cxn modelId="{199C18CC-E65E-6E41-92EC-54B969A9F4B4}" type="presOf" srcId="{70CFA301-3168-B448-83EE-9BA00D43DC2E}" destId="{E535B0AA-8D9D-2B45-981E-77C276C137BD}" srcOrd="0" destOrd="0" presId="urn:microsoft.com/office/officeart/2005/8/layout/hierarchy1"/>
    <dgm:cxn modelId="{915EB4DF-2072-F549-8BC9-610D1C029867}" type="presOf" srcId="{0A394C5C-72D5-EA4D-A948-5E0B17D4FB0B}" destId="{EA6816E0-7E36-B64C-844D-00207E457132}" srcOrd="0" destOrd="0" presId="urn:microsoft.com/office/officeart/2005/8/layout/hierarchy1"/>
    <dgm:cxn modelId="{92532BE3-2AE1-954C-91DC-B1F5408B1612}" type="presOf" srcId="{1631156D-B40A-E042-9685-1B0C46D6BA2A}" destId="{09B26C8E-06DA-3749-8E3E-80567767DCCE}" srcOrd="0" destOrd="0" presId="urn:microsoft.com/office/officeart/2005/8/layout/hierarchy1"/>
    <dgm:cxn modelId="{0DB9B1E5-C293-424F-A4D3-3436C65A3DF7}" srcId="{86620B95-332E-A441-98E2-E40C3ACD7F31}" destId="{FE75FD95-7907-3A4D-A619-E46C94045EEA}" srcOrd="0" destOrd="0" parTransId="{14A73A20-1267-0641-863D-93367E4DFCEE}" sibTransId="{2CB6531C-DDF4-144B-BB7B-11C13F4C21FF}"/>
    <dgm:cxn modelId="{038828F0-C3AF-FB45-9C73-DAAB3E4E28F8}" type="presOf" srcId="{FCF1150D-CEB6-864D-8688-D261D64B9AA7}" destId="{77689C04-D4BE-3F41-9D70-1F2B89EEF775}" srcOrd="0" destOrd="0" presId="urn:microsoft.com/office/officeart/2005/8/layout/hierarchy1"/>
    <dgm:cxn modelId="{BC0329FA-2443-3640-AE00-EDBEFDC1E25F}" type="presOf" srcId="{B8D3C690-FF7E-5149-8A71-87396D5F8821}" destId="{49BFAC93-C24C-644A-8F49-3CE97356C381}" srcOrd="0" destOrd="0" presId="urn:microsoft.com/office/officeart/2005/8/layout/hierarchy1"/>
    <dgm:cxn modelId="{E9EF2CFC-6537-104A-A367-13D9A719C982}" type="presOf" srcId="{B062677F-F6F9-7945-8614-4BD1F2462F11}" destId="{B1E0F5B7-286F-6345-8A91-99867FD04713}" srcOrd="0" destOrd="0" presId="urn:microsoft.com/office/officeart/2005/8/layout/hierarchy1"/>
    <dgm:cxn modelId="{C9E7CBA2-248D-D546-AE77-D0F0DCE33D63}" type="presParOf" srcId="{E535B0AA-8D9D-2B45-981E-77C276C137BD}" destId="{158EC990-0677-B84E-9C60-2E769A62A33E}" srcOrd="0" destOrd="0" presId="urn:microsoft.com/office/officeart/2005/8/layout/hierarchy1"/>
    <dgm:cxn modelId="{7076F473-740B-E543-816D-D216D3829F80}" type="presParOf" srcId="{158EC990-0677-B84E-9C60-2E769A62A33E}" destId="{D753E91F-EB64-6648-9B9B-C4A945295BEE}" srcOrd="0" destOrd="0" presId="urn:microsoft.com/office/officeart/2005/8/layout/hierarchy1"/>
    <dgm:cxn modelId="{0D495A03-51E5-1447-BF44-6FA31B0D2291}" type="presParOf" srcId="{D753E91F-EB64-6648-9B9B-C4A945295BEE}" destId="{441F3616-BAAB-4B40-8048-DBDD464273AD}" srcOrd="0" destOrd="0" presId="urn:microsoft.com/office/officeart/2005/8/layout/hierarchy1"/>
    <dgm:cxn modelId="{6E3AAA3C-8721-EE4A-90A9-8878DDFE3A5B}" type="presParOf" srcId="{D753E91F-EB64-6648-9B9B-C4A945295BEE}" destId="{70A5BCCA-8F18-A148-A14D-82888C293C3B}" srcOrd="1" destOrd="0" presId="urn:microsoft.com/office/officeart/2005/8/layout/hierarchy1"/>
    <dgm:cxn modelId="{9F1700A9-77E4-E14F-BF38-4A6BE0F85CC9}" type="presParOf" srcId="{158EC990-0677-B84E-9C60-2E769A62A33E}" destId="{16A2230E-02DC-884C-B4E9-BB50A2B140E4}" srcOrd="1" destOrd="0" presId="urn:microsoft.com/office/officeart/2005/8/layout/hierarchy1"/>
    <dgm:cxn modelId="{8547B1E3-2988-104E-881E-324DF011E633}" type="presParOf" srcId="{16A2230E-02DC-884C-B4E9-BB50A2B140E4}" destId="{B1E0F5B7-286F-6345-8A91-99867FD04713}" srcOrd="0" destOrd="0" presId="urn:microsoft.com/office/officeart/2005/8/layout/hierarchy1"/>
    <dgm:cxn modelId="{0F7B1D5D-68CB-C24A-8FDB-ADD652C98FB0}" type="presParOf" srcId="{16A2230E-02DC-884C-B4E9-BB50A2B140E4}" destId="{316A7949-2555-AF45-AE71-EA72969A6389}" srcOrd="1" destOrd="0" presId="urn:microsoft.com/office/officeart/2005/8/layout/hierarchy1"/>
    <dgm:cxn modelId="{AC89A134-D7F1-B942-9D7F-1F4CBFBFA286}" type="presParOf" srcId="{316A7949-2555-AF45-AE71-EA72969A6389}" destId="{E9FF2D9B-62A1-6D49-AE47-042BA7619817}" srcOrd="0" destOrd="0" presId="urn:microsoft.com/office/officeart/2005/8/layout/hierarchy1"/>
    <dgm:cxn modelId="{603F245C-A5F5-BC46-9706-A2692BF19D86}" type="presParOf" srcId="{E9FF2D9B-62A1-6D49-AE47-042BA7619817}" destId="{2ECF2B62-91AD-3A4B-B6B9-2A2DCD782755}" srcOrd="0" destOrd="0" presId="urn:microsoft.com/office/officeart/2005/8/layout/hierarchy1"/>
    <dgm:cxn modelId="{812C6065-57DF-A04D-9A0D-1D8903B550CB}" type="presParOf" srcId="{E9FF2D9B-62A1-6D49-AE47-042BA7619817}" destId="{85AEB6B0-D8B0-9244-A2C3-DC2DE8CB04A0}" srcOrd="1" destOrd="0" presId="urn:microsoft.com/office/officeart/2005/8/layout/hierarchy1"/>
    <dgm:cxn modelId="{D836E928-1B69-1B43-B653-6750D3B5316F}" type="presParOf" srcId="{316A7949-2555-AF45-AE71-EA72969A6389}" destId="{C0178241-29C2-BA45-9F16-F779A417088E}" srcOrd="1" destOrd="0" presId="urn:microsoft.com/office/officeart/2005/8/layout/hierarchy1"/>
    <dgm:cxn modelId="{4941935C-2ADA-F24B-AEE0-4CD87B448D3B}" type="presParOf" srcId="{C0178241-29C2-BA45-9F16-F779A417088E}" destId="{A99AE883-A5BD-054C-979C-950B0ABD26BB}" srcOrd="0" destOrd="0" presId="urn:microsoft.com/office/officeart/2005/8/layout/hierarchy1"/>
    <dgm:cxn modelId="{E6C08DB1-A59E-6F4A-AB4B-8A14A509051B}" type="presParOf" srcId="{C0178241-29C2-BA45-9F16-F779A417088E}" destId="{16DEABAF-7AAB-4844-8683-4DDDB37DBC80}" srcOrd="1" destOrd="0" presId="urn:microsoft.com/office/officeart/2005/8/layout/hierarchy1"/>
    <dgm:cxn modelId="{CF095113-4371-A24E-804D-EA7B3DBB5E53}" type="presParOf" srcId="{16DEABAF-7AAB-4844-8683-4DDDB37DBC80}" destId="{A261D013-63B7-A447-B63F-C1912AAC84DA}" srcOrd="0" destOrd="0" presId="urn:microsoft.com/office/officeart/2005/8/layout/hierarchy1"/>
    <dgm:cxn modelId="{ACE3485B-229C-C44D-92FA-34B9D8EB8674}" type="presParOf" srcId="{A261D013-63B7-A447-B63F-C1912AAC84DA}" destId="{04A4C8AA-9EB9-8A45-8AC2-FFB31E9082A1}" srcOrd="0" destOrd="0" presId="urn:microsoft.com/office/officeart/2005/8/layout/hierarchy1"/>
    <dgm:cxn modelId="{228B7799-D6B7-6A42-8F4B-B5FA62281EE8}" type="presParOf" srcId="{A261D013-63B7-A447-B63F-C1912AAC84DA}" destId="{78905D88-B7E1-C040-90CC-BB5008F23BBC}" srcOrd="1" destOrd="0" presId="urn:microsoft.com/office/officeart/2005/8/layout/hierarchy1"/>
    <dgm:cxn modelId="{2880FE00-529C-524F-9DB8-7BE9FBE2769A}" type="presParOf" srcId="{16DEABAF-7AAB-4844-8683-4DDDB37DBC80}" destId="{C54268A9-DE52-3D47-80B9-000A88F65B5F}" srcOrd="1" destOrd="0" presId="urn:microsoft.com/office/officeart/2005/8/layout/hierarchy1"/>
    <dgm:cxn modelId="{2BE7E481-5369-8940-A7B3-C176EB04ADAA}" type="presParOf" srcId="{C0178241-29C2-BA45-9F16-F779A417088E}" destId="{28C2FD5E-D5E7-E548-A302-5AB9EAF65905}" srcOrd="2" destOrd="0" presId="urn:microsoft.com/office/officeart/2005/8/layout/hierarchy1"/>
    <dgm:cxn modelId="{587F4F89-0B20-D340-88B2-A9811051B95B}" type="presParOf" srcId="{C0178241-29C2-BA45-9F16-F779A417088E}" destId="{DE6DEF18-0EC6-D747-8133-35AE9420A9D9}" srcOrd="3" destOrd="0" presId="urn:microsoft.com/office/officeart/2005/8/layout/hierarchy1"/>
    <dgm:cxn modelId="{91738041-FDD0-744F-A224-040E1635D611}" type="presParOf" srcId="{DE6DEF18-0EC6-D747-8133-35AE9420A9D9}" destId="{EFCC3630-FD52-FC4B-B577-AD0B1F0DB43B}" srcOrd="0" destOrd="0" presId="urn:microsoft.com/office/officeart/2005/8/layout/hierarchy1"/>
    <dgm:cxn modelId="{41471384-0909-9C44-8208-B1FEF4BE1620}" type="presParOf" srcId="{EFCC3630-FD52-FC4B-B577-AD0B1F0DB43B}" destId="{C353BB74-89C1-5746-8D74-066C2C9FC112}" srcOrd="0" destOrd="0" presId="urn:microsoft.com/office/officeart/2005/8/layout/hierarchy1"/>
    <dgm:cxn modelId="{218A1C20-C8A3-274E-ABB0-210C48D83D37}" type="presParOf" srcId="{EFCC3630-FD52-FC4B-B577-AD0B1F0DB43B}" destId="{77689C04-D4BE-3F41-9D70-1F2B89EEF775}" srcOrd="1" destOrd="0" presId="urn:microsoft.com/office/officeart/2005/8/layout/hierarchy1"/>
    <dgm:cxn modelId="{F1B563D8-B9F9-124F-B366-9BD3510198A2}" type="presParOf" srcId="{DE6DEF18-0EC6-D747-8133-35AE9420A9D9}" destId="{CE935230-83AB-2342-AF7E-6B51491552D9}" srcOrd="1" destOrd="0" presId="urn:microsoft.com/office/officeart/2005/8/layout/hierarchy1"/>
    <dgm:cxn modelId="{54DEE440-BB39-974F-B50D-AB59B466F3BF}" type="presParOf" srcId="{16A2230E-02DC-884C-B4E9-BB50A2B140E4}" destId="{09B26C8E-06DA-3749-8E3E-80567767DCCE}" srcOrd="2" destOrd="0" presId="urn:microsoft.com/office/officeart/2005/8/layout/hierarchy1"/>
    <dgm:cxn modelId="{B34C2D13-654C-3447-B3C5-DB862549D4BD}" type="presParOf" srcId="{16A2230E-02DC-884C-B4E9-BB50A2B140E4}" destId="{D8DB183C-FEDC-434A-99FB-662B508BE6E4}" srcOrd="3" destOrd="0" presId="urn:microsoft.com/office/officeart/2005/8/layout/hierarchy1"/>
    <dgm:cxn modelId="{65FC6778-196E-2D42-B75A-2EE4DB7A1DE5}" type="presParOf" srcId="{D8DB183C-FEDC-434A-99FB-662B508BE6E4}" destId="{A8CDE275-1AC4-6946-81A6-52ADB7B59067}" srcOrd="0" destOrd="0" presId="urn:microsoft.com/office/officeart/2005/8/layout/hierarchy1"/>
    <dgm:cxn modelId="{EF2E158F-ED11-7A4A-97F0-DAFA42923C34}" type="presParOf" srcId="{A8CDE275-1AC4-6946-81A6-52ADB7B59067}" destId="{B03D2A3B-5677-5744-ACF3-176A596368E6}" srcOrd="0" destOrd="0" presId="urn:microsoft.com/office/officeart/2005/8/layout/hierarchy1"/>
    <dgm:cxn modelId="{DB1AA119-5175-8543-A34F-15871C43A6DE}" type="presParOf" srcId="{A8CDE275-1AC4-6946-81A6-52ADB7B59067}" destId="{98B7776F-82A2-8B4B-AAE1-CB4508374358}" srcOrd="1" destOrd="0" presId="urn:microsoft.com/office/officeart/2005/8/layout/hierarchy1"/>
    <dgm:cxn modelId="{00C7784B-2042-7D4D-9DCE-642366E19EA1}" type="presParOf" srcId="{D8DB183C-FEDC-434A-99FB-662B508BE6E4}" destId="{15D43537-0D0E-AA4B-B4C3-D01D45B4AA2B}" srcOrd="1" destOrd="0" presId="urn:microsoft.com/office/officeart/2005/8/layout/hierarchy1"/>
    <dgm:cxn modelId="{F0C8E490-C0AF-3843-AEE4-A47F9D0542B7}" type="presParOf" srcId="{15D43537-0D0E-AA4B-B4C3-D01D45B4AA2B}" destId="{EA6816E0-7E36-B64C-844D-00207E457132}" srcOrd="0" destOrd="0" presId="urn:microsoft.com/office/officeart/2005/8/layout/hierarchy1"/>
    <dgm:cxn modelId="{89A858E8-C2E7-304F-80F5-F8245968B88F}" type="presParOf" srcId="{15D43537-0D0E-AA4B-B4C3-D01D45B4AA2B}" destId="{CB5662A1-ECED-7846-B988-E9CC0F086B39}" srcOrd="1" destOrd="0" presId="urn:microsoft.com/office/officeart/2005/8/layout/hierarchy1"/>
    <dgm:cxn modelId="{640236BD-E478-BE42-BC26-7F419021C1D6}" type="presParOf" srcId="{CB5662A1-ECED-7846-B988-E9CC0F086B39}" destId="{82542BDD-5DE4-F44C-8BE0-FD123D1CC98C}" srcOrd="0" destOrd="0" presId="urn:microsoft.com/office/officeart/2005/8/layout/hierarchy1"/>
    <dgm:cxn modelId="{5E4F0D06-086A-7347-9A12-11705DF47DA6}" type="presParOf" srcId="{82542BDD-5DE4-F44C-8BE0-FD123D1CC98C}" destId="{90032D1A-8959-8040-822B-B52ACC71ED00}" srcOrd="0" destOrd="0" presId="urn:microsoft.com/office/officeart/2005/8/layout/hierarchy1"/>
    <dgm:cxn modelId="{82890559-AC43-BD43-A2EB-A4DE52E172A8}" type="presParOf" srcId="{82542BDD-5DE4-F44C-8BE0-FD123D1CC98C}" destId="{77C292E6-0DDA-4540-9306-BAF405D7DA60}" srcOrd="1" destOrd="0" presId="urn:microsoft.com/office/officeart/2005/8/layout/hierarchy1"/>
    <dgm:cxn modelId="{2746B54F-1798-C749-8EB2-870F4338E772}" type="presParOf" srcId="{CB5662A1-ECED-7846-B988-E9CC0F086B39}" destId="{D144ACB6-109A-B649-B630-6AAB85BE7A74}" srcOrd="1" destOrd="0" presId="urn:microsoft.com/office/officeart/2005/8/layout/hierarchy1"/>
    <dgm:cxn modelId="{162F68C0-A3A9-FB47-BA2C-C74D7D362ED1}" type="presParOf" srcId="{15D43537-0D0E-AA4B-B4C3-D01D45B4AA2B}" destId="{D6F49205-E62E-0E4B-B2B3-74FF1B97B36D}" srcOrd="2" destOrd="0" presId="urn:microsoft.com/office/officeart/2005/8/layout/hierarchy1"/>
    <dgm:cxn modelId="{5AD20208-1217-A843-BEB8-2678E34B738E}" type="presParOf" srcId="{15D43537-0D0E-AA4B-B4C3-D01D45B4AA2B}" destId="{BFD93BCA-CE79-B547-9F42-2C3DB94AA884}" srcOrd="3" destOrd="0" presId="urn:microsoft.com/office/officeart/2005/8/layout/hierarchy1"/>
    <dgm:cxn modelId="{0E66077B-BD8E-1A48-8D4F-383CFEEBE6EA}" type="presParOf" srcId="{BFD93BCA-CE79-B547-9F42-2C3DB94AA884}" destId="{EEDD2386-989E-EE4B-BE17-2805A2190014}" srcOrd="0" destOrd="0" presId="urn:microsoft.com/office/officeart/2005/8/layout/hierarchy1"/>
    <dgm:cxn modelId="{6DFFFA7E-4A60-524E-8CF2-1755AD61EE4A}" type="presParOf" srcId="{EEDD2386-989E-EE4B-BE17-2805A2190014}" destId="{C02406F0-DF40-0C4D-B5AE-DEC080FFC3F7}" srcOrd="0" destOrd="0" presId="urn:microsoft.com/office/officeart/2005/8/layout/hierarchy1"/>
    <dgm:cxn modelId="{B6C02006-D33A-E54B-8456-F13302C523D5}" type="presParOf" srcId="{EEDD2386-989E-EE4B-BE17-2805A2190014}" destId="{FF15E823-CE63-DA4B-AA8D-AA9CF934C0B9}" srcOrd="1" destOrd="0" presId="urn:microsoft.com/office/officeart/2005/8/layout/hierarchy1"/>
    <dgm:cxn modelId="{1EC5708A-1D6C-9049-8792-BBCEC97D0D4D}" type="presParOf" srcId="{BFD93BCA-CE79-B547-9F42-2C3DB94AA884}" destId="{36872418-F3B6-2D40-AD2A-5307B791F473}" srcOrd="1" destOrd="0" presId="urn:microsoft.com/office/officeart/2005/8/layout/hierarchy1"/>
    <dgm:cxn modelId="{DB3C1D16-C9AA-754E-B38D-08B96F47B48F}" type="presParOf" srcId="{15D43537-0D0E-AA4B-B4C3-D01D45B4AA2B}" destId="{49BFAC93-C24C-644A-8F49-3CE97356C381}" srcOrd="4" destOrd="0" presId="urn:microsoft.com/office/officeart/2005/8/layout/hierarchy1"/>
    <dgm:cxn modelId="{055DC850-6F5D-044E-A2E1-E70498EF0F9B}" type="presParOf" srcId="{15D43537-0D0E-AA4B-B4C3-D01D45B4AA2B}" destId="{221B20A9-1904-9846-8F7F-371879B7E204}" srcOrd="5" destOrd="0" presId="urn:microsoft.com/office/officeart/2005/8/layout/hierarchy1"/>
    <dgm:cxn modelId="{71FB3EE4-9E18-1D47-90CF-6F9CE81DE541}" type="presParOf" srcId="{221B20A9-1904-9846-8F7F-371879B7E204}" destId="{80C596A9-8098-154B-A8EB-C318B5277A1E}" srcOrd="0" destOrd="0" presId="urn:microsoft.com/office/officeart/2005/8/layout/hierarchy1"/>
    <dgm:cxn modelId="{213F9503-D5AE-544D-A23B-B12FAA664694}" type="presParOf" srcId="{80C596A9-8098-154B-A8EB-C318B5277A1E}" destId="{37A7A731-8572-5C4A-B2EC-F7DD4C47AF5D}" srcOrd="0" destOrd="0" presId="urn:microsoft.com/office/officeart/2005/8/layout/hierarchy1"/>
    <dgm:cxn modelId="{55CCB6D6-89FA-B941-BE3D-B2F08DA084B7}" type="presParOf" srcId="{80C596A9-8098-154B-A8EB-C318B5277A1E}" destId="{24BC018E-BF2D-3549-9C70-A7E5F8E97337}" srcOrd="1" destOrd="0" presId="urn:microsoft.com/office/officeart/2005/8/layout/hierarchy1"/>
    <dgm:cxn modelId="{EBEC5348-828A-3540-9E9D-21A63B799E9E}" type="presParOf" srcId="{221B20A9-1904-9846-8F7F-371879B7E204}" destId="{A4C65656-B2B7-B947-910E-442C36A0613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FAC93-C24C-644A-8F49-3CE97356C381}">
      <dsp:nvSpPr>
        <dsp:cNvPr id="0" name=""/>
        <dsp:cNvSpPr/>
      </dsp:nvSpPr>
      <dsp:spPr>
        <a:xfrm>
          <a:off x="6735242" y="2452088"/>
          <a:ext cx="1919703" cy="456802"/>
        </a:xfrm>
        <a:custGeom>
          <a:avLst/>
          <a:gdLst/>
          <a:ahLst/>
          <a:cxnLst/>
          <a:rect l="0" t="0" r="0" b="0"/>
          <a:pathLst>
            <a:path>
              <a:moveTo>
                <a:pt x="0" y="0"/>
              </a:moveTo>
              <a:lnTo>
                <a:pt x="0" y="311297"/>
              </a:lnTo>
              <a:lnTo>
                <a:pt x="1919703" y="311297"/>
              </a:lnTo>
              <a:lnTo>
                <a:pt x="1919703" y="4568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F49205-E62E-0E4B-B2B3-74FF1B97B36D}">
      <dsp:nvSpPr>
        <dsp:cNvPr id="0" name=""/>
        <dsp:cNvSpPr/>
      </dsp:nvSpPr>
      <dsp:spPr>
        <a:xfrm>
          <a:off x="6689522" y="2452088"/>
          <a:ext cx="91440" cy="456802"/>
        </a:xfrm>
        <a:custGeom>
          <a:avLst/>
          <a:gdLst/>
          <a:ahLst/>
          <a:cxnLst/>
          <a:rect l="0" t="0" r="0" b="0"/>
          <a:pathLst>
            <a:path>
              <a:moveTo>
                <a:pt x="45720" y="0"/>
              </a:moveTo>
              <a:lnTo>
                <a:pt x="45720" y="4568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6816E0-7E36-B64C-844D-00207E457132}">
      <dsp:nvSpPr>
        <dsp:cNvPr id="0" name=""/>
        <dsp:cNvSpPr/>
      </dsp:nvSpPr>
      <dsp:spPr>
        <a:xfrm>
          <a:off x="4815538" y="2452088"/>
          <a:ext cx="1919703" cy="456802"/>
        </a:xfrm>
        <a:custGeom>
          <a:avLst/>
          <a:gdLst/>
          <a:ahLst/>
          <a:cxnLst/>
          <a:rect l="0" t="0" r="0" b="0"/>
          <a:pathLst>
            <a:path>
              <a:moveTo>
                <a:pt x="1919703" y="0"/>
              </a:moveTo>
              <a:lnTo>
                <a:pt x="1919703" y="311297"/>
              </a:lnTo>
              <a:lnTo>
                <a:pt x="0" y="311297"/>
              </a:lnTo>
              <a:lnTo>
                <a:pt x="0" y="4568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B26C8E-06DA-3749-8E3E-80567767DCCE}">
      <dsp:nvSpPr>
        <dsp:cNvPr id="0" name=""/>
        <dsp:cNvSpPr/>
      </dsp:nvSpPr>
      <dsp:spPr>
        <a:xfrm>
          <a:off x="4335612" y="997912"/>
          <a:ext cx="2399629" cy="456802"/>
        </a:xfrm>
        <a:custGeom>
          <a:avLst/>
          <a:gdLst/>
          <a:ahLst/>
          <a:cxnLst/>
          <a:rect l="0" t="0" r="0" b="0"/>
          <a:pathLst>
            <a:path>
              <a:moveTo>
                <a:pt x="0" y="0"/>
              </a:moveTo>
              <a:lnTo>
                <a:pt x="0" y="311297"/>
              </a:lnTo>
              <a:lnTo>
                <a:pt x="2399629" y="311297"/>
              </a:lnTo>
              <a:lnTo>
                <a:pt x="2399629" y="4568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C2FD5E-D5E7-E548-A302-5AB9EAF65905}">
      <dsp:nvSpPr>
        <dsp:cNvPr id="0" name=""/>
        <dsp:cNvSpPr/>
      </dsp:nvSpPr>
      <dsp:spPr>
        <a:xfrm>
          <a:off x="1935982" y="2452088"/>
          <a:ext cx="959851" cy="456802"/>
        </a:xfrm>
        <a:custGeom>
          <a:avLst/>
          <a:gdLst/>
          <a:ahLst/>
          <a:cxnLst/>
          <a:rect l="0" t="0" r="0" b="0"/>
          <a:pathLst>
            <a:path>
              <a:moveTo>
                <a:pt x="0" y="0"/>
              </a:moveTo>
              <a:lnTo>
                <a:pt x="0" y="311297"/>
              </a:lnTo>
              <a:lnTo>
                <a:pt x="959851" y="311297"/>
              </a:lnTo>
              <a:lnTo>
                <a:pt x="959851" y="4568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9AE883-A5BD-054C-979C-950B0ABD26BB}">
      <dsp:nvSpPr>
        <dsp:cNvPr id="0" name=""/>
        <dsp:cNvSpPr/>
      </dsp:nvSpPr>
      <dsp:spPr>
        <a:xfrm>
          <a:off x="976130" y="2452088"/>
          <a:ext cx="959851" cy="456802"/>
        </a:xfrm>
        <a:custGeom>
          <a:avLst/>
          <a:gdLst/>
          <a:ahLst/>
          <a:cxnLst/>
          <a:rect l="0" t="0" r="0" b="0"/>
          <a:pathLst>
            <a:path>
              <a:moveTo>
                <a:pt x="959851" y="0"/>
              </a:moveTo>
              <a:lnTo>
                <a:pt x="959851" y="311297"/>
              </a:lnTo>
              <a:lnTo>
                <a:pt x="0" y="311297"/>
              </a:lnTo>
              <a:lnTo>
                <a:pt x="0" y="4568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E0F5B7-286F-6345-8A91-99867FD04713}">
      <dsp:nvSpPr>
        <dsp:cNvPr id="0" name=""/>
        <dsp:cNvSpPr/>
      </dsp:nvSpPr>
      <dsp:spPr>
        <a:xfrm>
          <a:off x="1935982" y="997912"/>
          <a:ext cx="2399629" cy="456802"/>
        </a:xfrm>
        <a:custGeom>
          <a:avLst/>
          <a:gdLst/>
          <a:ahLst/>
          <a:cxnLst/>
          <a:rect l="0" t="0" r="0" b="0"/>
          <a:pathLst>
            <a:path>
              <a:moveTo>
                <a:pt x="2399629" y="0"/>
              </a:moveTo>
              <a:lnTo>
                <a:pt x="2399629" y="311297"/>
              </a:lnTo>
              <a:lnTo>
                <a:pt x="0" y="311297"/>
              </a:lnTo>
              <a:lnTo>
                <a:pt x="0" y="4568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1F3616-BAAB-4B40-8048-DBDD464273AD}">
      <dsp:nvSpPr>
        <dsp:cNvPr id="0" name=""/>
        <dsp:cNvSpPr/>
      </dsp:nvSpPr>
      <dsp:spPr>
        <a:xfrm>
          <a:off x="3550279" y="539"/>
          <a:ext cx="1570666" cy="997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5BCCA-8F18-A148-A14D-82888C293C3B}">
      <dsp:nvSpPr>
        <dsp:cNvPr id="0" name=""/>
        <dsp:cNvSpPr/>
      </dsp:nvSpPr>
      <dsp:spPr>
        <a:xfrm>
          <a:off x="3724797" y="166331"/>
          <a:ext cx="1570666" cy="9973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CropMates</a:t>
          </a:r>
        </a:p>
      </dsp:txBody>
      <dsp:txXfrm>
        <a:off x="3754009" y="195543"/>
        <a:ext cx="1512242" cy="938949"/>
      </dsp:txXfrm>
    </dsp:sp>
    <dsp:sp modelId="{2ECF2B62-91AD-3A4B-B6B9-2A2DCD782755}">
      <dsp:nvSpPr>
        <dsp:cNvPr id="0" name=""/>
        <dsp:cNvSpPr/>
      </dsp:nvSpPr>
      <dsp:spPr>
        <a:xfrm>
          <a:off x="1150649" y="1454714"/>
          <a:ext cx="1570666" cy="997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EB6B0-D8B0-9244-A2C3-DC2DE8CB04A0}">
      <dsp:nvSpPr>
        <dsp:cNvPr id="0" name=""/>
        <dsp:cNvSpPr/>
      </dsp:nvSpPr>
      <dsp:spPr>
        <a:xfrm>
          <a:off x="1325167" y="1620507"/>
          <a:ext cx="1570666" cy="9973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Detection</a:t>
          </a:r>
        </a:p>
      </dsp:txBody>
      <dsp:txXfrm>
        <a:off x="1354379" y="1649719"/>
        <a:ext cx="1512242" cy="938949"/>
      </dsp:txXfrm>
    </dsp:sp>
    <dsp:sp modelId="{04A4C8AA-9EB9-8A45-8AC2-FFB31E9082A1}">
      <dsp:nvSpPr>
        <dsp:cNvPr id="0" name=""/>
        <dsp:cNvSpPr/>
      </dsp:nvSpPr>
      <dsp:spPr>
        <a:xfrm>
          <a:off x="190797" y="2908890"/>
          <a:ext cx="1570666" cy="997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905D88-B7E1-C040-90CC-BB5008F23BBC}">
      <dsp:nvSpPr>
        <dsp:cNvPr id="0" name=""/>
        <dsp:cNvSpPr/>
      </dsp:nvSpPr>
      <dsp:spPr>
        <a:xfrm>
          <a:off x="365315" y="3074683"/>
          <a:ext cx="1570666" cy="9973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Plant Disease</a:t>
          </a:r>
        </a:p>
      </dsp:txBody>
      <dsp:txXfrm>
        <a:off x="394527" y="3103895"/>
        <a:ext cx="1512242" cy="938949"/>
      </dsp:txXfrm>
    </dsp:sp>
    <dsp:sp modelId="{C353BB74-89C1-5746-8D74-066C2C9FC112}">
      <dsp:nvSpPr>
        <dsp:cNvPr id="0" name=""/>
        <dsp:cNvSpPr/>
      </dsp:nvSpPr>
      <dsp:spPr>
        <a:xfrm>
          <a:off x="2110501" y="2908890"/>
          <a:ext cx="1570666" cy="997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89C04-D4BE-3F41-9D70-1F2B89EEF775}">
      <dsp:nvSpPr>
        <dsp:cNvPr id="0" name=""/>
        <dsp:cNvSpPr/>
      </dsp:nvSpPr>
      <dsp:spPr>
        <a:xfrm>
          <a:off x="2285019" y="3074683"/>
          <a:ext cx="1570666" cy="9973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Nutrient Deficiency</a:t>
          </a:r>
        </a:p>
      </dsp:txBody>
      <dsp:txXfrm>
        <a:off x="2314231" y="3103895"/>
        <a:ext cx="1512242" cy="938949"/>
      </dsp:txXfrm>
    </dsp:sp>
    <dsp:sp modelId="{B03D2A3B-5677-5744-ACF3-176A596368E6}">
      <dsp:nvSpPr>
        <dsp:cNvPr id="0" name=""/>
        <dsp:cNvSpPr/>
      </dsp:nvSpPr>
      <dsp:spPr>
        <a:xfrm>
          <a:off x="5949909" y="1454714"/>
          <a:ext cx="1570666" cy="997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7776F-82A2-8B4B-AAE1-CB4508374358}">
      <dsp:nvSpPr>
        <dsp:cNvPr id="0" name=""/>
        <dsp:cNvSpPr/>
      </dsp:nvSpPr>
      <dsp:spPr>
        <a:xfrm>
          <a:off x="6124427" y="1620507"/>
          <a:ext cx="1570666" cy="9973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Recommendation</a:t>
          </a:r>
        </a:p>
      </dsp:txBody>
      <dsp:txXfrm>
        <a:off x="6153639" y="1649719"/>
        <a:ext cx="1512242" cy="938949"/>
      </dsp:txXfrm>
    </dsp:sp>
    <dsp:sp modelId="{90032D1A-8959-8040-822B-B52ACC71ED00}">
      <dsp:nvSpPr>
        <dsp:cNvPr id="0" name=""/>
        <dsp:cNvSpPr/>
      </dsp:nvSpPr>
      <dsp:spPr>
        <a:xfrm>
          <a:off x="4030205" y="2908890"/>
          <a:ext cx="1570666" cy="997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292E6-0DDA-4540-9306-BAF405D7DA60}">
      <dsp:nvSpPr>
        <dsp:cNvPr id="0" name=""/>
        <dsp:cNvSpPr/>
      </dsp:nvSpPr>
      <dsp:spPr>
        <a:xfrm>
          <a:off x="4204723" y="3074683"/>
          <a:ext cx="1570666" cy="9973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Pesticide</a:t>
          </a:r>
        </a:p>
      </dsp:txBody>
      <dsp:txXfrm>
        <a:off x="4233935" y="3103895"/>
        <a:ext cx="1512242" cy="938949"/>
      </dsp:txXfrm>
    </dsp:sp>
    <dsp:sp modelId="{C02406F0-DF40-0C4D-B5AE-DEC080FFC3F7}">
      <dsp:nvSpPr>
        <dsp:cNvPr id="0" name=""/>
        <dsp:cNvSpPr/>
      </dsp:nvSpPr>
      <dsp:spPr>
        <a:xfrm>
          <a:off x="5949909" y="2908890"/>
          <a:ext cx="1570666" cy="997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5E823-CE63-DA4B-AA8D-AA9CF934C0B9}">
      <dsp:nvSpPr>
        <dsp:cNvPr id="0" name=""/>
        <dsp:cNvSpPr/>
      </dsp:nvSpPr>
      <dsp:spPr>
        <a:xfrm>
          <a:off x="6124427" y="3074683"/>
          <a:ext cx="1570666" cy="9973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Fertilizer</a:t>
          </a:r>
        </a:p>
      </dsp:txBody>
      <dsp:txXfrm>
        <a:off x="6153639" y="3103895"/>
        <a:ext cx="1512242" cy="938949"/>
      </dsp:txXfrm>
    </dsp:sp>
    <dsp:sp modelId="{37A7A731-8572-5C4A-B2EC-F7DD4C47AF5D}">
      <dsp:nvSpPr>
        <dsp:cNvPr id="0" name=""/>
        <dsp:cNvSpPr/>
      </dsp:nvSpPr>
      <dsp:spPr>
        <a:xfrm>
          <a:off x="7869613" y="2908890"/>
          <a:ext cx="1570666" cy="9973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BC018E-BF2D-3549-9C70-A7E5F8E97337}">
      <dsp:nvSpPr>
        <dsp:cNvPr id="0" name=""/>
        <dsp:cNvSpPr/>
      </dsp:nvSpPr>
      <dsp:spPr>
        <a:xfrm>
          <a:off x="8044131" y="3074683"/>
          <a:ext cx="1570666" cy="9973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Water</a:t>
          </a:r>
        </a:p>
      </dsp:txBody>
      <dsp:txXfrm>
        <a:off x="8073343" y="3103895"/>
        <a:ext cx="1512242" cy="9389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4CED3-69E5-8744-958B-26764C4D677B}" type="datetimeFigureOut">
              <a:rPr lang="en-US" smtClean="0"/>
              <a:t>3/31/21</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C69E1-03D3-394B-8E61-874EB1A71397}" type="slidenum">
              <a:rPr lang="en-US" smtClean="0"/>
              <a:t>‹#›</a:t>
            </a:fld>
            <a:endParaRPr lang="en-US"/>
          </a:p>
        </p:txBody>
      </p:sp>
    </p:spTree>
    <p:extLst>
      <p:ext uri="{BB962C8B-B14F-4D97-AF65-F5344CB8AC3E}">
        <p14:creationId xmlns:p14="http://schemas.microsoft.com/office/powerpoint/2010/main" val="1229388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BC69E1-03D3-394B-8E61-874EB1A71397}" type="slidenum">
              <a:rPr lang="en-US" smtClean="0"/>
              <a:t>3</a:t>
            </a:fld>
            <a:endParaRPr lang="en-US"/>
          </a:p>
        </p:txBody>
      </p:sp>
    </p:spTree>
    <p:extLst>
      <p:ext uri="{BB962C8B-B14F-4D97-AF65-F5344CB8AC3E}">
        <p14:creationId xmlns:p14="http://schemas.microsoft.com/office/powerpoint/2010/main" val="197723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BC69E1-03D3-394B-8E61-874EB1A71397}" type="slidenum">
              <a:rPr lang="en-US" smtClean="0"/>
              <a:t>5</a:t>
            </a:fld>
            <a:endParaRPr lang="en-US"/>
          </a:p>
        </p:txBody>
      </p:sp>
    </p:spTree>
    <p:extLst>
      <p:ext uri="{BB962C8B-B14F-4D97-AF65-F5344CB8AC3E}">
        <p14:creationId xmlns:p14="http://schemas.microsoft.com/office/powerpoint/2010/main" val="1228815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BC69E1-03D3-394B-8E61-874EB1A71397}" type="slidenum">
              <a:rPr lang="en-US" smtClean="0"/>
              <a:t>6</a:t>
            </a:fld>
            <a:endParaRPr lang="en-US"/>
          </a:p>
        </p:txBody>
      </p:sp>
    </p:spTree>
    <p:extLst>
      <p:ext uri="{BB962C8B-B14F-4D97-AF65-F5344CB8AC3E}">
        <p14:creationId xmlns:p14="http://schemas.microsoft.com/office/powerpoint/2010/main" val="293960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BC69E1-03D3-394B-8E61-874EB1A71397}" type="slidenum">
              <a:rPr lang="en-US" smtClean="0"/>
              <a:t>7</a:t>
            </a:fld>
            <a:endParaRPr lang="en-US"/>
          </a:p>
        </p:txBody>
      </p:sp>
    </p:spTree>
    <p:extLst>
      <p:ext uri="{BB962C8B-B14F-4D97-AF65-F5344CB8AC3E}">
        <p14:creationId xmlns:p14="http://schemas.microsoft.com/office/powerpoint/2010/main" val="238828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371600" y="1122363"/>
            <a:ext cx="8229600" cy="2387600"/>
          </a:xfrm>
        </p:spPr>
        <p:txBody>
          <a:bodyPr anchor="b"/>
          <a:lstStyle>
            <a:lvl1pPr algn="ctr">
              <a:defRPr sz="39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371600" y="3602038"/>
            <a:ext cx="8229600" cy="1655762"/>
          </a:xfrm>
        </p:spPr>
        <p:txBody>
          <a:bodyPr/>
          <a:lstStyle>
            <a:lvl1pPr marL="0" indent="0" algn="ctr">
              <a:buNone/>
              <a:defRPr sz="1800">
                <a:latin typeface="+mn-lt"/>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3/31/21</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32202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3/31/21</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86729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7852410" y="365125"/>
            <a:ext cx="236601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754380" y="365125"/>
            <a:ext cx="696087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3/31/21</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39097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12825" y="365761"/>
            <a:ext cx="9805595"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3/31/21</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29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748665" y="1709739"/>
            <a:ext cx="9464040" cy="2852737"/>
          </a:xfrm>
        </p:spPr>
        <p:txBody>
          <a:bodyPr anchor="b"/>
          <a:lstStyle>
            <a:lvl1pPr>
              <a:defRPr sz="39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748665" y="4589464"/>
            <a:ext cx="9464040" cy="1500187"/>
          </a:xfrm>
        </p:spPr>
        <p:txBody>
          <a:bodyPr/>
          <a:lstStyle>
            <a:lvl1pPr marL="0" indent="0">
              <a:buNone/>
              <a:defRPr sz="2160">
                <a:solidFill>
                  <a:schemeClr val="tx2"/>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3/31/21</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4702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12825" y="365761"/>
            <a:ext cx="9805595"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12826" y="1825625"/>
            <a:ext cx="500499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5554979" y="1825625"/>
            <a:ext cx="500499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3/31/21</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65245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12825" y="365126"/>
            <a:ext cx="10147151"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18731" y="1752600"/>
            <a:ext cx="4979087" cy="823912"/>
          </a:xfrm>
        </p:spPr>
        <p:txBody>
          <a:bodyPr anchor="b"/>
          <a:lstStyle>
            <a:lvl1pPr marL="0" indent="0">
              <a:buNone/>
              <a:defRPr sz="2160" b="0" i="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18731" y="2667000"/>
            <a:ext cx="49790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5554980" y="1752600"/>
            <a:ext cx="5004995" cy="823912"/>
          </a:xfrm>
        </p:spPr>
        <p:txBody>
          <a:bodyPr anchor="b"/>
          <a:lstStyle>
            <a:lvl1pPr marL="0" indent="0">
              <a:buNone/>
              <a:defRPr sz="2160" b="0" i="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5554980" y="2667000"/>
            <a:ext cx="5004995"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3/31/21</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0628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12825" y="365761"/>
            <a:ext cx="10147151"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12824" y="6416676"/>
            <a:ext cx="2629544" cy="365125"/>
          </a:xfrm>
        </p:spPr>
        <p:txBody>
          <a:bodyPr/>
          <a:lstStyle/>
          <a:p>
            <a:fld id="{3AB41CFF-90C9-47B3-9DA1-F2BF8D839F7E}" type="datetime1">
              <a:rPr lang="en-US" smtClean="0"/>
              <a:t>3/31/21</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33400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3/31/21</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391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755810" y="457200"/>
            <a:ext cx="3539013" cy="1600200"/>
          </a:xfrm>
        </p:spPr>
        <p:txBody>
          <a:bodyPr anchor="b"/>
          <a:lstStyle>
            <a:lvl1pPr>
              <a:defRPr sz="288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4664869" y="987426"/>
            <a:ext cx="555498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755810" y="2057400"/>
            <a:ext cx="3539013"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3/31/21</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16767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755810" y="457200"/>
            <a:ext cx="3539013" cy="1600200"/>
          </a:xfrm>
        </p:spPr>
        <p:txBody>
          <a:bodyPr anchor="b"/>
          <a:lstStyle>
            <a:lvl1pPr>
              <a:defRPr sz="288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4664869" y="987426"/>
            <a:ext cx="555498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755810" y="2057400"/>
            <a:ext cx="3539013"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3/31/21</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9110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09728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12825" y="425451"/>
            <a:ext cx="1014715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12825" y="1949451"/>
            <a:ext cx="10147151"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12825" y="6416676"/>
            <a:ext cx="2468880" cy="365125"/>
          </a:xfrm>
          <a:prstGeom prst="rect">
            <a:avLst/>
          </a:prstGeom>
        </p:spPr>
        <p:txBody>
          <a:bodyPr vert="horz" lIns="91440" tIns="45720" rIns="91440" bIns="45720" rtlCol="0" anchor="ctr"/>
          <a:lstStyle>
            <a:lvl1pPr algn="l">
              <a:defRPr sz="810">
                <a:solidFill>
                  <a:schemeClr val="tx1">
                    <a:alpha val="60000"/>
                  </a:schemeClr>
                </a:solidFill>
                <a:latin typeface="+mn-lt"/>
              </a:defRPr>
            </a:lvl1pPr>
          </a:lstStyle>
          <a:p>
            <a:fld id="{57E0CF6C-748E-4B7A-BC8B-3011EF78ED13}" type="datetime1">
              <a:rPr lang="en-US" smtClean="0"/>
              <a:pPr/>
              <a:t>3/31/21</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3634740" y="6416676"/>
            <a:ext cx="3703320" cy="365125"/>
          </a:xfrm>
          <a:prstGeom prst="rect">
            <a:avLst/>
          </a:prstGeom>
        </p:spPr>
        <p:txBody>
          <a:bodyPr vert="horz" lIns="91440" tIns="45720" rIns="91440" bIns="45720" rtlCol="0" anchor="ctr"/>
          <a:lstStyle>
            <a:lvl1pPr algn="ctr">
              <a:defRPr sz="81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091095" y="6416676"/>
            <a:ext cx="2468880" cy="365125"/>
          </a:xfrm>
          <a:prstGeom prst="rect">
            <a:avLst/>
          </a:prstGeom>
        </p:spPr>
        <p:txBody>
          <a:bodyPr vert="horz" lIns="91440" tIns="45720" rIns="91440" bIns="45720" rtlCol="0" anchor="ctr"/>
          <a:lstStyle>
            <a:lvl1pPr algn="r">
              <a:defRPr sz="81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7680960" y="0"/>
            <a:ext cx="3289151" cy="4575348"/>
          </a:xfrm>
          <a:prstGeom prst="rect">
            <a:avLst/>
          </a:prstGeom>
        </p:spPr>
      </p:pic>
    </p:spTree>
    <p:extLst>
      <p:ext uri="{BB962C8B-B14F-4D97-AF65-F5344CB8AC3E}">
        <p14:creationId xmlns:p14="http://schemas.microsoft.com/office/powerpoint/2010/main" val="290767184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62" r:id="rId7"/>
    <p:sldLayoutId id="2147483663" r:id="rId8"/>
    <p:sldLayoutId id="2147483664" r:id="rId9"/>
    <p:sldLayoutId id="2147483665" r:id="rId10"/>
    <p:sldLayoutId id="2147483672" r:id="rId11"/>
  </p:sldLayoutIdLst>
  <p:hf sldNum="0" hdr="0" ftr="0" dt="0"/>
  <p:txStyles>
    <p:titleStyle>
      <a:lvl1pPr algn="l" defTabSz="822960" rtl="0" eaLnBrk="1" latinLnBrk="0" hangingPunct="1">
        <a:lnSpc>
          <a:spcPct val="100000"/>
        </a:lnSpc>
        <a:spcBef>
          <a:spcPct val="0"/>
        </a:spcBef>
        <a:buNone/>
        <a:defRPr sz="3960" b="0" kern="1200">
          <a:solidFill>
            <a:schemeClr val="tx1"/>
          </a:solidFill>
          <a:latin typeface="+mj-lt"/>
          <a:ea typeface="+mj-ea"/>
          <a:cs typeface="+mj-cs"/>
        </a:defRPr>
      </a:lvl1pPr>
    </p:titleStyle>
    <p:bodyStyle>
      <a:lvl1pPr marL="205740" indent="-205740" algn="l" defTabSz="822960" rtl="0" eaLnBrk="1" latinLnBrk="0" hangingPunct="1">
        <a:lnSpc>
          <a:spcPct val="110000"/>
        </a:lnSpc>
        <a:spcBef>
          <a:spcPts val="900"/>
        </a:spcBef>
        <a:buClr>
          <a:schemeClr val="accent1"/>
        </a:buClr>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110000"/>
        </a:lnSpc>
        <a:spcBef>
          <a:spcPts val="450"/>
        </a:spcBef>
        <a:buClr>
          <a:schemeClr val="accent1"/>
        </a:buClr>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110000"/>
        </a:lnSpc>
        <a:spcBef>
          <a:spcPts val="45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110000"/>
        </a:lnSpc>
        <a:spcBef>
          <a:spcPts val="450"/>
        </a:spcBef>
        <a:buClr>
          <a:schemeClr val="accent1"/>
        </a:buClr>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110000"/>
        </a:lnSpc>
        <a:spcBef>
          <a:spcPts val="450"/>
        </a:spcBef>
        <a:buClr>
          <a:schemeClr val="accent1"/>
        </a:buClr>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tiff"/><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1.tiff"/><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tiff"/><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54.tiff"/><Relationship Id="rId4" Type="http://schemas.openxmlformats.org/officeDocument/2006/relationships/image" Target="../media/image4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9.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jpeg"/><Relationship Id="rId9" Type="http://schemas.openxmlformats.org/officeDocument/2006/relationships/image" Target="../media/image30.gif"/></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tiff"/><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970057"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972800" cy="617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0292BAD4-5BB2-4CD3-AB5B-C35EF9F7D2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342901"/>
            <a:ext cx="4713274" cy="6172200"/>
            <a:chOff x="20829" y="1"/>
            <a:chExt cx="5236971" cy="6857999"/>
          </a:xfrm>
        </p:grpSpPr>
        <p:pic>
          <p:nvPicPr>
            <p:cNvPr id="15" name="Picture 14">
              <a:extLst>
                <a:ext uri="{FF2B5EF4-FFF2-40B4-BE49-F238E27FC236}">
                  <a16:creationId xmlns:a16="http://schemas.microsoft.com/office/drawing/2014/main" id="{BA91DE0E-6861-418E-964C-304C560A35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6" name="Picture 15">
              <a:extLst>
                <a:ext uri="{FF2B5EF4-FFF2-40B4-BE49-F238E27FC236}">
                  <a16:creationId xmlns:a16="http://schemas.microsoft.com/office/drawing/2014/main" id="{BE848AF8-FC50-42AF-8B5B-3F6D2EC34C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8" name="Rectangle 17">
            <a:extLst>
              <a:ext uri="{FF2B5EF4-FFF2-40B4-BE49-F238E27FC236}">
                <a16:creationId xmlns:a16="http://schemas.microsoft.com/office/drawing/2014/main" id="{B629C0B3-01E5-4A82-B87C-62B1483F1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05" y="960120"/>
            <a:ext cx="9738360"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0" name="Rectangle 19">
            <a:extLst>
              <a:ext uri="{FF2B5EF4-FFF2-40B4-BE49-F238E27FC236}">
                <a16:creationId xmlns:a16="http://schemas.microsoft.com/office/drawing/2014/main" id="{D4DFA784-845D-4F99-B808-5C025E39B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05" y="960120"/>
            <a:ext cx="9738360" cy="493776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 name="Title 1">
            <a:extLst>
              <a:ext uri="{FF2B5EF4-FFF2-40B4-BE49-F238E27FC236}">
                <a16:creationId xmlns:a16="http://schemas.microsoft.com/office/drawing/2014/main" id="{046E949D-5501-2B40-AEFE-C552126DA482}"/>
              </a:ext>
            </a:extLst>
          </p:cNvPr>
          <p:cNvSpPr>
            <a:spLocks noGrp="1"/>
          </p:cNvSpPr>
          <p:nvPr>
            <p:ph type="ctrTitle"/>
          </p:nvPr>
        </p:nvSpPr>
        <p:spPr>
          <a:xfrm>
            <a:off x="5074921" y="1303020"/>
            <a:ext cx="4830774" cy="2550175"/>
          </a:xfrm>
        </p:spPr>
        <p:txBody>
          <a:bodyPr anchor="b">
            <a:normAutofit/>
          </a:bodyPr>
          <a:lstStyle/>
          <a:p>
            <a:pPr algn="l"/>
            <a:r>
              <a:rPr lang="en-US" dirty="0"/>
              <a:t>CropMates</a:t>
            </a:r>
          </a:p>
        </p:txBody>
      </p:sp>
      <p:sp>
        <p:nvSpPr>
          <p:cNvPr id="3" name="Subtitle 2">
            <a:extLst>
              <a:ext uri="{FF2B5EF4-FFF2-40B4-BE49-F238E27FC236}">
                <a16:creationId xmlns:a16="http://schemas.microsoft.com/office/drawing/2014/main" id="{A6BDFD6E-B9C6-DB40-A939-85035AE24CBD}"/>
              </a:ext>
            </a:extLst>
          </p:cNvPr>
          <p:cNvSpPr>
            <a:spLocks noGrp="1"/>
          </p:cNvSpPr>
          <p:nvPr>
            <p:ph type="subTitle" idx="1"/>
          </p:nvPr>
        </p:nvSpPr>
        <p:spPr>
          <a:xfrm>
            <a:off x="5074920" y="4010206"/>
            <a:ext cx="4830773" cy="1476194"/>
          </a:xfrm>
        </p:spPr>
        <p:txBody>
          <a:bodyPr anchor="t">
            <a:normAutofit lnSpcReduction="10000"/>
          </a:bodyPr>
          <a:lstStyle/>
          <a:p>
            <a:pPr algn="l">
              <a:lnSpc>
                <a:spcPct val="100000"/>
              </a:lnSpc>
            </a:pPr>
            <a:r>
              <a:rPr lang="en-US" sz="1080" dirty="0"/>
              <a:t>A low-cost and efficient IoT and AI-based integrated system for the detection and treatment of crop diseases and deficiencies that maximize the quality and quantity of crops to potentially eradicate world hunger.</a:t>
            </a:r>
            <a:endParaRPr lang="en-US" sz="810" dirty="0"/>
          </a:p>
          <a:p>
            <a:pPr algn="l">
              <a:lnSpc>
                <a:spcPct val="100000"/>
              </a:lnSpc>
            </a:pPr>
            <a:endParaRPr lang="en-US" sz="1080" dirty="0"/>
          </a:p>
          <a:p>
            <a:br>
              <a:rPr lang="en-US" sz="1080" dirty="0"/>
            </a:br>
            <a:br>
              <a:rPr lang="en-US" sz="1080" dirty="0"/>
            </a:br>
            <a:endParaRPr lang="en-US" sz="1080" dirty="0"/>
          </a:p>
        </p:txBody>
      </p:sp>
      <p:pic>
        <p:nvPicPr>
          <p:cNvPr id="5" name="Picture 4" descr="Logo, company name&#10;&#10;Description automatically generated">
            <a:extLst>
              <a:ext uri="{FF2B5EF4-FFF2-40B4-BE49-F238E27FC236}">
                <a16:creationId xmlns:a16="http://schemas.microsoft.com/office/drawing/2014/main" id="{2C0D4103-11BE-7048-B51E-D1EC71EB5836}"/>
              </a:ext>
            </a:extLst>
          </p:cNvPr>
          <p:cNvPicPr>
            <a:picLocks noChangeAspect="1"/>
          </p:cNvPicPr>
          <p:nvPr/>
        </p:nvPicPr>
        <p:blipFill>
          <a:blip r:embed="rId3"/>
          <a:stretch>
            <a:fillRect/>
          </a:stretch>
        </p:blipFill>
        <p:spPr>
          <a:xfrm>
            <a:off x="960120" y="1567385"/>
            <a:ext cx="3788663" cy="3788663"/>
          </a:xfrm>
          <a:prstGeom prst="rect">
            <a:avLst/>
          </a:prstGeom>
        </p:spPr>
      </p:pic>
    </p:spTree>
    <p:extLst>
      <p:ext uri="{BB962C8B-B14F-4D97-AF65-F5344CB8AC3E}">
        <p14:creationId xmlns:p14="http://schemas.microsoft.com/office/powerpoint/2010/main" val="3980272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EFD75-3CE6-0249-9F7C-E299464939ED}"/>
              </a:ext>
            </a:extLst>
          </p:cNvPr>
          <p:cNvSpPr>
            <a:spLocks noGrp="1"/>
          </p:cNvSpPr>
          <p:nvPr>
            <p:ph type="title"/>
          </p:nvPr>
        </p:nvSpPr>
        <p:spPr>
          <a:xfrm>
            <a:off x="78363" y="525286"/>
            <a:ext cx="9805595" cy="1193007"/>
          </a:xfrm>
        </p:spPr>
        <p:txBody>
          <a:bodyPr>
            <a:normAutofit fontScale="90000"/>
          </a:bodyPr>
          <a:lstStyle/>
          <a:p>
            <a:br>
              <a:rPr lang="en-US" dirty="0"/>
            </a:br>
            <a:r>
              <a:rPr lang="en-US" dirty="0"/>
              <a:t>Crop Nutrient Deficiency Detection Workflow</a:t>
            </a:r>
            <a:br>
              <a:rPr lang="en-US" dirty="0"/>
            </a:br>
            <a:endParaRPr lang="en-US" dirty="0"/>
          </a:p>
        </p:txBody>
      </p:sp>
      <p:pic>
        <p:nvPicPr>
          <p:cNvPr id="10256" name="Picture 16" descr="Agriculture | Sensoterra">
            <a:extLst>
              <a:ext uri="{FF2B5EF4-FFF2-40B4-BE49-F238E27FC236}">
                <a16:creationId xmlns:a16="http://schemas.microsoft.com/office/drawing/2014/main" id="{F45492C3-8F80-574F-88EC-E657809E71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15" t="9472" r="17748"/>
          <a:stretch/>
        </p:blipFill>
        <p:spPr bwMode="auto">
          <a:xfrm>
            <a:off x="214780" y="1871002"/>
            <a:ext cx="3503075" cy="15936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7CD50AF-DF43-0946-AA48-5313AB8523E8}"/>
              </a:ext>
            </a:extLst>
          </p:cNvPr>
          <p:cNvSpPr/>
          <p:nvPr/>
        </p:nvSpPr>
        <p:spPr>
          <a:xfrm>
            <a:off x="3771248" y="1881200"/>
            <a:ext cx="1306285" cy="1089529"/>
          </a:xfrm>
          <a:prstGeom prst="rect">
            <a:avLst/>
          </a:prstGeom>
        </p:spPr>
        <p:txBody>
          <a:bodyPr wrap="square">
            <a:spAutoFit/>
          </a:bodyPr>
          <a:lstStyle/>
          <a:p>
            <a:r>
              <a:rPr lang="en-US" sz="1620" dirty="0">
                <a:solidFill>
                  <a:srgbClr val="000000"/>
                </a:solidFill>
                <a:latin typeface="Calibri" panose="020F0502020204030204" pitchFamily="34" charset="0"/>
              </a:rPr>
              <a:t>Soil Sensor Data</a:t>
            </a:r>
            <a:endParaRPr lang="en-US" sz="1620" dirty="0"/>
          </a:p>
          <a:p>
            <a:br>
              <a:rPr lang="en-US" sz="1620" dirty="0"/>
            </a:br>
            <a:endParaRPr lang="en-US" sz="1620" dirty="0"/>
          </a:p>
        </p:txBody>
      </p:sp>
      <p:sp>
        <p:nvSpPr>
          <p:cNvPr id="11" name="Right Arrow 10">
            <a:extLst>
              <a:ext uri="{FF2B5EF4-FFF2-40B4-BE49-F238E27FC236}">
                <a16:creationId xmlns:a16="http://schemas.microsoft.com/office/drawing/2014/main" id="{398D94B9-1E4C-EF4C-800D-55E3B32F3A82}"/>
              </a:ext>
            </a:extLst>
          </p:cNvPr>
          <p:cNvSpPr/>
          <p:nvPr/>
        </p:nvSpPr>
        <p:spPr>
          <a:xfrm>
            <a:off x="3851750" y="2465890"/>
            <a:ext cx="914405" cy="273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0258" name="Picture 18" descr="Database icon vector">
            <a:extLst>
              <a:ext uri="{FF2B5EF4-FFF2-40B4-BE49-F238E27FC236}">
                <a16:creationId xmlns:a16="http://schemas.microsoft.com/office/drawing/2014/main" id="{EDFA4D58-442F-794A-9E61-00A3BA748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161" y="1871002"/>
            <a:ext cx="1593669" cy="1593669"/>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Algorithm free vector icons designed by Linector in 2020 | Vector icon  design, Free icons, Icon design">
            <a:extLst>
              <a:ext uri="{FF2B5EF4-FFF2-40B4-BE49-F238E27FC236}">
                <a16:creationId xmlns:a16="http://schemas.microsoft.com/office/drawing/2014/main" id="{026F9003-34C7-CD48-B59E-1416AD75A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3383" y="1477591"/>
            <a:ext cx="2736301" cy="2736301"/>
          </a:xfrm>
          <a:prstGeom prst="rect">
            <a:avLst/>
          </a:prstGeom>
          <a:noFill/>
          <a:extLst>
            <a:ext uri="{909E8E84-426E-40DD-AFC4-6F175D3DCCD1}">
              <a14:hiddenFill xmlns:a14="http://schemas.microsoft.com/office/drawing/2010/main">
                <a:solidFill>
                  <a:srgbClr val="FFFFFF"/>
                </a:solidFill>
              </a14:hiddenFill>
            </a:ext>
          </a:extLst>
        </p:spPr>
      </p:pic>
      <p:sp>
        <p:nvSpPr>
          <p:cNvPr id="27" name="Right Arrow 26">
            <a:extLst>
              <a:ext uri="{FF2B5EF4-FFF2-40B4-BE49-F238E27FC236}">
                <a16:creationId xmlns:a16="http://schemas.microsoft.com/office/drawing/2014/main" id="{354AF4B4-C190-3048-BAE1-EB024D27AEEC}"/>
              </a:ext>
            </a:extLst>
          </p:cNvPr>
          <p:cNvSpPr/>
          <p:nvPr/>
        </p:nvSpPr>
        <p:spPr>
          <a:xfrm>
            <a:off x="6701693" y="2534463"/>
            <a:ext cx="914405" cy="204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13" name="Rectangle 12">
            <a:extLst>
              <a:ext uri="{FF2B5EF4-FFF2-40B4-BE49-F238E27FC236}">
                <a16:creationId xmlns:a16="http://schemas.microsoft.com/office/drawing/2014/main" id="{FA240E14-4CCB-3147-A4DD-173AE88B482A}"/>
              </a:ext>
            </a:extLst>
          </p:cNvPr>
          <p:cNvSpPr/>
          <p:nvPr/>
        </p:nvSpPr>
        <p:spPr>
          <a:xfrm>
            <a:off x="4857734" y="3512747"/>
            <a:ext cx="2187735" cy="1153649"/>
          </a:xfrm>
          <a:prstGeom prst="rect">
            <a:avLst/>
          </a:prstGeom>
        </p:spPr>
        <p:txBody>
          <a:bodyPr wrap="square">
            <a:spAutoFit/>
          </a:bodyPr>
          <a:lstStyle/>
          <a:p>
            <a:r>
              <a:rPr lang="en-US" sz="1620" dirty="0">
                <a:solidFill>
                  <a:srgbClr val="000000"/>
                </a:solidFill>
                <a:latin typeface="Calibri" panose="020F0502020204030204" pitchFamily="34" charset="0"/>
              </a:rPr>
              <a:t>Nutrient Data Stored</a:t>
            </a:r>
            <a:endParaRPr lang="en-US" sz="1620" dirty="0"/>
          </a:p>
          <a:p>
            <a:pPr>
              <a:spcBef>
                <a:spcPts val="540"/>
              </a:spcBef>
            </a:pPr>
            <a:r>
              <a:rPr lang="en-US" sz="1620" dirty="0">
                <a:solidFill>
                  <a:srgbClr val="000000"/>
                </a:solidFill>
                <a:latin typeface="Calibri" panose="020F0502020204030204" pitchFamily="34" charset="0"/>
              </a:rPr>
              <a:t>in the Database</a:t>
            </a:r>
            <a:endParaRPr lang="en-US" sz="1620" dirty="0"/>
          </a:p>
          <a:p>
            <a:br>
              <a:rPr lang="en-US" sz="1620" dirty="0"/>
            </a:br>
            <a:endParaRPr lang="en-US" sz="1620" dirty="0"/>
          </a:p>
        </p:txBody>
      </p:sp>
      <p:sp>
        <p:nvSpPr>
          <p:cNvPr id="29" name="Right Arrow 28">
            <a:extLst>
              <a:ext uri="{FF2B5EF4-FFF2-40B4-BE49-F238E27FC236}">
                <a16:creationId xmlns:a16="http://schemas.microsoft.com/office/drawing/2014/main" id="{96CF694A-8928-C443-B785-956EAC301178}"/>
              </a:ext>
            </a:extLst>
          </p:cNvPr>
          <p:cNvSpPr/>
          <p:nvPr/>
        </p:nvSpPr>
        <p:spPr>
          <a:xfrm rot="5400000">
            <a:off x="7791827" y="3760343"/>
            <a:ext cx="864585" cy="320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14" name="Rectangle 13">
            <a:extLst>
              <a:ext uri="{FF2B5EF4-FFF2-40B4-BE49-F238E27FC236}">
                <a16:creationId xmlns:a16="http://schemas.microsoft.com/office/drawing/2014/main" id="{7836D652-059B-0545-BD4F-E05B2A49C3D0}"/>
              </a:ext>
            </a:extLst>
          </p:cNvPr>
          <p:cNvSpPr/>
          <p:nvPr/>
        </p:nvSpPr>
        <p:spPr>
          <a:xfrm>
            <a:off x="9236852" y="3940776"/>
            <a:ext cx="1538110" cy="590931"/>
          </a:xfrm>
          <a:prstGeom prst="rect">
            <a:avLst/>
          </a:prstGeom>
        </p:spPr>
        <p:txBody>
          <a:bodyPr wrap="square">
            <a:spAutoFit/>
          </a:bodyPr>
          <a:lstStyle/>
          <a:p>
            <a:r>
              <a:rPr lang="en-US" sz="1620" dirty="0" err="1"/>
              <a:t>nutrientDetect</a:t>
            </a:r>
            <a:br>
              <a:rPr lang="en-US" sz="1620" dirty="0"/>
            </a:br>
            <a:endParaRPr lang="en-US" sz="1620" dirty="0"/>
          </a:p>
        </p:txBody>
      </p:sp>
      <p:sp>
        <p:nvSpPr>
          <p:cNvPr id="32" name="Rectangle 31">
            <a:extLst>
              <a:ext uri="{FF2B5EF4-FFF2-40B4-BE49-F238E27FC236}">
                <a16:creationId xmlns:a16="http://schemas.microsoft.com/office/drawing/2014/main" id="{B55C0D81-F343-C843-8697-C47E0F81D709}"/>
              </a:ext>
            </a:extLst>
          </p:cNvPr>
          <p:cNvSpPr/>
          <p:nvPr/>
        </p:nvSpPr>
        <p:spPr>
          <a:xfrm>
            <a:off x="6572427" y="1686864"/>
            <a:ext cx="1306285" cy="1338828"/>
          </a:xfrm>
          <a:prstGeom prst="rect">
            <a:avLst/>
          </a:prstGeom>
        </p:spPr>
        <p:txBody>
          <a:bodyPr wrap="square">
            <a:spAutoFit/>
          </a:bodyPr>
          <a:lstStyle/>
          <a:p>
            <a:r>
              <a:rPr lang="en-US" sz="1620" dirty="0"/>
              <a:t>Data streamed to algorithm</a:t>
            </a:r>
            <a:br>
              <a:rPr lang="en-US" sz="1620" dirty="0"/>
            </a:br>
            <a:endParaRPr lang="en-US" sz="1620" dirty="0"/>
          </a:p>
        </p:txBody>
      </p:sp>
      <p:sp>
        <p:nvSpPr>
          <p:cNvPr id="34" name="Rectangle 33">
            <a:extLst>
              <a:ext uri="{FF2B5EF4-FFF2-40B4-BE49-F238E27FC236}">
                <a16:creationId xmlns:a16="http://schemas.microsoft.com/office/drawing/2014/main" id="{490389B4-DA72-F641-B233-9B23FF383D9D}"/>
              </a:ext>
            </a:extLst>
          </p:cNvPr>
          <p:cNvSpPr/>
          <p:nvPr/>
        </p:nvSpPr>
        <p:spPr>
          <a:xfrm>
            <a:off x="6994973" y="3382895"/>
            <a:ext cx="1306285" cy="840230"/>
          </a:xfrm>
          <a:prstGeom prst="rect">
            <a:avLst/>
          </a:prstGeom>
        </p:spPr>
        <p:txBody>
          <a:bodyPr wrap="square">
            <a:spAutoFit/>
          </a:bodyPr>
          <a:lstStyle/>
          <a:p>
            <a:r>
              <a:rPr lang="en-US" sz="1620" dirty="0"/>
              <a:t>Results are shown in the </a:t>
            </a:r>
            <a:r>
              <a:rPr lang="en-US" sz="1620" i="1" dirty="0"/>
              <a:t>app</a:t>
            </a:r>
            <a:endParaRPr lang="en-US" sz="1620" dirty="0"/>
          </a:p>
        </p:txBody>
      </p:sp>
      <p:sp>
        <p:nvSpPr>
          <p:cNvPr id="16" name="Rectangle 15">
            <a:extLst>
              <a:ext uri="{FF2B5EF4-FFF2-40B4-BE49-F238E27FC236}">
                <a16:creationId xmlns:a16="http://schemas.microsoft.com/office/drawing/2014/main" id="{AE21A073-F4FC-2E4B-9B84-3EDE501A632F}"/>
              </a:ext>
            </a:extLst>
          </p:cNvPr>
          <p:cNvSpPr/>
          <p:nvPr/>
        </p:nvSpPr>
        <p:spPr>
          <a:xfrm>
            <a:off x="7404264" y="4565278"/>
            <a:ext cx="1755355" cy="1338828"/>
          </a:xfrm>
          <a:prstGeom prst="rect">
            <a:avLst/>
          </a:prstGeom>
          <a:gradFill>
            <a:gsLst>
              <a:gs pos="0">
                <a:srgbClr val="F2F2F2"/>
              </a:gs>
              <a:gs pos="100000">
                <a:srgbClr val="A6A6A6"/>
              </a:gs>
            </a:gsLst>
            <a:lin ang="5400012" scaled="0"/>
          </a:gradFill>
        </p:spPr>
        <p:txBody>
          <a:bodyPr wrap="square">
            <a:spAutoFit/>
          </a:bodyPr>
          <a:lstStyle/>
          <a:p>
            <a:r>
              <a:rPr lang="en-US" sz="1620" dirty="0">
                <a:solidFill>
                  <a:srgbClr val="000000"/>
                </a:solidFill>
                <a:latin typeface="Calibri" panose="020F0502020204030204" pitchFamily="34" charset="0"/>
              </a:rPr>
              <a:t>Intervention: Type and amount of Fertilizer</a:t>
            </a:r>
            <a:endParaRPr lang="en-US" sz="1620" dirty="0"/>
          </a:p>
          <a:p>
            <a:br>
              <a:rPr lang="en-US" sz="1620" dirty="0"/>
            </a:br>
            <a:endParaRPr lang="en-US" sz="1620" dirty="0"/>
          </a:p>
        </p:txBody>
      </p:sp>
      <p:pic>
        <p:nvPicPr>
          <p:cNvPr id="17" name="Picture 16">
            <a:extLst>
              <a:ext uri="{FF2B5EF4-FFF2-40B4-BE49-F238E27FC236}">
                <a16:creationId xmlns:a16="http://schemas.microsoft.com/office/drawing/2014/main" id="{9F802687-7482-874D-9E11-1EA723973AD0}"/>
              </a:ext>
            </a:extLst>
          </p:cNvPr>
          <p:cNvPicPr>
            <a:picLocks noChangeAspect="1"/>
          </p:cNvPicPr>
          <p:nvPr/>
        </p:nvPicPr>
        <p:blipFill rotWithShape="1">
          <a:blip r:embed="rId5"/>
          <a:srcRect b="10393"/>
          <a:stretch/>
        </p:blipFill>
        <p:spPr>
          <a:xfrm>
            <a:off x="4230315" y="4210257"/>
            <a:ext cx="1411201" cy="2239438"/>
          </a:xfrm>
          <a:prstGeom prst="rect">
            <a:avLst/>
          </a:prstGeom>
        </p:spPr>
      </p:pic>
      <p:pic>
        <p:nvPicPr>
          <p:cNvPr id="18" name="Picture 2" descr="Image result for johny 5 IoT">
            <a:extLst>
              <a:ext uri="{FF2B5EF4-FFF2-40B4-BE49-F238E27FC236}">
                <a16:creationId xmlns:a16="http://schemas.microsoft.com/office/drawing/2014/main" id="{FFDE4316-BD3E-2844-90AC-C54FBCDAAD7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51750" y="3014530"/>
            <a:ext cx="678871" cy="377622"/>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Arrow 18">
            <a:extLst>
              <a:ext uri="{FF2B5EF4-FFF2-40B4-BE49-F238E27FC236}">
                <a16:creationId xmlns:a16="http://schemas.microsoft.com/office/drawing/2014/main" id="{8FC65F88-E820-B747-ABB9-B5A4BBE03D9F}"/>
              </a:ext>
            </a:extLst>
          </p:cNvPr>
          <p:cNvSpPr/>
          <p:nvPr/>
        </p:nvSpPr>
        <p:spPr>
          <a:xfrm rot="10800000">
            <a:off x="6065687" y="5211258"/>
            <a:ext cx="914405" cy="273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Tree>
    <p:extLst>
      <p:ext uri="{BB962C8B-B14F-4D97-AF65-F5344CB8AC3E}">
        <p14:creationId xmlns:p14="http://schemas.microsoft.com/office/powerpoint/2010/main" val="4135784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F219-B820-9545-913B-1F680A6F7410}"/>
              </a:ext>
            </a:extLst>
          </p:cNvPr>
          <p:cNvSpPr>
            <a:spLocks noGrp="1"/>
          </p:cNvSpPr>
          <p:nvPr>
            <p:ph type="title"/>
          </p:nvPr>
        </p:nvSpPr>
        <p:spPr/>
        <p:txBody>
          <a:bodyPr/>
          <a:lstStyle/>
          <a:p>
            <a:r>
              <a:rPr lang="en-US" dirty="0" err="1"/>
              <a:t>nutrientDetect</a:t>
            </a:r>
            <a:r>
              <a:rPr lang="en-US" dirty="0"/>
              <a:t> Algorithm</a:t>
            </a:r>
          </a:p>
        </p:txBody>
      </p:sp>
      <p:grpSp>
        <p:nvGrpSpPr>
          <p:cNvPr id="7" name="Group 6">
            <a:extLst>
              <a:ext uri="{FF2B5EF4-FFF2-40B4-BE49-F238E27FC236}">
                <a16:creationId xmlns:a16="http://schemas.microsoft.com/office/drawing/2014/main" id="{7EDFBEFD-D051-7F4E-99E2-4EDB0DE7403A}"/>
              </a:ext>
            </a:extLst>
          </p:cNvPr>
          <p:cNvGrpSpPr/>
          <p:nvPr/>
        </p:nvGrpSpPr>
        <p:grpSpPr>
          <a:xfrm>
            <a:off x="871933" y="1902535"/>
            <a:ext cx="9816864" cy="2429935"/>
            <a:chOff x="4076373" y="4024299"/>
            <a:chExt cx="9440297" cy="2699928"/>
          </a:xfrm>
        </p:grpSpPr>
        <p:pic>
          <p:nvPicPr>
            <p:cNvPr id="7176" name="Picture 8" descr="Image result for dataset icons">
              <a:extLst>
                <a:ext uri="{FF2B5EF4-FFF2-40B4-BE49-F238E27FC236}">
                  <a16:creationId xmlns:a16="http://schemas.microsoft.com/office/drawing/2014/main" id="{92E38541-53E0-3C42-9199-02DE0C1C3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373" y="4024299"/>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94BB64-FAC9-7F49-B23D-46426955FDC2}"/>
                </a:ext>
              </a:extLst>
            </p:cNvPr>
            <p:cNvSpPr txBox="1"/>
            <p:nvPr/>
          </p:nvSpPr>
          <p:spPr>
            <a:xfrm>
              <a:off x="4458469" y="6279324"/>
              <a:ext cx="1638505" cy="379591"/>
            </a:xfrm>
            <a:prstGeom prst="rect">
              <a:avLst/>
            </a:prstGeom>
            <a:noFill/>
          </p:spPr>
          <p:txBody>
            <a:bodyPr wrap="none" rtlCol="0">
              <a:spAutoFit/>
            </a:bodyPr>
            <a:lstStyle/>
            <a:p>
              <a:r>
                <a:rPr lang="en-US" sz="1620" dirty="0"/>
                <a:t>20,000 Datasets</a:t>
              </a:r>
            </a:p>
          </p:txBody>
        </p:sp>
        <p:sp>
          <p:nvSpPr>
            <p:cNvPr id="18" name="TextBox 17">
              <a:extLst>
                <a:ext uri="{FF2B5EF4-FFF2-40B4-BE49-F238E27FC236}">
                  <a16:creationId xmlns:a16="http://schemas.microsoft.com/office/drawing/2014/main" id="{A8FD499D-7FEC-6147-8F6C-96F9DC0F5DC4}"/>
                </a:ext>
              </a:extLst>
            </p:cNvPr>
            <p:cNvSpPr txBox="1"/>
            <p:nvPr/>
          </p:nvSpPr>
          <p:spPr>
            <a:xfrm>
              <a:off x="7146656" y="6344636"/>
              <a:ext cx="2398595" cy="379591"/>
            </a:xfrm>
            <a:prstGeom prst="rect">
              <a:avLst/>
            </a:prstGeom>
            <a:noFill/>
          </p:spPr>
          <p:txBody>
            <a:bodyPr wrap="none" rtlCol="0">
              <a:spAutoFit/>
            </a:bodyPr>
            <a:lstStyle/>
            <a:p>
              <a:r>
                <a:rPr lang="en-US" sz="1620" dirty="0"/>
                <a:t>Artificial Neural Network</a:t>
              </a:r>
            </a:p>
          </p:txBody>
        </p:sp>
        <p:sp>
          <p:nvSpPr>
            <p:cNvPr id="20" name="TextBox 19">
              <a:extLst>
                <a:ext uri="{FF2B5EF4-FFF2-40B4-BE49-F238E27FC236}">
                  <a16:creationId xmlns:a16="http://schemas.microsoft.com/office/drawing/2014/main" id="{51EFC4C8-F756-0F48-8AD8-576EA3F6CA20}"/>
                </a:ext>
              </a:extLst>
            </p:cNvPr>
            <p:cNvSpPr txBox="1"/>
            <p:nvPr/>
          </p:nvSpPr>
          <p:spPr>
            <a:xfrm>
              <a:off x="11061286" y="5173186"/>
              <a:ext cx="2455384" cy="379591"/>
            </a:xfrm>
            <a:prstGeom prst="rect">
              <a:avLst/>
            </a:prstGeom>
            <a:noFill/>
          </p:spPr>
          <p:txBody>
            <a:bodyPr wrap="none" rtlCol="0">
              <a:spAutoFit/>
            </a:bodyPr>
            <a:lstStyle/>
            <a:p>
              <a:r>
                <a:rPr lang="en-US" sz="1620" dirty="0" err="1"/>
                <a:t>nutrientDetect</a:t>
              </a:r>
              <a:r>
                <a:rPr lang="en-US" sz="1620" dirty="0"/>
                <a:t> Algorithm</a:t>
              </a:r>
            </a:p>
          </p:txBody>
        </p:sp>
        <p:sp>
          <p:nvSpPr>
            <p:cNvPr id="6" name="Right Arrow 5">
              <a:extLst>
                <a:ext uri="{FF2B5EF4-FFF2-40B4-BE49-F238E27FC236}">
                  <a16:creationId xmlns:a16="http://schemas.microsoft.com/office/drawing/2014/main" id="{32EF5063-B2F8-BE46-9BCD-0372E082FD5F}"/>
                </a:ext>
              </a:extLst>
            </p:cNvPr>
            <p:cNvSpPr/>
            <p:nvPr/>
          </p:nvSpPr>
          <p:spPr>
            <a:xfrm>
              <a:off x="6234276" y="5188653"/>
              <a:ext cx="978408"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7174" name="Picture 6" descr="Image result for artificial neural network icon">
              <a:extLst>
                <a:ext uri="{FF2B5EF4-FFF2-40B4-BE49-F238E27FC236}">
                  <a16:creationId xmlns:a16="http://schemas.microsoft.com/office/drawing/2014/main" id="{64DDCA92-2458-7D49-80BC-21573611C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822" y="4067050"/>
              <a:ext cx="2351644" cy="235164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6A1AB65-E5EE-7145-A834-A422B49496AC}"/>
              </a:ext>
            </a:extLst>
          </p:cNvPr>
          <p:cNvSpPr txBox="1"/>
          <p:nvPr/>
        </p:nvSpPr>
        <p:spPr>
          <a:xfrm>
            <a:off x="118092" y="4331877"/>
            <a:ext cx="10679527" cy="341632"/>
          </a:xfrm>
          <a:prstGeom prst="rect">
            <a:avLst/>
          </a:prstGeom>
          <a:noFill/>
        </p:spPr>
        <p:txBody>
          <a:bodyPr wrap="none" rtlCol="0">
            <a:spAutoFit/>
          </a:bodyPr>
          <a:lstStyle/>
          <a:p>
            <a:r>
              <a:rPr lang="en-US" sz="1620" b="1" dirty="0"/>
              <a:t>Dataset Columns: Calcium, Magnesium, Potassium, Sulfur, Nitrogen, Lime, Carbon, Phosphorus, Moisture</a:t>
            </a:r>
            <a:endParaRPr lang="en-US" sz="1620" dirty="0"/>
          </a:p>
        </p:txBody>
      </p:sp>
      <p:pic>
        <p:nvPicPr>
          <p:cNvPr id="3" name="Picture 2">
            <a:extLst>
              <a:ext uri="{FF2B5EF4-FFF2-40B4-BE49-F238E27FC236}">
                <a16:creationId xmlns:a16="http://schemas.microsoft.com/office/drawing/2014/main" id="{C3B8347C-6101-B04E-8C4D-EB09F10FA8F0}"/>
              </a:ext>
            </a:extLst>
          </p:cNvPr>
          <p:cNvPicPr>
            <a:picLocks noChangeAspect="1"/>
          </p:cNvPicPr>
          <p:nvPr/>
        </p:nvPicPr>
        <p:blipFill>
          <a:blip r:embed="rId4"/>
          <a:stretch>
            <a:fillRect/>
          </a:stretch>
        </p:blipFill>
        <p:spPr>
          <a:xfrm>
            <a:off x="617873" y="4666373"/>
            <a:ext cx="8961120" cy="1840230"/>
          </a:xfrm>
          <a:prstGeom prst="rect">
            <a:avLst/>
          </a:prstGeom>
        </p:spPr>
      </p:pic>
      <p:sp>
        <p:nvSpPr>
          <p:cNvPr id="14" name="Right Arrow 13">
            <a:extLst>
              <a:ext uri="{FF2B5EF4-FFF2-40B4-BE49-F238E27FC236}">
                <a16:creationId xmlns:a16="http://schemas.microsoft.com/office/drawing/2014/main" id="{C47A48A0-4FEF-4D4B-BA9D-4D6F076D5C69}"/>
              </a:ext>
            </a:extLst>
          </p:cNvPr>
          <p:cNvSpPr/>
          <p:nvPr/>
        </p:nvSpPr>
        <p:spPr>
          <a:xfrm>
            <a:off x="6958758" y="2950453"/>
            <a:ext cx="1017437" cy="3323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Tree>
    <p:extLst>
      <p:ext uri="{BB962C8B-B14F-4D97-AF65-F5344CB8AC3E}">
        <p14:creationId xmlns:p14="http://schemas.microsoft.com/office/powerpoint/2010/main" val="4037498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21304" y="342900"/>
            <a:ext cx="65837" cy="6172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1" name="Google Shape;306;p3" descr="Graphical user interface, application&#10;&#10;Description automatically generated">
            <a:extLst>
              <a:ext uri="{FF2B5EF4-FFF2-40B4-BE49-F238E27FC236}">
                <a16:creationId xmlns:a16="http://schemas.microsoft.com/office/drawing/2014/main" id="{17475BC6-1D49-CA40-A18E-D8869C4BFDBA}"/>
              </a:ext>
            </a:extLst>
          </p:cNvPr>
          <p:cNvPicPr preferRelativeResize="0"/>
          <p:nvPr/>
        </p:nvPicPr>
        <p:blipFill rotWithShape="1">
          <a:blip r:embed="rId2"/>
          <a:srcRect t="3397" b="17213"/>
          <a:stretch/>
        </p:blipFill>
        <p:spPr>
          <a:xfrm>
            <a:off x="4602139" y="632461"/>
            <a:ext cx="1768522" cy="2474062"/>
          </a:xfrm>
          <a:prstGeom prst="rect">
            <a:avLst/>
          </a:prstGeom>
          <a:noFill/>
        </p:spPr>
      </p:pic>
      <p:sp>
        <p:nvSpPr>
          <p:cNvPr id="21" name="Rectangle 20">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97052" y="342900"/>
            <a:ext cx="65837" cy="6172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2" name="Google Shape;307;p3" descr="Graphical user interface, website&#10;&#10;Description automatically generated">
            <a:extLst>
              <a:ext uri="{FF2B5EF4-FFF2-40B4-BE49-F238E27FC236}">
                <a16:creationId xmlns:a16="http://schemas.microsoft.com/office/drawing/2014/main" id="{2781D7EE-B92B-9F40-86AC-60EC7A0FDAAC}"/>
              </a:ext>
            </a:extLst>
          </p:cNvPr>
          <p:cNvPicPr preferRelativeResize="0"/>
          <p:nvPr/>
        </p:nvPicPr>
        <p:blipFill rotWithShape="1">
          <a:blip r:embed="rId3"/>
          <a:srcRect r="3" b="22711"/>
          <a:stretch/>
        </p:blipFill>
        <p:spPr>
          <a:xfrm>
            <a:off x="8288189" y="632460"/>
            <a:ext cx="1770706" cy="2477110"/>
          </a:xfrm>
          <a:prstGeom prst="rect">
            <a:avLst/>
          </a:prstGeom>
          <a:noFill/>
        </p:spPr>
      </p:pic>
      <p:sp>
        <p:nvSpPr>
          <p:cNvPr id="23" name="Rectangle 22">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53482" y="-2056029"/>
            <a:ext cx="65837" cy="1097005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3" name="Google Shape;308;p3" descr="Chart&#10;&#10;Description automatically generated with medium confidence">
            <a:extLst>
              <a:ext uri="{FF2B5EF4-FFF2-40B4-BE49-F238E27FC236}">
                <a16:creationId xmlns:a16="http://schemas.microsoft.com/office/drawing/2014/main" id="{6ADD7A42-6CC4-924A-8418-AEA6E9CE3416}"/>
              </a:ext>
            </a:extLst>
          </p:cNvPr>
          <p:cNvPicPr preferRelativeResize="0"/>
          <p:nvPr/>
        </p:nvPicPr>
        <p:blipFill rotWithShape="1">
          <a:blip r:embed="rId4"/>
          <a:srcRect t="12107" r="-2" b="9902"/>
          <a:stretch/>
        </p:blipFill>
        <p:spPr>
          <a:xfrm>
            <a:off x="972997" y="3748431"/>
            <a:ext cx="1770737" cy="2477110"/>
          </a:xfrm>
          <a:prstGeom prst="rect">
            <a:avLst/>
          </a:prstGeom>
          <a:noFill/>
        </p:spPr>
      </p:pic>
      <p:pic>
        <p:nvPicPr>
          <p:cNvPr id="14" name="Google Shape;309;p3" descr="Graphical user interface, text, application, chat or text message&#10;&#10;Description automatically generated">
            <a:extLst>
              <a:ext uri="{FF2B5EF4-FFF2-40B4-BE49-F238E27FC236}">
                <a16:creationId xmlns:a16="http://schemas.microsoft.com/office/drawing/2014/main" id="{5AE9F8F5-9D0D-D546-9296-360E06B4F8B0}"/>
              </a:ext>
            </a:extLst>
          </p:cNvPr>
          <p:cNvPicPr preferRelativeResize="0"/>
          <p:nvPr/>
        </p:nvPicPr>
        <p:blipFill rotWithShape="1">
          <a:blip r:embed="rId5"/>
          <a:srcRect r="-2" b="22008"/>
          <a:stretch/>
        </p:blipFill>
        <p:spPr>
          <a:xfrm>
            <a:off x="4630634" y="3748431"/>
            <a:ext cx="1770715" cy="2477110"/>
          </a:xfrm>
          <a:prstGeom prst="rect">
            <a:avLst/>
          </a:prstGeom>
          <a:noFill/>
        </p:spPr>
      </p:pic>
      <p:pic>
        <p:nvPicPr>
          <p:cNvPr id="9" name="Google Shape;304;p3">
            <a:extLst>
              <a:ext uri="{FF2B5EF4-FFF2-40B4-BE49-F238E27FC236}">
                <a16:creationId xmlns:a16="http://schemas.microsoft.com/office/drawing/2014/main" id="{06EB5B1B-678D-344E-8A17-DDB27127E9C6}"/>
              </a:ext>
            </a:extLst>
          </p:cNvPr>
          <p:cNvPicPr preferRelativeResize="0"/>
          <p:nvPr/>
        </p:nvPicPr>
        <p:blipFill rotWithShape="1">
          <a:blip r:embed="rId6"/>
          <a:stretch/>
        </p:blipFill>
        <p:spPr>
          <a:xfrm>
            <a:off x="8480027" y="3748431"/>
            <a:ext cx="1387181" cy="2477110"/>
          </a:xfrm>
          <a:prstGeom prst="rect">
            <a:avLst/>
          </a:prstGeom>
          <a:noFill/>
        </p:spPr>
      </p:pic>
      <p:pic>
        <p:nvPicPr>
          <p:cNvPr id="3" name="Picture 2">
            <a:extLst>
              <a:ext uri="{FF2B5EF4-FFF2-40B4-BE49-F238E27FC236}">
                <a16:creationId xmlns:a16="http://schemas.microsoft.com/office/drawing/2014/main" id="{14EBD974-D007-BB4B-AE52-9821578FA787}"/>
              </a:ext>
            </a:extLst>
          </p:cNvPr>
          <p:cNvPicPr>
            <a:picLocks noChangeAspect="1"/>
          </p:cNvPicPr>
          <p:nvPr/>
        </p:nvPicPr>
        <p:blipFill rotWithShape="1">
          <a:blip r:embed="rId7"/>
          <a:srcRect b="10393"/>
          <a:stretch/>
        </p:blipFill>
        <p:spPr>
          <a:xfrm>
            <a:off x="900415" y="510410"/>
            <a:ext cx="1745891" cy="2770557"/>
          </a:xfrm>
          <a:prstGeom prst="rect">
            <a:avLst/>
          </a:prstGeom>
        </p:spPr>
      </p:pic>
    </p:spTree>
    <p:extLst>
      <p:ext uri="{BB962C8B-B14F-4D97-AF65-F5344CB8AC3E}">
        <p14:creationId xmlns:p14="http://schemas.microsoft.com/office/powerpoint/2010/main" val="3154244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972800" cy="61722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7680960" y="342900"/>
            <a:ext cx="3289151" cy="4117813"/>
          </a:xfrm>
          <a:prstGeom prst="rect">
            <a:avLst/>
          </a:prstGeom>
        </p:spPr>
      </p:pic>
      <p:sp useBgFill="1">
        <p:nvSpPr>
          <p:cNvPr id="12" name="Rectangle 11">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 y="340536"/>
            <a:ext cx="10970057"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0536"/>
            <a:ext cx="10970057" cy="61722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grpSp>
        <p:nvGrpSpPr>
          <p:cNvPr id="16" name="Group 15">
            <a:extLst>
              <a:ext uri="{FF2B5EF4-FFF2-40B4-BE49-F238E27FC236}">
                <a16:creationId xmlns:a16="http://schemas.microsoft.com/office/drawing/2014/main" id="{5BB11B77-16CE-4796-9677-F0ED67FCE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342900"/>
            <a:ext cx="6951664" cy="6172200"/>
            <a:chOff x="4464881" y="0"/>
            <a:chExt cx="7724071" cy="6858000"/>
          </a:xfrm>
        </p:grpSpPr>
        <p:pic>
          <p:nvPicPr>
            <p:cNvPr id="17" name="Picture 16">
              <a:extLst>
                <a:ext uri="{FF2B5EF4-FFF2-40B4-BE49-F238E27FC236}">
                  <a16:creationId xmlns:a16="http://schemas.microsoft.com/office/drawing/2014/main" id="{EF26510D-AF6F-45BA-9996-9EA0F149D0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8" name="Picture 17">
              <a:extLst>
                <a:ext uri="{FF2B5EF4-FFF2-40B4-BE49-F238E27FC236}">
                  <a16:creationId xmlns:a16="http://schemas.microsoft.com/office/drawing/2014/main" id="{5E04EA3F-927A-42F5-96EF-44DCE97863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extBox 1">
            <a:extLst>
              <a:ext uri="{FF2B5EF4-FFF2-40B4-BE49-F238E27FC236}">
                <a16:creationId xmlns:a16="http://schemas.microsoft.com/office/drawing/2014/main" id="{35F5C048-13E9-C74C-8435-EC03482A283A}"/>
              </a:ext>
            </a:extLst>
          </p:cNvPr>
          <p:cNvSpPr txBox="1"/>
          <p:nvPr/>
        </p:nvSpPr>
        <p:spPr>
          <a:xfrm>
            <a:off x="6668937" y="1013319"/>
            <a:ext cx="3891038" cy="2621422"/>
          </a:xfrm>
          <a:prstGeom prst="rect">
            <a:avLst/>
          </a:prstGeom>
        </p:spPr>
        <p:txBody>
          <a:bodyPr vert="horz" lIns="82296" tIns="41148" rIns="82296" bIns="41148" rtlCol="0" anchor="b">
            <a:normAutofit/>
          </a:bodyPr>
          <a:lstStyle/>
          <a:p>
            <a:pPr>
              <a:spcBef>
                <a:spcPct val="0"/>
              </a:spcBef>
              <a:spcAft>
                <a:spcPts val="540"/>
              </a:spcAft>
            </a:pPr>
            <a:r>
              <a:rPr lang="en-US" sz="3960" dirty="0">
                <a:latin typeface="+mj-lt"/>
                <a:ea typeface="+mj-ea"/>
                <a:cs typeface="+mj-cs"/>
              </a:rPr>
              <a:t>Result: leafDetect</a:t>
            </a:r>
          </a:p>
        </p:txBody>
      </p:sp>
      <p:pic>
        <p:nvPicPr>
          <p:cNvPr id="3" name="Picture 2">
            <a:extLst>
              <a:ext uri="{FF2B5EF4-FFF2-40B4-BE49-F238E27FC236}">
                <a16:creationId xmlns:a16="http://schemas.microsoft.com/office/drawing/2014/main" id="{1D9F242E-4CC6-3049-8AD9-7136E14FCA2C}"/>
              </a:ext>
            </a:extLst>
          </p:cNvPr>
          <p:cNvPicPr>
            <a:picLocks noChangeAspect="1"/>
          </p:cNvPicPr>
          <p:nvPr/>
        </p:nvPicPr>
        <p:blipFill>
          <a:blip r:embed="rId5"/>
          <a:stretch>
            <a:fillRect/>
          </a:stretch>
        </p:blipFill>
        <p:spPr>
          <a:xfrm>
            <a:off x="542906" y="1736134"/>
            <a:ext cx="5761993" cy="3381004"/>
          </a:xfrm>
          <a:prstGeom prst="rect">
            <a:avLst/>
          </a:prstGeom>
        </p:spPr>
      </p:pic>
      <p:sp>
        <p:nvSpPr>
          <p:cNvPr id="7" name="TextBox 6">
            <a:extLst>
              <a:ext uri="{FF2B5EF4-FFF2-40B4-BE49-F238E27FC236}">
                <a16:creationId xmlns:a16="http://schemas.microsoft.com/office/drawing/2014/main" id="{CCC35D65-A4B0-9E43-869A-B713C3291631}"/>
              </a:ext>
            </a:extLst>
          </p:cNvPr>
          <p:cNvSpPr txBox="1"/>
          <p:nvPr/>
        </p:nvSpPr>
        <p:spPr>
          <a:xfrm>
            <a:off x="718458" y="4745083"/>
            <a:ext cx="1985554" cy="341632"/>
          </a:xfrm>
          <a:prstGeom prst="rect">
            <a:avLst/>
          </a:prstGeom>
          <a:noFill/>
        </p:spPr>
        <p:txBody>
          <a:bodyPr wrap="square" rtlCol="0">
            <a:spAutoFit/>
          </a:bodyPr>
          <a:lstStyle/>
          <a:p>
            <a:r>
              <a:rPr lang="en-US" sz="1620" dirty="0"/>
              <a:t>Average – 77%</a:t>
            </a:r>
          </a:p>
        </p:txBody>
      </p:sp>
    </p:spTree>
    <p:extLst>
      <p:ext uri="{BB962C8B-B14F-4D97-AF65-F5344CB8AC3E}">
        <p14:creationId xmlns:p14="http://schemas.microsoft.com/office/powerpoint/2010/main" val="4086535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line chart&#10;&#10;Description automatically generated">
            <a:extLst>
              <a:ext uri="{FF2B5EF4-FFF2-40B4-BE49-F238E27FC236}">
                <a16:creationId xmlns:a16="http://schemas.microsoft.com/office/drawing/2014/main" id="{5D3701D2-0B86-1B4C-962B-3D39B28BD9F7}"/>
              </a:ext>
            </a:extLst>
          </p:cNvPr>
          <p:cNvPicPr>
            <a:picLocks noChangeAspect="1"/>
          </p:cNvPicPr>
          <p:nvPr/>
        </p:nvPicPr>
        <p:blipFill>
          <a:blip r:embed="rId2"/>
          <a:stretch>
            <a:fillRect/>
          </a:stretch>
        </p:blipFill>
        <p:spPr>
          <a:xfrm>
            <a:off x="1474748" y="1566219"/>
            <a:ext cx="8023305" cy="4948881"/>
          </a:xfrm>
          <a:prstGeom prst="rect">
            <a:avLst/>
          </a:prstGeom>
        </p:spPr>
      </p:pic>
      <p:sp>
        <p:nvSpPr>
          <p:cNvPr id="3" name="TextBox 2">
            <a:extLst>
              <a:ext uri="{FF2B5EF4-FFF2-40B4-BE49-F238E27FC236}">
                <a16:creationId xmlns:a16="http://schemas.microsoft.com/office/drawing/2014/main" id="{50F8D481-89D0-5849-A8DF-C735BEE483D8}"/>
              </a:ext>
            </a:extLst>
          </p:cNvPr>
          <p:cNvSpPr txBox="1"/>
          <p:nvPr/>
        </p:nvSpPr>
        <p:spPr>
          <a:xfrm>
            <a:off x="366995" y="632049"/>
            <a:ext cx="10238809" cy="759058"/>
          </a:xfrm>
          <a:prstGeom prst="rect">
            <a:avLst/>
          </a:prstGeom>
        </p:spPr>
        <p:txBody>
          <a:bodyPr vert="horz" lIns="82296" tIns="41148" rIns="82296" bIns="41148" rtlCol="0" anchor="b">
            <a:normAutofit/>
          </a:bodyPr>
          <a:lstStyle/>
          <a:p>
            <a:pPr algn="ctr">
              <a:spcBef>
                <a:spcPct val="0"/>
              </a:spcBef>
              <a:spcAft>
                <a:spcPts val="540"/>
              </a:spcAft>
            </a:pPr>
            <a:r>
              <a:rPr lang="en-US" sz="3960" dirty="0">
                <a:latin typeface="+mj-lt"/>
                <a:ea typeface="+mj-ea"/>
                <a:cs typeface="+mj-cs"/>
              </a:rPr>
              <a:t>Accuracy of the diseaseDetect </a:t>
            </a:r>
            <a:r>
              <a:rPr lang="en-US" sz="3960" dirty="0" err="1">
                <a:latin typeface="+mj-lt"/>
                <a:ea typeface="+mj-ea"/>
                <a:cs typeface="+mj-cs"/>
              </a:rPr>
              <a:t>Algoithm</a:t>
            </a:r>
            <a:endParaRPr lang="en-US" sz="3960" dirty="0">
              <a:latin typeface="+mj-lt"/>
              <a:ea typeface="+mj-ea"/>
              <a:cs typeface="+mj-cs"/>
            </a:endParaRPr>
          </a:p>
        </p:txBody>
      </p:sp>
    </p:spTree>
    <p:extLst>
      <p:ext uri="{BB962C8B-B14F-4D97-AF65-F5344CB8AC3E}">
        <p14:creationId xmlns:p14="http://schemas.microsoft.com/office/powerpoint/2010/main" val="3021381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8924C-5ED3-BC4B-9D80-7B7E00D8CC74}"/>
              </a:ext>
            </a:extLst>
          </p:cNvPr>
          <p:cNvPicPr>
            <a:picLocks noChangeAspect="1"/>
          </p:cNvPicPr>
          <p:nvPr/>
        </p:nvPicPr>
        <p:blipFill>
          <a:blip r:embed="rId2"/>
          <a:stretch>
            <a:fillRect/>
          </a:stretch>
        </p:blipFill>
        <p:spPr>
          <a:xfrm>
            <a:off x="173066" y="2309425"/>
            <a:ext cx="4991247" cy="2994749"/>
          </a:xfrm>
          <a:prstGeom prst="rect">
            <a:avLst/>
          </a:prstGeom>
        </p:spPr>
      </p:pic>
      <p:sp>
        <p:nvSpPr>
          <p:cNvPr id="3" name="TextBox 2">
            <a:extLst>
              <a:ext uri="{FF2B5EF4-FFF2-40B4-BE49-F238E27FC236}">
                <a16:creationId xmlns:a16="http://schemas.microsoft.com/office/drawing/2014/main" id="{A4E538C4-C3A6-FD47-B0DD-E404FFF52CC0}"/>
              </a:ext>
            </a:extLst>
          </p:cNvPr>
          <p:cNvSpPr txBox="1"/>
          <p:nvPr/>
        </p:nvSpPr>
        <p:spPr>
          <a:xfrm>
            <a:off x="366995" y="632049"/>
            <a:ext cx="10238809" cy="759058"/>
          </a:xfrm>
          <a:prstGeom prst="rect">
            <a:avLst/>
          </a:prstGeom>
        </p:spPr>
        <p:txBody>
          <a:bodyPr vert="horz" lIns="82296" tIns="41148" rIns="82296" bIns="41148" rtlCol="0" anchor="b">
            <a:normAutofit/>
          </a:bodyPr>
          <a:lstStyle/>
          <a:p>
            <a:pPr algn="ctr">
              <a:spcBef>
                <a:spcPct val="0"/>
              </a:spcBef>
              <a:spcAft>
                <a:spcPts val="540"/>
              </a:spcAft>
            </a:pPr>
            <a:r>
              <a:rPr lang="en-US" sz="3960" dirty="0">
                <a:latin typeface="+mj-lt"/>
                <a:ea typeface="+mj-ea"/>
                <a:cs typeface="+mj-cs"/>
              </a:rPr>
              <a:t>Results of the </a:t>
            </a:r>
            <a:r>
              <a:rPr lang="en-US" sz="3960" dirty="0" err="1">
                <a:latin typeface="+mj-lt"/>
                <a:ea typeface="+mj-ea"/>
                <a:cs typeface="+mj-cs"/>
              </a:rPr>
              <a:t>nutrientDetect</a:t>
            </a:r>
            <a:r>
              <a:rPr lang="en-US" sz="3960" dirty="0">
                <a:latin typeface="+mj-lt"/>
                <a:ea typeface="+mj-ea"/>
                <a:cs typeface="+mj-cs"/>
              </a:rPr>
              <a:t> Algorithm </a:t>
            </a:r>
          </a:p>
        </p:txBody>
      </p:sp>
      <p:pic>
        <p:nvPicPr>
          <p:cNvPr id="5" name="Picture 4">
            <a:extLst>
              <a:ext uri="{FF2B5EF4-FFF2-40B4-BE49-F238E27FC236}">
                <a16:creationId xmlns:a16="http://schemas.microsoft.com/office/drawing/2014/main" id="{175152D9-715F-424C-966A-BA48A886654E}"/>
              </a:ext>
            </a:extLst>
          </p:cNvPr>
          <p:cNvPicPr>
            <a:picLocks noChangeAspect="1"/>
          </p:cNvPicPr>
          <p:nvPr/>
        </p:nvPicPr>
        <p:blipFill>
          <a:blip r:embed="rId3"/>
          <a:stretch>
            <a:fillRect/>
          </a:stretch>
        </p:blipFill>
        <p:spPr>
          <a:xfrm>
            <a:off x="5486400" y="2217162"/>
            <a:ext cx="5231348" cy="3179273"/>
          </a:xfrm>
          <a:prstGeom prst="rect">
            <a:avLst/>
          </a:prstGeom>
        </p:spPr>
      </p:pic>
    </p:spTree>
    <p:extLst>
      <p:ext uri="{BB962C8B-B14F-4D97-AF65-F5344CB8AC3E}">
        <p14:creationId xmlns:p14="http://schemas.microsoft.com/office/powerpoint/2010/main" val="4136077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6A5BD-84E4-274F-8EEB-612161D8252E}"/>
              </a:ext>
            </a:extLst>
          </p:cNvPr>
          <p:cNvSpPr>
            <a:spLocks noGrp="1"/>
          </p:cNvSpPr>
          <p:nvPr>
            <p:ph type="title"/>
          </p:nvPr>
        </p:nvSpPr>
        <p:spPr/>
        <p:txBody>
          <a:bodyPr/>
          <a:lstStyle/>
          <a:p>
            <a:r>
              <a:rPr lang="en-US" dirty="0"/>
              <a:t>Conclusion</a:t>
            </a:r>
          </a:p>
        </p:txBody>
      </p:sp>
      <p:pic>
        <p:nvPicPr>
          <p:cNvPr id="5" name="Picture 16" descr="Agriculture | Sensoterra">
            <a:extLst>
              <a:ext uri="{FF2B5EF4-FFF2-40B4-BE49-F238E27FC236}">
                <a16:creationId xmlns:a16="http://schemas.microsoft.com/office/drawing/2014/main" id="{DFBF8AC9-77DF-F34E-BE0F-E3F9453E90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15" t="9472" r="17748"/>
          <a:stretch/>
        </p:blipFill>
        <p:spPr bwMode="auto">
          <a:xfrm>
            <a:off x="138505" y="1960356"/>
            <a:ext cx="5081087" cy="23115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9596FDB-C138-1E41-8152-6F15CE6A5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637490">
            <a:off x="1203427" y="1532352"/>
            <a:ext cx="1348554" cy="1796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0E126ED-FD1F-1343-B89A-6E348B683F43}"/>
              </a:ext>
            </a:extLst>
          </p:cNvPr>
          <p:cNvPicPr>
            <a:picLocks noChangeAspect="1"/>
          </p:cNvPicPr>
          <p:nvPr/>
        </p:nvPicPr>
        <p:blipFill rotWithShape="1">
          <a:blip r:embed="rId4"/>
          <a:srcRect b="10393"/>
          <a:stretch/>
        </p:blipFill>
        <p:spPr>
          <a:xfrm>
            <a:off x="2209715" y="4367182"/>
            <a:ext cx="1007798" cy="1599278"/>
          </a:xfrm>
          <a:prstGeom prst="rect">
            <a:avLst/>
          </a:prstGeom>
        </p:spPr>
      </p:pic>
      <p:pic>
        <p:nvPicPr>
          <p:cNvPr id="7" name="Picture 6">
            <a:extLst>
              <a:ext uri="{FF2B5EF4-FFF2-40B4-BE49-F238E27FC236}">
                <a16:creationId xmlns:a16="http://schemas.microsoft.com/office/drawing/2014/main" id="{B0B60E04-16B3-8E4C-816B-528DF991CAB6}"/>
              </a:ext>
            </a:extLst>
          </p:cNvPr>
          <p:cNvPicPr>
            <a:picLocks noChangeAspect="1"/>
          </p:cNvPicPr>
          <p:nvPr/>
        </p:nvPicPr>
        <p:blipFill>
          <a:blip r:embed="rId5"/>
          <a:stretch>
            <a:fillRect/>
          </a:stretch>
        </p:blipFill>
        <p:spPr>
          <a:xfrm>
            <a:off x="5753209" y="1865091"/>
            <a:ext cx="5012284" cy="3120147"/>
          </a:xfrm>
          <a:prstGeom prst="rect">
            <a:avLst/>
          </a:prstGeom>
        </p:spPr>
      </p:pic>
      <p:cxnSp>
        <p:nvCxnSpPr>
          <p:cNvPr id="8" name="Straight Connector 7">
            <a:extLst>
              <a:ext uri="{FF2B5EF4-FFF2-40B4-BE49-F238E27FC236}">
                <a16:creationId xmlns:a16="http://schemas.microsoft.com/office/drawing/2014/main" id="{590B4935-B7F1-274B-8D89-87FB76876D29}"/>
              </a:ext>
            </a:extLst>
          </p:cNvPr>
          <p:cNvCxnSpPr/>
          <p:nvPr/>
        </p:nvCxnSpPr>
        <p:spPr>
          <a:xfrm>
            <a:off x="5486400" y="445771"/>
            <a:ext cx="0" cy="56323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920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5EEDDE-3B48-D340-83CF-9C01AC375310}"/>
              </a:ext>
            </a:extLst>
          </p:cNvPr>
          <p:cNvSpPr>
            <a:spLocks noGrp="1"/>
          </p:cNvSpPr>
          <p:nvPr>
            <p:ph idx="1"/>
          </p:nvPr>
        </p:nvSpPr>
        <p:spPr/>
        <p:txBody>
          <a:bodyPr/>
          <a:lstStyle/>
          <a:p>
            <a:r>
              <a:rPr lang="en-US" dirty="0"/>
              <a:t>Mentors at Discovery Education</a:t>
            </a:r>
          </a:p>
          <a:p>
            <a:r>
              <a:rPr lang="en-US" dirty="0"/>
              <a:t>Mentors at Tata Consultancy Services</a:t>
            </a:r>
          </a:p>
          <a:p>
            <a:r>
              <a:rPr lang="en-US" dirty="0"/>
              <a:t>My Science Teacher Ms. </a:t>
            </a:r>
            <a:r>
              <a:rPr lang="en-US" dirty="0" err="1"/>
              <a:t>Contie</a:t>
            </a:r>
            <a:endParaRPr lang="en-US" dirty="0"/>
          </a:p>
          <a:p>
            <a:r>
              <a:rPr lang="en-US" dirty="0"/>
              <a:t>Rootbound Farm</a:t>
            </a:r>
          </a:p>
          <a:p>
            <a:r>
              <a:rPr lang="en-US" dirty="0"/>
              <a:t>Xylem Ignite</a:t>
            </a:r>
          </a:p>
          <a:p>
            <a:pPr marL="0" indent="0">
              <a:buNone/>
            </a:pPr>
            <a:endParaRPr lang="en-US" dirty="0"/>
          </a:p>
        </p:txBody>
      </p:sp>
    </p:spTree>
    <p:extLst>
      <p:ext uri="{BB962C8B-B14F-4D97-AF65-F5344CB8AC3E}">
        <p14:creationId xmlns:p14="http://schemas.microsoft.com/office/powerpoint/2010/main" val="374772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96FF6-965D-2D43-910A-2E2C14E4E16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988BC4E-F27F-6947-8F61-FC67EC8A1888}"/>
              </a:ext>
            </a:extLst>
          </p:cNvPr>
          <p:cNvSpPr>
            <a:spLocks noGrp="1"/>
          </p:cNvSpPr>
          <p:nvPr>
            <p:ph idx="1"/>
          </p:nvPr>
        </p:nvSpPr>
        <p:spPr/>
        <p:txBody>
          <a:bodyPr>
            <a:normAutofit fontScale="55000" lnSpcReduction="20000"/>
          </a:bodyPr>
          <a:lstStyle/>
          <a:p>
            <a:r>
              <a:rPr lang="en-US" dirty="0"/>
              <a:t>Marjanovic, I. (n.d.). Crop Diseases: The Nightmare of Every Farmer. Retrieved December 30, 2020, from https://</a:t>
            </a:r>
            <a:r>
              <a:rPr lang="en-US" dirty="0" err="1"/>
              <a:t>blog.agrivi.com</a:t>
            </a:r>
            <a:r>
              <a:rPr lang="en-US" dirty="0"/>
              <a:t>/post/crop-diseases-the-nightmare-of-every-farmer</a:t>
            </a:r>
          </a:p>
          <a:p>
            <a:r>
              <a:rPr lang="en-US" dirty="0"/>
              <a:t>Hall, J. (2016, January 4). Plant disease. Retrieved December 30, 2020, from https://</a:t>
            </a:r>
            <a:r>
              <a:rPr lang="en-US" dirty="0" err="1"/>
              <a:t>www.britannica.com</a:t>
            </a:r>
            <a:r>
              <a:rPr lang="en-US" dirty="0"/>
              <a:t>/science/plant-disease </a:t>
            </a:r>
          </a:p>
          <a:p>
            <a:r>
              <a:rPr lang="en-US" dirty="0"/>
              <a:t>Daniels, E. (2017, March 11). 14 Common Plant Diseases: How to Identify &amp; Treat Them. Retrieved December 30, 2020, from https://</a:t>
            </a:r>
            <a:r>
              <a:rPr lang="en-US" dirty="0" err="1"/>
              <a:t>www.proflowers.com</a:t>
            </a:r>
            <a:r>
              <a:rPr lang="en-US" dirty="0"/>
              <a:t>/blog/plant-diseases</a:t>
            </a:r>
          </a:p>
          <a:p>
            <a:r>
              <a:rPr lang="en-US" dirty="0"/>
              <a:t>Stewart, W., &amp; Roberts, T. (2012). Food Security and the Role of Fertilizer in Supporting it. Procedia Engineering, 46, 76-82. doi:10.1016/j.proeng.2012.09.448</a:t>
            </a:r>
          </a:p>
          <a:p>
            <a:r>
              <a:rPr lang="en-US" dirty="0"/>
              <a:t>Village, P. (2018, December 17). [87K </a:t>
            </a:r>
            <a:r>
              <a:rPr lang="en-US" dirty="0" err="1"/>
              <a:t>rgb</a:t>
            </a:r>
            <a:r>
              <a:rPr lang="en-US" dirty="0"/>
              <a:t> images of healthy and diseased crop leaves which is categorized into 38 different classes.]. Unpublished raw data.</a:t>
            </a:r>
          </a:p>
          <a:p>
            <a:r>
              <a:rPr lang="en-US" dirty="0" err="1"/>
              <a:t>Pjreddie</a:t>
            </a:r>
            <a:r>
              <a:rPr lang="en-US" dirty="0"/>
              <a:t>. (n.d.). </a:t>
            </a:r>
            <a:r>
              <a:rPr lang="en-US" dirty="0" err="1"/>
              <a:t>Pjreddie</a:t>
            </a:r>
            <a:r>
              <a:rPr lang="en-US" dirty="0"/>
              <a:t>/darknet. Retrieved December 30, 2020, from https://</a:t>
            </a:r>
            <a:r>
              <a:rPr lang="en-US" dirty="0" err="1"/>
              <a:t>github.com</a:t>
            </a:r>
            <a:r>
              <a:rPr lang="en-US" dirty="0"/>
              <a:t>/</a:t>
            </a:r>
            <a:r>
              <a:rPr lang="en-US" dirty="0" err="1"/>
              <a:t>pjreddie</a:t>
            </a:r>
            <a:r>
              <a:rPr lang="en-US" dirty="0"/>
              <a:t>/darknet/wiki/YOLO:-Real-Time-Object-Detection</a:t>
            </a:r>
          </a:p>
          <a:p>
            <a:r>
              <a:rPr lang="en-US" dirty="0" err="1"/>
              <a:t>Saha</a:t>
            </a:r>
            <a:r>
              <a:rPr lang="en-US" dirty="0"/>
              <a:t>, S. (2018, December 17). A Comprehensive Guide to Convolutional Neural Networks - the ELI5 way. Retrieved December 30, 2020, from https://</a:t>
            </a:r>
            <a:r>
              <a:rPr lang="en-US" dirty="0" err="1"/>
              <a:t>towardsdatascience.com</a:t>
            </a:r>
            <a:r>
              <a:rPr lang="en-US" dirty="0"/>
              <a:t>/a-comprehensive-guide-to-convolutional-neural-networks-the-eli5-way-3bd2b1164a53</a:t>
            </a:r>
            <a:br>
              <a:rPr lang="en-US" dirty="0"/>
            </a:br>
            <a:endParaRPr lang="en-US" dirty="0"/>
          </a:p>
        </p:txBody>
      </p:sp>
    </p:spTree>
    <p:extLst>
      <p:ext uri="{BB962C8B-B14F-4D97-AF65-F5344CB8AC3E}">
        <p14:creationId xmlns:p14="http://schemas.microsoft.com/office/powerpoint/2010/main" val="2422720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2">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970057"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sp>
        <p:nvSpPr>
          <p:cNvPr id="1031" name="Rectangle 74">
            <a:extLst>
              <a:ext uri="{FF2B5EF4-FFF2-40B4-BE49-F238E27FC236}">
                <a16:creationId xmlns:a16="http://schemas.microsoft.com/office/drawing/2014/main" id="{34F8020C-60BB-4357-8207-13221A99A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 y="342900"/>
            <a:ext cx="10970057" cy="61722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chemeClr val="tx1">
                  <a:lumMod val="65000"/>
                  <a:lumOff val="35000"/>
                </a:schemeClr>
              </a:solidFill>
              <a:latin typeface="AvenirNext LT Pro Medium" panose="020B0504020202020204" pitchFamily="34" charset="0"/>
            </a:endParaRPr>
          </a:p>
        </p:txBody>
      </p:sp>
      <p:sp>
        <p:nvSpPr>
          <p:cNvPr id="1032" name="Rectangle 76">
            <a:extLst>
              <a:ext uri="{FF2B5EF4-FFF2-40B4-BE49-F238E27FC236}">
                <a16:creationId xmlns:a16="http://schemas.microsoft.com/office/drawing/2014/main" id="{20FB2548-F441-491F-B89E-C8122CA41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848" y="960120"/>
            <a:ext cx="9738360"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79" name="Rectangle 78">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972800" cy="617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grpSp>
        <p:nvGrpSpPr>
          <p:cNvPr id="81" name="Group 80">
            <a:extLst>
              <a:ext uri="{FF2B5EF4-FFF2-40B4-BE49-F238E27FC236}">
                <a16:creationId xmlns:a16="http://schemas.microsoft.com/office/drawing/2014/main" id="{F88A4BBD-D838-4074-87A2-A924525800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42901"/>
            <a:ext cx="4713274" cy="6172200"/>
            <a:chOff x="20829" y="1"/>
            <a:chExt cx="5236971" cy="6857999"/>
          </a:xfrm>
        </p:grpSpPr>
        <p:pic>
          <p:nvPicPr>
            <p:cNvPr id="82" name="Picture 81">
              <a:extLst>
                <a:ext uri="{FF2B5EF4-FFF2-40B4-BE49-F238E27FC236}">
                  <a16:creationId xmlns:a16="http://schemas.microsoft.com/office/drawing/2014/main" id="{538A046B-CDF0-4C13-A5DF-209D5B865B1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83" name="Picture 82">
              <a:extLst>
                <a:ext uri="{FF2B5EF4-FFF2-40B4-BE49-F238E27FC236}">
                  <a16:creationId xmlns:a16="http://schemas.microsoft.com/office/drawing/2014/main" id="{B7C60656-56B0-4CF3-958D-AB9C245867C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pic>
        <p:nvPicPr>
          <p:cNvPr id="1028" name="Picture 4" descr="Image result for thank you icon">
            <a:extLst>
              <a:ext uri="{FF2B5EF4-FFF2-40B4-BE49-F238E27FC236}">
                <a16:creationId xmlns:a16="http://schemas.microsoft.com/office/drawing/2014/main" id="{15267DC7-33E5-9642-86B9-E6298CDDA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69" b="24535"/>
          <a:stretch/>
        </p:blipFill>
        <p:spPr bwMode="auto">
          <a:xfrm>
            <a:off x="613105" y="960120"/>
            <a:ext cx="9738360"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15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87">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5252" y="342900"/>
            <a:ext cx="82296" cy="6172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2" name="Google Shape;110;p2" descr="Text, logo, company name&#10;&#10;Description automatically generated">
            <a:extLst>
              <a:ext uri="{FF2B5EF4-FFF2-40B4-BE49-F238E27FC236}">
                <a16:creationId xmlns:a16="http://schemas.microsoft.com/office/drawing/2014/main" id="{BECB1544-D974-B741-A59B-FA89083A198F}"/>
              </a:ext>
            </a:extLst>
          </p:cNvPr>
          <p:cNvPicPr preferRelativeResize="0"/>
          <p:nvPr/>
        </p:nvPicPr>
        <p:blipFill rotWithShape="1">
          <a:blip r:embed="rId2"/>
          <a:srcRect t="24517" r="-2" b="4712"/>
          <a:stretch/>
        </p:blipFill>
        <p:spPr>
          <a:xfrm>
            <a:off x="6391736" y="632461"/>
            <a:ext cx="2981459" cy="2397404"/>
          </a:xfrm>
          <a:prstGeom prst="rect">
            <a:avLst/>
          </a:prstGeom>
          <a:noFill/>
        </p:spPr>
      </p:pic>
      <p:sp>
        <p:nvSpPr>
          <p:cNvPr id="90" name="Rectangle 89">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7852"/>
            <a:ext cx="5513832"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92" name="Rectangle 91">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8968" y="3387852"/>
            <a:ext cx="5513832"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4" name="Picture 4" descr="Image result for farmland decreasing">
            <a:extLst>
              <a:ext uri="{FF2B5EF4-FFF2-40B4-BE49-F238E27FC236}">
                <a16:creationId xmlns:a16="http://schemas.microsoft.com/office/drawing/2014/main" id="{E5439AD3-536F-9745-95E9-5612B18BC4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358"/>
          <a:stretch/>
        </p:blipFill>
        <p:spPr bwMode="auto">
          <a:xfrm>
            <a:off x="628504" y="3610886"/>
            <a:ext cx="4450042" cy="24845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10;&#10;Description automatically generated">
            <a:extLst>
              <a:ext uri="{FF2B5EF4-FFF2-40B4-BE49-F238E27FC236}">
                <a16:creationId xmlns:a16="http://schemas.microsoft.com/office/drawing/2014/main" id="{52572BA7-C783-FB42-B521-73DBD230684C}"/>
              </a:ext>
            </a:extLst>
          </p:cNvPr>
          <p:cNvPicPr>
            <a:picLocks noChangeAspect="1"/>
          </p:cNvPicPr>
          <p:nvPr/>
        </p:nvPicPr>
        <p:blipFill rotWithShape="1">
          <a:blip r:embed="rId4"/>
          <a:srcRect t="22295" r="1" b="18581"/>
          <a:stretch/>
        </p:blipFill>
        <p:spPr>
          <a:xfrm>
            <a:off x="5677231" y="3622103"/>
            <a:ext cx="4601336" cy="246207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1" name="Down Arrow 10">
            <a:extLst>
              <a:ext uri="{FF2B5EF4-FFF2-40B4-BE49-F238E27FC236}">
                <a16:creationId xmlns:a16="http://schemas.microsoft.com/office/drawing/2014/main" id="{FFE7BDE5-A127-1A48-A8AA-0BC7007D327F}"/>
              </a:ext>
            </a:extLst>
          </p:cNvPr>
          <p:cNvSpPr/>
          <p:nvPr/>
        </p:nvSpPr>
        <p:spPr>
          <a:xfrm rot="16200000">
            <a:off x="5330686" y="4297642"/>
            <a:ext cx="436169" cy="880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47" name="Down Arrow 46">
            <a:extLst>
              <a:ext uri="{FF2B5EF4-FFF2-40B4-BE49-F238E27FC236}">
                <a16:creationId xmlns:a16="http://schemas.microsoft.com/office/drawing/2014/main" id="{383ED96F-DBDD-FD4C-8543-72EB98EAE519}"/>
              </a:ext>
            </a:extLst>
          </p:cNvPr>
          <p:cNvSpPr/>
          <p:nvPr/>
        </p:nvSpPr>
        <p:spPr>
          <a:xfrm>
            <a:off x="7779715" y="3029865"/>
            <a:ext cx="436169" cy="880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57" name="Down Arrow 56">
            <a:extLst>
              <a:ext uri="{FF2B5EF4-FFF2-40B4-BE49-F238E27FC236}">
                <a16:creationId xmlns:a16="http://schemas.microsoft.com/office/drawing/2014/main" id="{C7A51F58-6D76-A748-BA6F-2E4D961527CA}"/>
              </a:ext>
            </a:extLst>
          </p:cNvPr>
          <p:cNvSpPr/>
          <p:nvPr/>
        </p:nvSpPr>
        <p:spPr>
          <a:xfrm rot="18028556">
            <a:off x="5324061" y="2976308"/>
            <a:ext cx="436169" cy="880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65" name="Picture 2" descr="The world population increased from 3 billion in 1959 to 6 billion by 1999, a doubling that occurred over 40 years. The Census Bureau's latest projections imply that population growth will continue into the 21st century, although more slowly. The world population is projected to grow from 6 billion in 1999 to 9 billion by 2044, an increase of 50 percent that is expected to require 45 years. Source US Census Bureau">
            <a:extLst>
              <a:ext uri="{FF2B5EF4-FFF2-40B4-BE49-F238E27FC236}">
                <a16:creationId xmlns:a16="http://schemas.microsoft.com/office/drawing/2014/main" id="{FF8E5D12-A5BD-9D43-8590-A9845DE20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382" y="451613"/>
            <a:ext cx="3525909" cy="271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825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8C72AD-D653-5C46-B53A-3E55C7BD4DE0}"/>
              </a:ext>
            </a:extLst>
          </p:cNvPr>
          <p:cNvSpPr txBox="1"/>
          <p:nvPr/>
        </p:nvSpPr>
        <p:spPr>
          <a:xfrm>
            <a:off x="2814451" y="2626463"/>
            <a:ext cx="5343898" cy="1421928"/>
          </a:xfrm>
          <a:prstGeom prst="rect">
            <a:avLst/>
          </a:prstGeom>
          <a:noFill/>
        </p:spPr>
        <p:txBody>
          <a:bodyPr wrap="square" rtlCol="0">
            <a:spAutoFit/>
          </a:bodyPr>
          <a:lstStyle/>
          <a:p>
            <a:r>
              <a:rPr lang="en-US" sz="8640" dirty="0"/>
              <a:t>Appendix</a:t>
            </a:r>
          </a:p>
        </p:txBody>
      </p:sp>
    </p:spTree>
    <p:extLst>
      <p:ext uri="{BB962C8B-B14F-4D97-AF65-F5344CB8AC3E}">
        <p14:creationId xmlns:p14="http://schemas.microsoft.com/office/powerpoint/2010/main" val="355413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972800" cy="61722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pic>
        <p:nvPicPr>
          <p:cNvPr id="79" name="Picture 78">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7680960" y="342900"/>
            <a:ext cx="3289151" cy="4117813"/>
          </a:xfrm>
          <a:prstGeom prst="rect">
            <a:avLst/>
          </a:prstGeom>
        </p:spPr>
      </p:pic>
      <p:sp useBgFill="1">
        <p:nvSpPr>
          <p:cNvPr id="81" name="Rectangle 8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970057"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sp>
        <p:nvSpPr>
          <p:cNvPr id="83" name="Rectangle 82">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 y="342900"/>
            <a:ext cx="10970057" cy="61722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chemeClr val="tx1">
                  <a:lumMod val="65000"/>
                  <a:lumOff val="35000"/>
                </a:schemeClr>
              </a:solidFill>
              <a:latin typeface="AvenirNext LT Pro Medium" panose="020B0504020202020204" pitchFamily="34" charset="0"/>
            </a:endParaRPr>
          </a:p>
        </p:txBody>
      </p:sp>
      <p:grpSp>
        <p:nvGrpSpPr>
          <p:cNvPr id="85" name="Group 84">
            <a:extLst>
              <a:ext uri="{FF2B5EF4-FFF2-40B4-BE49-F238E27FC236}">
                <a16:creationId xmlns:a16="http://schemas.microsoft.com/office/drawing/2014/main" id="{6A4D5248-476E-45E7-B19E-F94EBD79F7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342900"/>
            <a:ext cx="6951664" cy="6172200"/>
            <a:chOff x="4464881" y="0"/>
            <a:chExt cx="7724071" cy="6858000"/>
          </a:xfrm>
        </p:grpSpPr>
        <p:pic>
          <p:nvPicPr>
            <p:cNvPr id="86" name="Picture 85">
              <a:extLst>
                <a:ext uri="{FF2B5EF4-FFF2-40B4-BE49-F238E27FC236}">
                  <a16:creationId xmlns:a16="http://schemas.microsoft.com/office/drawing/2014/main" id="{43138996-0B1A-4E3D-82F5-9F6F83C231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87" name="Picture 86">
              <a:extLst>
                <a:ext uri="{FF2B5EF4-FFF2-40B4-BE49-F238E27FC236}">
                  <a16:creationId xmlns:a16="http://schemas.microsoft.com/office/drawing/2014/main" id="{09692802-B580-4887-AA9D-DC6B7DE8965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89" name="Rectangle 88">
            <a:extLst>
              <a:ext uri="{FF2B5EF4-FFF2-40B4-BE49-F238E27FC236}">
                <a16:creationId xmlns:a16="http://schemas.microsoft.com/office/drawing/2014/main" id="{796057E2-4B74-418D-AA88-A797365F4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05" y="960120"/>
            <a:ext cx="9738360"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030" name="Picture 6" descr="Johnny-Five: The JavaScript Robotics &amp; IoT Platform">
            <a:extLst>
              <a:ext uri="{FF2B5EF4-FFF2-40B4-BE49-F238E27FC236}">
                <a16:creationId xmlns:a16="http://schemas.microsoft.com/office/drawing/2014/main" id="{80B11F57-1D3C-E442-9FC1-2000C333D2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01"/>
          <a:stretch/>
        </p:blipFill>
        <p:spPr bwMode="auto">
          <a:xfrm>
            <a:off x="610362" y="960120"/>
            <a:ext cx="2409592"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rebase Brand Guidelines">
            <a:extLst>
              <a:ext uri="{FF2B5EF4-FFF2-40B4-BE49-F238E27FC236}">
                <a16:creationId xmlns:a16="http://schemas.microsoft.com/office/drawing/2014/main" id="{6239460C-CDD5-FF4A-80CC-D665B6BB67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947" r="3" b="29158"/>
          <a:stretch/>
        </p:blipFill>
        <p:spPr bwMode="auto">
          <a:xfrm>
            <a:off x="3019953" y="960120"/>
            <a:ext cx="2409592"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ython icon - Free download on Iconfinder">
            <a:extLst>
              <a:ext uri="{FF2B5EF4-FFF2-40B4-BE49-F238E27FC236}">
                <a16:creationId xmlns:a16="http://schemas.microsoft.com/office/drawing/2014/main" id="{05DC7E1D-7FD0-1D44-85A1-5B58FB031B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1" r="3" b="3"/>
          <a:stretch/>
        </p:blipFill>
        <p:spPr bwMode="auto">
          <a:xfrm>
            <a:off x="610362" y="3429000"/>
            <a:ext cx="2409592"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 Icon - Icons and Images - macOS - Human Interface Guidelines - Apple  Developer">
            <a:extLst>
              <a:ext uri="{FF2B5EF4-FFF2-40B4-BE49-F238E27FC236}">
                <a16:creationId xmlns:a16="http://schemas.microsoft.com/office/drawing/2014/main" id="{E36DFEE0-60F8-4744-9352-E9417A3BBFB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03" r="599"/>
          <a:stretch/>
        </p:blipFill>
        <p:spPr bwMode="auto">
          <a:xfrm>
            <a:off x="3019953" y="3429000"/>
            <a:ext cx="2409592" cy="2468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655BF1-1CD1-BC4B-8974-3279B87FFE76}"/>
              </a:ext>
            </a:extLst>
          </p:cNvPr>
          <p:cNvSpPr txBox="1"/>
          <p:nvPr/>
        </p:nvSpPr>
        <p:spPr>
          <a:xfrm>
            <a:off x="6158842" y="2914646"/>
            <a:ext cx="3845629" cy="754381"/>
          </a:xfrm>
          <a:prstGeom prst="rect">
            <a:avLst/>
          </a:prstGeom>
        </p:spPr>
        <p:txBody>
          <a:bodyPr vert="horz" lIns="82296" tIns="41148" rIns="82296" bIns="41148" rtlCol="0">
            <a:normAutofit/>
          </a:bodyPr>
          <a:lstStyle/>
          <a:p>
            <a:pPr>
              <a:lnSpc>
                <a:spcPct val="110000"/>
              </a:lnSpc>
              <a:spcAft>
                <a:spcPts val="540"/>
              </a:spcAft>
              <a:buClr>
                <a:schemeClr val="accent1"/>
              </a:buClr>
            </a:pPr>
            <a:r>
              <a:rPr lang="en-US" sz="3240" dirty="0"/>
              <a:t>Technology Stack</a:t>
            </a:r>
          </a:p>
        </p:txBody>
      </p:sp>
      <p:pic>
        <p:nvPicPr>
          <p:cNvPr id="1036" name="Picture 12" descr="How to start classifying with TensorFlow 2.0 - Data UAB">
            <a:extLst>
              <a:ext uri="{FF2B5EF4-FFF2-40B4-BE49-F238E27FC236}">
                <a16:creationId xmlns:a16="http://schemas.microsoft.com/office/drawing/2014/main" id="{B90B26F0-91CD-B94F-B232-E9B1E30489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6532" y="960116"/>
            <a:ext cx="2286005" cy="17145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02F6900-1C61-1844-B163-7C8502DF53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0700" y="4183381"/>
            <a:ext cx="3581924" cy="14201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799791-5A85-7140-B3EC-B208B189BDFE}"/>
              </a:ext>
            </a:extLst>
          </p:cNvPr>
          <p:cNvSpPr txBox="1"/>
          <p:nvPr/>
        </p:nvSpPr>
        <p:spPr>
          <a:xfrm>
            <a:off x="3595967" y="5228409"/>
            <a:ext cx="789926" cy="590931"/>
          </a:xfrm>
          <a:prstGeom prst="rect">
            <a:avLst/>
          </a:prstGeom>
          <a:noFill/>
        </p:spPr>
        <p:txBody>
          <a:bodyPr wrap="square" rtlCol="0">
            <a:spAutoFit/>
          </a:bodyPr>
          <a:lstStyle/>
          <a:p>
            <a:r>
              <a:rPr lang="en-US" sz="1620" dirty="0" err="1">
                <a:highlight>
                  <a:srgbClr val="00FFFF"/>
                </a:highlight>
              </a:rPr>
              <a:t>Xcode</a:t>
            </a:r>
            <a:endParaRPr lang="en-US" sz="1620" dirty="0">
              <a:highlight>
                <a:srgbClr val="00FFFF"/>
              </a:highlight>
            </a:endParaRPr>
          </a:p>
        </p:txBody>
      </p:sp>
      <p:sp>
        <p:nvSpPr>
          <p:cNvPr id="20" name="TextBox 19">
            <a:extLst>
              <a:ext uri="{FF2B5EF4-FFF2-40B4-BE49-F238E27FC236}">
                <a16:creationId xmlns:a16="http://schemas.microsoft.com/office/drawing/2014/main" id="{78BA0B94-673B-6C44-958A-CE9A9D3567A8}"/>
              </a:ext>
            </a:extLst>
          </p:cNvPr>
          <p:cNvSpPr txBox="1"/>
          <p:nvPr/>
        </p:nvSpPr>
        <p:spPr>
          <a:xfrm>
            <a:off x="1331527" y="5216499"/>
            <a:ext cx="1069835" cy="341632"/>
          </a:xfrm>
          <a:prstGeom prst="rect">
            <a:avLst/>
          </a:prstGeom>
          <a:noFill/>
        </p:spPr>
        <p:txBody>
          <a:bodyPr wrap="square" rtlCol="0">
            <a:spAutoFit/>
          </a:bodyPr>
          <a:lstStyle/>
          <a:p>
            <a:r>
              <a:rPr lang="en-US" sz="1620" dirty="0">
                <a:highlight>
                  <a:srgbClr val="00FFFF"/>
                </a:highlight>
              </a:rPr>
              <a:t>Python</a:t>
            </a:r>
          </a:p>
        </p:txBody>
      </p:sp>
      <p:sp>
        <p:nvSpPr>
          <p:cNvPr id="21" name="TextBox 20">
            <a:extLst>
              <a:ext uri="{FF2B5EF4-FFF2-40B4-BE49-F238E27FC236}">
                <a16:creationId xmlns:a16="http://schemas.microsoft.com/office/drawing/2014/main" id="{33530CA1-389B-4C4D-A367-BFB2B072D4BF}"/>
              </a:ext>
            </a:extLst>
          </p:cNvPr>
          <p:cNvSpPr txBox="1"/>
          <p:nvPr/>
        </p:nvSpPr>
        <p:spPr>
          <a:xfrm>
            <a:off x="3257479" y="2663165"/>
            <a:ext cx="2023310" cy="590931"/>
          </a:xfrm>
          <a:prstGeom prst="rect">
            <a:avLst/>
          </a:prstGeom>
          <a:noFill/>
        </p:spPr>
        <p:txBody>
          <a:bodyPr wrap="square" rtlCol="0">
            <a:spAutoFit/>
          </a:bodyPr>
          <a:lstStyle/>
          <a:p>
            <a:r>
              <a:rPr lang="en-US" sz="1620" dirty="0">
                <a:highlight>
                  <a:srgbClr val="00FFFF"/>
                </a:highlight>
              </a:rPr>
              <a:t>Google Cloud </a:t>
            </a:r>
            <a:r>
              <a:rPr lang="en-US" sz="1620" dirty="0" err="1">
                <a:highlight>
                  <a:srgbClr val="00FFFF"/>
                </a:highlight>
              </a:rPr>
              <a:t>Firestore</a:t>
            </a:r>
            <a:r>
              <a:rPr lang="en-US" sz="1620" dirty="0">
                <a:highlight>
                  <a:srgbClr val="00FFFF"/>
                </a:highlight>
              </a:rPr>
              <a:t> Database</a:t>
            </a:r>
          </a:p>
        </p:txBody>
      </p:sp>
      <p:sp>
        <p:nvSpPr>
          <p:cNvPr id="22" name="TextBox 21">
            <a:extLst>
              <a:ext uri="{FF2B5EF4-FFF2-40B4-BE49-F238E27FC236}">
                <a16:creationId xmlns:a16="http://schemas.microsoft.com/office/drawing/2014/main" id="{CEEAC201-D90A-C441-89D7-39D056A47A5C}"/>
              </a:ext>
            </a:extLst>
          </p:cNvPr>
          <p:cNvSpPr txBox="1"/>
          <p:nvPr/>
        </p:nvSpPr>
        <p:spPr>
          <a:xfrm>
            <a:off x="636045" y="1484969"/>
            <a:ext cx="2409592" cy="341632"/>
          </a:xfrm>
          <a:prstGeom prst="rect">
            <a:avLst/>
          </a:prstGeom>
          <a:noFill/>
        </p:spPr>
        <p:txBody>
          <a:bodyPr wrap="square" rtlCol="0">
            <a:spAutoFit/>
          </a:bodyPr>
          <a:lstStyle/>
          <a:p>
            <a:r>
              <a:rPr lang="en-US" sz="1620" dirty="0" err="1">
                <a:highlight>
                  <a:srgbClr val="00FFFF"/>
                </a:highlight>
              </a:rPr>
              <a:t>Johny</a:t>
            </a:r>
            <a:r>
              <a:rPr lang="en-US" sz="1620" dirty="0">
                <a:highlight>
                  <a:srgbClr val="00FFFF"/>
                </a:highlight>
              </a:rPr>
              <a:t> 5 IoT Framework</a:t>
            </a:r>
          </a:p>
        </p:txBody>
      </p:sp>
    </p:spTree>
    <p:extLst>
      <p:ext uri="{BB962C8B-B14F-4D97-AF65-F5344CB8AC3E}">
        <p14:creationId xmlns:p14="http://schemas.microsoft.com/office/powerpoint/2010/main" val="3455184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D66C6D-BD28-E94B-8BED-9835E21EC2AA}"/>
              </a:ext>
            </a:extLst>
          </p:cNvPr>
          <p:cNvPicPr>
            <a:picLocks noChangeAspect="1"/>
          </p:cNvPicPr>
          <p:nvPr/>
        </p:nvPicPr>
        <p:blipFill>
          <a:blip r:embed="rId2"/>
          <a:stretch>
            <a:fillRect/>
          </a:stretch>
        </p:blipFill>
        <p:spPr>
          <a:xfrm>
            <a:off x="0" y="423407"/>
            <a:ext cx="6751748" cy="3250841"/>
          </a:xfrm>
          <a:prstGeom prst="rect">
            <a:avLst/>
          </a:prstGeom>
        </p:spPr>
      </p:pic>
      <p:sp>
        <p:nvSpPr>
          <p:cNvPr id="13" name="TextBox 12">
            <a:extLst>
              <a:ext uri="{FF2B5EF4-FFF2-40B4-BE49-F238E27FC236}">
                <a16:creationId xmlns:a16="http://schemas.microsoft.com/office/drawing/2014/main" id="{0E133684-81D8-CF45-A1B3-429E3E01FC94}"/>
              </a:ext>
            </a:extLst>
          </p:cNvPr>
          <p:cNvSpPr txBox="1"/>
          <p:nvPr/>
        </p:nvSpPr>
        <p:spPr>
          <a:xfrm>
            <a:off x="7081762" y="738117"/>
            <a:ext cx="3891038" cy="2621422"/>
          </a:xfrm>
          <a:prstGeom prst="rect">
            <a:avLst/>
          </a:prstGeom>
        </p:spPr>
        <p:txBody>
          <a:bodyPr vert="horz" lIns="82296" tIns="41148" rIns="82296" bIns="41148" rtlCol="0" anchor="b">
            <a:normAutofit/>
          </a:bodyPr>
          <a:lstStyle/>
          <a:p>
            <a:pPr>
              <a:spcBef>
                <a:spcPct val="0"/>
              </a:spcBef>
              <a:spcAft>
                <a:spcPts val="540"/>
              </a:spcAft>
            </a:pPr>
            <a:r>
              <a:rPr lang="en-US" sz="3960" dirty="0">
                <a:latin typeface="+mj-lt"/>
                <a:ea typeface="+mj-ea"/>
                <a:cs typeface="+mj-cs"/>
              </a:rPr>
              <a:t>How IOU is measured?</a:t>
            </a:r>
          </a:p>
        </p:txBody>
      </p:sp>
      <p:sp>
        <p:nvSpPr>
          <p:cNvPr id="6" name="Rectangle 5">
            <a:extLst>
              <a:ext uri="{FF2B5EF4-FFF2-40B4-BE49-F238E27FC236}">
                <a16:creationId xmlns:a16="http://schemas.microsoft.com/office/drawing/2014/main" id="{85FC9C50-D66A-5547-B6D9-8CAE9F3B37DE}"/>
              </a:ext>
            </a:extLst>
          </p:cNvPr>
          <p:cNvSpPr/>
          <p:nvPr/>
        </p:nvSpPr>
        <p:spPr>
          <a:xfrm>
            <a:off x="1137699" y="4087523"/>
            <a:ext cx="2504661" cy="13954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15" name="Rectangle 14">
            <a:extLst>
              <a:ext uri="{FF2B5EF4-FFF2-40B4-BE49-F238E27FC236}">
                <a16:creationId xmlns:a16="http://schemas.microsoft.com/office/drawing/2014/main" id="{62BCA803-6A5B-1E4D-9ED9-FA0F97853B9E}"/>
              </a:ext>
            </a:extLst>
          </p:cNvPr>
          <p:cNvSpPr/>
          <p:nvPr/>
        </p:nvSpPr>
        <p:spPr>
          <a:xfrm>
            <a:off x="1488959" y="4416403"/>
            <a:ext cx="2504661" cy="12646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19" name="Rectangle 18">
            <a:extLst>
              <a:ext uri="{FF2B5EF4-FFF2-40B4-BE49-F238E27FC236}">
                <a16:creationId xmlns:a16="http://schemas.microsoft.com/office/drawing/2014/main" id="{60C9208D-DF34-2E4C-B4CE-3A3EB8C370FF}"/>
              </a:ext>
            </a:extLst>
          </p:cNvPr>
          <p:cNvSpPr/>
          <p:nvPr/>
        </p:nvSpPr>
        <p:spPr>
          <a:xfrm>
            <a:off x="1488959" y="4416403"/>
            <a:ext cx="2153402" cy="10665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7" name="TextBox 6">
            <a:extLst>
              <a:ext uri="{FF2B5EF4-FFF2-40B4-BE49-F238E27FC236}">
                <a16:creationId xmlns:a16="http://schemas.microsoft.com/office/drawing/2014/main" id="{24CF2118-9952-1548-8AF4-3227C91E4080}"/>
              </a:ext>
            </a:extLst>
          </p:cNvPr>
          <p:cNvSpPr txBox="1"/>
          <p:nvPr/>
        </p:nvSpPr>
        <p:spPr>
          <a:xfrm>
            <a:off x="1395052" y="4827522"/>
            <a:ext cx="497840" cy="341632"/>
          </a:xfrm>
          <a:prstGeom prst="rect">
            <a:avLst/>
          </a:prstGeom>
          <a:noFill/>
        </p:spPr>
        <p:txBody>
          <a:bodyPr wrap="square" rtlCol="0">
            <a:spAutoFit/>
          </a:bodyPr>
          <a:lstStyle/>
          <a:p>
            <a:r>
              <a:rPr lang="en-US" sz="1620" dirty="0"/>
              <a:t>  7</a:t>
            </a:r>
          </a:p>
        </p:txBody>
      </p:sp>
      <p:sp>
        <p:nvSpPr>
          <p:cNvPr id="20" name="TextBox 19">
            <a:extLst>
              <a:ext uri="{FF2B5EF4-FFF2-40B4-BE49-F238E27FC236}">
                <a16:creationId xmlns:a16="http://schemas.microsoft.com/office/drawing/2014/main" id="{C7D49B0D-E189-C943-954E-C471B122DE68}"/>
              </a:ext>
            </a:extLst>
          </p:cNvPr>
          <p:cNvSpPr txBox="1"/>
          <p:nvPr/>
        </p:nvSpPr>
        <p:spPr>
          <a:xfrm>
            <a:off x="2316739" y="4416403"/>
            <a:ext cx="497840" cy="341632"/>
          </a:xfrm>
          <a:prstGeom prst="rect">
            <a:avLst/>
          </a:prstGeom>
          <a:noFill/>
        </p:spPr>
        <p:txBody>
          <a:bodyPr wrap="square" rtlCol="0">
            <a:spAutoFit/>
          </a:bodyPr>
          <a:lstStyle/>
          <a:p>
            <a:r>
              <a:rPr lang="en-US" sz="1620" dirty="0"/>
              <a:t>  8</a:t>
            </a:r>
          </a:p>
        </p:txBody>
      </p:sp>
      <p:sp>
        <p:nvSpPr>
          <p:cNvPr id="21" name="TextBox 20">
            <a:extLst>
              <a:ext uri="{FF2B5EF4-FFF2-40B4-BE49-F238E27FC236}">
                <a16:creationId xmlns:a16="http://schemas.microsoft.com/office/drawing/2014/main" id="{BD15E1A1-0D6A-DD40-B573-4AD95FDE6413}"/>
              </a:ext>
            </a:extLst>
          </p:cNvPr>
          <p:cNvSpPr txBox="1"/>
          <p:nvPr/>
        </p:nvSpPr>
        <p:spPr>
          <a:xfrm>
            <a:off x="2077135" y="3722195"/>
            <a:ext cx="497840" cy="341632"/>
          </a:xfrm>
          <a:prstGeom prst="rect">
            <a:avLst/>
          </a:prstGeom>
          <a:noFill/>
        </p:spPr>
        <p:txBody>
          <a:bodyPr wrap="square" rtlCol="0">
            <a:spAutoFit/>
          </a:bodyPr>
          <a:lstStyle/>
          <a:p>
            <a:r>
              <a:rPr lang="en-US" sz="1620" dirty="0"/>
              <a:t>9</a:t>
            </a:r>
          </a:p>
        </p:txBody>
      </p:sp>
      <p:sp>
        <p:nvSpPr>
          <p:cNvPr id="22" name="TextBox 21">
            <a:extLst>
              <a:ext uri="{FF2B5EF4-FFF2-40B4-BE49-F238E27FC236}">
                <a16:creationId xmlns:a16="http://schemas.microsoft.com/office/drawing/2014/main" id="{20696A3B-927C-E442-8250-0C0F22D7D02E}"/>
              </a:ext>
            </a:extLst>
          </p:cNvPr>
          <p:cNvSpPr txBox="1"/>
          <p:nvPr/>
        </p:nvSpPr>
        <p:spPr>
          <a:xfrm>
            <a:off x="696011" y="4615531"/>
            <a:ext cx="497840" cy="341632"/>
          </a:xfrm>
          <a:prstGeom prst="rect">
            <a:avLst/>
          </a:prstGeom>
          <a:noFill/>
        </p:spPr>
        <p:txBody>
          <a:bodyPr wrap="square" rtlCol="0">
            <a:spAutoFit/>
          </a:bodyPr>
          <a:lstStyle/>
          <a:p>
            <a:r>
              <a:rPr lang="en-US" sz="1620" dirty="0"/>
              <a:t>10</a:t>
            </a:r>
          </a:p>
        </p:txBody>
      </p:sp>
      <p:sp>
        <p:nvSpPr>
          <p:cNvPr id="24" name="TextBox 23">
            <a:extLst>
              <a:ext uri="{FF2B5EF4-FFF2-40B4-BE49-F238E27FC236}">
                <a16:creationId xmlns:a16="http://schemas.microsoft.com/office/drawing/2014/main" id="{C25B8939-E70A-FE48-94DC-6E879B10AE0C}"/>
              </a:ext>
            </a:extLst>
          </p:cNvPr>
          <p:cNvSpPr txBox="1"/>
          <p:nvPr/>
        </p:nvSpPr>
        <p:spPr>
          <a:xfrm>
            <a:off x="2574976" y="5650261"/>
            <a:ext cx="497840" cy="341632"/>
          </a:xfrm>
          <a:prstGeom prst="rect">
            <a:avLst/>
          </a:prstGeom>
          <a:noFill/>
        </p:spPr>
        <p:txBody>
          <a:bodyPr wrap="square" rtlCol="0">
            <a:spAutoFit/>
          </a:bodyPr>
          <a:lstStyle/>
          <a:p>
            <a:r>
              <a:rPr lang="en-US" sz="1620" dirty="0"/>
              <a:t>8</a:t>
            </a:r>
          </a:p>
        </p:txBody>
      </p:sp>
      <p:sp>
        <p:nvSpPr>
          <p:cNvPr id="25" name="TextBox 24">
            <a:extLst>
              <a:ext uri="{FF2B5EF4-FFF2-40B4-BE49-F238E27FC236}">
                <a16:creationId xmlns:a16="http://schemas.microsoft.com/office/drawing/2014/main" id="{92298477-513C-4E4B-AABF-12F53BCBC472}"/>
              </a:ext>
            </a:extLst>
          </p:cNvPr>
          <p:cNvSpPr txBox="1"/>
          <p:nvPr/>
        </p:nvSpPr>
        <p:spPr>
          <a:xfrm>
            <a:off x="4039807" y="5026571"/>
            <a:ext cx="497840" cy="341632"/>
          </a:xfrm>
          <a:prstGeom prst="rect">
            <a:avLst/>
          </a:prstGeom>
          <a:noFill/>
        </p:spPr>
        <p:txBody>
          <a:bodyPr wrap="square" rtlCol="0">
            <a:spAutoFit/>
          </a:bodyPr>
          <a:lstStyle/>
          <a:p>
            <a:r>
              <a:rPr lang="en-US" sz="1620" dirty="0"/>
              <a:t>9</a:t>
            </a:r>
          </a:p>
        </p:txBody>
      </p:sp>
      <p:sp>
        <p:nvSpPr>
          <p:cNvPr id="26" name="TextBox 25">
            <a:extLst>
              <a:ext uri="{FF2B5EF4-FFF2-40B4-BE49-F238E27FC236}">
                <a16:creationId xmlns:a16="http://schemas.microsoft.com/office/drawing/2014/main" id="{96BB7285-2435-854D-AE9C-2147899EFA54}"/>
              </a:ext>
            </a:extLst>
          </p:cNvPr>
          <p:cNvSpPr txBox="1"/>
          <p:nvPr/>
        </p:nvSpPr>
        <p:spPr>
          <a:xfrm>
            <a:off x="3641533" y="5170248"/>
            <a:ext cx="497840" cy="341632"/>
          </a:xfrm>
          <a:prstGeom prst="rect">
            <a:avLst/>
          </a:prstGeom>
          <a:noFill/>
        </p:spPr>
        <p:txBody>
          <a:bodyPr wrap="square" rtlCol="0">
            <a:spAutoFit/>
          </a:bodyPr>
          <a:lstStyle/>
          <a:p>
            <a:r>
              <a:rPr lang="en-US" sz="1620" dirty="0"/>
              <a:t>72</a:t>
            </a:r>
          </a:p>
        </p:txBody>
      </p:sp>
      <p:sp>
        <p:nvSpPr>
          <p:cNvPr id="28" name="TextBox 27">
            <a:extLst>
              <a:ext uri="{FF2B5EF4-FFF2-40B4-BE49-F238E27FC236}">
                <a16:creationId xmlns:a16="http://schemas.microsoft.com/office/drawing/2014/main" id="{10533B74-9129-9749-BA89-D3BBBF4B2D64}"/>
              </a:ext>
            </a:extLst>
          </p:cNvPr>
          <p:cNvSpPr txBox="1"/>
          <p:nvPr/>
        </p:nvSpPr>
        <p:spPr>
          <a:xfrm>
            <a:off x="2319568" y="4860372"/>
            <a:ext cx="497840" cy="341632"/>
          </a:xfrm>
          <a:prstGeom prst="rect">
            <a:avLst/>
          </a:prstGeom>
          <a:noFill/>
        </p:spPr>
        <p:txBody>
          <a:bodyPr wrap="square" rtlCol="0">
            <a:spAutoFit/>
          </a:bodyPr>
          <a:lstStyle/>
          <a:p>
            <a:r>
              <a:rPr lang="en-US" sz="1620" dirty="0"/>
              <a:t>56</a:t>
            </a:r>
          </a:p>
        </p:txBody>
      </p:sp>
      <p:sp>
        <p:nvSpPr>
          <p:cNvPr id="29" name="TextBox 28">
            <a:extLst>
              <a:ext uri="{FF2B5EF4-FFF2-40B4-BE49-F238E27FC236}">
                <a16:creationId xmlns:a16="http://schemas.microsoft.com/office/drawing/2014/main" id="{847755AB-5C2E-CF40-9F3A-9C59579A238E}"/>
              </a:ext>
            </a:extLst>
          </p:cNvPr>
          <p:cNvSpPr txBox="1"/>
          <p:nvPr/>
        </p:nvSpPr>
        <p:spPr>
          <a:xfrm>
            <a:off x="6497216" y="4781731"/>
            <a:ext cx="3791318" cy="341632"/>
          </a:xfrm>
          <a:prstGeom prst="rect">
            <a:avLst/>
          </a:prstGeom>
          <a:noFill/>
        </p:spPr>
        <p:txBody>
          <a:bodyPr wrap="square" rtlCol="0">
            <a:spAutoFit/>
          </a:bodyPr>
          <a:lstStyle/>
          <a:p>
            <a:r>
              <a:rPr lang="en-US" sz="1620" dirty="0"/>
              <a:t>__________________</a:t>
            </a:r>
          </a:p>
        </p:txBody>
      </p:sp>
      <p:sp>
        <p:nvSpPr>
          <p:cNvPr id="31" name="TextBox 30">
            <a:extLst>
              <a:ext uri="{FF2B5EF4-FFF2-40B4-BE49-F238E27FC236}">
                <a16:creationId xmlns:a16="http://schemas.microsoft.com/office/drawing/2014/main" id="{B8DA2253-007B-3346-8D23-AC9C3144EB9B}"/>
              </a:ext>
            </a:extLst>
          </p:cNvPr>
          <p:cNvSpPr txBox="1"/>
          <p:nvPr/>
        </p:nvSpPr>
        <p:spPr>
          <a:xfrm>
            <a:off x="6832842" y="5123010"/>
            <a:ext cx="497840" cy="341632"/>
          </a:xfrm>
          <a:prstGeom prst="rect">
            <a:avLst/>
          </a:prstGeom>
          <a:noFill/>
        </p:spPr>
        <p:txBody>
          <a:bodyPr wrap="square" rtlCol="0">
            <a:spAutoFit/>
          </a:bodyPr>
          <a:lstStyle/>
          <a:p>
            <a:r>
              <a:rPr lang="en-US" sz="1620" dirty="0"/>
              <a:t>90</a:t>
            </a:r>
          </a:p>
        </p:txBody>
      </p:sp>
      <p:sp>
        <p:nvSpPr>
          <p:cNvPr id="32" name="TextBox 31">
            <a:extLst>
              <a:ext uri="{FF2B5EF4-FFF2-40B4-BE49-F238E27FC236}">
                <a16:creationId xmlns:a16="http://schemas.microsoft.com/office/drawing/2014/main" id="{69987968-C3A1-7B49-BB29-B40DBD434494}"/>
              </a:ext>
            </a:extLst>
          </p:cNvPr>
          <p:cNvSpPr txBox="1"/>
          <p:nvPr/>
        </p:nvSpPr>
        <p:spPr>
          <a:xfrm>
            <a:off x="7136177" y="5123938"/>
            <a:ext cx="1094749" cy="341632"/>
          </a:xfrm>
          <a:prstGeom prst="rect">
            <a:avLst/>
          </a:prstGeom>
          <a:noFill/>
        </p:spPr>
        <p:txBody>
          <a:bodyPr wrap="square" rtlCol="0">
            <a:spAutoFit/>
          </a:bodyPr>
          <a:lstStyle/>
          <a:p>
            <a:r>
              <a:rPr lang="en-US" sz="1620" dirty="0"/>
              <a:t>+72 – 56 </a:t>
            </a:r>
          </a:p>
        </p:txBody>
      </p:sp>
      <p:sp>
        <p:nvSpPr>
          <p:cNvPr id="33" name="TextBox 32">
            <a:extLst>
              <a:ext uri="{FF2B5EF4-FFF2-40B4-BE49-F238E27FC236}">
                <a16:creationId xmlns:a16="http://schemas.microsoft.com/office/drawing/2014/main" id="{D7BAD9AD-788C-DB45-8F3B-438B31DB11DE}"/>
              </a:ext>
            </a:extLst>
          </p:cNvPr>
          <p:cNvSpPr txBox="1"/>
          <p:nvPr/>
        </p:nvSpPr>
        <p:spPr>
          <a:xfrm>
            <a:off x="1132728" y="4118692"/>
            <a:ext cx="497840" cy="341632"/>
          </a:xfrm>
          <a:prstGeom prst="rect">
            <a:avLst/>
          </a:prstGeom>
          <a:noFill/>
        </p:spPr>
        <p:txBody>
          <a:bodyPr wrap="square" rtlCol="0">
            <a:spAutoFit/>
          </a:bodyPr>
          <a:lstStyle/>
          <a:p>
            <a:r>
              <a:rPr lang="en-US" sz="1620" dirty="0"/>
              <a:t>90</a:t>
            </a:r>
          </a:p>
        </p:txBody>
      </p:sp>
      <p:sp>
        <p:nvSpPr>
          <p:cNvPr id="34" name="TextBox 33">
            <a:extLst>
              <a:ext uri="{FF2B5EF4-FFF2-40B4-BE49-F238E27FC236}">
                <a16:creationId xmlns:a16="http://schemas.microsoft.com/office/drawing/2014/main" id="{46957FF0-2B68-1340-95EE-DFDF2EC3C73E}"/>
              </a:ext>
            </a:extLst>
          </p:cNvPr>
          <p:cNvSpPr txBox="1"/>
          <p:nvPr/>
        </p:nvSpPr>
        <p:spPr>
          <a:xfrm>
            <a:off x="7185711" y="4659907"/>
            <a:ext cx="497840" cy="341632"/>
          </a:xfrm>
          <a:prstGeom prst="rect">
            <a:avLst/>
          </a:prstGeom>
          <a:noFill/>
        </p:spPr>
        <p:txBody>
          <a:bodyPr wrap="square" rtlCol="0">
            <a:spAutoFit/>
          </a:bodyPr>
          <a:lstStyle/>
          <a:p>
            <a:r>
              <a:rPr lang="en-US" sz="1620" dirty="0"/>
              <a:t>56</a:t>
            </a:r>
          </a:p>
        </p:txBody>
      </p:sp>
      <p:sp>
        <p:nvSpPr>
          <p:cNvPr id="35" name="TextBox 34">
            <a:extLst>
              <a:ext uri="{FF2B5EF4-FFF2-40B4-BE49-F238E27FC236}">
                <a16:creationId xmlns:a16="http://schemas.microsoft.com/office/drawing/2014/main" id="{68885BDC-86FA-F146-A90F-0B03E4B16DC0}"/>
              </a:ext>
            </a:extLst>
          </p:cNvPr>
          <p:cNvSpPr txBox="1"/>
          <p:nvPr/>
        </p:nvSpPr>
        <p:spPr>
          <a:xfrm>
            <a:off x="8488202" y="4860834"/>
            <a:ext cx="497840" cy="341632"/>
          </a:xfrm>
          <a:prstGeom prst="rect">
            <a:avLst/>
          </a:prstGeom>
          <a:noFill/>
        </p:spPr>
        <p:txBody>
          <a:bodyPr wrap="square" rtlCol="0">
            <a:spAutoFit/>
          </a:bodyPr>
          <a:lstStyle/>
          <a:p>
            <a:r>
              <a:rPr lang="en-US" sz="1620" dirty="0"/>
              <a:t>=</a:t>
            </a:r>
          </a:p>
        </p:txBody>
      </p:sp>
      <p:sp>
        <p:nvSpPr>
          <p:cNvPr id="36" name="TextBox 35">
            <a:extLst>
              <a:ext uri="{FF2B5EF4-FFF2-40B4-BE49-F238E27FC236}">
                <a16:creationId xmlns:a16="http://schemas.microsoft.com/office/drawing/2014/main" id="{D64425B7-C464-5047-8289-935A3FD9F272}"/>
              </a:ext>
            </a:extLst>
          </p:cNvPr>
          <p:cNvSpPr txBox="1"/>
          <p:nvPr/>
        </p:nvSpPr>
        <p:spPr>
          <a:xfrm>
            <a:off x="8823827" y="4849250"/>
            <a:ext cx="660015" cy="341632"/>
          </a:xfrm>
          <a:prstGeom prst="rect">
            <a:avLst/>
          </a:prstGeom>
          <a:noFill/>
        </p:spPr>
        <p:txBody>
          <a:bodyPr wrap="square" rtlCol="0">
            <a:spAutoFit/>
          </a:bodyPr>
          <a:lstStyle/>
          <a:p>
            <a:r>
              <a:rPr lang="en-US" sz="1620" dirty="0"/>
              <a:t>53%</a:t>
            </a:r>
          </a:p>
        </p:txBody>
      </p:sp>
    </p:spTree>
    <p:extLst>
      <p:ext uri="{BB962C8B-B14F-4D97-AF65-F5344CB8AC3E}">
        <p14:creationId xmlns:p14="http://schemas.microsoft.com/office/powerpoint/2010/main" val="3208435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oogle Shape;308;p3" descr="Chart&#10;&#10;Description automatically generated with medium confidence">
            <a:extLst>
              <a:ext uri="{FF2B5EF4-FFF2-40B4-BE49-F238E27FC236}">
                <a16:creationId xmlns:a16="http://schemas.microsoft.com/office/drawing/2014/main" id="{5304CDD1-24F1-2E4E-B4BC-99513830FEBD}"/>
              </a:ext>
            </a:extLst>
          </p:cNvPr>
          <p:cNvPicPr preferRelativeResize="0"/>
          <p:nvPr/>
        </p:nvPicPr>
        <p:blipFill rotWithShape="1">
          <a:blip r:embed="rId2"/>
          <a:srcRect t="12107" r="-2" b="9902"/>
          <a:stretch/>
        </p:blipFill>
        <p:spPr>
          <a:xfrm>
            <a:off x="8208596" y="1875102"/>
            <a:ext cx="2304288" cy="3223501"/>
          </a:xfrm>
          <a:prstGeom prst="rect">
            <a:avLst/>
          </a:prstGeom>
          <a:noFill/>
        </p:spPr>
      </p:pic>
      <p:cxnSp>
        <p:nvCxnSpPr>
          <p:cNvPr id="139" name="Straight Connector 138">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89071" y="1759399"/>
            <a:ext cx="0" cy="3339204"/>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196" name="Picture 4" descr="Image result for soil sensor icon">
            <a:extLst>
              <a:ext uri="{FF2B5EF4-FFF2-40B4-BE49-F238E27FC236}">
                <a16:creationId xmlns:a16="http://schemas.microsoft.com/office/drawing/2014/main" id="{E5887012-79CA-7A49-B3D6-9D13760EC08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2188" y="2274089"/>
            <a:ext cx="2304288" cy="2304288"/>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65336" y="1759399"/>
            <a:ext cx="0" cy="3339204"/>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198" name="Picture 6" descr="Image result for firebase icon">
            <a:extLst>
              <a:ext uri="{FF2B5EF4-FFF2-40B4-BE49-F238E27FC236}">
                <a16:creationId xmlns:a16="http://schemas.microsoft.com/office/drawing/2014/main" id="{A9CE53DF-878D-334F-92F1-9F3862C8FBF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11003" y="2274089"/>
            <a:ext cx="2304288" cy="2304288"/>
          </a:xfrm>
          <a:prstGeom prst="rect">
            <a:avLst/>
          </a:prstGeom>
          <a:noFill/>
          <a:extLst>
            <a:ext uri="{909E8E84-426E-40DD-AFC4-6F175D3DCCD1}">
              <a14:hiddenFill xmlns:a14="http://schemas.microsoft.com/office/drawing/2010/main">
                <a:solidFill>
                  <a:srgbClr val="FFFFFF"/>
                </a:solidFill>
              </a14:hiddenFill>
            </a:ext>
          </a:extLst>
        </p:spPr>
      </p:pic>
      <p:cxnSp>
        <p:nvCxnSpPr>
          <p:cNvPr id="143" name="Straight Connector 142">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0958" y="1759399"/>
            <a:ext cx="0" cy="3339204"/>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194" name="Picture 2" descr="Image result for johny 5 IoT">
            <a:extLst>
              <a:ext uri="{FF2B5EF4-FFF2-40B4-BE49-F238E27FC236}">
                <a16:creationId xmlns:a16="http://schemas.microsoft.com/office/drawing/2014/main" id="{BF7BAE9F-9698-D245-82D5-8AD7E829545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71186" y="2845972"/>
            <a:ext cx="2304288" cy="1281760"/>
          </a:xfrm>
          <a:prstGeom prst="rect">
            <a:avLst/>
          </a:prstGeom>
          <a:noFill/>
          <a:extLst>
            <a:ext uri="{909E8E84-426E-40DD-AFC4-6F175D3DCCD1}">
              <a14:hiddenFill xmlns:a14="http://schemas.microsoft.com/office/drawing/2010/main">
                <a:solidFill>
                  <a:srgbClr val="FFFFFF"/>
                </a:solidFill>
              </a14:hiddenFill>
            </a:ext>
          </a:extLst>
        </p:spPr>
      </p:pic>
      <p:sp>
        <p:nvSpPr>
          <p:cNvPr id="4" name="Triangle 3">
            <a:extLst>
              <a:ext uri="{FF2B5EF4-FFF2-40B4-BE49-F238E27FC236}">
                <a16:creationId xmlns:a16="http://schemas.microsoft.com/office/drawing/2014/main" id="{7623B24E-16C3-BE4B-9BBB-3530A0579AE3}"/>
              </a:ext>
            </a:extLst>
          </p:cNvPr>
          <p:cNvSpPr/>
          <p:nvPr/>
        </p:nvSpPr>
        <p:spPr>
          <a:xfrm rot="5400000">
            <a:off x="2567821" y="3014753"/>
            <a:ext cx="954634" cy="8229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13" name="Triangle 12">
            <a:extLst>
              <a:ext uri="{FF2B5EF4-FFF2-40B4-BE49-F238E27FC236}">
                <a16:creationId xmlns:a16="http://schemas.microsoft.com/office/drawing/2014/main" id="{D8BC9601-55E0-D049-B24F-FE99759C04F4}"/>
              </a:ext>
            </a:extLst>
          </p:cNvPr>
          <p:cNvSpPr/>
          <p:nvPr/>
        </p:nvSpPr>
        <p:spPr>
          <a:xfrm rot="5400000">
            <a:off x="7657461" y="3014753"/>
            <a:ext cx="954634" cy="8229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19" name="Triangle 18">
            <a:extLst>
              <a:ext uri="{FF2B5EF4-FFF2-40B4-BE49-F238E27FC236}">
                <a16:creationId xmlns:a16="http://schemas.microsoft.com/office/drawing/2014/main" id="{C09DE496-D261-6746-8732-F2F358171FFC}"/>
              </a:ext>
            </a:extLst>
          </p:cNvPr>
          <p:cNvSpPr/>
          <p:nvPr/>
        </p:nvSpPr>
        <p:spPr>
          <a:xfrm rot="5400000">
            <a:off x="5128248" y="3014753"/>
            <a:ext cx="954634" cy="8229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5" name="TextBox 4">
            <a:extLst>
              <a:ext uri="{FF2B5EF4-FFF2-40B4-BE49-F238E27FC236}">
                <a16:creationId xmlns:a16="http://schemas.microsoft.com/office/drawing/2014/main" id="{60159CF5-BFE8-0047-BC08-2A533A7CED6C}"/>
              </a:ext>
            </a:extLst>
          </p:cNvPr>
          <p:cNvSpPr txBox="1"/>
          <p:nvPr/>
        </p:nvSpPr>
        <p:spPr>
          <a:xfrm>
            <a:off x="312188" y="738323"/>
            <a:ext cx="5930150" cy="701731"/>
          </a:xfrm>
          <a:prstGeom prst="rect">
            <a:avLst/>
          </a:prstGeom>
          <a:noFill/>
        </p:spPr>
        <p:txBody>
          <a:bodyPr wrap="none" rtlCol="0">
            <a:spAutoFit/>
          </a:bodyPr>
          <a:lstStyle/>
          <a:p>
            <a:r>
              <a:rPr lang="en-US" sz="3960" dirty="0"/>
              <a:t>Sensor to App Data Flow</a:t>
            </a:r>
          </a:p>
        </p:txBody>
      </p:sp>
    </p:spTree>
    <p:extLst>
      <p:ext uri="{BB962C8B-B14F-4D97-AF65-F5344CB8AC3E}">
        <p14:creationId xmlns:p14="http://schemas.microsoft.com/office/powerpoint/2010/main" val="3563008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334F4EA-8D26-A84D-9D6B-65A28BC32227}"/>
              </a:ext>
            </a:extLst>
          </p:cNvPr>
          <p:cNvPicPr>
            <a:picLocks noChangeAspect="1"/>
          </p:cNvPicPr>
          <p:nvPr/>
        </p:nvPicPr>
        <p:blipFill>
          <a:blip r:embed="rId2"/>
          <a:stretch>
            <a:fillRect/>
          </a:stretch>
        </p:blipFill>
        <p:spPr>
          <a:xfrm>
            <a:off x="5631174" y="1632228"/>
            <a:ext cx="2383534" cy="1573132"/>
          </a:xfrm>
          <a:prstGeom prst="rect">
            <a:avLst/>
          </a:prstGeom>
        </p:spPr>
      </p:pic>
      <p:sp>
        <p:nvSpPr>
          <p:cNvPr id="2" name="Title 1">
            <a:extLst>
              <a:ext uri="{FF2B5EF4-FFF2-40B4-BE49-F238E27FC236}">
                <a16:creationId xmlns:a16="http://schemas.microsoft.com/office/drawing/2014/main" id="{B165D0B6-E009-A141-81B5-BDCA812BF3E9}"/>
              </a:ext>
            </a:extLst>
          </p:cNvPr>
          <p:cNvSpPr>
            <a:spLocks noGrp="1"/>
          </p:cNvSpPr>
          <p:nvPr>
            <p:ph type="title"/>
          </p:nvPr>
        </p:nvSpPr>
        <p:spPr>
          <a:xfrm>
            <a:off x="473466" y="4891038"/>
            <a:ext cx="10025869" cy="837402"/>
          </a:xfrm>
        </p:spPr>
        <p:txBody>
          <a:bodyPr vert="horz" lIns="82296" tIns="41148" rIns="82296" bIns="41148" rtlCol="0" anchor="b">
            <a:normAutofit/>
          </a:bodyPr>
          <a:lstStyle/>
          <a:p>
            <a:pPr algn="ctr"/>
            <a:r>
              <a:rPr lang="en-US" sz="4860" dirty="0">
                <a:solidFill>
                  <a:schemeClr val="accent1"/>
                </a:solidFill>
              </a:rPr>
              <a:t>Code Snippets</a:t>
            </a:r>
          </a:p>
        </p:txBody>
      </p:sp>
      <p:pic>
        <p:nvPicPr>
          <p:cNvPr id="4" name="Picture 3" descr="Graphical user interface, text&#10;&#10;Description automatically generated">
            <a:extLst>
              <a:ext uri="{FF2B5EF4-FFF2-40B4-BE49-F238E27FC236}">
                <a16:creationId xmlns:a16="http://schemas.microsoft.com/office/drawing/2014/main" id="{F4E768D0-408E-AC47-827D-A1E37C8A2546}"/>
              </a:ext>
            </a:extLst>
          </p:cNvPr>
          <p:cNvPicPr>
            <a:picLocks noChangeAspect="1"/>
          </p:cNvPicPr>
          <p:nvPr/>
        </p:nvPicPr>
        <p:blipFill rotWithShape="1">
          <a:blip r:embed="rId3"/>
          <a:srcRect r="34975"/>
          <a:stretch/>
        </p:blipFill>
        <p:spPr>
          <a:xfrm>
            <a:off x="288037" y="1977084"/>
            <a:ext cx="2393525" cy="883423"/>
          </a:xfrm>
          <a:prstGeom prst="rect">
            <a:avLst/>
          </a:prstGeom>
        </p:spPr>
      </p:pic>
      <p:pic>
        <p:nvPicPr>
          <p:cNvPr id="5" name="Picture 4" descr="Text&#10;&#10;mndddpkddk">
            <a:extLst>
              <a:ext uri="{FF2B5EF4-FFF2-40B4-BE49-F238E27FC236}">
                <a16:creationId xmlns:a16="http://schemas.microsoft.com/office/drawing/2014/main" id="{09F3C44E-076A-9049-A8BC-7067DBF305A0}"/>
              </a:ext>
            </a:extLst>
          </p:cNvPr>
          <p:cNvPicPr>
            <a:picLocks noChangeAspect="1"/>
          </p:cNvPicPr>
          <p:nvPr/>
        </p:nvPicPr>
        <p:blipFill>
          <a:blip r:embed="rId4"/>
          <a:stretch>
            <a:fillRect/>
          </a:stretch>
        </p:blipFill>
        <p:spPr>
          <a:xfrm>
            <a:off x="2961129" y="1257565"/>
            <a:ext cx="2382009" cy="2322459"/>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8DE770DC-4110-6049-B873-4A6C7FF9D917}"/>
              </a:ext>
            </a:extLst>
          </p:cNvPr>
          <p:cNvPicPr>
            <a:picLocks noChangeAspect="1"/>
          </p:cNvPicPr>
          <p:nvPr/>
        </p:nvPicPr>
        <p:blipFill rotWithShape="1">
          <a:blip r:embed="rId5"/>
          <a:srcRect r="75556"/>
          <a:stretch/>
        </p:blipFill>
        <p:spPr>
          <a:xfrm>
            <a:off x="8461939" y="409742"/>
            <a:ext cx="1851502" cy="3597873"/>
          </a:xfrm>
          <a:prstGeom prst="rect">
            <a:avLst/>
          </a:prstGeom>
        </p:spPr>
      </p:pic>
      <p:sp>
        <p:nvSpPr>
          <p:cNvPr id="8" name="TextBox 7">
            <a:extLst>
              <a:ext uri="{FF2B5EF4-FFF2-40B4-BE49-F238E27FC236}">
                <a16:creationId xmlns:a16="http://schemas.microsoft.com/office/drawing/2014/main" id="{0928D8A4-4B63-6F4E-99C9-88395A2FBE79}"/>
              </a:ext>
            </a:extLst>
          </p:cNvPr>
          <p:cNvSpPr txBox="1"/>
          <p:nvPr/>
        </p:nvSpPr>
        <p:spPr>
          <a:xfrm>
            <a:off x="340262" y="2860506"/>
            <a:ext cx="2270508" cy="840230"/>
          </a:xfrm>
          <a:prstGeom prst="rect">
            <a:avLst/>
          </a:prstGeom>
          <a:noFill/>
        </p:spPr>
        <p:txBody>
          <a:bodyPr wrap="square" rtlCol="0">
            <a:spAutoFit/>
          </a:bodyPr>
          <a:lstStyle/>
          <a:p>
            <a:r>
              <a:rPr lang="en-US" sz="1620" dirty="0"/>
              <a:t>Configuration of the </a:t>
            </a:r>
            <a:r>
              <a:rPr lang="en-US" sz="1620" dirty="0" err="1"/>
              <a:t>DarkNet</a:t>
            </a:r>
            <a:r>
              <a:rPr lang="en-US" sz="1620" dirty="0"/>
              <a:t> model for the YoloV3 model.</a:t>
            </a:r>
          </a:p>
        </p:txBody>
      </p:sp>
      <p:sp>
        <p:nvSpPr>
          <p:cNvPr id="15" name="TextBox 14">
            <a:extLst>
              <a:ext uri="{FF2B5EF4-FFF2-40B4-BE49-F238E27FC236}">
                <a16:creationId xmlns:a16="http://schemas.microsoft.com/office/drawing/2014/main" id="{8006D14A-DDB7-A54C-A76E-33DFFFEBB21B}"/>
              </a:ext>
            </a:extLst>
          </p:cNvPr>
          <p:cNvSpPr txBox="1"/>
          <p:nvPr/>
        </p:nvSpPr>
        <p:spPr>
          <a:xfrm>
            <a:off x="3072630" y="3580024"/>
            <a:ext cx="2270508" cy="1089529"/>
          </a:xfrm>
          <a:prstGeom prst="rect">
            <a:avLst/>
          </a:prstGeom>
          <a:noFill/>
        </p:spPr>
        <p:txBody>
          <a:bodyPr wrap="square" rtlCol="0">
            <a:spAutoFit/>
          </a:bodyPr>
          <a:lstStyle/>
          <a:p>
            <a:r>
              <a:rPr lang="en-US" sz="1620" dirty="0"/>
              <a:t>Alex net architecture for the disease classification algorithm.</a:t>
            </a:r>
          </a:p>
        </p:txBody>
      </p:sp>
      <p:sp>
        <p:nvSpPr>
          <p:cNvPr id="17" name="TextBox 16">
            <a:extLst>
              <a:ext uri="{FF2B5EF4-FFF2-40B4-BE49-F238E27FC236}">
                <a16:creationId xmlns:a16="http://schemas.microsoft.com/office/drawing/2014/main" id="{3B803B03-6411-4B40-B2B4-3CFF6B1CFFE0}"/>
              </a:ext>
            </a:extLst>
          </p:cNvPr>
          <p:cNvSpPr txBox="1"/>
          <p:nvPr/>
        </p:nvSpPr>
        <p:spPr>
          <a:xfrm>
            <a:off x="5629664" y="3334548"/>
            <a:ext cx="2270508" cy="1338828"/>
          </a:xfrm>
          <a:prstGeom prst="rect">
            <a:avLst/>
          </a:prstGeom>
          <a:noFill/>
        </p:spPr>
        <p:txBody>
          <a:bodyPr wrap="square" rtlCol="0">
            <a:spAutoFit/>
          </a:bodyPr>
          <a:lstStyle/>
          <a:p>
            <a:r>
              <a:rPr lang="en-US" sz="1620" dirty="0"/>
              <a:t>The Neural Network optimization algorithm for the deficiency detection algorithm.</a:t>
            </a:r>
          </a:p>
        </p:txBody>
      </p:sp>
      <p:sp>
        <p:nvSpPr>
          <p:cNvPr id="19" name="TextBox 18">
            <a:extLst>
              <a:ext uri="{FF2B5EF4-FFF2-40B4-BE49-F238E27FC236}">
                <a16:creationId xmlns:a16="http://schemas.microsoft.com/office/drawing/2014/main" id="{67D04251-616A-3843-B758-8174A7A661B3}"/>
              </a:ext>
            </a:extLst>
          </p:cNvPr>
          <p:cNvSpPr txBox="1"/>
          <p:nvPr/>
        </p:nvSpPr>
        <p:spPr>
          <a:xfrm>
            <a:off x="9370227" y="3497133"/>
            <a:ext cx="1701157" cy="1089529"/>
          </a:xfrm>
          <a:prstGeom prst="rect">
            <a:avLst/>
          </a:prstGeom>
          <a:noFill/>
        </p:spPr>
        <p:txBody>
          <a:bodyPr wrap="square" rtlCol="0">
            <a:spAutoFit/>
          </a:bodyPr>
          <a:lstStyle/>
          <a:p>
            <a:r>
              <a:rPr lang="en-US" sz="1620" dirty="0"/>
              <a:t>Code for connecting the sensors to the database.</a:t>
            </a:r>
          </a:p>
        </p:txBody>
      </p:sp>
    </p:spTree>
    <p:extLst>
      <p:ext uri="{BB962C8B-B14F-4D97-AF65-F5344CB8AC3E}">
        <p14:creationId xmlns:p14="http://schemas.microsoft.com/office/powerpoint/2010/main" val="316317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
            <a:ext cx="10970057" cy="61722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lumMod val="65000"/>
                  <a:lumOff val="35000"/>
                </a:schemeClr>
              </a:solidFill>
              <a:latin typeface="AvenirNext LT Pro Medium" panose="020B0504020202020204" pitchFamily="34" charset="0"/>
            </a:endParaRPr>
          </a:p>
        </p:txBody>
      </p:sp>
      <p:sp>
        <p:nvSpPr>
          <p:cNvPr id="75" name="Rectangle 74">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 y="342900"/>
            <a:ext cx="10970057" cy="61722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solidFill>
                <a:schemeClr val="tx1">
                  <a:lumMod val="65000"/>
                  <a:lumOff val="35000"/>
                </a:schemeClr>
              </a:solidFill>
              <a:latin typeface="AvenirNext LT Pro Medium" panose="020B0504020202020204" pitchFamily="34" charset="0"/>
            </a:endParaRPr>
          </a:p>
        </p:txBody>
      </p:sp>
      <p:grpSp>
        <p:nvGrpSpPr>
          <p:cNvPr id="77" name="Group 76">
            <a:extLst>
              <a:ext uri="{FF2B5EF4-FFF2-40B4-BE49-F238E27FC236}">
                <a16:creationId xmlns:a16="http://schemas.microsoft.com/office/drawing/2014/main" id="{F54E156B-C3CF-4290-AAE3-FA3BD6BE84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18393" y="342900"/>
            <a:ext cx="6951664" cy="6172200"/>
            <a:chOff x="4464881" y="0"/>
            <a:chExt cx="7724071" cy="6858000"/>
          </a:xfrm>
        </p:grpSpPr>
        <p:pic>
          <p:nvPicPr>
            <p:cNvPr id="78" name="Picture 77">
              <a:extLst>
                <a:ext uri="{FF2B5EF4-FFF2-40B4-BE49-F238E27FC236}">
                  <a16:creationId xmlns:a16="http://schemas.microsoft.com/office/drawing/2014/main" id="{886638AD-AE91-49BD-AE6F-DA6DD5FCBA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79" name="Picture 78">
              <a:extLst>
                <a:ext uri="{FF2B5EF4-FFF2-40B4-BE49-F238E27FC236}">
                  <a16:creationId xmlns:a16="http://schemas.microsoft.com/office/drawing/2014/main" id="{367238FA-4030-4D69-9A1A-42918D7BB8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3745CED6-3B6C-404F-A46C-1846FE8BACDF}"/>
              </a:ext>
            </a:extLst>
          </p:cNvPr>
          <p:cNvSpPr>
            <a:spLocks noGrp="1"/>
          </p:cNvSpPr>
          <p:nvPr>
            <p:ph type="title"/>
          </p:nvPr>
        </p:nvSpPr>
        <p:spPr>
          <a:xfrm>
            <a:off x="2743" y="334781"/>
            <a:ext cx="10970057" cy="2207505"/>
          </a:xfrm>
        </p:spPr>
        <p:txBody>
          <a:bodyPr>
            <a:normAutofit/>
          </a:bodyPr>
          <a:lstStyle/>
          <a:p>
            <a:pPr algn="ctr"/>
            <a:r>
              <a:rPr lang="en-US" dirty="0"/>
              <a:t>Ways to increase crops</a:t>
            </a:r>
          </a:p>
        </p:txBody>
      </p:sp>
      <p:grpSp>
        <p:nvGrpSpPr>
          <p:cNvPr id="7" name="Group 6">
            <a:extLst>
              <a:ext uri="{FF2B5EF4-FFF2-40B4-BE49-F238E27FC236}">
                <a16:creationId xmlns:a16="http://schemas.microsoft.com/office/drawing/2014/main" id="{AEA1B3DD-6908-8C41-B603-910C1A0648ED}"/>
              </a:ext>
            </a:extLst>
          </p:cNvPr>
          <p:cNvGrpSpPr/>
          <p:nvPr/>
        </p:nvGrpSpPr>
        <p:grpSpPr>
          <a:xfrm>
            <a:off x="1805686" y="3406769"/>
            <a:ext cx="3338911" cy="2886247"/>
            <a:chOff x="7422078" y="466016"/>
            <a:chExt cx="3431969" cy="2852045"/>
          </a:xfrm>
        </p:grpSpPr>
        <p:pic>
          <p:nvPicPr>
            <p:cNvPr id="3076" name="Picture 4" descr="Image result for healthy plant icon">
              <a:extLst>
                <a:ext uri="{FF2B5EF4-FFF2-40B4-BE49-F238E27FC236}">
                  <a16:creationId xmlns:a16="http://schemas.microsoft.com/office/drawing/2014/main" id="{14FD7791-4BCF-A54C-8B9D-C1DC4CCD3A2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70553" y="466016"/>
              <a:ext cx="2729972" cy="2729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457152-9A0E-C64D-B629-C0C5486E2B01}"/>
                </a:ext>
              </a:extLst>
            </p:cNvPr>
            <p:cNvSpPr txBox="1"/>
            <p:nvPr/>
          </p:nvSpPr>
          <p:spPr>
            <a:xfrm>
              <a:off x="7422078" y="2980477"/>
              <a:ext cx="3431969" cy="337584"/>
            </a:xfrm>
            <a:prstGeom prst="rect">
              <a:avLst/>
            </a:prstGeom>
            <a:noFill/>
          </p:spPr>
          <p:txBody>
            <a:bodyPr wrap="square" rtlCol="0">
              <a:spAutoFit/>
            </a:bodyPr>
            <a:lstStyle/>
            <a:p>
              <a:pPr algn="ctr"/>
              <a:r>
                <a:rPr lang="en-US" sz="1620" dirty="0"/>
                <a:t>Reduce Plant Diseases</a:t>
              </a:r>
            </a:p>
          </p:txBody>
        </p:sp>
      </p:grpSp>
      <p:grpSp>
        <p:nvGrpSpPr>
          <p:cNvPr id="3" name="Group 2">
            <a:extLst>
              <a:ext uri="{FF2B5EF4-FFF2-40B4-BE49-F238E27FC236}">
                <a16:creationId xmlns:a16="http://schemas.microsoft.com/office/drawing/2014/main" id="{BE9F8A4E-B73C-1648-B426-E3F7DC8DCF99}"/>
              </a:ext>
            </a:extLst>
          </p:cNvPr>
          <p:cNvGrpSpPr/>
          <p:nvPr/>
        </p:nvGrpSpPr>
        <p:grpSpPr>
          <a:xfrm>
            <a:off x="5795449" y="3556318"/>
            <a:ext cx="4146863" cy="2733379"/>
            <a:chOff x="6538190" y="2913587"/>
            <a:chExt cx="4607626" cy="3037088"/>
          </a:xfrm>
        </p:grpSpPr>
        <p:pic>
          <p:nvPicPr>
            <p:cNvPr id="3074" name="Picture 2" descr="Image result for plant nutrient icon">
              <a:extLst>
                <a:ext uri="{FF2B5EF4-FFF2-40B4-BE49-F238E27FC236}">
                  <a16:creationId xmlns:a16="http://schemas.microsoft.com/office/drawing/2014/main" id="{064F7506-CDA6-3C41-A93B-F87DC5844AA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431566" y="2913587"/>
              <a:ext cx="2729972" cy="272997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ABA7B4C-A6BD-3348-9C91-7AE1A03924C3}"/>
                </a:ext>
              </a:extLst>
            </p:cNvPr>
            <p:cNvSpPr txBox="1"/>
            <p:nvPr/>
          </p:nvSpPr>
          <p:spPr>
            <a:xfrm>
              <a:off x="6538190" y="5571084"/>
              <a:ext cx="4607626" cy="379591"/>
            </a:xfrm>
            <a:prstGeom prst="rect">
              <a:avLst/>
            </a:prstGeom>
            <a:noFill/>
          </p:spPr>
          <p:txBody>
            <a:bodyPr wrap="square" rtlCol="0">
              <a:spAutoFit/>
            </a:bodyPr>
            <a:lstStyle/>
            <a:p>
              <a:pPr lvl="1"/>
              <a:r>
                <a:rPr lang="en-US" sz="1620" dirty="0"/>
                <a:t>Optimum Nutrients for the crops</a:t>
              </a:r>
            </a:p>
          </p:txBody>
        </p:sp>
      </p:grpSp>
      <p:sp>
        <p:nvSpPr>
          <p:cNvPr id="5" name="TextBox 4">
            <a:extLst>
              <a:ext uri="{FF2B5EF4-FFF2-40B4-BE49-F238E27FC236}">
                <a16:creationId xmlns:a16="http://schemas.microsoft.com/office/drawing/2014/main" id="{2BE24082-20A9-D746-BEA1-F638C032E7CD}"/>
              </a:ext>
            </a:extLst>
          </p:cNvPr>
          <p:cNvSpPr txBox="1"/>
          <p:nvPr/>
        </p:nvSpPr>
        <p:spPr>
          <a:xfrm>
            <a:off x="120134" y="1934528"/>
            <a:ext cx="10729788" cy="867930"/>
          </a:xfrm>
          <a:prstGeom prst="rect">
            <a:avLst/>
          </a:prstGeom>
          <a:noFill/>
        </p:spPr>
        <p:txBody>
          <a:bodyPr wrap="square" rtlCol="0">
            <a:spAutoFit/>
          </a:bodyPr>
          <a:lstStyle/>
          <a:p>
            <a:pPr algn="ctr"/>
            <a:r>
              <a:rPr lang="en-US" sz="2520" dirty="0"/>
              <a:t>Deficiencies and diseases cause losses of as much as 60% of the most important crops.</a:t>
            </a:r>
          </a:p>
        </p:txBody>
      </p:sp>
    </p:spTree>
    <p:extLst>
      <p:ext uri="{BB962C8B-B14F-4D97-AF65-F5344CB8AC3E}">
        <p14:creationId xmlns:p14="http://schemas.microsoft.com/office/powerpoint/2010/main" val="2474564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22868-344D-3449-8146-89012245B801}"/>
              </a:ext>
            </a:extLst>
          </p:cNvPr>
          <p:cNvSpPr>
            <a:spLocks noGrp="1"/>
          </p:cNvSpPr>
          <p:nvPr>
            <p:ph type="title"/>
          </p:nvPr>
        </p:nvSpPr>
        <p:spPr/>
        <p:txBody>
          <a:bodyPr/>
          <a:lstStyle/>
          <a:p>
            <a:pPr algn="ctr"/>
            <a:r>
              <a:rPr lang="en-US" dirty="0"/>
              <a:t>CropMates Introduction</a:t>
            </a:r>
          </a:p>
        </p:txBody>
      </p:sp>
      <p:grpSp>
        <p:nvGrpSpPr>
          <p:cNvPr id="11" name="Group 10">
            <a:extLst>
              <a:ext uri="{FF2B5EF4-FFF2-40B4-BE49-F238E27FC236}">
                <a16:creationId xmlns:a16="http://schemas.microsoft.com/office/drawing/2014/main" id="{8578DA08-DFCD-D740-B12E-01E425DC276E}"/>
              </a:ext>
            </a:extLst>
          </p:cNvPr>
          <p:cNvGrpSpPr/>
          <p:nvPr/>
        </p:nvGrpSpPr>
        <p:grpSpPr>
          <a:xfrm>
            <a:off x="1015546" y="1914708"/>
            <a:ext cx="9202874" cy="3276845"/>
            <a:chOff x="-627017" y="1002084"/>
            <a:chExt cx="9777548" cy="3815092"/>
          </a:xfrm>
        </p:grpSpPr>
        <p:grpSp>
          <p:nvGrpSpPr>
            <p:cNvPr id="4" name="Group 3">
              <a:extLst>
                <a:ext uri="{FF2B5EF4-FFF2-40B4-BE49-F238E27FC236}">
                  <a16:creationId xmlns:a16="http://schemas.microsoft.com/office/drawing/2014/main" id="{92EA82A0-FA37-304B-A0BD-21A677A2E755}"/>
                </a:ext>
              </a:extLst>
            </p:cNvPr>
            <p:cNvGrpSpPr/>
            <p:nvPr/>
          </p:nvGrpSpPr>
          <p:grpSpPr>
            <a:xfrm>
              <a:off x="-627017" y="2366870"/>
              <a:ext cx="9777548" cy="2240898"/>
              <a:chOff x="-4101326" y="1059769"/>
              <a:chExt cx="12567691" cy="2686345"/>
            </a:xfrm>
          </p:grpSpPr>
          <p:pic>
            <p:nvPicPr>
              <p:cNvPr id="5" name="Picture 4">
                <a:extLst>
                  <a:ext uri="{FF2B5EF4-FFF2-40B4-BE49-F238E27FC236}">
                    <a16:creationId xmlns:a16="http://schemas.microsoft.com/office/drawing/2014/main" id="{A72386F9-124F-C94D-89F9-2BFBE75B04EF}"/>
                  </a:ext>
                </a:extLst>
              </p:cNvPr>
              <p:cNvPicPr>
                <a:picLocks noChangeAspect="1"/>
              </p:cNvPicPr>
              <p:nvPr/>
            </p:nvPicPr>
            <p:blipFill>
              <a:blip r:embed="rId2"/>
              <a:stretch>
                <a:fillRect/>
              </a:stretch>
            </p:blipFill>
            <p:spPr>
              <a:xfrm>
                <a:off x="5393200" y="1059769"/>
                <a:ext cx="3073165" cy="2306204"/>
              </a:xfrm>
              <a:prstGeom prst="rect">
                <a:avLst/>
              </a:prstGeom>
            </p:spPr>
          </p:pic>
          <p:pic>
            <p:nvPicPr>
              <p:cNvPr id="6" name="Picture 5">
                <a:extLst>
                  <a:ext uri="{FF2B5EF4-FFF2-40B4-BE49-F238E27FC236}">
                    <a16:creationId xmlns:a16="http://schemas.microsoft.com/office/drawing/2014/main" id="{86806E19-796B-134F-923F-E4E6E3110FE6}"/>
                  </a:ext>
                </a:extLst>
              </p:cNvPr>
              <p:cNvPicPr>
                <a:picLocks noChangeAspect="1"/>
              </p:cNvPicPr>
              <p:nvPr/>
            </p:nvPicPr>
            <p:blipFill>
              <a:blip r:embed="rId3"/>
              <a:stretch>
                <a:fillRect/>
              </a:stretch>
            </p:blipFill>
            <p:spPr>
              <a:xfrm flipH="1">
                <a:off x="5821277" y="1537173"/>
                <a:ext cx="621323" cy="1828801"/>
              </a:xfrm>
              <a:prstGeom prst="rect">
                <a:avLst/>
              </a:prstGeom>
            </p:spPr>
          </p:pic>
          <p:pic>
            <p:nvPicPr>
              <p:cNvPr id="7" name="Picture 6" descr="A picture containing text, device, thermometer, gauge&#10;&#10;Description automatically generated">
                <a:extLst>
                  <a:ext uri="{FF2B5EF4-FFF2-40B4-BE49-F238E27FC236}">
                    <a16:creationId xmlns:a16="http://schemas.microsoft.com/office/drawing/2014/main" id="{435F4BEF-E725-7848-BD00-139F752948FE}"/>
                  </a:ext>
                </a:extLst>
              </p:cNvPr>
              <p:cNvPicPr>
                <a:picLocks noChangeAspect="1"/>
              </p:cNvPicPr>
              <p:nvPr/>
            </p:nvPicPr>
            <p:blipFill>
              <a:blip r:embed="rId4"/>
              <a:stretch>
                <a:fillRect/>
              </a:stretch>
            </p:blipFill>
            <p:spPr>
              <a:xfrm>
                <a:off x="4110086" y="1313596"/>
                <a:ext cx="2566226" cy="1925782"/>
              </a:xfrm>
              <a:prstGeom prst="rect">
                <a:avLst/>
              </a:prstGeom>
            </p:spPr>
          </p:pic>
          <p:pic>
            <p:nvPicPr>
              <p:cNvPr id="8" name="Picture 7">
                <a:extLst>
                  <a:ext uri="{FF2B5EF4-FFF2-40B4-BE49-F238E27FC236}">
                    <a16:creationId xmlns:a16="http://schemas.microsoft.com/office/drawing/2014/main" id="{03E40922-B8F8-3840-9169-C77E844A7A60}"/>
                  </a:ext>
                </a:extLst>
              </p:cNvPr>
              <p:cNvPicPr>
                <a:picLocks noChangeAspect="1"/>
              </p:cNvPicPr>
              <p:nvPr/>
            </p:nvPicPr>
            <p:blipFill>
              <a:blip r:embed="rId5"/>
              <a:stretch>
                <a:fillRect/>
              </a:stretch>
            </p:blipFill>
            <p:spPr>
              <a:xfrm>
                <a:off x="-4101326" y="1212197"/>
                <a:ext cx="3378556" cy="2533917"/>
              </a:xfrm>
              <a:prstGeom prst="rect">
                <a:avLst/>
              </a:prstGeom>
            </p:spPr>
          </p:pic>
        </p:grpSp>
        <p:pic>
          <p:nvPicPr>
            <p:cNvPr id="9" name="Google Shape;304;p3">
              <a:extLst>
                <a:ext uri="{FF2B5EF4-FFF2-40B4-BE49-F238E27FC236}">
                  <a16:creationId xmlns:a16="http://schemas.microsoft.com/office/drawing/2014/main" id="{C38A008B-B9B6-E548-AC7D-7809EF21E635}"/>
                </a:ext>
              </a:extLst>
            </p:cNvPr>
            <p:cNvPicPr preferRelativeResize="0"/>
            <p:nvPr/>
          </p:nvPicPr>
          <p:blipFill rotWithShape="1">
            <a:blip r:embed="rId6"/>
            <a:stretch/>
          </p:blipFill>
          <p:spPr>
            <a:xfrm>
              <a:off x="3538416" y="2064832"/>
              <a:ext cx="1541312" cy="2752344"/>
            </a:xfrm>
            <a:prstGeom prst="rect">
              <a:avLst/>
            </a:prstGeom>
            <a:noFill/>
          </p:spPr>
        </p:pic>
        <p:sp>
          <p:nvSpPr>
            <p:cNvPr id="10" name="TextBox 9">
              <a:extLst>
                <a:ext uri="{FF2B5EF4-FFF2-40B4-BE49-F238E27FC236}">
                  <a16:creationId xmlns:a16="http://schemas.microsoft.com/office/drawing/2014/main" id="{8FC61BF7-20AB-0A45-B38A-8E5D5B95C28B}"/>
                </a:ext>
              </a:extLst>
            </p:cNvPr>
            <p:cNvSpPr txBox="1"/>
            <p:nvPr/>
          </p:nvSpPr>
          <p:spPr>
            <a:xfrm>
              <a:off x="-627017" y="1002084"/>
              <a:ext cx="9275628" cy="397748"/>
            </a:xfrm>
            <a:prstGeom prst="rect">
              <a:avLst/>
            </a:prstGeom>
            <a:noFill/>
          </p:spPr>
          <p:txBody>
            <a:bodyPr wrap="square" rtlCol="0">
              <a:spAutoFit/>
            </a:bodyPr>
            <a:lstStyle/>
            <a:p>
              <a:pPr algn="ctr"/>
              <a:r>
                <a:rPr lang="en-US" sz="1620" dirty="0"/>
                <a:t>CropMates: Drone + Sensors  + App + Algorithms   </a:t>
              </a:r>
            </a:p>
          </p:txBody>
        </p:sp>
      </p:grpSp>
      <p:sp>
        <p:nvSpPr>
          <p:cNvPr id="12" name="TextBox 11">
            <a:extLst>
              <a:ext uri="{FF2B5EF4-FFF2-40B4-BE49-F238E27FC236}">
                <a16:creationId xmlns:a16="http://schemas.microsoft.com/office/drawing/2014/main" id="{30A2D213-A989-7742-89BF-C781F4BC00C8}"/>
              </a:ext>
            </a:extLst>
          </p:cNvPr>
          <p:cNvSpPr txBox="1"/>
          <p:nvPr/>
        </p:nvSpPr>
        <p:spPr>
          <a:xfrm>
            <a:off x="1015546" y="5191553"/>
            <a:ext cx="2473997" cy="341632"/>
          </a:xfrm>
          <a:prstGeom prst="rect">
            <a:avLst/>
          </a:prstGeom>
          <a:noFill/>
        </p:spPr>
        <p:txBody>
          <a:bodyPr wrap="square" rtlCol="0">
            <a:spAutoFit/>
          </a:bodyPr>
          <a:lstStyle/>
          <a:p>
            <a:pPr algn="ctr"/>
            <a:r>
              <a:rPr lang="en-US" sz="1620" dirty="0"/>
              <a:t>CropMates Drone</a:t>
            </a:r>
          </a:p>
        </p:txBody>
      </p:sp>
      <p:sp>
        <p:nvSpPr>
          <p:cNvPr id="24" name="TextBox 23">
            <a:extLst>
              <a:ext uri="{FF2B5EF4-FFF2-40B4-BE49-F238E27FC236}">
                <a16:creationId xmlns:a16="http://schemas.microsoft.com/office/drawing/2014/main" id="{81C2EDBA-0AE1-2644-BB83-C39CE1C1F54A}"/>
              </a:ext>
            </a:extLst>
          </p:cNvPr>
          <p:cNvSpPr txBox="1"/>
          <p:nvPr/>
        </p:nvSpPr>
        <p:spPr>
          <a:xfrm>
            <a:off x="4424517" y="5197403"/>
            <a:ext cx="2473997" cy="341632"/>
          </a:xfrm>
          <a:prstGeom prst="rect">
            <a:avLst/>
          </a:prstGeom>
          <a:noFill/>
        </p:spPr>
        <p:txBody>
          <a:bodyPr wrap="square" rtlCol="0">
            <a:spAutoFit/>
          </a:bodyPr>
          <a:lstStyle/>
          <a:p>
            <a:pPr algn="ctr"/>
            <a:r>
              <a:rPr lang="en-US" sz="1620" dirty="0"/>
              <a:t>App</a:t>
            </a:r>
          </a:p>
        </p:txBody>
      </p:sp>
      <p:sp>
        <p:nvSpPr>
          <p:cNvPr id="25" name="TextBox 24">
            <a:extLst>
              <a:ext uri="{FF2B5EF4-FFF2-40B4-BE49-F238E27FC236}">
                <a16:creationId xmlns:a16="http://schemas.microsoft.com/office/drawing/2014/main" id="{26296F21-ABD7-E848-AD86-C05E35088138}"/>
              </a:ext>
            </a:extLst>
          </p:cNvPr>
          <p:cNvSpPr txBox="1"/>
          <p:nvPr/>
        </p:nvSpPr>
        <p:spPr>
          <a:xfrm>
            <a:off x="7272003" y="5124122"/>
            <a:ext cx="2473997" cy="341632"/>
          </a:xfrm>
          <a:prstGeom prst="rect">
            <a:avLst/>
          </a:prstGeom>
          <a:noFill/>
        </p:spPr>
        <p:txBody>
          <a:bodyPr wrap="square" rtlCol="0">
            <a:spAutoFit/>
          </a:bodyPr>
          <a:lstStyle/>
          <a:p>
            <a:pPr algn="ctr"/>
            <a:r>
              <a:rPr lang="en-US" sz="1620" dirty="0"/>
              <a:t>Sensors</a:t>
            </a:r>
          </a:p>
        </p:txBody>
      </p:sp>
    </p:spTree>
    <p:extLst>
      <p:ext uri="{BB962C8B-B14F-4D97-AF65-F5344CB8AC3E}">
        <p14:creationId xmlns:p14="http://schemas.microsoft.com/office/powerpoint/2010/main" val="2437371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309A2-5862-2049-8601-2AEC6D37200A}"/>
              </a:ext>
            </a:extLst>
          </p:cNvPr>
          <p:cNvSpPr>
            <a:spLocks noGrp="1"/>
          </p:cNvSpPr>
          <p:nvPr>
            <p:ph type="title"/>
          </p:nvPr>
        </p:nvSpPr>
        <p:spPr/>
        <p:txBody>
          <a:bodyPr/>
          <a:lstStyle/>
          <a:p>
            <a:pPr algn="ctr"/>
            <a:r>
              <a:rPr lang="en-US" dirty="0"/>
              <a:t>CropMates Workflow</a:t>
            </a:r>
          </a:p>
        </p:txBody>
      </p:sp>
      <p:graphicFrame>
        <p:nvGraphicFramePr>
          <p:cNvPr id="4" name="Content Placeholder 3">
            <a:extLst>
              <a:ext uri="{FF2B5EF4-FFF2-40B4-BE49-F238E27FC236}">
                <a16:creationId xmlns:a16="http://schemas.microsoft.com/office/drawing/2014/main" id="{D60A3424-38BD-9141-A097-A10D3E19B85F}"/>
              </a:ext>
            </a:extLst>
          </p:cNvPr>
          <p:cNvGraphicFramePr>
            <a:graphicFrameLocks/>
          </p:cNvGraphicFramePr>
          <p:nvPr>
            <p:extLst>
              <p:ext uri="{D42A27DB-BD31-4B8C-83A1-F6EECF244321}">
                <p14:modId xmlns:p14="http://schemas.microsoft.com/office/powerpoint/2010/main" val="3489412519"/>
              </p:ext>
            </p:extLst>
          </p:nvPr>
        </p:nvGraphicFramePr>
        <p:xfrm>
          <a:off x="754381" y="1865091"/>
          <a:ext cx="9805596" cy="4072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308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8862076-7406-F947-9311-D00E361075B7}"/>
              </a:ext>
            </a:extLst>
          </p:cNvPr>
          <p:cNvPicPr>
            <a:picLocks noChangeAspect="1"/>
          </p:cNvPicPr>
          <p:nvPr/>
        </p:nvPicPr>
        <p:blipFill>
          <a:blip r:embed="rId3"/>
          <a:stretch>
            <a:fillRect/>
          </a:stretch>
        </p:blipFill>
        <p:spPr>
          <a:xfrm>
            <a:off x="4304269" y="1770021"/>
            <a:ext cx="2240279" cy="1647122"/>
          </a:xfrm>
          <a:prstGeom prst="rect">
            <a:avLst/>
          </a:prstGeom>
        </p:spPr>
      </p:pic>
      <p:sp>
        <p:nvSpPr>
          <p:cNvPr id="19" name="Google Shape;186;p5">
            <a:extLst>
              <a:ext uri="{FF2B5EF4-FFF2-40B4-BE49-F238E27FC236}">
                <a16:creationId xmlns:a16="http://schemas.microsoft.com/office/drawing/2014/main" id="{6CABD009-0DAB-BE40-941B-58E14FA2BE4C}"/>
              </a:ext>
            </a:extLst>
          </p:cNvPr>
          <p:cNvSpPr txBox="1">
            <a:spLocks noGrp="1"/>
          </p:cNvSpPr>
          <p:nvPr>
            <p:ph type="title"/>
          </p:nvPr>
        </p:nvSpPr>
        <p:spPr>
          <a:xfrm>
            <a:off x="333582" y="470446"/>
            <a:ext cx="9805595" cy="1193007"/>
          </a:xfrm>
          <a:prstGeom prst="rect">
            <a:avLst/>
          </a:prstGeom>
          <a:noFill/>
          <a:ln>
            <a:noFill/>
          </a:ln>
        </p:spPr>
        <p:txBody>
          <a:bodyPr spcFirstLastPara="1" vert="horz" wrap="square" lIns="82283" tIns="41130" rIns="82283" bIns="41130" rtlCol="0" anchor="ctr" anchorCtr="0">
            <a:normAutofit/>
          </a:bodyPr>
          <a:lstStyle/>
          <a:p>
            <a:pPr>
              <a:spcBef>
                <a:spcPts val="0"/>
              </a:spcBef>
              <a:buClr>
                <a:schemeClr val="dk1"/>
              </a:buClr>
              <a:buSzPts val="4400"/>
            </a:pPr>
            <a:r>
              <a:rPr lang="en-US" sz="3060" dirty="0"/>
              <a:t>Crop Disease Detection Workflow Part 1 – Detect a Leaf</a:t>
            </a:r>
            <a:endParaRPr sz="3060" dirty="0"/>
          </a:p>
        </p:txBody>
      </p:sp>
      <p:pic>
        <p:nvPicPr>
          <p:cNvPr id="29" name="Picture 28" descr="A picture containing tree, outdoor, plant, vegetable&#10;&#10;Description automatically generated">
            <a:extLst>
              <a:ext uri="{FF2B5EF4-FFF2-40B4-BE49-F238E27FC236}">
                <a16:creationId xmlns:a16="http://schemas.microsoft.com/office/drawing/2014/main" id="{3245381D-4AEA-E144-B373-FEE90DD5E94B}"/>
              </a:ext>
            </a:extLst>
          </p:cNvPr>
          <p:cNvPicPr>
            <a:picLocks noChangeAspect="1"/>
          </p:cNvPicPr>
          <p:nvPr/>
        </p:nvPicPr>
        <p:blipFill>
          <a:blip r:embed="rId4"/>
          <a:stretch>
            <a:fillRect/>
          </a:stretch>
        </p:blipFill>
        <p:spPr>
          <a:xfrm>
            <a:off x="7681267" y="4458169"/>
            <a:ext cx="2779160" cy="1736401"/>
          </a:xfrm>
          <a:prstGeom prst="rect">
            <a:avLst/>
          </a:prstGeom>
        </p:spPr>
      </p:pic>
      <p:sp>
        <p:nvSpPr>
          <p:cNvPr id="30" name="Google Shape;172;p5">
            <a:extLst>
              <a:ext uri="{FF2B5EF4-FFF2-40B4-BE49-F238E27FC236}">
                <a16:creationId xmlns:a16="http://schemas.microsoft.com/office/drawing/2014/main" id="{02B75899-F84D-7746-BB3A-C7A51EC8D39E}"/>
              </a:ext>
            </a:extLst>
          </p:cNvPr>
          <p:cNvSpPr/>
          <p:nvPr/>
        </p:nvSpPr>
        <p:spPr>
          <a:xfrm>
            <a:off x="3236243" y="2543033"/>
            <a:ext cx="831904" cy="163239"/>
          </a:xfrm>
          <a:prstGeom prst="right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900" dirty="0">
              <a:solidFill>
                <a:srgbClr val="FFFFFF"/>
              </a:solidFill>
              <a:latin typeface="Calibri"/>
              <a:ea typeface="Calibri"/>
              <a:cs typeface="Calibri"/>
              <a:sym typeface="Calibri"/>
            </a:endParaRPr>
          </a:p>
        </p:txBody>
      </p:sp>
      <p:pic>
        <p:nvPicPr>
          <p:cNvPr id="27" name="Picture 26" descr="A close-up of a plant&#10;&#10;Description automatically generated with medium confidence">
            <a:extLst>
              <a:ext uri="{FF2B5EF4-FFF2-40B4-BE49-F238E27FC236}">
                <a16:creationId xmlns:a16="http://schemas.microsoft.com/office/drawing/2014/main" id="{63B64811-218E-2441-B27E-56A22EBC5CD5}"/>
              </a:ext>
            </a:extLst>
          </p:cNvPr>
          <p:cNvPicPr>
            <a:picLocks noChangeAspect="1"/>
          </p:cNvPicPr>
          <p:nvPr/>
        </p:nvPicPr>
        <p:blipFill rotWithShape="1">
          <a:blip r:embed="rId5"/>
          <a:srcRect l="9236" t="14584" r="26633" b="23692"/>
          <a:stretch/>
        </p:blipFill>
        <p:spPr>
          <a:xfrm>
            <a:off x="4711772" y="5444273"/>
            <a:ext cx="1172702" cy="1016943"/>
          </a:xfrm>
          <a:prstGeom prst="rect">
            <a:avLst/>
          </a:prstGeom>
        </p:spPr>
      </p:pic>
      <p:pic>
        <p:nvPicPr>
          <p:cNvPr id="46" name="Picture 45" descr="Graphical user interface&#10;&#10;Description automatically generated">
            <a:extLst>
              <a:ext uri="{FF2B5EF4-FFF2-40B4-BE49-F238E27FC236}">
                <a16:creationId xmlns:a16="http://schemas.microsoft.com/office/drawing/2014/main" id="{D2299B42-28D6-A548-B18A-5FEA845549F3}"/>
              </a:ext>
            </a:extLst>
          </p:cNvPr>
          <p:cNvPicPr>
            <a:picLocks noChangeAspect="1"/>
          </p:cNvPicPr>
          <p:nvPr/>
        </p:nvPicPr>
        <p:blipFill rotWithShape="1">
          <a:blip r:embed="rId6"/>
          <a:srcRect l="8025" t="12751" r="11175" b="11501"/>
          <a:stretch/>
        </p:blipFill>
        <p:spPr>
          <a:xfrm>
            <a:off x="6041894" y="4536412"/>
            <a:ext cx="1005306" cy="1015317"/>
          </a:xfrm>
          <a:prstGeom prst="rect">
            <a:avLst/>
          </a:prstGeom>
        </p:spPr>
      </p:pic>
      <p:pic>
        <p:nvPicPr>
          <p:cNvPr id="25" name="Picture 24" descr="A close-up of a plant&#10;&#10;Description automatically generated with low confidence">
            <a:extLst>
              <a:ext uri="{FF2B5EF4-FFF2-40B4-BE49-F238E27FC236}">
                <a16:creationId xmlns:a16="http://schemas.microsoft.com/office/drawing/2014/main" id="{CF7E94E4-FED8-D041-A3A2-7855BE17D1B9}"/>
              </a:ext>
            </a:extLst>
          </p:cNvPr>
          <p:cNvPicPr>
            <a:picLocks noChangeAspect="1"/>
          </p:cNvPicPr>
          <p:nvPr/>
        </p:nvPicPr>
        <p:blipFill rotWithShape="1">
          <a:blip r:embed="rId7"/>
          <a:srcRect l="10458" r="19160" b="9751"/>
          <a:stretch/>
        </p:blipFill>
        <p:spPr>
          <a:xfrm>
            <a:off x="4755680" y="3630282"/>
            <a:ext cx="961398" cy="1067236"/>
          </a:xfrm>
          <a:prstGeom prst="rect">
            <a:avLst/>
          </a:prstGeom>
        </p:spPr>
      </p:pic>
      <p:sp>
        <p:nvSpPr>
          <p:cNvPr id="31" name="TextBox 30">
            <a:extLst>
              <a:ext uri="{FF2B5EF4-FFF2-40B4-BE49-F238E27FC236}">
                <a16:creationId xmlns:a16="http://schemas.microsoft.com/office/drawing/2014/main" id="{8FF414E8-29E7-074F-A1CA-3D2B06A8FF44}"/>
              </a:ext>
            </a:extLst>
          </p:cNvPr>
          <p:cNvSpPr txBox="1"/>
          <p:nvPr/>
        </p:nvSpPr>
        <p:spPr>
          <a:xfrm>
            <a:off x="7855764" y="3397063"/>
            <a:ext cx="3077350" cy="341632"/>
          </a:xfrm>
          <a:prstGeom prst="rect">
            <a:avLst/>
          </a:prstGeom>
          <a:noFill/>
        </p:spPr>
        <p:txBody>
          <a:bodyPr wrap="square" rtlCol="0">
            <a:spAutoFit/>
          </a:bodyPr>
          <a:lstStyle/>
          <a:p>
            <a:pPr algn="ctr"/>
            <a:r>
              <a:rPr lang="en-US" sz="1620" dirty="0"/>
              <a:t>leafDetect in action</a:t>
            </a:r>
          </a:p>
        </p:txBody>
      </p:sp>
      <p:sp>
        <p:nvSpPr>
          <p:cNvPr id="32" name="TextBox 31">
            <a:extLst>
              <a:ext uri="{FF2B5EF4-FFF2-40B4-BE49-F238E27FC236}">
                <a16:creationId xmlns:a16="http://schemas.microsoft.com/office/drawing/2014/main" id="{0522F5D4-2B5F-1B43-94BD-003B2A7318E2}"/>
              </a:ext>
            </a:extLst>
          </p:cNvPr>
          <p:cNvSpPr txBox="1"/>
          <p:nvPr/>
        </p:nvSpPr>
        <p:spPr>
          <a:xfrm>
            <a:off x="10030" y="3413308"/>
            <a:ext cx="3077350" cy="341632"/>
          </a:xfrm>
          <a:prstGeom prst="rect">
            <a:avLst/>
          </a:prstGeom>
          <a:noFill/>
        </p:spPr>
        <p:txBody>
          <a:bodyPr wrap="square" rtlCol="0">
            <a:spAutoFit/>
          </a:bodyPr>
          <a:lstStyle/>
          <a:p>
            <a:pPr algn="ctr"/>
            <a:r>
              <a:rPr lang="en-US" sz="1620" dirty="0"/>
              <a:t>This drone Is flown by me</a:t>
            </a:r>
          </a:p>
        </p:txBody>
      </p:sp>
      <p:cxnSp>
        <p:nvCxnSpPr>
          <p:cNvPr id="9" name="Straight Connector 8">
            <a:extLst>
              <a:ext uri="{FF2B5EF4-FFF2-40B4-BE49-F238E27FC236}">
                <a16:creationId xmlns:a16="http://schemas.microsoft.com/office/drawing/2014/main" id="{561EEA44-C577-BB4B-9817-332E70728619}"/>
              </a:ext>
            </a:extLst>
          </p:cNvPr>
          <p:cNvCxnSpPr>
            <a:cxnSpLocks/>
            <a:stCxn id="25" idx="3"/>
          </p:cNvCxnSpPr>
          <p:nvPr/>
        </p:nvCxnSpPr>
        <p:spPr>
          <a:xfrm>
            <a:off x="5717078" y="4163900"/>
            <a:ext cx="2542862" cy="821075"/>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E9BF0E6C-6ED6-F34C-ADB9-23BA7EEF6239}"/>
              </a:ext>
            </a:extLst>
          </p:cNvPr>
          <p:cNvCxnSpPr>
            <a:cxnSpLocks/>
          </p:cNvCxnSpPr>
          <p:nvPr/>
        </p:nvCxnSpPr>
        <p:spPr>
          <a:xfrm>
            <a:off x="7047200" y="5068251"/>
            <a:ext cx="1872625" cy="400202"/>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CCA528FF-D348-E84F-8165-2E969EF5242C}"/>
              </a:ext>
            </a:extLst>
          </p:cNvPr>
          <p:cNvCxnSpPr>
            <a:cxnSpLocks/>
            <a:stCxn id="27" idx="3"/>
          </p:cNvCxnSpPr>
          <p:nvPr/>
        </p:nvCxnSpPr>
        <p:spPr>
          <a:xfrm flipV="1">
            <a:off x="5884474" y="5715953"/>
            <a:ext cx="3368916" cy="236793"/>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pic>
        <p:nvPicPr>
          <p:cNvPr id="26" name="Picture 25">
            <a:extLst>
              <a:ext uri="{FF2B5EF4-FFF2-40B4-BE49-F238E27FC236}">
                <a16:creationId xmlns:a16="http://schemas.microsoft.com/office/drawing/2014/main" id="{51FB998D-4355-FE43-ADA5-84A46CA1D707}"/>
              </a:ext>
            </a:extLst>
          </p:cNvPr>
          <p:cNvPicPr>
            <a:picLocks noChangeAspect="1"/>
          </p:cNvPicPr>
          <p:nvPr/>
        </p:nvPicPr>
        <p:blipFill>
          <a:blip r:embed="rId8"/>
          <a:stretch>
            <a:fillRect/>
          </a:stretch>
        </p:blipFill>
        <p:spPr>
          <a:xfrm>
            <a:off x="170004" y="1614897"/>
            <a:ext cx="2890868" cy="1628522"/>
          </a:xfrm>
          <a:prstGeom prst="rect">
            <a:avLst/>
          </a:prstGeom>
        </p:spPr>
      </p:pic>
      <p:sp>
        <p:nvSpPr>
          <p:cNvPr id="18" name="Google Shape;172;p5">
            <a:extLst>
              <a:ext uri="{FF2B5EF4-FFF2-40B4-BE49-F238E27FC236}">
                <a16:creationId xmlns:a16="http://schemas.microsoft.com/office/drawing/2014/main" id="{4E8C5049-0B0E-6C44-8381-BFEAA57DD4DF}"/>
              </a:ext>
            </a:extLst>
          </p:cNvPr>
          <p:cNvSpPr/>
          <p:nvPr/>
        </p:nvSpPr>
        <p:spPr>
          <a:xfrm>
            <a:off x="6849363" y="2541713"/>
            <a:ext cx="831904" cy="163239"/>
          </a:xfrm>
          <a:prstGeom prst="right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900" dirty="0">
              <a:solidFill>
                <a:srgbClr val="FFFFFF"/>
              </a:solidFill>
              <a:latin typeface="Calibri"/>
              <a:ea typeface="Calibri"/>
              <a:cs typeface="Calibri"/>
              <a:sym typeface="Calibri"/>
            </a:endParaRPr>
          </a:p>
        </p:txBody>
      </p:sp>
      <p:sp>
        <p:nvSpPr>
          <p:cNvPr id="20" name="Google Shape;172;p5">
            <a:extLst>
              <a:ext uri="{FF2B5EF4-FFF2-40B4-BE49-F238E27FC236}">
                <a16:creationId xmlns:a16="http://schemas.microsoft.com/office/drawing/2014/main" id="{058C746C-9B26-3140-BFB9-1CF7C4766113}"/>
              </a:ext>
            </a:extLst>
          </p:cNvPr>
          <p:cNvSpPr/>
          <p:nvPr/>
        </p:nvSpPr>
        <p:spPr>
          <a:xfrm rot="5400000">
            <a:off x="9018879" y="4000497"/>
            <a:ext cx="590968" cy="160154"/>
          </a:xfrm>
          <a:prstGeom prst="right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900" dirty="0">
              <a:solidFill>
                <a:srgbClr val="FFFFF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4E524023-D2CB-D44B-9689-5C5C64C48216}"/>
              </a:ext>
            </a:extLst>
          </p:cNvPr>
          <p:cNvPicPr>
            <a:picLocks noChangeAspect="1"/>
          </p:cNvPicPr>
          <p:nvPr/>
        </p:nvPicPr>
        <p:blipFill>
          <a:blip r:embed="rId9"/>
          <a:stretch>
            <a:fillRect/>
          </a:stretch>
        </p:blipFill>
        <p:spPr>
          <a:xfrm>
            <a:off x="7983512" y="1842543"/>
            <a:ext cx="2631463" cy="1482391"/>
          </a:xfrm>
          <a:prstGeom prst="rect">
            <a:avLst/>
          </a:prstGeom>
        </p:spPr>
      </p:pic>
    </p:spTree>
    <p:extLst>
      <p:ext uri="{BB962C8B-B14F-4D97-AF65-F5344CB8AC3E}">
        <p14:creationId xmlns:p14="http://schemas.microsoft.com/office/powerpoint/2010/main" val="4262138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4FCF-E9DD-244F-A19F-85DFAC9F2622}"/>
              </a:ext>
            </a:extLst>
          </p:cNvPr>
          <p:cNvSpPr>
            <a:spLocks noGrp="1"/>
          </p:cNvSpPr>
          <p:nvPr>
            <p:ph type="title"/>
          </p:nvPr>
        </p:nvSpPr>
        <p:spPr/>
        <p:txBody>
          <a:bodyPr/>
          <a:lstStyle/>
          <a:p>
            <a:r>
              <a:rPr lang="en-US" dirty="0"/>
              <a:t>Crop Disease Detection Workflow Part 2</a:t>
            </a:r>
          </a:p>
        </p:txBody>
      </p:sp>
      <p:grpSp>
        <p:nvGrpSpPr>
          <p:cNvPr id="18" name="Group 17">
            <a:extLst>
              <a:ext uri="{FF2B5EF4-FFF2-40B4-BE49-F238E27FC236}">
                <a16:creationId xmlns:a16="http://schemas.microsoft.com/office/drawing/2014/main" id="{838CD95A-9BDE-FE47-829D-CA87B8E4980E}"/>
              </a:ext>
            </a:extLst>
          </p:cNvPr>
          <p:cNvGrpSpPr/>
          <p:nvPr/>
        </p:nvGrpSpPr>
        <p:grpSpPr>
          <a:xfrm>
            <a:off x="926503" y="1867527"/>
            <a:ext cx="8391873" cy="4675798"/>
            <a:chOff x="2345679" y="2310610"/>
            <a:chExt cx="9324303" cy="5195331"/>
          </a:xfrm>
        </p:grpSpPr>
        <p:pic>
          <p:nvPicPr>
            <p:cNvPr id="5" name="Picture 4">
              <a:extLst>
                <a:ext uri="{FF2B5EF4-FFF2-40B4-BE49-F238E27FC236}">
                  <a16:creationId xmlns:a16="http://schemas.microsoft.com/office/drawing/2014/main" id="{28A3DA3B-36A6-A04C-A12C-479F869DCF70}"/>
                </a:ext>
              </a:extLst>
            </p:cNvPr>
            <p:cNvPicPr>
              <a:picLocks noChangeAspect="1"/>
            </p:cNvPicPr>
            <p:nvPr/>
          </p:nvPicPr>
          <p:blipFill>
            <a:blip r:embed="rId3"/>
            <a:stretch>
              <a:fillRect/>
            </a:stretch>
          </p:blipFill>
          <p:spPr>
            <a:xfrm>
              <a:off x="4468753" y="4586688"/>
              <a:ext cx="3419278" cy="2481596"/>
            </a:xfrm>
            <a:prstGeom prst="rect">
              <a:avLst/>
            </a:prstGeom>
          </p:spPr>
        </p:pic>
        <p:pic>
          <p:nvPicPr>
            <p:cNvPr id="6" name="Picture 5" descr="A picture containing fungus, mildew&#10;&#10;Description automatically generated">
              <a:extLst>
                <a:ext uri="{FF2B5EF4-FFF2-40B4-BE49-F238E27FC236}">
                  <a16:creationId xmlns:a16="http://schemas.microsoft.com/office/drawing/2014/main" id="{D6BFF9E3-3030-3A4A-A652-ABE0AE5DA91E}"/>
                </a:ext>
              </a:extLst>
            </p:cNvPr>
            <p:cNvPicPr>
              <a:picLocks noChangeAspect="1"/>
            </p:cNvPicPr>
            <p:nvPr/>
          </p:nvPicPr>
          <p:blipFill rotWithShape="1">
            <a:blip r:embed="rId4"/>
            <a:srcRect l="6867" r="7599"/>
            <a:stretch/>
          </p:blipFill>
          <p:spPr>
            <a:xfrm>
              <a:off x="5555163" y="2310610"/>
              <a:ext cx="3334631" cy="1852976"/>
            </a:xfrm>
            <a:prstGeom prst="rect">
              <a:avLst/>
            </a:prstGeom>
          </p:spPr>
        </p:pic>
        <p:pic>
          <p:nvPicPr>
            <p:cNvPr id="7" name="Picture 6">
              <a:extLst>
                <a:ext uri="{FF2B5EF4-FFF2-40B4-BE49-F238E27FC236}">
                  <a16:creationId xmlns:a16="http://schemas.microsoft.com/office/drawing/2014/main" id="{E6FC8642-DC60-8E4E-AA0A-82467170DC14}"/>
                </a:ext>
              </a:extLst>
            </p:cNvPr>
            <p:cNvPicPr>
              <a:picLocks noChangeAspect="1"/>
            </p:cNvPicPr>
            <p:nvPr/>
          </p:nvPicPr>
          <p:blipFill rotWithShape="1">
            <a:blip r:embed="rId5"/>
            <a:srcRect l="3614" t="425" r="4048" b="-1"/>
            <a:stretch/>
          </p:blipFill>
          <p:spPr>
            <a:xfrm>
              <a:off x="4849241" y="4623652"/>
              <a:ext cx="2768652" cy="154129"/>
            </a:xfrm>
            <a:prstGeom prst="rect">
              <a:avLst/>
            </a:prstGeom>
          </p:spPr>
        </p:pic>
        <p:pic>
          <p:nvPicPr>
            <p:cNvPr id="8" name="Picture 7">
              <a:extLst>
                <a:ext uri="{FF2B5EF4-FFF2-40B4-BE49-F238E27FC236}">
                  <a16:creationId xmlns:a16="http://schemas.microsoft.com/office/drawing/2014/main" id="{B8FA6B7F-4959-474C-992B-C0335A28911B}"/>
                </a:ext>
              </a:extLst>
            </p:cNvPr>
            <p:cNvPicPr>
              <a:picLocks noChangeAspect="1"/>
            </p:cNvPicPr>
            <p:nvPr/>
          </p:nvPicPr>
          <p:blipFill rotWithShape="1">
            <a:blip r:embed="rId6"/>
            <a:srcRect l="2435" t="1" b="-1"/>
            <a:stretch/>
          </p:blipFill>
          <p:spPr>
            <a:xfrm>
              <a:off x="4823020" y="5155064"/>
              <a:ext cx="2768653" cy="154129"/>
            </a:xfrm>
            <a:prstGeom prst="rect">
              <a:avLst/>
            </a:prstGeom>
          </p:spPr>
        </p:pic>
        <p:pic>
          <p:nvPicPr>
            <p:cNvPr id="10" name="Picture 9">
              <a:extLst>
                <a:ext uri="{FF2B5EF4-FFF2-40B4-BE49-F238E27FC236}">
                  <a16:creationId xmlns:a16="http://schemas.microsoft.com/office/drawing/2014/main" id="{08C40D15-E27C-7E4E-ABCA-A371C0F05780}"/>
                </a:ext>
              </a:extLst>
            </p:cNvPr>
            <p:cNvPicPr>
              <a:picLocks noChangeAspect="1"/>
            </p:cNvPicPr>
            <p:nvPr/>
          </p:nvPicPr>
          <p:blipFill rotWithShape="1">
            <a:blip r:embed="rId7"/>
            <a:srcRect l="1374" t="33724"/>
            <a:stretch/>
          </p:blipFill>
          <p:spPr>
            <a:xfrm>
              <a:off x="4829971" y="4911099"/>
              <a:ext cx="2798787" cy="113985"/>
            </a:xfrm>
            <a:prstGeom prst="rect">
              <a:avLst/>
            </a:prstGeom>
          </p:spPr>
        </p:pic>
        <p:pic>
          <p:nvPicPr>
            <p:cNvPr id="14" name="Google Shape;187;p5" descr="Graphical user interface, text, application, chat or text message&#10;&#10;Description automatically generated">
              <a:extLst>
                <a:ext uri="{FF2B5EF4-FFF2-40B4-BE49-F238E27FC236}">
                  <a16:creationId xmlns:a16="http://schemas.microsoft.com/office/drawing/2014/main" id="{447B350F-AA3D-D043-AA11-1194CAE2CED8}"/>
                </a:ext>
              </a:extLst>
            </p:cNvPr>
            <p:cNvPicPr preferRelativeResize="0"/>
            <p:nvPr/>
          </p:nvPicPr>
          <p:blipFill rotWithShape="1">
            <a:blip r:embed="rId8">
              <a:alphaModFix/>
            </a:blip>
            <a:srcRect l="-1" t="2441" r="2496" b="8551"/>
            <a:stretch/>
          </p:blipFill>
          <p:spPr>
            <a:xfrm>
              <a:off x="2345679" y="4425153"/>
              <a:ext cx="1760401" cy="2804665"/>
            </a:xfrm>
            <a:prstGeom prst="rect">
              <a:avLst/>
            </a:prstGeom>
            <a:noFill/>
            <a:ln>
              <a:noFill/>
            </a:ln>
          </p:spPr>
        </p:pic>
        <p:sp>
          <p:nvSpPr>
            <p:cNvPr id="17" name="TextBox 16">
              <a:extLst>
                <a:ext uri="{FF2B5EF4-FFF2-40B4-BE49-F238E27FC236}">
                  <a16:creationId xmlns:a16="http://schemas.microsoft.com/office/drawing/2014/main" id="{57BD6D6D-6CCD-3247-B475-6694D0F1499B}"/>
                </a:ext>
              </a:extLst>
            </p:cNvPr>
            <p:cNvSpPr txBox="1"/>
            <p:nvPr/>
          </p:nvSpPr>
          <p:spPr>
            <a:xfrm>
              <a:off x="8250704" y="7126350"/>
              <a:ext cx="3419278" cy="379591"/>
            </a:xfrm>
            <a:prstGeom prst="rect">
              <a:avLst/>
            </a:prstGeom>
            <a:noFill/>
          </p:spPr>
          <p:txBody>
            <a:bodyPr wrap="square" rtlCol="0">
              <a:spAutoFit/>
            </a:bodyPr>
            <a:lstStyle/>
            <a:p>
              <a:pPr algn="ctr"/>
              <a:r>
                <a:rPr lang="en-US" sz="1620" dirty="0"/>
                <a:t>diseaseDetect in action</a:t>
              </a:r>
            </a:p>
          </p:txBody>
        </p:sp>
      </p:grpSp>
      <p:sp>
        <p:nvSpPr>
          <p:cNvPr id="20" name="Google Shape;172;p5">
            <a:extLst>
              <a:ext uri="{FF2B5EF4-FFF2-40B4-BE49-F238E27FC236}">
                <a16:creationId xmlns:a16="http://schemas.microsoft.com/office/drawing/2014/main" id="{D39B4700-9BD8-4F45-9212-71C715994A0D}"/>
              </a:ext>
            </a:extLst>
          </p:cNvPr>
          <p:cNvSpPr/>
          <p:nvPr/>
        </p:nvSpPr>
        <p:spPr>
          <a:xfrm rot="2601188">
            <a:off x="6482805" y="3505846"/>
            <a:ext cx="831904" cy="163239"/>
          </a:xfrm>
          <a:prstGeom prst="right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900" dirty="0">
              <a:solidFill>
                <a:srgbClr val="FFFFFF"/>
              </a:solidFill>
              <a:latin typeface="Calibri"/>
              <a:ea typeface="Calibri"/>
              <a:cs typeface="Calibri"/>
              <a:sym typeface="Calibri"/>
            </a:endParaRPr>
          </a:p>
        </p:txBody>
      </p:sp>
      <p:sp>
        <p:nvSpPr>
          <p:cNvPr id="21" name="Google Shape;172;p5">
            <a:extLst>
              <a:ext uri="{FF2B5EF4-FFF2-40B4-BE49-F238E27FC236}">
                <a16:creationId xmlns:a16="http://schemas.microsoft.com/office/drawing/2014/main" id="{10C9C077-654B-5548-B4C9-DBA33A8889F9}"/>
              </a:ext>
            </a:extLst>
          </p:cNvPr>
          <p:cNvSpPr/>
          <p:nvPr/>
        </p:nvSpPr>
        <p:spPr>
          <a:xfrm rot="10800000">
            <a:off x="5914619" y="5643928"/>
            <a:ext cx="447809" cy="127610"/>
          </a:xfrm>
          <a:prstGeom prst="right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900" dirty="0">
              <a:solidFill>
                <a:srgbClr val="FFFFFF"/>
              </a:solidFill>
              <a:latin typeface="Calibri"/>
              <a:ea typeface="Calibri"/>
              <a:cs typeface="Calibri"/>
              <a:sym typeface="Calibri"/>
            </a:endParaRPr>
          </a:p>
        </p:txBody>
      </p:sp>
      <p:sp>
        <p:nvSpPr>
          <p:cNvPr id="22" name="Google Shape;172;p5">
            <a:extLst>
              <a:ext uri="{FF2B5EF4-FFF2-40B4-BE49-F238E27FC236}">
                <a16:creationId xmlns:a16="http://schemas.microsoft.com/office/drawing/2014/main" id="{C73A9C5A-46A9-2042-A8A2-66B2FB339E9F}"/>
              </a:ext>
            </a:extLst>
          </p:cNvPr>
          <p:cNvSpPr/>
          <p:nvPr/>
        </p:nvSpPr>
        <p:spPr>
          <a:xfrm rot="10800000">
            <a:off x="2510863" y="5643929"/>
            <a:ext cx="447809" cy="127610"/>
          </a:xfrm>
          <a:prstGeom prst="right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82283" tIns="41130" rIns="82283" bIns="41130" anchor="ctr" anchorCtr="0">
            <a:noAutofit/>
          </a:bodyPr>
          <a:lstStyle/>
          <a:p>
            <a:pPr algn="ctr">
              <a:buClr>
                <a:srgbClr val="000000"/>
              </a:buClr>
              <a:buSzPts val="1800"/>
            </a:pPr>
            <a:endParaRPr sz="900" dirty="0">
              <a:solidFill>
                <a:srgbClr val="FFFFFF"/>
              </a:solidFill>
              <a:latin typeface="Calibri"/>
              <a:ea typeface="Calibri"/>
              <a:cs typeface="Calibri"/>
              <a:sym typeface="Calibri"/>
            </a:endParaRPr>
          </a:p>
        </p:txBody>
      </p:sp>
      <p:pic>
        <p:nvPicPr>
          <p:cNvPr id="24" name="Picture 23">
            <a:extLst>
              <a:ext uri="{FF2B5EF4-FFF2-40B4-BE49-F238E27FC236}">
                <a16:creationId xmlns:a16="http://schemas.microsoft.com/office/drawing/2014/main" id="{7CAE84A0-C2ED-5A42-8421-952F0212A8F5}"/>
              </a:ext>
            </a:extLst>
          </p:cNvPr>
          <p:cNvPicPr>
            <a:picLocks noChangeAspect="1"/>
          </p:cNvPicPr>
          <p:nvPr/>
        </p:nvPicPr>
        <p:blipFill>
          <a:blip r:embed="rId9"/>
          <a:stretch>
            <a:fillRect/>
          </a:stretch>
        </p:blipFill>
        <p:spPr>
          <a:xfrm>
            <a:off x="6395995" y="3968840"/>
            <a:ext cx="3822425" cy="2153300"/>
          </a:xfrm>
          <a:prstGeom prst="rect">
            <a:avLst/>
          </a:prstGeom>
        </p:spPr>
      </p:pic>
    </p:spTree>
    <p:extLst>
      <p:ext uri="{BB962C8B-B14F-4D97-AF65-F5344CB8AC3E}">
        <p14:creationId xmlns:p14="http://schemas.microsoft.com/office/powerpoint/2010/main" val="4172467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F219-B820-9545-913B-1F680A6F7410}"/>
              </a:ext>
            </a:extLst>
          </p:cNvPr>
          <p:cNvSpPr>
            <a:spLocks noGrp="1"/>
          </p:cNvSpPr>
          <p:nvPr>
            <p:ph type="title"/>
          </p:nvPr>
        </p:nvSpPr>
        <p:spPr>
          <a:xfrm>
            <a:off x="208866" y="747704"/>
            <a:ext cx="9805595" cy="1193007"/>
          </a:xfrm>
        </p:spPr>
        <p:txBody>
          <a:bodyPr>
            <a:normAutofit/>
          </a:bodyPr>
          <a:lstStyle/>
          <a:p>
            <a:pPr algn="ctr"/>
            <a:r>
              <a:rPr lang="en-US" dirty="0"/>
              <a:t>leafDetect Algorithm</a:t>
            </a:r>
          </a:p>
        </p:txBody>
      </p:sp>
      <p:pic>
        <p:nvPicPr>
          <p:cNvPr id="4098" name="Picture 2" descr="Image result for yolo architecture icon">
            <a:extLst>
              <a:ext uri="{FF2B5EF4-FFF2-40B4-BE49-F238E27FC236}">
                <a16:creationId xmlns:a16="http://schemas.microsoft.com/office/drawing/2014/main" id="{F3878C27-4978-CC44-AFB3-073E664D06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8834" y="2731164"/>
            <a:ext cx="3557471" cy="18343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labelimg logo">
            <a:extLst>
              <a:ext uri="{FF2B5EF4-FFF2-40B4-BE49-F238E27FC236}">
                <a16:creationId xmlns:a16="http://schemas.microsoft.com/office/drawing/2014/main" id="{D06CF580-0487-C74B-BF34-5B5B60F57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44" y="4636124"/>
            <a:ext cx="2248970" cy="22489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leaves with bounding box">
            <a:extLst>
              <a:ext uri="{FF2B5EF4-FFF2-40B4-BE49-F238E27FC236}">
                <a16:creationId xmlns:a16="http://schemas.microsoft.com/office/drawing/2014/main" id="{D311D144-3F55-8842-90BB-31C61313C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2744203"/>
            <a:ext cx="3192307" cy="1821336"/>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Arrow 18">
            <a:extLst>
              <a:ext uri="{FF2B5EF4-FFF2-40B4-BE49-F238E27FC236}">
                <a16:creationId xmlns:a16="http://schemas.microsoft.com/office/drawing/2014/main" id="{A2E693DD-75C2-D545-8D9A-00C19576BC2D}"/>
              </a:ext>
            </a:extLst>
          </p:cNvPr>
          <p:cNvSpPr/>
          <p:nvPr/>
        </p:nvSpPr>
        <p:spPr>
          <a:xfrm flipV="1">
            <a:off x="3481799" y="3661390"/>
            <a:ext cx="525658" cy="140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5" name="TextBox 4">
            <a:extLst>
              <a:ext uri="{FF2B5EF4-FFF2-40B4-BE49-F238E27FC236}">
                <a16:creationId xmlns:a16="http://schemas.microsoft.com/office/drawing/2014/main" id="{23E51035-E2AF-8547-BD0B-E03ADE69D58B}"/>
              </a:ext>
            </a:extLst>
          </p:cNvPr>
          <p:cNvSpPr txBox="1"/>
          <p:nvPr/>
        </p:nvSpPr>
        <p:spPr>
          <a:xfrm>
            <a:off x="5021202" y="4636124"/>
            <a:ext cx="2650572" cy="341632"/>
          </a:xfrm>
          <a:prstGeom prst="rect">
            <a:avLst/>
          </a:prstGeom>
          <a:noFill/>
        </p:spPr>
        <p:txBody>
          <a:bodyPr wrap="square" rtlCol="0">
            <a:spAutoFit/>
          </a:bodyPr>
          <a:lstStyle/>
          <a:p>
            <a:r>
              <a:rPr lang="en-US" sz="1620" dirty="0"/>
              <a:t>YOLO Architecture</a:t>
            </a:r>
          </a:p>
        </p:txBody>
      </p:sp>
      <p:sp>
        <p:nvSpPr>
          <p:cNvPr id="24" name="TextBox 23">
            <a:extLst>
              <a:ext uri="{FF2B5EF4-FFF2-40B4-BE49-F238E27FC236}">
                <a16:creationId xmlns:a16="http://schemas.microsoft.com/office/drawing/2014/main" id="{92F25088-0FF7-814A-9BCA-311BF88A0193}"/>
              </a:ext>
            </a:extLst>
          </p:cNvPr>
          <p:cNvSpPr txBox="1"/>
          <p:nvPr/>
        </p:nvSpPr>
        <p:spPr>
          <a:xfrm>
            <a:off x="222101" y="4620064"/>
            <a:ext cx="3090856" cy="341632"/>
          </a:xfrm>
          <a:prstGeom prst="rect">
            <a:avLst/>
          </a:prstGeom>
          <a:noFill/>
        </p:spPr>
        <p:txBody>
          <a:bodyPr wrap="square" rtlCol="0">
            <a:spAutoFit/>
          </a:bodyPr>
          <a:lstStyle/>
          <a:p>
            <a:r>
              <a:rPr lang="en-US" sz="1620" dirty="0"/>
              <a:t>Training Images – 200 images</a:t>
            </a:r>
          </a:p>
        </p:txBody>
      </p:sp>
      <p:pic>
        <p:nvPicPr>
          <p:cNvPr id="3" name="Picture 2">
            <a:extLst>
              <a:ext uri="{FF2B5EF4-FFF2-40B4-BE49-F238E27FC236}">
                <a16:creationId xmlns:a16="http://schemas.microsoft.com/office/drawing/2014/main" id="{C153D3FD-EA8B-714A-BF42-B42E70AF7B44}"/>
              </a:ext>
            </a:extLst>
          </p:cNvPr>
          <p:cNvPicPr>
            <a:picLocks noChangeAspect="1"/>
          </p:cNvPicPr>
          <p:nvPr/>
        </p:nvPicPr>
        <p:blipFill>
          <a:blip r:embed="rId5"/>
          <a:stretch>
            <a:fillRect/>
          </a:stretch>
        </p:blipFill>
        <p:spPr>
          <a:xfrm>
            <a:off x="5402913" y="5117679"/>
            <a:ext cx="1147630" cy="992618"/>
          </a:xfrm>
          <a:prstGeom prst="rect">
            <a:avLst/>
          </a:prstGeom>
        </p:spPr>
      </p:pic>
      <p:sp>
        <p:nvSpPr>
          <p:cNvPr id="12" name="Right Arrow 11">
            <a:extLst>
              <a:ext uri="{FF2B5EF4-FFF2-40B4-BE49-F238E27FC236}">
                <a16:creationId xmlns:a16="http://schemas.microsoft.com/office/drawing/2014/main" id="{0C7A5CB9-6B31-124F-B534-AAEBAA5E8357}"/>
              </a:ext>
            </a:extLst>
          </p:cNvPr>
          <p:cNvSpPr/>
          <p:nvPr/>
        </p:nvSpPr>
        <p:spPr>
          <a:xfrm flipV="1">
            <a:off x="7947681" y="3661390"/>
            <a:ext cx="525658" cy="140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6" name="TextBox 5">
            <a:extLst>
              <a:ext uri="{FF2B5EF4-FFF2-40B4-BE49-F238E27FC236}">
                <a16:creationId xmlns:a16="http://schemas.microsoft.com/office/drawing/2014/main" id="{960DD9E7-EA16-6149-9A86-9EC15F9E8F70}"/>
              </a:ext>
            </a:extLst>
          </p:cNvPr>
          <p:cNvSpPr txBox="1"/>
          <p:nvPr/>
        </p:nvSpPr>
        <p:spPr>
          <a:xfrm>
            <a:off x="8664716" y="3565354"/>
            <a:ext cx="2187435" cy="341632"/>
          </a:xfrm>
          <a:prstGeom prst="rect">
            <a:avLst/>
          </a:prstGeom>
          <a:noFill/>
        </p:spPr>
        <p:txBody>
          <a:bodyPr wrap="square" rtlCol="0">
            <a:spAutoFit/>
          </a:bodyPr>
          <a:lstStyle/>
          <a:p>
            <a:r>
              <a:rPr lang="en-US" sz="1620" dirty="0"/>
              <a:t>leafDetect Algorithm</a:t>
            </a:r>
          </a:p>
        </p:txBody>
      </p:sp>
    </p:spTree>
    <p:extLst>
      <p:ext uri="{BB962C8B-B14F-4D97-AF65-F5344CB8AC3E}">
        <p14:creationId xmlns:p14="http://schemas.microsoft.com/office/powerpoint/2010/main" val="328154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Image result for 38 classes of plant diseases">
            <a:extLst>
              <a:ext uri="{FF2B5EF4-FFF2-40B4-BE49-F238E27FC236}">
                <a16:creationId xmlns:a16="http://schemas.microsoft.com/office/drawing/2014/main" id="{821737E3-5015-7C43-85AE-246DD067D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94" y="2722569"/>
            <a:ext cx="2648276" cy="226366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alexnet architecture icon">
            <a:extLst>
              <a:ext uri="{FF2B5EF4-FFF2-40B4-BE49-F238E27FC236}">
                <a16:creationId xmlns:a16="http://schemas.microsoft.com/office/drawing/2014/main" id="{94783AC7-0DF0-4447-82C7-381A7E7B56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38" b="21949"/>
          <a:stretch/>
        </p:blipFill>
        <p:spPr bwMode="auto">
          <a:xfrm>
            <a:off x="3811744" y="3104399"/>
            <a:ext cx="3601786" cy="1359672"/>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239BF59C-28D1-0D49-B93C-454AC56DFFC9}"/>
              </a:ext>
            </a:extLst>
          </p:cNvPr>
          <p:cNvSpPr txBox="1">
            <a:spLocks/>
          </p:cNvSpPr>
          <p:nvPr/>
        </p:nvSpPr>
        <p:spPr>
          <a:xfrm>
            <a:off x="182088" y="882192"/>
            <a:ext cx="9805595" cy="1193007"/>
          </a:xfrm>
          <a:prstGeom prst="rect">
            <a:avLst/>
          </a:prstGeom>
        </p:spPr>
        <p:txBody>
          <a:bodyPr vert="horz" lIns="82296" tIns="41148" rIns="82296" bIns="41148" rtlCol="0" anchor="ctr">
            <a:normAutofit/>
          </a:bodyPr>
          <a:lst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a:lstStyle>
          <a:p>
            <a:endParaRPr lang="en-US" sz="3960" dirty="0"/>
          </a:p>
        </p:txBody>
      </p:sp>
      <p:sp>
        <p:nvSpPr>
          <p:cNvPr id="16" name="TextBox 15">
            <a:extLst>
              <a:ext uri="{FF2B5EF4-FFF2-40B4-BE49-F238E27FC236}">
                <a16:creationId xmlns:a16="http://schemas.microsoft.com/office/drawing/2014/main" id="{CAC61211-07D1-B14E-9B4E-8CBB33A82605}"/>
              </a:ext>
            </a:extLst>
          </p:cNvPr>
          <p:cNvSpPr txBox="1"/>
          <p:nvPr/>
        </p:nvSpPr>
        <p:spPr>
          <a:xfrm>
            <a:off x="373454" y="5206005"/>
            <a:ext cx="2650572" cy="590931"/>
          </a:xfrm>
          <a:prstGeom prst="rect">
            <a:avLst/>
          </a:prstGeom>
          <a:noFill/>
        </p:spPr>
        <p:txBody>
          <a:bodyPr wrap="square" rtlCol="0">
            <a:spAutoFit/>
          </a:bodyPr>
          <a:lstStyle/>
          <a:p>
            <a:r>
              <a:rPr lang="en-US" sz="1620" dirty="0"/>
              <a:t>38 Classes of Diseases and 87,000 leaves images</a:t>
            </a:r>
          </a:p>
        </p:txBody>
      </p:sp>
      <p:sp>
        <p:nvSpPr>
          <p:cNvPr id="13" name="Title 1">
            <a:extLst>
              <a:ext uri="{FF2B5EF4-FFF2-40B4-BE49-F238E27FC236}">
                <a16:creationId xmlns:a16="http://schemas.microsoft.com/office/drawing/2014/main" id="{CDB304C2-2357-7744-8537-0B1EF4F9E58B}"/>
              </a:ext>
            </a:extLst>
          </p:cNvPr>
          <p:cNvSpPr>
            <a:spLocks noGrp="1"/>
          </p:cNvSpPr>
          <p:nvPr>
            <p:ph type="title"/>
          </p:nvPr>
        </p:nvSpPr>
        <p:spPr>
          <a:xfrm>
            <a:off x="208866" y="747704"/>
            <a:ext cx="9805595" cy="1193007"/>
          </a:xfrm>
        </p:spPr>
        <p:txBody>
          <a:bodyPr>
            <a:normAutofit/>
          </a:bodyPr>
          <a:lstStyle/>
          <a:p>
            <a:pPr algn="ctr"/>
            <a:r>
              <a:rPr lang="en-US" dirty="0"/>
              <a:t>diseaseDetect algorithm</a:t>
            </a:r>
          </a:p>
        </p:txBody>
      </p:sp>
      <p:sp>
        <p:nvSpPr>
          <p:cNvPr id="11" name="Right Arrow 10">
            <a:extLst>
              <a:ext uri="{FF2B5EF4-FFF2-40B4-BE49-F238E27FC236}">
                <a16:creationId xmlns:a16="http://schemas.microsoft.com/office/drawing/2014/main" id="{B74AF49D-A971-7C4E-AE0C-0D76C97EA0E4}"/>
              </a:ext>
            </a:extLst>
          </p:cNvPr>
          <p:cNvSpPr/>
          <p:nvPr/>
        </p:nvSpPr>
        <p:spPr>
          <a:xfrm flipV="1">
            <a:off x="3125516" y="3714073"/>
            <a:ext cx="525658" cy="140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2" name="Picture 12" descr="How to start classifying with TensorFlow 2.0 - Data UAB">
            <a:extLst>
              <a:ext uri="{FF2B5EF4-FFF2-40B4-BE49-F238E27FC236}">
                <a16:creationId xmlns:a16="http://schemas.microsoft.com/office/drawing/2014/main" id="{64AC9204-9902-BC4C-91B7-7874456BAA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62" t="25657" r="5400" b="17562"/>
          <a:stretch/>
        </p:blipFill>
        <p:spPr bwMode="auto">
          <a:xfrm>
            <a:off x="4367304" y="4814201"/>
            <a:ext cx="2067436" cy="973502"/>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FD6D5C87-78A2-624A-A8C1-A000B1CCE6C2}"/>
              </a:ext>
            </a:extLst>
          </p:cNvPr>
          <p:cNvSpPr/>
          <p:nvPr/>
        </p:nvSpPr>
        <p:spPr>
          <a:xfrm flipV="1">
            <a:off x="7574100" y="3714072"/>
            <a:ext cx="525658" cy="140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15" name="TextBox 14">
            <a:extLst>
              <a:ext uri="{FF2B5EF4-FFF2-40B4-BE49-F238E27FC236}">
                <a16:creationId xmlns:a16="http://schemas.microsoft.com/office/drawing/2014/main" id="{5E13F8D8-2F02-7E4C-A17D-7447FDB6A6E4}"/>
              </a:ext>
            </a:extLst>
          </p:cNvPr>
          <p:cNvSpPr txBox="1"/>
          <p:nvPr/>
        </p:nvSpPr>
        <p:spPr>
          <a:xfrm>
            <a:off x="8401278" y="3606278"/>
            <a:ext cx="2571522" cy="341632"/>
          </a:xfrm>
          <a:prstGeom prst="rect">
            <a:avLst/>
          </a:prstGeom>
          <a:noFill/>
        </p:spPr>
        <p:txBody>
          <a:bodyPr wrap="square" rtlCol="0">
            <a:spAutoFit/>
          </a:bodyPr>
          <a:lstStyle/>
          <a:p>
            <a:r>
              <a:rPr lang="en-US" sz="1620" dirty="0"/>
              <a:t>diseaseDetect Algorithm</a:t>
            </a:r>
          </a:p>
        </p:txBody>
      </p:sp>
    </p:spTree>
    <p:extLst>
      <p:ext uri="{BB962C8B-B14F-4D97-AF65-F5344CB8AC3E}">
        <p14:creationId xmlns:p14="http://schemas.microsoft.com/office/powerpoint/2010/main" val="2461552702"/>
      </p:ext>
    </p:extLst>
  </p:cSld>
  <p:clrMapOvr>
    <a:masterClrMapping/>
  </p:clrMapOvr>
</p:sld>
</file>

<file path=ppt/theme/theme1.xml><?xml version="1.0" encoding="utf-8"?>
<a:theme xmlns:a="http://schemas.openxmlformats.org/drawingml/2006/main" name="DappledVTI">
  <a:themeElements>
    <a:clrScheme name="Custom 81">
      <a:dk1>
        <a:sysClr val="windowText" lastClr="000000"/>
      </a:dk1>
      <a:lt1>
        <a:sysClr val="window" lastClr="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7133</TotalTime>
  <Words>586</Words>
  <Application>Microsoft Macintosh PowerPoint</Application>
  <PresentationFormat>Custom</PresentationFormat>
  <Paragraphs>100</Paragraphs>
  <Slides>24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Avenir Next LT Pro</vt:lpstr>
      <vt:lpstr>AvenirNext LT Pro Medium</vt:lpstr>
      <vt:lpstr>Calibri</vt:lpstr>
      <vt:lpstr>Sabon Next LT</vt:lpstr>
      <vt:lpstr>DappledVTI</vt:lpstr>
      <vt:lpstr>CropMates</vt:lpstr>
      <vt:lpstr>PowerPoint Presentation</vt:lpstr>
      <vt:lpstr>Ways to increase crops</vt:lpstr>
      <vt:lpstr>CropMates Introduction</vt:lpstr>
      <vt:lpstr>CropMates Workflow</vt:lpstr>
      <vt:lpstr>Crop Disease Detection Workflow Part 1 – Detect a Leaf</vt:lpstr>
      <vt:lpstr>Crop Disease Detection Workflow Part 2</vt:lpstr>
      <vt:lpstr>leafDetect Algorithm</vt:lpstr>
      <vt:lpstr>diseaseDetect algorithm</vt:lpstr>
      <vt:lpstr> Crop Nutrient Deficiency Detection Workflow </vt:lpstr>
      <vt:lpstr>nutrientDetect Algorithm</vt:lpstr>
      <vt:lpstr>PowerPoint Presentation</vt:lpstr>
      <vt:lpstr>PowerPoint Presentation</vt:lpstr>
      <vt:lpstr>PowerPoint Presentation</vt:lpstr>
      <vt:lpstr>PowerPoint Presentation</vt:lpstr>
      <vt:lpstr>Conclusion</vt:lpstr>
      <vt:lpstr>PowerPoint Presentation</vt:lpstr>
      <vt:lpstr>References</vt:lpstr>
      <vt:lpstr>PowerPoint Presentation</vt:lpstr>
      <vt:lpstr>PowerPoint Presentation</vt:lpstr>
      <vt:lpstr>PowerPoint Presentation</vt:lpstr>
      <vt:lpstr>PowerPoint Presentation</vt:lpstr>
      <vt:lpstr>PowerPoint Presentation</vt:lpstr>
      <vt:lpstr>Code Snippets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CropMates</dc:title>
  <dc:creator>Kar, Shraman</dc:creator>
  <cp:lastModifiedBy>Sudip Kar</cp:lastModifiedBy>
  <cp:revision>71</cp:revision>
  <dcterms:created xsi:type="dcterms:W3CDTF">2021-02-19T16:26:07Z</dcterms:created>
  <dcterms:modified xsi:type="dcterms:W3CDTF">2021-03-31T18:27:20Z</dcterms:modified>
</cp:coreProperties>
</file>