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1" r:id="rId3"/>
    <p:sldId id="257" r:id="rId4"/>
    <p:sldId id="268" r:id="rId5"/>
    <p:sldId id="270" r:id="rId6"/>
    <p:sldId id="258" r:id="rId7"/>
    <p:sldId id="259" r:id="rId8"/>
    <p:sldId id="260" r:id="rId9"/>
    <p:sldId id="262" r:id="rId10"/>
    <p:sldId id="263" r:id="rId11"/>
    <p:sldId id="271" r:id="rId12"/>
    <p:sldId id="272" r:id="rId13"/>
    <p:sldId id="264" r:id="rId14"/>
    <p:sldId id="269"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7043CC-474E-AC46-EC36-CC8D8AAC9722}" v="40" dt="2021-03-06T14:58:25.7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1024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8992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7866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4707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5808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4840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3272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5703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88094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11170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1038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95542701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instructables.com/How-to-Build-Use-A-Dye-Sensitized-Solar-Cell-DS/" TargetMode="External"/><Relationship Id="rId3" Type="http://schemas.openxmlformats.org/officeDocument/2006/relationships/hyperlink" Target="https://research-repository.griffith.edu.au/bitstream/handle/10072/30296/60805_1.pdf?sequence=1" TargetMode="External"/><Relationship Id="rId7" Type="http://schemas.openxmlformats.org/officeDocument/2006/relationships/hyperlink" Target="https://www.sciencedirect.com/topics/engineering/dye-sensitized-solar-cell" TargetMode="External"/><Relationship Id="rId2" Type="http://schemas.openxmlformats.org/officeDocument/2006/relationships/hyperlink" Target="https://education.mrsec.wisc.edu/titanium-dioxide-raspberry-solar-cell/" TargetMode="External"/><Relationship Id="rId1" Type="http://schemas.openxmlformats.org/officeDocument/2006/relationships/slideLayout" Target="../slideLayouts/slideLayout2.xml"/><Relationship Id="rId6" Type="http://schemas.openxmlformats.org/officeDocument/2006/relationships/hyperlink" Target="https://www.sciencedirect.com/science/article/pii/S2238785419304119" TargetMode="External"/><Relationship Id="rId5" Type="http://schemas.openxmlformats.org/officeDocument/2006/relationships/hyperlink" Target="https://nanoscalereslett.springeropen.com/articles/10.1186/s11671-018-2760-6" TargetMode="External"/><Relationship Id="rId10" Type="http://schemas.openxmlformats.org/officeDocument/2006/relationships/hyperlink" Target="https://solarenergyforus.com/dye-sensitized-solar-panel/?__cf_chl_jschl_tk__=622d2ace2b0dcc7a51529aab9e0701fc72fda1c8-1612418600-0-AQ2XBwlk6eQVRsqjaDw5hrBwQDFpoR7nhGVbwfFN6Cj1bnroa-OB2BPc4h_0cDimeYJYZRo9STVfiyECcryHzEYoWmxdnEKQ27v_uMU0EWNZqsOrM5shZCEhusr10nUetkaNnWUEVeGe54gkC1ko5IKYtt93I_uQdZVnTLInuiqOoFt0J56F9ijdvnSKuBg-9iz8xmp-skRAaFE7CGiGH4zkraq5oG3karKvXV4X5a2-JikbeF6BLyr4E7SCL4EDl8A0XwJmqwcWjtELrx1nfC9JKN7TfC_PWxjrc-6EWgiz4S8hWlmMh-qbQ7nKxVskZXFL2AMEQ9HbzzL98RvodEQ" TargetMode="External"/><Relationship Id="rId4" Type="http://schemas.openxmlformats.org/officeDocument/2006/relationships/hyperlink" Target="https://www.hindawi.com/journals/ijp/2019/4384728/" TargetMode="External"/><Relationship Id="rId9" Type="http://schemas.openxmlformats.org/officeDocument/2006/relationships/hyperlink" Target="https://www.azonano.com/article.aspx?ArticleID=317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 name="Rectangle 8">
            <a:extLst>
              <a:ext uri="{FF2B5EF4-FFF2-40B4-BE49-F238E27FC236}">
                <a16:creationId xmlns:a16="http://schemas.microsoft.com/office/drawing/2014/main" id="{4845A0EE-C4C8-4AE1-B3C6-1261368AC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695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3" descr=".jpg">
            <a:extLst>
              <a:ext uri="{FF2B5EF4-FFF2-40B4-BE49-F238E27FC236}">
                <a16:creationId xmlns:a16="http://schemas.microsoft.com/office/drawing/2014/main" id="{AD673271-1E07-4CC7-A2B2-476AB18760E0}"/>
              </a:ext>
            </a:extLst>
          </p:cNvPr>
          <p:cNvPicPr>
            <a:picLocks noChangeAspect="1"/>
          </p:cNvPicPr>
          <p:nvPr/>
        </p:nvPicPr>
        <p:blipFill rotWithShape="1">
          <a:blip r:embed="rId2"/>
          <a:srcRect l="3670" r="1809"/>
          <a:stretch/>
        </p:blipFill>
        <p:spPr>
          <a:xfrm>
            <a:off x="6096000" y="766763"/>
            <a:ext cx="5459413" cy="5324475"/>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
        <p:nvSpPr>
          <p:cNvPr id="4" name="TextBox 3">
            <a:extLst>
              <a:ext uri="{FF2B5EF4-FFF2-40B4-BE49-F238E27FC236}">
                <a16:creationId xmlns:a16="http://schemas.microsoft.com/office/drawing/2014/main" id="{80D74389-BBA9-47CE-A9BE-C6F6D25B245E}"/>
              </a:ext>
            </a:extLst>
          </p:cNvPr>
          <p:cNvSpPr txBox="1"/>
          <p:nvPr/>
        </p:nvSpPr>
        <p:spPr>
          <a:xfrm>
            <a:off x="6119812" y="5990431"/>
            <a:ext cx="5459413" cy="1065213"/>
          </a:xfrm>
          <a:prstGeom prst="rect">
            <a:avLst/>
          </a:prstGeom>
          <a:solidFill>
            <a:srgbClr val="000000">
              <a:alpha val="50000"/>
            </a:srgbClr>
          </a:solidFill>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1300">
                <a:solidFill>
                  <a:srgbClr val="FFFFFF"/>
                </a:solidFill>
                <a:cs typeface="Calibri"/>
              </a:rPr>
              <a:t>Picture taken by student.</a:t>
            </a:r>
          </a:p>
        </p:txBody>
      </p:sp>
      <p:sp>
        <p:nvSpPr>
          <p:cNvPr id="2" name="Title 1"/>
          <p:cNvSpPr>
            <a:spLocks noGrp="1"/>
          </p:cNvSpPr>
          <p:nvPr>
            <p:ph type="ctrTitle"/>
          </p:nvPr>
        </p:nvSpPr>
        <p:spPr>
          <a:xfrm>
            <a:off x="621629" y="640080"/>
            <a:ext cx="4225290" cy="5578816"/>
          </a:xfrm>
        </p:spPr>
        <p:txBody>
          <a:bodyPr vert="horz" lIns="91440" tIns="45720" rIns="91440" bIns="45720" rtlCol="0" anchor="ctr">
            <a:normAutofit/>
          </a:bodyPr>
          <a:lstStyle/>
          <a:p>
            <a:r>
              <a:rPr lang="en-US" sz="4400" b="1" kern="1200">
                <a:solidFill>
                  <a:srgbClr val="FFFFFF"/>
                </a:solidFill>
                <a:latin typeface="+mj-lt"/>
                <a:ea typeface="+mj-ea"/>
                <a:cs typeface="+mj-cs"/>
              </a:rPr>
              <a:t>Improving </a:t>
            </a:r>
            <a:br>
              <a:rPr lang="en-US" sz="4400" b="1" kern="1200">
                <a:solidFill>
                  <a:srgbClr val="FFFFFF"/>
                </a:solidFill>
                <a:latin typeface="+mj-lt"/>
                <a:ea typeface="+mj-ea"/>
                <a:cs typeface="+mj-cs"/>
              </a:rPr>
            </a:br>
            <a:r>
              <a:rPr lang="en-US" sz="4400" b="1" kern="1200">
                <a:solidFill>
                  <a:srgbClr val="FFFFFF"/>
                </a:solidFill>
                <a:latin typeface="+mj-lt"/>
                <a:ea typeface="+mj-ea"/>
                <a:cs typeface="+mj-cs"/>
              </a:rPr>
              <a:t>Dye-Sensitized Solar Cells with UV Paint</a:t>
            </a:r>
            <a:br>
              <a:rPr lang="en-US" sz="4400" b="1" kern="1200">
                <a:solidFill>
                  <a:srgbClr val="FFFFFF"/>
                </a:solidFill>
                <a:latin typeface="+mj-lt"/>
                <a:ea typeface="+mj-ea"/>
                <a:cs typeface="+mj-cs"/>
              </a:rPr>
            </a:br>
            <a:r>
              <a:rPr lang="en-US" sz="4400" b="1" kern="1200">
                <a:solidFill>
                  <a:srgbClr val="FFFFFF"/>
                </a:solidFill>
                <a:latin typeface="+mj-lt"/>
                <a:ea typeface="+mj-ea"/>
                <a:cs typeface="+mj-cs"/>
              </a:rPr>
              <a:t> </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E8492-0D10-A84F-9C10-EDB7E8BEB595}"/>
              </a:ext>
            </a:extLst>
          </p:cNvPr>
          <p:cNvSpPr>
            <a:spLocks noGrp="1"/>
          </p:cNvSpPr>
          <p:nvPr>
            <p:ph type="title"/>
          </p:nvPr>
        </p:nvSpPr>
        <p:spPr>
          <a:xfrm>
            <a:off x="1179226" y="826680"/>
            <a:ext cx="9833548" cy="1325563"/>
          </a:xfrm>
        </p:spPr>
        <p:txBody>
          <a:bodyPr>
            <a:normAutofit/>
          </a:bodyPr>
          <a:lstStyle/>
          <a:p>
            <a:pPr algn="ctr"/>
            <a:r>
              <a:rPr lang="en-US" sz="4000" b="1"/>
              <a:t>Graphs Charts </a:t>
            </a:r>
            <a:endParaRPr lang="en-US" sz="4000" b="1" err="1">
              <a:cs typeface="Calibri Light"/>
            </a:endParaRPr>
          </a:p>
        </p:txBody>
      </p:sp>
      <p:pic>
        <p:nvPicPr>
          <p:cNvPr id="6" name="Picture 8" descr="Chart, bar chart&#10;&#10;Description automatically generated">
            <a:extLst>
              <a:ext uri="{FF2B5EF4-FFF2-40B4-BE49-F238E27FC236}">
                <a16:creationId xmlns:a16="http://schemas.microsoft.com/office/drawing/2014/main" id="{7BD28E60-14C5-4AE3-B240-2E68A0E05780}"/>
              </a:ext>
            </a:extLst>
          </p:cNvPr>
          <p:cNvPicPr>
            <a:picLocks noChangeAspect="1"/>
          </p:cNvPicPr>
          <p:nvPr/>
        </p:nvPicPr>
        <p:blipFill>
          <a:blip r:embed="rId2"/>
          <a:stretch>
            <a:fillRect/>
          </a:stretch>
        </p:blipFill>
        <p:spPr>
          <a:xfrm flipV="1">
            <a:off x="8251021" y="6531428"/>
            <a:ext cx="166018" cy="225252"/>
          </a:xfrm>
          <a:prstGeom prst="rect">
            <a:avLst/>
          </a:prstGeom>
        </p:spPr>
      </p:pic>
      <p:graphicFrame>
        <p:nvGraphicFramePr>
          <p:cNvPr id="4" name="Table 3">
            <a:extLst>
              <a:ext uri="{FF2B5EF4-FFF2-40B4-BE49-F238E27FC236}">
                <a16:creationId xmlns:a16="http://schemas.microsoft.com/office/drawing/2014/main" id="{D340AF0D-6D94-4FB7-93EF-3DF731B8FA47}"/>
              </a:ext>
            </a:extLst>
          </p:cNvPr>
          <p:cNvGraphicFramePr>
            <a:graphicFrameLocks noGrp="1"/>
          </p:cNvGraphicFramePr>
          <p:nvPr>
            <p:extLst>
              <p:ext uri="{D42A27DB-BD31-4B8C-83A1-F6EECF244321}">
                <p14:modId xmlns:p14="http://schemas.microsoft.com/office/powerpoint/2010/main" val="2343679252"/>
              </p:ext>
            </p:extLst>
          </p:nvPr>
        </p:nvGraphicFramePr>
        <p:xfrm>
          <a:off x="2098109" y="1722328"/>
          <a:ext cx="6602370" cy="4386168"/>
        </p:xfrm>
        <a:graphic>
          <a:graphicData uri="http://schemas.openxmlformats.org/drawingml/2006/table">
            <a:tbl>
              <a:tblPr firstRow="1" bandRow="1">
                <a:tableStyleId>{5C22544A-7EE6-4342-B048-85BDC9FD1C3A}</a:tableStyleId>
              </a:tblPr>
              <a:tblGrid>
                <a:gridCol w="1837777">
                  <a:extLst>
                    <a:ext uri="{9D8B030D-6E8A-4147-A177-3AD203B41FA5}">
                      <a16:colId xmlns:a16="http://schemas.microsoft.com/office/drawing/2014/main" val="3764082059"/>
                    </a:ext>
                  </a:extLst>
                </a:gridCol>
                <a:gridCol w="1193848">
                  <a:extLst>
                    <a:ext uri="{9D8B030D-6E8A-4147-A177-3AD203B41FA5}">
                      <a16:colId xmlns:a16="http://schemas.microsoft.com/office/drawing/2014/main" val="3701214523"/>
                    </a:ext>
                  </a:extLst>
                </a:gridCol>
                <a:gridCol w="1456013">
                  <a:extLst>
                    <a:ext uri="{9D8B030D-6E8A-4147-A177-3AD203B41FA5}">
                      <a16:colId xmlns:a16="http://schemas.microsoft.com/office/drawing/2014/main" val="2957453691"/>
                    </a:ext>
                  </a:extLst>
                </a:gridCol>
                <a:gridCol w="262224">
                  <a:extLst>
                    <a:ext uri="{9D8B030D-6E8A-4147-A177-3AD203B41FA5}">
                      <a16:colId xmlns:a16="http://schemas.microsoft.com/office/drawing/2014/main" val="1599605394"/>
                    </a:ext>
                  </a:extLst>
                </a:gridCol>
                <a:gridCol w="1852508">
                  <a:extLst>
                    <a:ext uri="{9D8B030D-6E8A-4147-A177-3AD203B41FA5}">
                      <a16:colId xmlns:a16="http://schemas.microsoft.com/office/drawing/2014/main" val="4070917900"/>
                    </a:ext>
                  </a:extLst>
                </a:gridCol>
              </a:tblGrid>
              <a:tr h="596178">
                <a:tc>
                  <a:txBody>
                    <a:bodyPr/>
                    <a:lstStyle/>
                    <a:p>
                      <a:pPr fontAlgn="b"/>
                      <a:endParaRPr lang="en-US" sz="1100">
                        <a:effectLst/>
                        <a:latin typeface="Calibri" panose="020F0502020204030204" pitchFamily="34" charset="0"/>
                      </a:endParaRPr>
                    </a:p>
                  </a:txBody>
                  <a:tcPr marL="9525" marR="9525" marT="9525" anchor="b"/>
                </a:tc>
                <a:tc>
                  <a:txBody>
                    <a:bodyPr/>
                    <a:lstStyle/>
                    <a:p>
                      <a:pPr fontAlgn="b"/>
                      <a:r>
                        <a:rPr lang="en-US" sz="1100" err="1">
                          <a:effectLst/>
                        </a:rPr>
                        <a:t>milivolt</a:t>
                      </a:r>
                      <a:endParaRPr lang="en-US" sz="1100" err="1">
                        <a:effectLst/>
                        <a:latin typeface="Calibri" panose="020F0502020204030204" pitchFamily="34" charset="0"/>
                      </a:endParaRPr>
                    </a:p>
                  </a:txBody>
                  <a:tcPr marL="9525" marR="9525" marT="9525" anchor="b"/>
                </a:tc>
                <a:tc>
                  <a:txBody>
                    <a:bodyPr/>
                    <a:lstStyle/>
                    <a:p>
                      <a:pPr fontAlgn="b"/>
                      <a:r>
                        <a:rPr lang="en-US" sz="1100" err="1">
                          <a:effectLst/>
                        </a:rPr>
                        <a:t>milivolt</a:t>
                      </a:r>
                      <a:r>
                        <a:rPr lang="en-US" sz="1100">
                          <a:effectLst/>
                        </a:rPr>
                        <a:t> with UV paint</a:t>
                      </a:r>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r>
                        <a:rPr lang="en-US" sz="1100">
                          <a:effectLst/>
                        </a:rPr>
                        <a:t>percent increase</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2502697992"/>
                  </a:ext>
                </a:extLst>
              </a:tr>
              <a:tr h="298089">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895995218"/>
                  </a:ext>
                </a:extLst>
              </a:tr>
              <a:tr h="298089">
                <a:tc>
                  <a:txBody>
                    <a:bodyPr/>
                    <a:lstStyle/>
                    <a:p>
                      <a:pPr fontAlgn="b"/>
                      <a:r>
                        <a:rPr lang="en-US" sz="1100">
                          <a:effectLst/>
                        </a:rPr>
                        <a:t>Blackberry</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170</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178</a:t>
                      </a:r>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algn="r" fontAlgn="b"/>
                      <a:r>
                        <a:rPr lang="en-US" sz="1100">
                          <a:effectLst/>
                        </a:rPr>
                        <a:t>4.705882353</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036824227"/>
                  </a:ext>
                </a:extLst>
              </a:tr>
              <a:tr h="298089">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768453510"/>
                  </a:ext>
                </a:extLst>
              </a:tr>
              <a:tr h="298089">
                <a:tc>
                  <a:txBody>
                    <a:bodyPr/>
                    <a:lstStyle/>
                    <a:p>
                      <a:pPr fontAlgn="b"/>
                      <a:r>
                        <a:rPr lang="en-US" sz="1100" err="1">
                          <a:effectLst/>
                        </a:rPr>
                        <a:t>Rassberry</a:t>
                      </a:r>
                      <a:r>
                        <a:rPr lang="en-US" sz="1100">
                          <a:effectLst/>
                        </a:rPr>
                        <a:t> 4</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96</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100.2</a:t>
                      </a:r>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algn="r" fontAlgn="b"/>
                      <a:r>
                        <a:rPr lang="en-US" sz="1100">
                          <a:effectLst/>
                        </a:rPr>
                        <a:t>4.375</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085866262"/>
                  </a:ext>
                </a:extLst>
              </a:tr>
              <a:tr h="298089">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735306810"/>
                  </a:ext>
                </a:extLst>
              </a:tr>
              <a:tr h="298089">
                <a:tc>
                  <a:txBody>
                    <a:bodyPr/>
                    <a:lstStyle/>
                    <a:p>
                      <a:pPr fontAlgn="b"/>
                      <a:r>
                        <a:rPr lang="en-US" sz="1100">
                          <a:effectLst/>
                        </a:rPr>
                        <a:t>Raspberry 3</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87.9</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93</a:t>
                      </a:r>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algn="r" fontAlgn="b"/>
                      <a:r>
                        <a:rPr lang="en-US" sz="1100">
                          <a:effectLst/>
                        </a:rPr>
                        <a:t>5.802047782</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093339606"/>
                  </a:ext>
                </a:extLst>
              </a:tr>
              <a:tr h="298089">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749105295"/>
                  </a:ext>
                </a:extLst>
              </a:tr>
              <a:tr h="511011">
                <a:tc>
                  <a:txBody>
                    <a:bodyPr/>
                    <a:lstStyle/>
                    <a:p>
                      <a:pPr fontAlgn="b"/>
                      <a:r>
                        <a:rPr lang="en-US" sz="1100">
                          <a:effectLst/>
                        </a:rPr>
                        <a:t>Beet and Raspberry</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31.6</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31.8</a:t>
                      </a:r>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algn="r" fontAlgn="b"/>
                      <a:r>
                        <a:rPr lang="en-US" sz="1100">
                          <a:effectLst/>
                        </a:rPr>
                        <a:t>0.632911392</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361315943"/>
                  </a:ext>
                </a:extLst>
              </a:tr>
              <a:tr h="298089">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343693628"/>
                  </a:ext>
                </a:extLst>
              </a:tr>
              <a:tr h="298089">
                <a:tc>
                  <a:txBody>
                    <a:bodyPr/>
                    <a:lstStyle/>
                    <a:p>
                      <a:pPr fontAlgn="b"/>
                      <a:r>
                        <a:rPr lang="en-US" sz="1100">
                          <a:effectLst/>
                        </a:rPr>
                        <a:t>Raspberry 2</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10.5</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11.5</a:t>
                      </a:r>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algn="r" fontAlgn="b"/>
                      <a:r>
                        <a:rPr lang="en-US" sz="1100">
                          <a:effectLst/>
                        </a:rPr>
                        <a:t>9.523809524</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982128124"/>
                  </a:ext>
                </a:extLst>
              </a:tr>
              <a:tr h="298089">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87031872"/>
                  </a:ext>
                </a:extLst>
              </a:tr>
              <a:tr h="298089">
                <a:tc>
                  <a:txBody>
                    <a:bodyPr/>
                    <a:lstStyle/>
                    <a:p>
                      <a:pPr fontAlgn="b"/>
                      <a:r>
                        <a:rPr lang="en-US" sz="1100">
                          <a:effectLst/>
                        </a:rPr>
                        <a:t>Raspberry 1</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4.2</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4.8</a:t>
                      </a:r>
                      <a:endParaRPr lang="en-US" sz="1100">
                        <a:effectLst/>
                        <a:latin typeface="Calibri" panose="020F0502020204030204" pitchFamily="34" charset="0"/>
                      </a:endParaRPr>
                    </a:p>
                  </a:txBody>
                  <a:tcPr marL="9525" marR="9525" marT="9525" anchor="b"/>
                </a:tc>
                <a:tc>
                  <a:txBody>
                    <a:bodyPr/>
                    <a:lstStyle/>
                    <a:p>
                      <a:pPr fontAlgn="b"/>
                      <a:endParaRPr lang="en-US" sz="1100">
                        <a:effectLst/>
                        <a:latin typeface="Calibri" panose="020F0502020204030204" pitchFamily="34" charset="0"/>
                      </a:endParaRPr>
                    </a:p>
                  </a:txBody>
                  <a:tcPr marL="9525" marR="9525" marT="9525" anchor="b"/>
                </a:tc>
                <a:tc>
                  <a:txBody>
                    <a:bodyPr/>
                    <a:lstStyle/>
                    <a:p>
                      <a:pPr algn="r" fontAlgn="b"/>
                      <a:r>
                        <a:rPr lang="en-US" sz="1100" dirty="0">
                          <a:effectLst/>
                        </a:rPr>
                        <a:t>14.28571429</a:t>
                      </a:r>
                      <a:endParaRPr lang="en-US" sz="1100" dirty="0">
                        <a:effectLst/>
                        <a:latin typeface="Calibri" panose="020F0502020204030204" pitchFamily="34" charset="0"/>
                      </a:endParaRPr>
                    </a:p>
                  </a:txBody>
                  <a:tcPr marL="9525" marR="9525" marT="9525" anchor="b"/>
                </a:tc>
                <a:extLst>
                  <a:ext uri="{0D108BD9-81ED-4DB2-BD59-A6C34878D82A}">
                    <a16:rowId xmlns:a16="http://schemas.microsoft.com/office/drawing/2014/main" val="2064260477"/>
                  </a:ext>
                </a:extLst>
              </a:tr>
            </a:tbl>
          </a:graphicData>
        </a:graphic>
      </p:graphicFrame>
      <p:sp>
        <p:nvSpPr>
          <p:cNvPr id="7" name="Content Placeholder 6">
            <a:extLst>
              <a:ext uri="{FF2B5EF4-FFF2-40B4-BE49-F238E27FC236}">
                <a16:creationId xmlns:a16="http://schemas.microsoft.com/office/drawing/2014/main" id="{5AAE0279-5891-4196-B9CA-CAD2F08755B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87562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1FD6-80D9-48E3-A5FE-63A2D17DE4D7}"/>
              </a:ext>
            </a:extLst>
          </p:cNvPr>
          <p:cNvSpPr>
            <a:spLocks noGrp="1"/>
          </p:cNvSpPr>
          <p:nvPr>
            <p:ph type="title"/>
          </p:nvPr>
        </p:nvSpPr>
        <p:spPr/>
        <p:txBody>
          <a:bodyPr/>
          <a:lstStyle/>
          <a:p>
            <a:r>
              <a:rPr lang="en-US">
                <a:cs typeface="Calibri Light"/>
              </a:rPr>
              <a:t>Graphs</a:t>
            </a:r>
            <a:endParaRPr lang="en-US"/>
          </a:p>
        </p:txBody>
      </p:sp>
      <p:sp>
        <p:nvSpPr>
          <p:cNvPr id="3" name="Content Placeholder 2">
            <a:extLst>
              <a:ext uri="{FF2B5EF4-FFF2-40B4-BE49-F238E27FC236}">
                <a16:creationId xmlns:a16="http://schemas.microsoft.com/office/drawing/2014/main" id="{703329D1-FE4D-476D-824A-E8D929CD5530}"/>
              </a:ext>
            </a:extLst>
          </p:cNvPr>
          <p:cNvSpPr>
            <a:spLocks noGrp="1"/>
          </p:cNvSpPr>
          <p:nvPr>
            <p:ph idx="1"/>
          </p:nvPr>
        </p:nvSpPr>
        <p:spPr/>
        <p:txBody>
          <a:bodyPr/>
          <a:lstStyle/>
          <a:p>
            <a:endParaRPr lang="en-US"/>
          </a:p>
        </p:txBody>
      </p:sp>
      <p:pic>
        <p:nvPicPr>
          <p:cNvPr id="5" name="Picture 5" descr="Chart, bar chart&#10;&#10;Description automatically generated">
            <a:extLst>
              <a:ext uri="{FF2B5EF4-FFF2-40B4-BE49-F238E27FC236}">
                <a16:creationId xmlns:a16="http://schemas.microsoft.com/office/drawing/2014/main" id="{0A4B2FBA-8DBE-4389-B30B-9533244E2BE9}"/>
              </a:ext>
            </a:extLst>
          </p:cNvPr>
          <p:cNvPicPr>
            <a:picLocks noChangeAspect="1"/>
          </p:cNvPicPr>
          <p:nvPr/>
        </p:nvPicPr>
        <p:blipFill>
          <a:blip r:embed="rId2"/>
          <a:stretch>
            <a:fillRect/>
          </a:stretch>
        </p:blipFill>
        <p:spPr>
          <a:xfrm>
            <a:off x="3487977" y="2333218"/>
            <a:ext cx="5612181" cy="3579481"/>
          </a:xfrm>
          <a:prstGeom prst="rect">
            <a:avLst/>
          </a:prstGeom>
        </p:spPr>
      </p:pic>
    </p:spTree>
    <p:extLst>
      <p:ext uri="{BB962C8B-B14F-4D97-AF65-F5344CB8AC3E}">
        <p14:creationId xmlns:p14="http://schemas.microsoft.com/office/powerpoint/2010/main" val="361542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2A845-23F1-44AB-9903-94E32DDF7EBC}"/>
              </a:ext>
            </a:extLst>
          </p:cNvPr>
          <p:cNvSpPr>
            <a:spLocks noGrp="1"/>
          </p:cNvSpPr>
          <p:nvPr>
            <p:ph type="title"/>
          </p:nvPr>
        </p:nvSpPr>
        <p:spPr/>
        <p:txBody>
          <a:bodyPr/>
          <a:lstStyle/>
          <a:p>
            <a:r>
              <a:rPr lang="en-US">
                <a:cs typeface="Calibri Light"/>
              </a:rPr>
              <a:t>Graphs</a:t>
            </a:r>
            <a:endParaRPr lang="en-US"/>
          </a:p>
        </p:txBody>
      </p:sp>
      <p:sp>
        <p:nvSpPr>
          <p:cNvPr id="3" name="Content Placeholder 2">
            <a:extLst>
              <a:ext uri="{FF2B5EF4-FFF2-40B4-BE49-F238E27FC236}">
                <a16:creationId xmlns:a16="http://schemas.microsoft.com/office/drawing/2014/main" id="{8962E2BB-AB87-4ABB-9092-3B5320253A31}"/>
              </a:ext>
            </a:extLst>
          </p:cNvPr>
          <p:cNvSpPr>
            <a:spLocks noGrp="1"/>
          </p:cNvSpPr>
          <p:nvPr>
            <p:ph idx="1"/>
          </p:nvPr>
        </p:nvSpPr>
        <p:spPr/>
        <p:txBody>
          <a:bodyPr/>
          <a:lstStyle/>
          <a:p>
            <a:endParaRPr lang="en-US"/>
          </a:p>
        </p:txBody>
      </p:sp>
      <p:pic>
        <p:nvPicPr>
          <p:cNvPr id="5" name="Picture 8" descr="Chart, bar chart&#10;&#10;Description automatically generated">
            <a:extLst>
              <a:ext uri="{FF2B5EF4-FFF2-40B4-BE49-F238E27FC236}">
                <a16:creationId xmlns:a16="http://schemas.microsoft.com/office/drawing/2014/main" id="{48F45836-A6DD-43B6-89A0-6528B2B68374}"/>
              </a:ext>
            </a:extLst>
          </p:cNvPr>
          <p:cNvPicPr>
            <a:picLocks noChangeAspect="1"/>
          </p:cNvPicPr>
          <p:nvPr/>
        </p:nvPicPr>
        <p:blipFill>
          <a:blip r:embed="rId2"/>
          <a:stretch>
            <a:fillRect/>
          </a:stretch>
        </p:blipFill>
        <p:spPr>
          <a:xfrm>
            <a:off x="4326199" y="1714955"/>
            <a:ext cx="4163907" cy="4680774"/>
          </a:xfrm>
          <a:prstGeom prst="rect">
            <a:avLst/>
          </a:prstGeom>
        </p:spPr>
      </p:pic>
    </p:spTree>
    <p:extLst>
      <p:ext uri="{BB962C8B-B14F-4D97-AF65-F5344CB8AC3E}">
        <p14:creationId xmlns:p14="http://schemas.microsoft.com/office/powerpoint/2010/main" val="3730293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jpg">
            <a:extLst>
              <a:ext uri="{FF2B5EF4-FFF2-40B4-BE49-F238E27FC236}">
                <a16:creationId xmlns:a16="http://schemas.microsoft.com/office/drawing/2014/main" id="{7C4C5583-1B37-4CC4-ABDD-CE4DE496DA37}"/>
              </a:ext>
            </a:extLst>
          </p:cNvPr>
          <p:cNvPicPr>
            <a:picLocks noChangeAspect="1"/>
          </p:cNvPicPr>
          <p:nvPr/>
        </p:nvPicPr>
        <p:blipFill rotWithShape="1">
          <a:blip r:embed="rId2">
            <a:alphaModFix/>
          </a:blip>
          <a:srcRect l="19559" r="1" b="1"/>
          <a:stretch/>
        </p:blipFill>
        <p:spPr>
          <a:xfrm rot="5400000">
            <a:off x="5565619" y="231924"/>
            <a:ext cx="6858000" cy="6394152"/>
          </a:xfrm>
          <a:prstGeom prst="rect">
            <a:avLst/>
          </a:prstGeom>
        </p:spPr>
      </p:pic>
      <p:sp>
        <p:nvSpPr>
          <p:cNvPr id="2" name="Title 1">
            <a:extLst>
              <a:ext uri="{FF2B5EF4-FFF2-40B4-BE49-F238E27FC236}">
                <a16:creationId xmlns:a16="http://schemas.microsoft.com/office/drawing/2014/main" id="{6C72DFE6-5C86-C04B-AA71-2DD6627A3515}"/>
              </a:ext>
            </a:extLst>
          </p:cNvPr>
          <p:cNvSpPr>
            <a:spLocks noGrp="1"/>
          </p:cNvSpPr>
          <p:nvPr>
            <p:ph type="title"/>
          </p:nvPr>
        </p:nvSpPr>
        <p:spPr>
          <a:xfrm>
            <a:off x="804998" y="798445"/>
            <a:ext cx="4803636" cy="1311664"/>
          </a:xfrm>
        </p:spPr>
        <p:txBody>
          <a:bodyPr>
            <a:normAutofit/>
          </a:bodyPr>
          <a:lstStyle/>
          <a:p>
            <a:r>
              <a:rPr lang="en-US" sz="3700">
                <a:solidFill>
                  <a:srgbClr val="000000"/>
                </a:solidFill>
              </a:rPr>
              <a:t>Conclusion/Discussion </a:t>
            </a:r>
          </a:p>
        </p:txBody>
      </p:sp>
      <p:sp>
        <p:nvSpPr>
          <p:cNvPr id="3" name="Content Placeholder 2">
            <a:extLst>
              <a:ext uri="{FF2B5EF4-FFF2-40B4-BE49-F238E27FC236}">
                <a16:creationId xmlns:a16="http://schemas.microsoft.com/office/drawing/2014/main" id="{6195C11D-0A6D-C848-B3F5-4DCD76B5F2FB}"/>
              </a:ext>
            </a:extLst>
          </p:cNvPr>
          <p:cNvSpPr>
            <a:spLocks noGrp="1"/>
          </p:cNvSpPr>
          <p:nvPr>
            <p:ph idx="1"/>
          </p:nvPr>
        </p:nvSpPr>
        <p:spPr>
          <a:xfrm>
            <a:off x="804997" y="2272143"/>
            <a:ext cx="4706803" cy="3788830"/>
          </a:xfrm>
        </p:spPr>
        <p:txBody>
          <a:bodyPr vert="horz" lIns="91440" tIns="45720" rIns="91440" bIns="45720" rtlCol="0" anchor="ctr">
            <a:normAutofit/>
          </a:bodyPr>
          <a:lstStyle/>
          <a:p>
            <a:pPr marL="0" indent="0">
              <a:buNone/>
            </a:pPr>
            <a:r>
              <a:rPr lang="en-US" sz="1400">
                <a:solidFill>
                  <a:srgbClr val="000000"/>
                </a:solidFill>
                <a:cs typeface="Calibri"/>
              </a:rPr>
              <a:t>CONCLUSION</a:t>
            </a:r>
          </a:p>
          <a:p>
            <a:r>
              <a:rPr lang="en-US" sz="1400">
                <a:solidFill>
                  <a:srgbClr val="000000"/>
                </a:solidFill>
                <a:cs typeface="Calibri"/>
              </a:rPr>
              <a:t>The hypothesis is confirmed that the paint will increase efficiency. In all cases the UV paint increased the output of the solar cell.</a:t>
            </a:r>
          </a:p>
          <a:p>
            <a:r>
              <a:rPr lang="en-US" sz="1400">
                <a:solidFill>
                  <a:srgbClr val="000000"/>
                </a:solidFill>
                <a:cs typeface="Calibri"/>
              </a:rPr>
              <a:t>The hypothesis that blackberries will do the best is accepted because it did better than the other fruits.</a:t>
            </a:r>
          </a:p>
          <a:p>
            <a:pPr marL="0" indent="0">
              <a:buNone/>
            </a:pPr>
            <a:r>
              <a:rPr lang="en-US" sz="1400">
                <a:solidFill>
                  <a:srgbClr val="000000"/>
                </a:solidFill>
                <a:cs typeface="Calibri"/>
              </a:rPr>
              <a:t>DISCUSSION</a:t>
            </a:r>
          </a:p>
          <a:p>
            <a:r>
              <a:rPr lang="en-US" sz="1400">
                <a:solidFill>
                  <a:srgbClr val="000000"/>
                </a:solidFill>
                <a:cs typeface="Calibri"/>
              </a:rPr>
              <a:t> </a:t>
            </a:r>
            <a:r>
              <a:rPr lang="en-US" sz="1400">
                <a:solidFill>
                  <a:srgbClr val="000000"/>
                </a:solidFill>
                <a:ea typeface="+mn-lt"/>
                <a:cs typeface="+mn-lt"/>
              </a:rPr>
              <a:t> The paint increased the efficiency of the cell because it turned the UV light and make more visible light for the  solar cell to absorb and create more excited electrons which created more energy.</a:t>
            </a:r>
          </a:p>
          <a:p>
            <a:r>
              <a:rPr lang="en-US" sz="1400">
                <a:solidFill>
                  <a:srgbClr val="000000"/>
                </a:solidFill>
                <a:cs typeface="Calibri"/>
              </a:rPr>
              <a:t>I believe Blackberries did the best since </a:t>
            </a:r>
            <a:r>
              <a:rPr lang="en-US" sz="1400">
                <a:solidFill>
                  <a:srgbClr val="000000"/>
                </a:solidFill>
                <a:ea typeface="+mn-lt"/>
                <a:cs typeface="+mn-lt"/>
              </a:rPr>
              <a:t>they do better in low light levels were able to make more power from the electrons than the raspberries.</a:t>
            </a:r>
          </a:p>
          <a:p>
            <a:r>
              <a:rPr lang="en-US" sz="1400">
                <a:solidFill>
                  <a:srgbClr val="000000"/>
                </a:solidFill>
                <a:ea typeface="+mn-lt"/>
                <a:cs typeface="+mn-lt"/>
              </a:rPr>
              <a:t>Picture taken by student</a:t>
            </a:r>
          </a:p>
          <a:p>
            <a:endParaRPr lang="en-US" sz="1400">
              <a:solidFill>
                <a:srgbClr val="000000"/>
              </a:solidFill>
              <a:cs typeface="Calibri"/>
            </a:endParaRPr>
          </a:p>
        </p:txBody>
      </p:sp>
    </p:spTree>
    <p:extLst>
      <p:ext uri="{BB962C8B-B14F-4D97-AF65-F5344CB8AC3E}">
        <p14:creationId xmlns:p14="http://schemas.microsoft.com/office/powerpoint/2010/main" val="66821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E0B19-978A-46DE-9CEA-70599B167B8B}"/>
              </a:ext>
            </a:extLst>
          </p:cNvPr>
          <p:cNvSpPr>
            <a:spLocks noGrp="1"/>
          </p:cNvSpPr>
          <p:nvPr>
            <p:ph type="title"/>
          </p:nvPr>
        </p:nvSpPr>
        <p:spPr/>
        <p:txBody>
          <a:bodyPr/>
          <a:lstStyle/>
          <a:p>
            <a:r>
              <a:rPr lang="en-US">
                <a:cs typeface="Calibri Light"/>
              </a:rPr>
              <a:t>Real world connections/Next steps</a:t>
            </a:r>
            <a:endParaRPr lang="en-US"/>
          </a:p>
        </p:txBody>
      </p:sp>
      <p:sp>
        <p:nvSpPr>
          <p:cNvPr id="3" name="Content Placeholder 2">
            <a:extLst>
              <a:ext uri="{FF2B5EF4-FFF2-40B4-BE49-F238E27FC236}">
                <a16:creationId xmlns:a16="http://schemas.microsoft.com/office/drawing/2014/main" id="{03CD21E1-EC72-48D7-900D-8F290132A4A8}"/>
              </a:ext>
            </a:extLst>
          </p:cNvPr>
          <p:cNvSpPr>
            <a:spLocks noGrp="1"/>
          </p:cNvSpPr>
          <p:nvPr>
            <p:ph idx="1"/>
          </p:nvPr>
        </p:nvSpPr>
        <p:spPr/>
        <p:txBody>
          <a:bodyPr vert="horz" lIns="91440" tIns="45720" rIns="91440" bIns="45720" rtlCol="0" anchor="t">
            <a:normAutofit/>
          </a:bodyPr>
          <a:lstStyle/>
          <a:p>
            <a:r>
              <a:rPr lang="en-US">
                <a:cs typeface="Calibri"/>
              </a:rPr>
              <a:t>We are at an energy crisis where we need to make non fossil fuel energy and have the efficiency to justify it.</a:t>
            </a:r>
          </a:p>
          <a:p>
            <a:r>
              <a:rPr lang="en-US">
                <a:cs typeface="Calibri"/>
              </a:rPr>
              <a:t>We need to prepare for the future because of the effects of global warming.</a:t>
            </a:r>
          </a:p>
          <a:p>
            <a:r>
              <a:rPr lang="en-US">
                <a:cs typeface="Calibri"/>
              </a:rPr>
              <a:t>I would like to see how infrared paint would help.</a:t>
            </a:r>
          </a:p>
          <a:p>
            <a:r>
              <a:rPr lang="en-US">
                <a:cs typeface="Calibri"/>
              </a:rPr>
              <a:t>I would like to see if different types of titanium dioxide would help.</a:t>
            </a:r>
          </a:p>
        </p:txBody>
      </p:sp>
    </p:spTree>
    <p:extLst>
      <p:ext uri="{BB962C8B-B14F-4D97-AF65-F5344CB8AC3E}">
        <p14:creationId xmlns:p14="http://schemas.microsoft.com/office/powerpoint/2010/main" val="243532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41DD0-B513-0C43-B2BB-2C183104803F}"/>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A607E284-B45F-F64D-BF44-FBF0B8122E21}"/>
              </a:ext>
            </a:extLst>
          </p:cNvPr>
          <p:cNvSpPr>
            <a:spLocks noGrp="1"/>
          </p:cNvSpPr>
          <p:nvPr>
            <p:ph idx="1"/>
          </p:nvPr>
        </p:nvSpPr>
        <p:spPr/>
        <p:txBody>
          <a:bodyPr vert="horz" lIns="91440" tIns="45720" rIns="91440" bIns="45720" rtlCol="0" anchor="t">
            <a:normAutofit fontScale="25000" lnSpcReduction="20000"/>
          </a:bodyPr>
          <a:lstStyle/>
          <a:p>
            <a:pPr marL="0" indent="0">
              <a:buNone/>
            </a:pPr>
            <a:r>
              <a:rPr lang="en-US">
                <a:ea typeface="+mn-lt"/>
                <a:cs typeface="+mn-lt"/>
              </a:rPr>
              <a:t>Greg Smestad (2009) Titanium Dioxide Raspberry Solar Cell</a:t>
            </a:r>
            <a:endParaRPr lang="en-US">
              <a:cs typeface="Calibri" panose="020F0502020204030204"/>
            </a:endParaRPr>
          </a:p>
          <a:p>
            <a:pPr marL="0" indent="0">
              <a:buNone/>
            </a:pPr>
            <a:r>
              <a:rPr lang="en-US">
                <a:ea typeface="+mn-lt"/>
                <a:cs typeface="+mn-lt"/>
                <a:hlinkClick r:id="rId2"/>
              </a:rPr>
              <a:t>https://education.mrsec.wisc.edu/titanium-dioxide-raspberry-solar-cell/</a:t>
            </a:r>
            <a:endParaRPr lang="en-US">
              <a:cs typeface="Calibri" panose="020F0502020204030204"/>
            </a:endParaRPr>
          </a:p>
          <a:p>
            <a:pPr marL="0" indent="0">
              <a:buNone/>
            </a:pPr>
            <a:r>
              <a:rPr lang="en-US">
                <a:ea typeface="+mn-lt"/>
                <a:cs typeface="+mn-lt"/>
              </a:rPr>
              <a:t>Yu, Hua, Zhang, </a:t>
            </a:r>
            <a:r>
              <a:rPr lang="en-US" err="1">
                <a:ea typeface="+mn-lt"/>
                <a:cs typeface="+mn-lt"/>
              </a:rPr>
              <a:t>Shanqing</a:t>
            </a:r>
            <a:r>
              <a:rPr lang="en-US">
                <a:ea typeface="+mn-lt"/>
                <a:cs typeface="+mn-lt"/>
              </a:rPr>
              <a:t>, Zhao, </a:t>
            </a:r>
            <a:r>
              <a:rPr lang="en-US" err="1">
                <a:ea typeface="+mn-lt"/>
                <a:cs typeface="+mn-lt"/>
              </a:rPr>
              <a:t>Huijun</a:t>
            </a:r>
            <a:r>
              <a:rPr lang="en-US">
                <a:ea typeface="+mn-lt"/>
                <a:cs typeface="+mn-lt"/>
              </a:rPr>
              <a:t>, Will, Geoffrey, Liu, Porun (2009) An efficient and low-cost TiO2 compact layer for performance improvement of dye-sensitized solar cells</a:t>
            </a:r>
            <a:endParaRPr lang="en-US">
              <a:cs typeface="Calibri" panose="020F0502020204030204"/>
            </a:endParaRPr>
          </a:p>
          <a:p>
            <a:pPr marL="0" indent="0">
              <a:buNone/>
            </a:pPr>
            <a:r>
              <a:rPr lang="en-US">
                <a:ea typeface="+mn-lt"/>
                <a:cs typeface="+mn-lt"/>
                <a:hlinkClick r:id="rId3"/>
              </a:rPr>
              <a:t>https://research-repository.griffith.edu.au/bitstream/handle/10072/30296/60805_1.pdf?sequence=1</a:t>
            </a:r>
            <a:endParaRPr lang="en-US">
              <a:cs typeface="Calibri" panose="020F0502020204030204"/>
            </a:endParaRPr>
          </a:p>
          <a:p>
            <a:pPr marL="0" indent="0">
              <a:buNone/>
            </a:pPr>
            <a:r>
              <a:rPr lang="en-US" err="1">
                <a:ea typeface="+mn-lt"/>
                <a:cs typeface="+mn-lt"/>
              </a:rPr>
              <a:t>Sudjito</a:t>
            </a:r>
            <a:r>
              <a:rPr lang="en-US">
                <a:ea typeface="+mn-lt"/>
                <a:cs typeface="+mn-lt"/>
              </a:rPr>
              <a:t> </a:t>
            </a:r>
            <a:r>
              <a:rPr lang="en-US" err="1">
                <a:ea typeface="+mn-lt"/>
                <a:cs typeface="+mn-lt"/>
              </a:rPr>
              <a:t>Soeparman,Denny</a:t>
            </a:r>
            <a:r>
              <a:rPr lang="en-US">
                <a:ea typeface="+mn-lt"/>
                <a:cs typeface="+mn-lt"/>
              </a:rPr>
              <a:t> </a:t>
            </a:r>
            <a:r>
              <a:rPr lang="en-US" err="1">
                <a:ea typeface="+mn-lt"/>
                <a:cs typeface="+mn-lt"/>
              </a:rPr>
              <a:t>Widhiyanuriyawan,Lilis</a:t>
            </a:r>
            <a:r>
              <a:rPr lang="en-US">
                <a:ea typeface="+mn-lt"/>
                <a:cs typeface="+mn-lt"/>
              </a:rPr>
              <a:t> </a:t>
            </a:r>
            <a:r>
              <a:rPr lang="en-US" err="1">
                <a:ea typeface="+mn-lt"/>
                <a:cs typeface="+mn-lt"/>
              </a:rPr>
              <a:t>Yuliati</a:t>
            </a:r>
            <a:r>
              <a:rPr lang="en-US">
                <a:ea typeface="+mn-lt"/>
                <a:cs typeface="+mn-lt"/>
              </a:rPr>
              <a:t> (2019 June 9)</a:t>
            </a:r>
            <a:endParaRPr lang="en-US">
              <a:cs typeface="Calibri" panose="020F0502020204030204"/>
            </a:endParaRPr>
          </a:p>
          <a:p>
            <a:pPr marL="0" indent="0">
              <a:buNone/>
            </a:pPr>
            <a:r>
              <a:rPr lang="en-US">
                <a:ea typeface="+mn-lt"/>
                <a:cs typeface="+mn-lt"/>
              </a:rPr>
              <a:t>Performance Improvement of Dye-Sensitized Solar Cell- (DSSC-) Based Natural Dyes by </a:t>
            </a:r>
            <a:r>
              <a:rPr lang="en-US" err="1">
                <a:ea typeface="+mn-lt"/>
                <a:cs typeface="+mn-lt"/>
              </a:rPr>
              <a:t>Clathrin</a:t>
            </a:r>
            <a:r>
              <a:rPr lang="en-US">
                <a:ea typeface="+mn-lt"/>
                <a:cs typeface="+mn-lt"/>
              </a:rPr>
              <a:t> Protein</a:t>
            </a:r>
            <a:endParaRPr lang="en-US">
              <a:cs typeface="Calibri" panose="020F0502020204030204"/>
            </a:endParaRPr>
          </a:p>
          <a:p>
            <a:pPr marL="0" indent="0">
              <a:buNone/>
            </a:pPr>
            <a:r>
              <a:rPr lang="en-US">
                <a:ea typeface="+mn-lt"/>
                <a:cs typeface="+mn-lt"/>
                <a:hlinkClick r:id="rId4"/>
              </a:rPr>
              <a:t>https://www.hindawi.com/journals/ijp/2019/4384728/</a:t>
            </a:r>
            <a:endParaRPr lang="en-US">
              <a:cs typeface="Calibri" panose="020F0502020204030204"/>
            </a:endParaRPr>
          </a:p>
          <a:p>
            <a:pPr marL="0" indent="0">
              <a:buNone/>
            </a:pPr>
            <a:r>
              <a:rPr lang="en-US">
                <a:ea typeface="+mn-lt"/>
                <a:cs typeface="+mn-lt"/>
              </a:rPr>
              <a:t>Khushboo Sharma, Vinay Sharma &amp; S. S. Sharma (2018, November 28) Dye-Sensitized Solar Cells: Fundamentals and Current Status</a:t>
            </a:r>
            <a:endParaRPr lang="en-US">
              <a:cs typeface="Calibri" panose="020F0502020204030204"/>
            </a:endParaRPr>
          </a:p>
          <a:p>
            <a:pPr marL="0" indent="0">
              <a:buNone/>
            </a:pPr>
            <a:r>
              <a:rPr lang="en-US">
                <a:ea typeface="+mn-lt"/>
                <a:cs typeface="+mn-lt"/>
                <a:hlinkClick r:id="rId5"/>
              </a:rPr>
              <a:t>https://nanoscalereslett.springeropen.com/articles/10.1186/s11671-018-2760-6</a:t>
            </a:r>
            <a:endParaRPr lang="en-US">
              <a:cs typeface="Calibri" panose="020F0502020204030204"/>
            </a:endParaRPr>
          </a:p>
          <a:p>
            <a:pPr marL="0" indent="0">
              <a:buNone/>
            </a:pPr>
            <a:r>
              <a:rPr lang="en-US">
                <a:ea typeface="+mn-lt"/>
                <a:cs typeface="+mn-lt"/>
              </a:rPr>
              <a:t>Abdel </a:t>
            </a:r>
            <a:r>
              <a:rPr lang="en-US" err="1">
                <a:ea typeface="+mn-lt"/>
                <a:cs typeface="+mn-lt"/>
              </a:rPr>
              <a:t>khalk</a:t>
            </a:r>
            <a:r>
              <a:rPr lang="en-US">
                <a:ea typeface="+mn-lt"/>
                <a:cs typeface="+mn-lt"/>
              </a:rPr>
              <a:t>, </a:t>
            </a:r>
            <a:r>
              <a:rPr lang="en-US" err="1">
                <a:ea typeface="+mn-lt"/>
                <a:cs typeface="+mn-lt"/>
              </a:rPr>
              <a:t>Aboulouarda</a:t>
            </a:r>
            <a:r>
              <a:rPr lang="en-US">
                <a:ea typeface="+mn-lt"/>
                <a:cs typeface="+mn-lt"/>
              </a:rPr>
              <a:t>, Burak </a:t>
            </a:r>
            <a:r>
              <a:rPr lang="en-US" err="1">
                <a:ea typeface="+mn-lt"/>
                <a:cs typeface="+mn-lt"/>
              </a:rPr>
              <a:t>Gultekinb</a:t>
            </a:r>
            <a:r>
              <a:rPr lang="en-US">
                <a:ea typeface="+mn-lt"/>
                <a:cs typeface="+mn-lt"/>
              </a:rPr>
              <a:t>, Mustafa </a:t>
            </a:r>
            <a:r>
              <a:rPr lang="en-US" err="1">
                <a:ea typeface="+mn-lt"/>
                <a:cs typeface="+mn-lt"/>
              </a:rPr>
              <a:t>Canc</a:t>
            </a:r>
            <a:r>
              <a:rPr lang="en-US">
                <a:ea typeface="+mn-lt"/>
                <a:cs typeface="+mn-lt"/>
              </a:rPr>
              <a:t>, Mustafa Erold, Ahmed </a:t>
            </a:r>
            <a:r>
              <a:rPr lang="en-US" err="1">
                <a:ea typeface="+mn-lt"/>
                <a:cs typeface="+mn-lt"/>
              </a:rPr>
              <a:t>Jouaitia</a:t>
            </a:r>
            <a:r>
              <a:rPr lang="en-US">
                <a:ea typeface="+mn-lt"/>
                <a:cs typeface="+mn-lt"/>
              </a:rPr>
              <a:t>, </a:t>
            </a:r>
            <a:r>
              <a:rPr lang="en-US" err="1">
                <a:ea typeface="+mn-lt"/>
                <a:cs typeface="+mn-lt"/>
              </a:rPr>
              <a:t>Benachir</a:t>
            </a:r>
            <a:r>
              <a:rPr lang="en-US">
                <a:ea typeface="+mn-lt"/>
                <a:cs typeface="+mn-lt"/>
              </a:rPr>
              <a:t> </a:t>
            </a:r>
            <a:r>
              <a:rPr lang="en-US" err="1">
                <a:ea typeface="+mn-lt"/>
                <a:cs typeface="+mn-lt"/>
              </a:rPr>
              <a:t>Elhadadia</a:t>
            </a:r>
            <a:r>
              <a:rPr lang="en-US">
                <a:ea typeface="+mn-lt"/>
                <a:cs typeface="+mn-lt"/>
              </a:rPr>
              <a:t>, Ceylan </a:t>
            </a:r>
            <a:r>
              <a:rPr lang="en-US" err="1">
                <a:ea typeface="+mn-lt"/>
                <a:cs typeface="+mn-lt"/>
              </a:rPr>
              <a:t>Zaferb</a:t>
            </a:r>
            <a:r>
              <a:rPr lang="en-US">
                <a:ea typeface="+mn-lt"/>
                <a:cs typeface="+mn-lt"/>
              </a:rPr>
              <a:t>, Serafettin </a:t>
            </a:r>
            <a:r>
              <a:rPr lang="en-US" err="1">
                <a:ea typeface="+mn-lt"/>
                <a:cs typeface="+mn-lt"/>
              </a:rPr>
              <a:t>Demice</a:t>
            </a:r>
            <a:r>
              <a:rPr lang="en-US">
                <a:ea typeface="+mn-lt"/>
                <a:cs typeface="+mn-lt"/>
              </a:rPr>
              <a:t> (2020, March-April)</a:t>
            </a:r>
            <a:endParaRPr lang="en-US">
              <a:cs typeface="Calibri" panose="020F0502020204030204"/>
            </a:endParaRPr>
          </a:p>
          <a:p>
            <a:pPr marL="0" indent="0">
              <a:buNone/>
            </a:pPr>
            <a:r>
              <a:rPr lang="en-US">
                <a:ea typeface="+mn-lt"/>
                <a:cs typeface="+mn-lt"/>
              </a:rPr>
              <a:t>A comparative study on photovoltaic performances. </a:t>
            </a:r>
            <a:endParaRPr lang="en-US">
              <a:cs typeface="Calibri" panose="020F0502020204030204"/>
            </a:endParaRPr>
          </a:p>
          <a:p>
            <a:pPr marL="0" indent="0">
              <a:buNone/>
            </a:pPr>
            <a:r>
              <a:rPr lang="en-US">
                <a:ea typeface="+mn-lt"/>
                <a:cs typeface="+mn-lt"/>
                <a:hlinkClick r:id="rId6"/>
              </a:rPr>
              <a:t>https://www.sciencedirect.com/science/article/pii/S2238785419304119</a:t>
            </a:r>
            <a:endParaRPr lang="en-US">
              <a:cs typeface="Calibri" panose="020F0502020204030204"/>
            </a:endParaRPr>
          </a:p>
          <a:p>
            <a:pPr marL="0" indent="0">
              <a:buNone/>
            </a:pPr>
            <a:r>
              <a:rPr lang="en-US">
                <a:ea typeface="+mn-lt"/>
                <a:cs typeface="+mn-lt"/>
              </a:rPr>
              <a:t>Deyang Li, </a:t>
            </a:r>
            <a:r>
              <a:rPr lang="en-US" err="1">
                <a:ea typeface="+mn-lt"/>
                <a:cs typeface="+mn-lt"/>
              </a:rPr>
              <a:t>Guanying</a:t>
            </a:r>
            <a:r>
              <a:rPr lang="en-US">
                <a:ea typeface="+mn-lt"/>
                <a:cs typeface="+mn-lt"/>
              </a:rPr>
              <a:t> Chen (2019) </a:t>
            </a:r>
            <a:r>
              <a:rPr lang="en-US" err="1">
                <a:ea typeface="+mn-lt"/>
                <a:cs typeface="+mn-lt"/>
              </a:rPr>
              <a:t>Upconversion</a:t>
            </a:r>
            <a:r>
              <a:rPr lang="en-US">
                <a:ea typeface="+mn-lt"/>
                <a:cs typeface="+mn-lt"/>
              </a:rPr>
              <a:t>-Enhanced Dye-Sensitized Solar Cells</a:t>
            </a:r>
            <a:endParaRPr lang="en-US">
              <a:cs typeface="Calibri" panose="020F0502020204030204"/>
            </a:endParaRPr>
          </a:p>
          <a:p>
            <a:pPr marL="0" indent="0">
              <a:buNone/>
            </a:pPr>
            <a:r>
              <a:rPr lang="en-US">
                <a:ea typeface="+mn-lt"/>
                <a:cs typeface="+mn-lt"/>
                <a:hlinkClick r:id="rId7"/>
              </a:rPr>
              <a:t>https://www.sciencedirect.com/topics/engineering/dye-sensitized-solar-cell</a:t>
            </a:r>
            <a:endParaRPr lang="en-US">
              <a:cs typeface="Calibri" panose="020F0502020204030204"/>
            </a:endParaRPr>
          </a:p>
          <a:p>
            <a:pPr marL="0" indent="0">
              <a:buNone/>
            </a:pPr>
            <a:r>
              <a:rPr lang="en-US">
                <a:ea typeface="+mn-lt"/>
                <a:cs typeface="+mn-lt"/>
              </a:rPr>
              <a:t>dkeith95 (2016) How to Build &amp; Use a Dye-Sensitized Solar Cell (DSSC) + a Discussion on Energy &amp; Efficiency</a:t>
            </a:r>
            <a:endParaRPr lang="en-US">
              <a:cs typeface="Calibri" panose="020F0502020204030204"/>
            </a:endParaRPr>
          </a:p>
          <a:p>
            <a:pPr marL="0" indent="0">
              <a:buNone/>
            </a:pPr>
            <a:r>
              <a:rPr lang="en-US">
                <a:ea typeface="+mn-lt"/>
                <a:cs typeface="+mn-lt"/>
                <a:hlinkClick r:id="rId8"/>
              </a:rPr>
              <a:t>https://www.instructables.com/How-to-Build-Use-A-Dye-Sensitized-Solar-Cell-DS/</a:t>
            </a:r>
            <a:endParaRPr lang="en-US">
              <a:cs typeface="Calibri" panose="020F0502020204030204"/>
            </a:endParaRPr>
          </a:p>
          <a:p>
            <a:pPr marL="0" indent="0">
              <a:buNone/>
            </a:pPr>
            <a:r>
              <a:rPr lang="en-US">
                <a:ea typeface="+mn-lt"/>
                <a:cs typeface="+mn-lt"/>
              </a:rPr>
              <a:t>Bill Soutter (2013, </a:t>
            </a:r>
            <a:r>
              <a:rPr lang="en-US" err="1">
                <a:ea typeface="+mn-lt"/>
                <a:cs typeface="+mn-lt"/>
              </a:rPr>
              <a:t>jan</a:t>
            </a:r>
            <a:r>
              <a:rPr lang="en-US">
                <a:ea typeface="+mn-lt"/>
                <a:cs typeface="+mn-lt"/>
              </a:rPr>
              <a:t> 28) What is a Dye-Sensitized Solar Cell?</a:t>
            </a:r>
            <a:endParaRPr lang="en-US">
              <a:cs typeface="Calibri" panose="020F0502020204030204"/>
            </a:endParaRPr>
          </a:p>
          <a:p>
            <a:pPr marL="0" indent="0">
              <a:buNone/>
            </a:pPr>
            <a:r>
              <a:rPr lang="en-US">
                <a:ea typeface="+mn-lt"/>
                <a:cs typeface="+mn-lt"/>
                <a:hlinkClick r:id="rId9"/>
              </a:rPr>
              <a:t>https://www.azonano.com/article.aspx?ArticleID=3175</a:t>
            </a:r>
            <a:endParaRPr lang="en-US">
              <a:cs typeface="Calibri" panose="020F0502020204030204"/>
            </a:endParaRPr>
          </a:p>
          <a:p>
            <a:pPr marL="0" indent="0">
              <a:buNone/>
            </a:pPr>
            <a:r>
              <a:rPr lang="en-US">
                <a:ea typeface="+mn-lt"/>
                <a:cs typeface="+mn-lt"/>
              </a:rPr>
              <a:t>John(2019, September 30) DYE-SENSITIZED SOLAR PANEL</a:t>
            </a:r>
            <a:endParaRPr lang="en-US">
              <a:cs typeface="Calibri" panose="020F0502020204030204"/>
            </a:endParaRPr>
          </a:p>
          <a:p>
            <a:pPr marL="0" indent="0">
              <a:buNone/>
            </a:pPr>
            <a:r>
              <a:rPr lang="en-US">
                <a:ea typeface="+mn-lt"/>
                <a:cs typeface="+mn-lt"/>
                <a:hlinkClick r:id="rId10"/>
              </a:rPr>
              <a:t>https://solarenergyforus.com/dye-sensitized-solar-panel/3karKvXV4X5a2-JikbeF6BLyr4E7SCL4EDl8A0XwJmqwcWjtELrx1nfC9JKN7TfC_PWxjrc-6EWgiz4S8hWlmMh-qbQ7nKxVskZXFL2AMEQ9HbzzL98RvodEQ</a:t>
            </a:r>
            <a:endParaRPr lang="en-US">
              <a:cs typeface="Calibri" panose="020F0502020204030204"/>
            </a:endParaRPr>
          </a:p>
          <a:p>
            <a:pPr>
              <a:buNone/>
            </a:pPr>
            <a:r>
              <a:rPr lang="en-US"/>
              <a:t>The Bohr Model of the Atom  </a:t>
            </a:r>
            <a:r>
              <a:rPr lang="en-US">
                <a:ea typeface="+mn-lt"/>
                <a:cs typeface="+mn-lt"/>
              </a:rPr>
              <a:t>http://www.ece.utep.edu/courses/ee3329/ee3329/Studyguide/ToC/Fundamentals/Bohr/description.html#:~:text=These%20levels%20are%20called%20energy%20states.&amp;text=When%20an%20electron%20in%20an,excess%20energy%20by%20emitting%20light.</a:t>
            </a:r>
          </a:p>
          <a:p>
            <a:pPr marL="0" indent="0">
              <a:buNone/>
            </a:pPr>
            <a:endParaRPr lang="en-US">
              <a:cs typeface="Calibri" panose="020F0502020204030204"/>
            </a:endParaRPr>
          </a:p>
          <a:p>
            <a:pPr marL="0" indent="0">
              <a:buNone/>
            </a:pPr>
            <a:endParaRPr lang="en-US">
              <a:cs typeface="Calibri" panose="020F0502020204030204"/>
            </a:endParaRPr>
          </a:p>
        </p:txBody>
      </p:sp>
    </p:spTree>
    <p:extLst>
      <p:ext uri="{BB962C8B-B14F-4D97-AF65-F5344CB8AC3E}">
        <p14:creationId xmlns:p14="http://schemas.microsoft.com/office/powerpoint/2010/main" val="304835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5C42D-20ED-7D4E-9348-A7FB5002E061}"/>
              </a:ext>
            </a:extLst>
          </p:cNvPr>
          <p:cNvSpPr>
            <a:spLocks noGrp="1"/>
          </p:cNvSpPr>
          <p:nvPr>
            <p:ph type="title"/>
          </p:nvPr>
        </p:nvSpPr>
        <p:spPr>
          <a:xfrm>
            <a:off x="838200" y="365125"/>
            <a:ext cx="10515600" cy="1325563"/>
          </a:xfrm>
        </p:spPr>
        <p:txBody>
          <a:bodyPr>
            <a:normAutofit/>
          </a:bodyPr>
          <a:lstStyle/>
          <a:p>
            <a:r>
              <a:rPr lang="en-US" sz="4600">
                <a:solidFill>
                  <a:srgbClr val="FFFFFF"/>
                </a:solidFill>
                <a:cs typeface="Calibri Light"/>
              </a:rPr>
              <a:t>Background</a:t>
            </a:r>
            <a:endParaRPr lang="en-US" sz="4600">
              <a:solidFill>
                <a:srgbClr val="FFFFFF"/>
              </a:solidFill>
            </a:endParaRPr>
          </a:p>
        </p:txBody>
      </p:sp>
      <p:sp>
        <p:nvSpPr>
          <p:cNvPr id="3" name="Content Placeholder 2">
            <a:extLst>
              <a:ext uri="{FF2B5EF4-FFF2-40B4-BE49-F238E27FC236}">
                <a16:creationId xmlns:a16="http://schemas.microsoft.com/office/drawing/2014/main" id="{54A228DB-FA9F-504C-9E77-B1AA00769716}"/>
              </a:ext>
            </a:extLst>
          </p:cNvPr>
          <p:cNvSpPr>
            <a:spLocks noGrp="1"/>
          </p:cNvSpPr>
          <p:nvPr>
            <p:ph idx="1"/>
          </p:nvPr>
        </p:nvSpPr>
        <p:spPr>
          <a:xfrm>
            <a:off x="838200" y="2438400"/>
            <a:ext cx="10515600" cy="3738562"/>
          </a:xfrm>
        </p:spPr>
        <p:txBody>
          <a:bodyPr vert="horz" lIns="91440" tIns="45720" rIns="91440" bIns="45720" rtlCol="0">
            <a:normAutofit/>
          </a:bodyPr>
          <a:lstStyle/>
          <a:p>
            <a:pPr fontAlgn="base"/>
            <a:r>
              <a:rPr lang="en-US" sz="1400" i="0">
                <a:effectLst/>
                <a:latin typeface="Calibri"/>
                <a:cs typeface="Calibri"/>
              </a:rPr>
              <a:t>Imagine a world where we don’t need to rely on the fossil fuels that pollute the air</a:t>
            </a:r>
            <a:r>
              <a:rPr lang="en-US" sz="1400">
                <a:latin typeface="Calibri"/>
                <a:cs typeface="Calibri"/>
              </a:rPr>
              <a:t>.</a:t>
            </a:r>
            <a:r>
              <a:rPr lang="en-US" sz="1400" i="0">
                <a:effectLst/>
                <a:latin typeface="Calibri"/>
                <a:cs typeface="Calibri"/>
              </a:rPr>
              <a:t> </a:t>
            </a:r>
            <a:r>
              <a:rPr lang="en-US" sz="1400">
                <a:latin typeface="Calibri"/>
                <a:cs typeface="Calibri"/>
              </a:rPr>
              <a:t>As</a:t>
            </a:r>
            <a:r>
              <a:rPr lang="en-US" sz="1400" i="0">
                <a:effectLst/>
                <a:latin typeface="Calibri"/>
                <a:cs typeface="Calibri"/>
              </a:rPr>
              <a:t> of right now where we don’t need to live with the shrinking </a:t>
            </a:r>
            <a:r>
              <a:rPr lang="en-US" sz="1400">
                <a:latin typeface="Calibri"/>
                <a:cs typeface="Calibri"/>
              </a:rPr>
              <a:t>Poles</a:t>
            </a:r>
            <a:r>
              <a:rPr lang="en-US" sz="1400" i="0">
                <a:effectLst/>
                <a:latin typeface="Calibri"/>
                <a:cs typeface="Calibri"/>
              </a:rPr>
              <a:t> and global warming? Imagine a world if we need to have a mask every day when you go to school</a:t>
            </a:r>
            <a:r>
              <a:rPr lang="en-US" sz="1400">
                <a:latin typeface="Calibri"/>
                <a:cs typeface="Calibri"/>
              </a:rPr>
              <a:t>; </a:t>
            </a:r>
            <a:r>
              <a:rPr lang="en-US" sz="1400" i="0">
                <a:effectLst/>
                <a:latin typeface="Calibri"/>
                <a:cs typeface="Calibri"/>
              </a:rPr>
              <a:t>we already know how bad it has been over </a:t>
            </a:r>
            <a:r>
              <a:rPr lang="en-US" sz="1400">
                <a:latin typeface="Calibri"/>
                <a:cs typeface="Calibri"/>
              </a:rPr>
              <a:t>months</a:t>
            </a:r>
            <a:r>
              <a:rPr lang="en-US" sz="1400" i="0">
                <a:effectLst/>
                <a:latin typeface="Calibri"/>
                <a:cs typeface="Calibri"/>
              </a:rPr>
              <a:t> and how draining it is. </a:t>
            </a:r>
            <a:r>
              <a:rPr lang="en-US" sz="1400">
                <a:latin typeface="Calibri"/>
                <a:cs typeface="Calibri"/>
              </a:rPr>
              <a:t>These</a:t>
            </a:r>
            <a:r>
              <a:rPr lang="en-US" sz="1400" i="0">
                <a:effectLst/>
                <a:latin typeface="Calibri"/>
                <a:cs typeface="Calibri"/>
              </a:rPr>
              <a:t> masks would be the masks they use in China due to pollution</a:t>
            </a:r>
            <a:r>
              <a:rPr lang="en-US" sz="1400">
                <a:latin typeface="Calibri"/>
                <a:cs typeface="Calibri"/>
              </a:rPr>
              <a:t>;</a:t>
            </a:r>
            <a:r>
              <a:rPr lang="en-US" sz="1400" i="0">
                <a:effectLst/>
                <a:latin typeface="Calibri"/>
                <a:cs typeface="Calibri"/>
              </a:rPr>
              <a:t> they aren’t the soft kind we use in this pandemic. Which</a:t>
            </a:r>
            <a:r>
              <a:rPr lang="en-US" sz="1400">
                <a:latin typeface="Calibri"/>
                <a:cs typeface="Calibri"/>
              </a:rPr>
              <a:t> world</a:t>
            </a:r>
            <a:r>
              <a:rPr lang="en-US" sz="1400" i="0">
                <a:effectLst/>
                <a:latin typeface="Calibri"/>
                <a:cs typeface="Calibri"/>
              </a:rPr>
              <a:t> would you want to live in?  </a:t>
            </a:r>
          </a:p>
          <a:p>
            <a:pPr fontAlgn="base"/>
            <a:r>
              <a:rPr lang="en-US" sz="1400" i="0">
                <a:effectLst/>
                <a:latin typeface="Calibri"/>
                <a:cs typeface="Calibri"/>
              </a:rPr>
              <a:t>Many solutions have been proposed to solve this problem</a:t>
            </a:r>
            <a:r>
              <a:rPr lang="en-US" sz="1400">
                <a:latin typeface="Calibri"/>
                <a:cs typeface="Calibri"/>
              </a:rPr>
              <a:t>:</a:t>
            </a:r>
            <a:r>
              <a:rPr lang="en-US" sz="1400" i="0">
                <a:effectLst/>
                <a:latin typeface="Calibri"/>
                <a:cs typeface="Calibri"/>
              </a:rPr>
              <a:t> </a:t>
            </a:r>
            <a:r>
              <a:rPr lang="en-US" sz="1400">
                <a:latin typeface="Calibri"/>
                <a:cs typeface="Calibri"/>
              </a:rPr>
              <a:t>Hydropower</a:t>
            </a:r>
            <a:r>
              <a:rPr lang="en-US" sz="1400" i="0">
                <a:effectLst/>
                <a:latin typeface="Calibri"/>
                <a:cs typeface="Calibri"/>
              </a:rPr>
              <a:t> </a:t>
            </a:r>
            <a:r>
              <a:rPr lang="en-US" sz="1400">
                <a:latin typeface="Calibri"/>
                <a:cs typeface="Calibri"/>
              </a:rPr>
              <a:t>(</a:t>
            </a:r>
            <a:r>
              <a:rPr lang="en-US" sz="1400" i="0">
                <a:effectLst/>
                <a:latin typeface="Calibri"/>
                <a:cs typeface="Calibri"/>
              </a:rPr>
              <a:t>for example</a:t>
            </a:r>
            <a:r>
              <a:rPr lang="en-US" sz="1400">
                <a:latin typeface="Calibri"/>
                <a:cs typeface="Calibri"/>
              </a:rPr>
              <a:t>)</a:t>
            </a:r>
            <a:r>
              <a:rPr lang="en-US" sz="1400" i="0">
                <a:effectLst/>
                <a:latin typeface="Calibri"/>
                <a:cs typeface="Calibri"/>
              </a:rPr>
              <a:t> is very useful but has its problems</a:t>
            </a:r>
            <a:r>
              <a:rPr lang="en-US" sz="1400">
                <a:latin typeface="Calibri"/>
                <a:cs typeface="Calibri"/>
              </a:rPr>
              <a:t>.</a:t>
            </a:r>
            <a:r>
              <a:rPr lang="en-US" sz="1400" i="0">
                <a:effectLst/>
                <a:latin typeface="Calibri"/>
                <a:cs typeface="Calibri"/>
              </a:rPr>
              <a:t> </a:t>
            </a:r>
            <a:r>
              <a:rPr lang="en-US" sz="1400">
                <a:latin typeface="Calibri"/>
                <a:cs typeface="Calibri"/>
              </a:rPr>
              <a:t>Not</a:t>
            </a:r>
            <a:r>
              <a:rPr lang="en-US" sz="1400" i="0">
                <a:effectLst/>
                <a:latin typeface="Calibri"/>
                <a:cs typeface="Calibri"/>
              </a:rPr>
              <a:t> everywhere has access to the water amounts needed</a:t>
            </a:r>
            <a:r>
              <a:rPr lang="en-US" sz="1400">
                <a:latin typeface="Calibri"/>
                <a:cs typeface="Calibri"/>
              </a:rPr>
              <a:t>. In</a:t>
            </a:r>
            <a:r>
              <a:rPr lang="en-US" sz="1400" i="0">
                <a:effectLst/>
                <a:latin typeface="Calibri"/>
                <a:cs typeface="Calibri"/>
              </a:rPr>
              <a:t> Ethiopia</a:t>
            </a:r>
            <a:r>
              <a:rPr lang="en-US" sz="1400">
                <a:latin typeface="Calibri"/>
                <a:cs typeface="Calibri"/>
              </a:rPr>
              <a:t>,</a:t>
            </a:r>
            <a:r>
              <a:rPr lang="en-US" sz="1400" i="0">
                <a:effectLst/>
                <a:latin typeface="Calibri"/>
                <a:cs typeface="Calibri"/>
              </a:rPr>
              <a:t> they are building a dam</a:t>
            </a:r>
            <a:r>
              <a:rPr lang="en-US" sz="1400">
                <a:latin typeface="Calibri"/>
                <a:cs typeface="Calibri"/>
              </a:rPr>
              <a:t>.  If built large enough, it</a:t>
            </a:r>
            <a:r>
              <a:rPr lang="en-US" sz="1400" i="0">
                <a:effectLst/>
                <a:latin typeface="Calibri"/>
                <a:cs typeface="Calibri"/>
              </a:rPr>
              <a:t> </a:t>
            </a:r>
            <a:r>
              <a:rPr lang="en-US" sz="1400">
                <a:latin typeface="Calibri"/>
                <a:cs typeface="Calibri"/>
              </a:rPr>
              <a:t>could </a:t>
            </a:r>
            <a:r>
              <a:rPr lang="en-US" sz="1400" i="0">
                <a:effectLst/>
                <a:latin typeface="Calibri"/>
                <a:cs typeface="Calibri"/>
              </a:rPr>
              <a:t>power all </a:t>
            </a:r>
            <a:r>
              <a:rPr lang="en-US" sz="1400">
                <a:latin typeface="Calibri"/>
                <a:cs typeface="Calibri"/>
              </a:rPr>
              <a:t>of the</a:t>
            </a:r>
            <a:r>
              <a:rPr lang="en-US" sz="1400" i="0">
                <a:effectLst/>
                <a:latin typeface="Calibri"/>
                <a:cs typeface="Calibri"/>
              </a:rPr>
              <a:t> </a:t>
            </a:r>
            <a:r>
              <a:rPr lang="en-US" sz="1400">
                <a:latin typeface="Calibri"/>
                <a:cs typeface="Calibri"/>
              </a:rPr>
              <a:t>country's </a:t>
            </a:r>
            <a:r>
              <a:rPr lang="en-US" sz="1400" i="0">
                <a:effectLst/>
                <a:latin typeface="Calibri"/>
                <a:cs typeface="Calibri"/>
              </a:rPr>
              <a:t>electricity, but it would have disastrous effects on other nations</a:t>
            </a:r>
            <a:r>
              <a:rPr lang="en-US" sz="1400">
                <a:latin typeface="Calibri"/>
                <a:cs typeface="Calibri"/>
              </a:rPr>
              <a:t> such as </a:t>
            </a:r>
            <a:r>
              <a:rPr lang="en-US" sz="1400" i="0">
                <a:effectLst/>
                <a:latin typeface="Calibri"/>
                <a:cs typeface="Calibri"/>
              </a:rPr>
              <a:t>Egypt. One of the other solutions is solar power. Solar power has </a:t>
            </a:r>
            <a:r>
              <a:rPr lang="en-US" sz="1400">
                <a:latin typeface="Calibri"/>
                <a:cs typeface="Calibri"/>
              </a:rPr>
              <a:t>its</a:t>
            </a:r>
            <a:r>
              <a:rPr lang="en-US" sz="1400" i="0">
                <a:effectLst/>
                <a:latin typeface="Calibri"/>
                <a:cs typeface="Calibri"/>
              </a:rPr>
              <a:t> own problems</a:t>
            </a:r>
            <a:r>
              <a:rPr lang="en-US" sz="1400">
                <a:latin typeface="Calibri"/>
                <a:cs typeface="Calibri"/>
              </a:rPr>
              <a:t>: the first of them being its </a:t>
            </a:r>
            <a:r>
              <a:rPr lang="en-US" sz="1400" i="0">
                <a:effectLst/>
                <a:latin typeface="Calibri"/>
                <a:cs typeface="Calibri"/>
              </a:rPr>
              <a:t>effectiveness.</a:t>
            </a:r>
            <a:r>
              <a:rPr lang="en-US" sz="1400">
                <a:latin typeface="Calibri"/>
                <a:cs typeface="Calibri"/>
              </a:rPr>
              <a:t> If the solar cell can become an efficient method, it can be an important effective non fossil fuel source without the dangers of other non-fossil fuels such as nuclear power.  If we cannot solve a solution to global warming great disasters will happen to water supply the ecosystem and will cause flooding in large coastal cities. One of the reasons that these solar cells are inefficient is that they only work with visible light which is less than half the light on Earth and isn't the strongest type of light either.</a:t>
            </a:r>
            <a:endParaRPr lang="en-US" sz="1400" i="0">
              <a:effectLst/>
              <a:latin typeface="Calibri"/>
              <a:cs typeface="Calibri"/>
            </a:endParaRPr>
          </a:p>
          <a:p>
            <a:pPr fontAlgn="base"/>
            <a:r>
              <a:rPr lang="en-US" sz="1400" i="0">
                <a:effectLst/>
                <a:latin typeface="Calibri"/>
                <a:cs typeface="Calibri"/>
              </a:rPr>
              <a:t>The purpose of this project is to increase the efficiency of a dye sensitized solar cell</a:t>
            </a:r>
            <a:r>
              <a:rPr lang="en-US" sz="1400">
                <a:latin typeface="Calibri"/>
                <a:cs typeface="Calibri"/>
              </a:rPr>
              <a:t>; therefore, making it </a:t>
            </a:r>
            <a:r>
              <a:rPr lang="en-US" sz="1400" i="0">
                <a:effectLst/>
                <a:latin typeface="Calibri"/>
                <a:cs typeface="Calibri"/>
              </a:rPr>
              <a:t> a more effective eco-friendly option to stop climate change. I will attempt to </a:t>
            </a:r>
            <a:r>
              <a:rPr lang="en-US" sz="1400">
                <a:latin typeface="Calibri"/>
                <a:cs typeface="Calibri"/>
              </a:rPr>
              <a:t>do</a:t>
            </a:r>
            <a:r>
              <a:rPr lang="en-US" sz="1400" i="0">
                <a:effectLst/>
                <a:latin typeface="Calibri"/>
                <a:cs typeface="Calibri"/>
              </a:rPr>
              <a:t> this by adding a type of paint that turns </a:t>
            </a:r>
            <a:r>
              <a:rPr lang="en-US" sz="1400">
                <a:latin typeface="Calibri"/>
                <a:cs typeface="Calibri"/>
              </a:rPr>
              <a:t>ultra-violet</a:t>
            </a:r>
            <a:r>
              <a:rPr lang="en-US" sz="1400" i="0">
                <a:effectLst/>
                <a:latin typeface="Calibri"/>
                <a:cs typeface="Calibri"/>
              </a:rPr>
              <a:t> light into visible light to see if it increases the productivity. I will also </a:t>
            </a:r>
            <a:r>
              <a:rPr lang="en-US" sz="1400">
                <a:latin typeface="Calibri"/>
                <a:cs typeface="Calibri"/>
              </a:rPr>
              <a:t>do</a:t>
            </a:r>
            <a:r>
              <a:rPr lang="en-US" sz="1400" i="0">
                <a:effectLst/>
                <a:latin typeface="Calibri"/>
                <a:cs typeface="Calibri"/>
              </a:rPr>
              <a:t> this by</a:t>
            </a:r>
            <a:r>
              <a:rPr lang="en-US" sz="1400">
                <a:latin typeface="Calibri"/>
                <a:cs typeface="Calibri"/>
              </a:rPr>
              <a:t> analyzing  </a:t>
            </a:r>
            <a:r>
              <a:rPr lang="en-US" sz="1400" i="0">
                <a:effectLst/>
                <a:latin typeface="Calibri"/>
                <a:cs typeface="Calibri"/>
              </a:rPr>
              <a:t>which fruit will do the best</a:t>
            </a:r>
            <a:r>
              <a:rPr lang="en-US" sz="1400">
                <a:latin typeface="Calibri"/>
                <a:cs typeface="Calibri"/>
              </a:rPr>
              <a:t>:</a:t>
            </a:r>
            <a:r>
              <a:rPr lang="en-US" sz="1400" i="0">
                <a:effectLst/>
                <a:latin typeface="Calibri"/>
                <a:cs typeface="Calibri"/>
              </a:rPr>
              <a:t> to</a:t>
            </a:r>
            <a:r>
              <a:rPr lang="en-US" sz="1400">
                <a:latin typeface="Calibri"/>
                <a:cs typeface="Calibri"/>
              </a:rPr>
              <a:t> analyze</a:t>
            </a:r>
            <a:r>
              <a:rPr lang="en-US" sz="1400" i="0">
                <a:effectLst/>
                <a:latin typeface="Calibri"/>
                <a:cs typeface="Calibri"/>
              </a:rPr>
              <a:t> if we should specialize in a specific fruit</a:t>
            </a:r>
            <a:r>
              <a:rPr lang="en-US" sz="1400">
                <a:latin typeface="Calibri"/>
                <a:cs typeface="Calibri"/>
              </a:rPr>
              <a:t>.</a:t>
            </a:r>
            <a:endParaRPr lang="en-US" sz="1400" i="0">
              <a:effectLst/>
              <a:latin typeface="Calibri"/>
              <a:cs typeface="Calibri"/>
            </a:endParaRPr>
          </a:p>
          <a:p>
            <a:endParaRPr lang="en-US" sz="1400"/>
          </a:p>
        </p:txBody>
      </p:sp>
    </p:spTree>
    <p:extLst>
      <p:ext uri="{BB962C8B-B14F-4D97-AF65-F5344CB8AC3E}">
        <p14:creationId xmlns:p14="http://schemas.microsoft.com/office/powerpoint/2010/main" val="339580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ED1B8D-9DBF-492C-AD74-98F6EBE50907}"/>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Purpose </a:t>
            </a:r>
            <a:endParaRPr lang="en-US" sz="4000">
              <a:solidFill>
                <a:srgbClr val="FFFFFF"/>
              </a:solidFill>
            </a:endParaRPr>
          </a:p>
        </p:txBody>
      </p:sp>
      <p:sp>
        <p:nvSpPr>
          <p:cNvPr id="3" name="Content Placeholder 2">
            <a:extLst>
              <a:ext uri="{FF2B5EF4-FFF2-40B4-BE49-F238E27FC236}">
                <a16:creationId xmlns:a16="http://schemas.microsoft.com/office/drawing/2014/main" id="{D20E31A3-907C-46CC-BD48-185B2AABCDB2}"/>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US" sz="2400" dirty="0">
                <a:ea typeface="+mn-lt"/>
                <a:cs typeface="+mn-lt"/>
              </a:rPr>
              <a:t>The purpose of this project is to increase the efficiency of a dye-sensitized solar cell.</a:t>
            </a:r>
          </a:p>
          <a:p>
            <a:endParaRPr lang="en-US" sz="2400" dirty="0">
              <a:ea typeface="+mn-lt"/>
              <a:cs typeface="+mn-lt"/>
            </a:endParaRPr>
          </a:p>
          <a:p>
            <a:r>
              <a:rPr lang="en-US" sz="2400" dirty="0">
                <a:ea typeface="+mn-lt"/>
                <a:cs typeface="+mn-lt"/>
              </a:rPr>
              <a:t>To use a  paint that turns ultraviolet light into visible light.</a:t>
            </a:r>
          </a:p>
          <a:p>
            <a:endParaRPr lang="en-US" sz="2400" dirty="0">
              <a:ea typeface="+mn-lt"/>
              <a:cs typeface="+mn-lt"/>
            </a:endParaRPr>
          </a:p>
          <a:p>
            <a:r>
              <a:rPr lang="en-US" sz="2400" dirty="0">
                <a:ea typeface="+mn-lt"/>
                <a:cs typeface="+mn-lt"/>
              </a:rPr>
              <a:t>To analyze which types of fruit dyes increase the efficiency of the solar panel.</a:t>
            </a:r>
          </a:p>
          <a:p>
            <a:endParaRPr lang="en-US" sz="2400" dirty="0">
              <a:ea typeface="+mn-lt"/>
              <a:cs typeface="+mn-lt"/>
            </a:endParaRPr>
          </a:p>
          <a:p>
            <a:endParaRPr lang="en-US" sz="2400" dirty="0">
              <a:cs typeface="Calibri"/>
            </a:endParaRPr>
          </a:p>
        </p:txBody>
      </p:sp>
    </p:spTree>
    <p:extLst>
      <p:ext uri="{BB962C8B-B14F-4D97-AF65-F5344CB8AC3E}">
        <p14:creationId xmlns:p14="http://schemas.microsoft.com/office/powerpoint/2010/main" val="233293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53870A-1BA0-C748-B101-5E82BBF4C0B8}"/>
              </a:ext>
            </a:extLst>
          </p:cNvPr>
          <p:cNvSpPr>
            <a:spLocks noGrp="1"/>
          </p:cNvSpPr>
          <p:nvPr>
            <p:ph type="title"/>
          </p:nvPr>
        </p:nvSpPr>
        <p:spPr>
          <a:xfrm>
            <a:off x="838200" y="365760"/>
            <a:ext cx="10515600" cy="1325563"/>
          </a:xfrm>
        </p:spPr>
        <p:txBody>
          <a:bodyPr>
            <a:normAutofit/>
          </a:bodyPr>
          <a:lstStyle/>
          <a:p>
            <a:r>
              <a:rPr lang="en-US" b="1">
                <a:solidFill>
                  <a:srgbClr val="FFFFFF"/>
                </a:solidFill>
              </a:rPr>
              <a:t>Essential Terms</a:t>
            </a:r>
          </a:p>
        </p:txBody>
      </p:sp>
      <p:pic>
        <p:nvPicPr>
          <p:cNvPr id="4" name="Picture 4" descr=".png">
            <a:extLst>
              <a:ext uri="{FF2B5EF4-FFF2-40B4-BE49-F238E27FC236}">
                <a16:creationId xmlns:a16="http://schemas.microsoft.com/office/drawing/2014/main" id="{AFF0C631-D7D4-4E01-B585-8A4CFC8AB491}"/>
              </a:ext>
            </a:extLst>
          </p:cNvPr>
          <p:cNvPicPr>
            <a:picLocks noChangeAspect="1"/>
          </p:cNvPicPr>
          <p:nvPr/>
        </p:nvPicPr>
        <p:blipFill rotWithShape="1">
          <a:blip r:embed="rId2"/>
          <a:srcRect r="1942" b="-2"/>
          <a:stretch/>
        </p:blipFill>
        <p:spPr>
          <a:xfrm>
            <a:off x="170746" y="2564774"/>
            <a:ext cx="4073862" cy="3167888"/>
          </a:xfrm>
          <a:prstGeom prst="rect">
            <a:avLst/>
          </a:prstGeom>
        </p:spPr>
      </p:pic>
      <p:sp>
        <p:nvSpPr>
          <p:cNvPr id="3" name="Content Placeholder 2">
            <a:extLst>
              <a:ext uri="{FF2B5EF4-FFF2-40B4-BE49-F238E27FC236}">
                <a16:creationId xmlns:a16="http://schemas.microsoft.com/office/drawing/2014/main" id="{2292BC0C-26E7-8B4F-8E10-60552A1730E3}"/>
              </a:ext>
            </a:extLst>
          </p:cNvPr>
          <p:cNvSpPr>
            <a:spLocks noGrp="1"/>
          </p:cNvSpPr>
          <p:nvPr>
            <p:ph idx="1"/>
          </p:nvPr>
        </p:nvSpPr>
        <p:spPr>
          <a:xfrm>
            <a:off x="4415353" y="1911097"/>
            <a:ext cx="6923921" cy="5384132"/>
          </a:xfrm>
        </p:spPr>
        <p:txBody>
          <a:bodyPr vert="horz" lIns="91440" tIns="45720" rIns="91440" bIns="45720" rtlCol="0" anchor="ctr">
            <a:normAutofit/>
          </a:bodyPr>
          <a:lstStyle/>
          <a:p>
            <a:r>
              <a:rPr lang="en-US" sz="1400" dirty="0">
                <a:cs typeface="Calibri"/>
              </a:rPr>
              <a:t>Dye-sensitized solar cells (DSSC). The dyes can produce electricity. Once sensitized by light, the dye catches the photons from the light, and it causes the electrons to behave like chlorophyl in photosynthesis. The dye sends the electrons to the titanium dioxide; the titanium dioxide conducts it away.</a:t>
            </a:r>
            <a:r>
              <a:rPr lang="en-US" sz="1400" dirty="0">
                <a:ea typeface="+mn-lt"/>
                <a:cs typeface="+mn-lt"/>
              </a:rPr>
              <a:t> A chemical electrolyte in the cell then closes the circuit so that the electrons are returned to the dye. In movement, these electrons create electricity which can be harvested into a battery. (Note 3 I- oxidize into I_3 2e.  The picture to the left show the light coming  and exciting the dye. The excited dye  injects am electron and goes into the titanium dioxide. The electron then flows around the circuit and then into the Iodine solution. The Iodine transports the electron back to the dye creating energy.  In the DSSC, the dye  losses and electron and is oxidized. The Oxidized dye receives an electron from the iodine ion, which restores the dye to its original state allow the process to repeat itself.  The paint we used is on the glass, so any UV light would turn into visible light adding to the output of the cell.</a:t>
            </a:r>
            <a:endParaRPr lang="en-US" sz="1400" dirty="0">
              <a:cs typeface="Calibri"/>
            </a:endParaRPr>
          </a:p>
          <a:p>
            <a:r>
              <a:rPr lang="en-US" sz="1400" dirty="0">
                <a:cs typeface="Calibri"/>
              </a:rPr>
              <a:t>Titanium dioxide is a naturally occurring ionic compound. The chemical formulas Ti02. </a:t>
            </a:r>
            <a:r>
              <a:rPr lang="en-US" sz="1400" dirty="0">
                <a:ea typeface="+mn-lt"/>
                <a:cs typeface="+mn-lt"/>
              </a:rPr>
              <a:t>Generally, it is sourced form ilmenite, rutile, and anatase. It</a:t>
            </a:r>
            <a:r>
              <a:rPr lang="en-US" sz="1400" dirty="0">
                <a:cs typeface="Calibri"/>
              </a:rPr>
              <a:t> is often used in sunscreen because it scatters visible light and absorbs UV light.</a:t>
            </a:r>
          </a:p>
          <a:p>
            <a:r>
              <a:rPr lang="en-US" sz="1400" dirty="0">
                <a:cs typeface="Calibri"/>
              </a:rPr>
              <a:t>Ultraviolet light is a type of light between visible and Xray on the light spectrum. It makes up about 3% of light on Earth. Uv light is between 3-30 electron volts in energy. Compared to visible light which has 1.5 to 3 electron volts. Which means it is significantly more powerful. Uv light can be </a:t>
            </a:r>
            <a:r>
              <a:rPr lang="en-US" sz="1400" dirty="0">
                <a:ea typeface="+mn-lt"/>
                <a:cs typeface="+mn-lt"/>
              </a:rPr>
              <a:t>dangerous</a:t>
            </a:r>
            <a:r>
              <a:rPr lang="en-US" sz="1400" dirty="0">
                <a:cs typeface="Calibri"/>
              </a:rPr>
              <a:t> and can cause severe burns on the skin which may be felt for several hours. This shows how much more powerful they are in comparison to visible light.</a:t>
            </a:r>
          </a:p>
          <a:p>
            <a:pPr marL="0" indent="0">
              <a:buNone/>
            </a:pPr>
            <a:endParaRPr lang="en-US" sz="1400" dirty="0">
              <a:cs typeface="Calibri"/>
            </a:endParaRPr>
          </a:p>
          <a:p>
            <a:endParaRPr lang="en-US" sz="1400" dirty="0">
              <a:cs typeface="Calibri"/>
            </a:endParaRPr>
          </a:p>
        </p:txBody>
      </p:sp>
    </p:spTree>
    <p:extLst>
      <p:ext uri="{BB962C8B-B14F-4D97-AF65-F5344CB8AC3E}">
        <p14:creationId xmlns:p14="http://schemas.microsoft.com/office/powerpoint/2010/main" val="97228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E6987F-97A7-4728-AEC7-E56B23527F63}"/>
              </a:ext>
            </a:extLst>
          </p:cNvPr>
          <p:cNvSpPr>
            <a:spLocks noGrp="1"/>
          </p:cNvSpPr>
          <p:nvPr>
            <p:ph type="title"/>
          </p:nvPr>
        </p:nvSpPr>
        <p:spPr>
          <a:xfrm>
            <a:off x="524256" y="516804"/>
            <a:ext cx="6594189" cy="1625210"/>
          </a:xfrm>
        </p:spPr>
        <p:txBody>
          <a:bodyPr vert="horz" lIns="91440" tIns="45720" rIns="91440" bIns="45720" rtlCol="0" anchor="ctr">
            <a:normAutofit/>
          </a:bodyPr>
          <a:lstStyle/>
          <a:p>
            <a:r>
              <a:rPr lang="en-US" kern="1200">
                <a:solidFill>
                  <a:srgbClr val="FFFFFF"/>
                </a:solidFill>
                <a:latin typeface="+mj-lt"/>
                <a:ea typeface="+mj-ea"/>
                <a:cs typeface="+mj-cs"/>
              </a:rPr>
              <a:t>   Electrons in Excited State</a:t>
            </a:r>
          </a:p>
        </p:txBody>
      </p:sp>
      <p:sp>
        <p:nvSpPr>
          <p:cNvPr id="12" name="Rectangle 11">
            <a:extLst>
              <a:ext uri="{FF2B5EF4-FFF2-40B4-BE49-F238E27FC236}">
                <a16:creationId xmlns:a16="http://schemas.microsoft.com/office/drawing/2014/main" id="{36D30126-6314-4A93-B27E-5C66CF781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4" y="2432305"/>
            <a:ext cx="7056669" cy="4102852"/>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gif">
            <a:extLst>
              <a:ext uri="{FF2B5EF4-FFF2-40B4-BE49-F238E27FC236}">
                <a16:creationId xmlns:a16="http://schemas.microsoft.com/office/drawing/2014/main" id="{15DE78A8-370D-485D-87BB-D0AC2875CD8B}"/>
              </a:ext>
            </a:extLst>
          </p:cNvPr>
          <p:cNvPicPr>
            <a:picLocks noGrp="1" noChangeAspect="1"/>
          </p:cNvPicPr>
          <p:nvPr>
            <p:ph idx="1"/>
          </p:nvPr>
        </p:nvPicPr>
        <p:blipFill>
          <a:blip r:embed="rId2"/>
          <a:stretch>
            <a:fillRect/>
          </a:stretch>
        </p:blipFill>
        <p:spPr>
          <a:xfrm>
            <a:off x="566744" y="2887913"/>
            <a:ext cx="6579910" cy="3191634"/>
          </a:xfrm>
          <a:prstGeom prst="rect">
            <a:avLst/>
          </a:prstGeom>
        </p:spPr>
      </p:pic>
      <p:sp>
        <p:nvSpPr>
          <p:cNvPr id="14" name="Rectangle 1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6EE9FBD-905F-41D9-8B30-467A0FD96307}"/>
              </a:ext>
            </a:extLst>
          </p:cNvPr>
          <p:cNvSpPr txBox="1"/>
          <p:nvPr/>
        </p:nvSpPr>
        <p:spPr>
          <a:xfrm>
            <a:off x="8029319" y="917725"/>
            <a:ext cx="3424739" cy="485236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000">
                <a:solidFill>
                  <a:srgbClr val="FFFFFF"/>
                </a:solidFill>
              </a:rPr>
              <a:t>This is an example of electrons in an excited state. When electrons are in an excited state, they produce more energy but are unstable. This causes them to go to them to go into their low energy form called ground state; and the extra energy becomes light. Electrons go into an excited state when they receive extra energy such as light or heat. The more energy the more light produced. </a:t>
            </a:r>
          </a:p>
        </p:txBody>
      </p:sp>
    </p:spTree>
    <p:extLst>
      <p:ext uri="{BB962C8B-B14F-4D97-AF65-F5344CB8AC3E}">
        <p14:creationId xmlns:p14="http://schemas.microsoft.com/office/powerpoint/2010/main" val="269964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E256F9-BD41-4332-B306-97B398BAD3DC}"/>
              </a:ext>
            </a:extLst>
          </p:cNvPr>
          <p:cNvSpPr>
            <a:spLocks noGrp="1"/>
          </p:cNvSpPr>
          <p:nvPr>
            <p:ph type="title"/>
          </p:nvPr>
        </p:nvSpPr>
        <p:spPr>
          <a:xfrm>
            <a:off x="1371599" y="294538"/>
            <a:ext cx="9895951" cy="1033669"/>
          </a:xfrm>
        </p:spPr>
        <p:txBody>
          <a:bodyPr>
            <a:normAutofit/>
          </a:bodyPr>
          <a:lstStyle/>
          <a:p>
            <a:r>
              <a:rPr lang="en-US" sz="4000">
                <a:solidFill>
                  <a:srgbClr val="FFFFFF"/>
                </a:solidFill>
                <a:ea typeface="+mj-lt"/>
                <a:cs typeface="+mj-lt"/>
              </a:rPr>
              <a:t>Hypothesis</a:t>
            </a:r>
            <a:endParaRPr lang="en-US" sz="4000">
              <a:solidFill>
                <a:srgbClr val="FFFFFF"/>
              </a:solidFill>
            </a:endParaRPr>
          </a:p>
        </p:txBody>
      </p:sp>
      <p:sp>
        <p:nvSpPr>
          <p:cNvPr id="3" name="Content Placeholder 2">
            <a:extLst>
              <a:ext uri="{FF2B5EF4-FFF2-40B4-BE49-F238E27FC236}">
                <a16:creationId xmlns:a16="http://schemas.microsoft.com/office/drawing/2014/main" id="{BFAD9736-668F-4F2D-B197-EBCC11BFBAAA}"/>
              </a:ext>
            </a:extLst>
          </p:cNvPr>
          <p:cNvSpPr>
            <a:spLocks noGrp="1"/>
          </p:cNvSpPr>
          <p:nvPr>
            <p:ph idx="1"/>
          </p:nvPr>
        </p:nvSpPr>
        <p:spPr>
          <a:xfrm>
            <a:off x="1371599" y="2318197"/>
            <a:ext cx="9724031" cy="3683358"/>
          </a:xfrm>
        </p:spPr>
        <p:txBody>
          <a:bodyPr anchor="ctr">
            <a:normAutofit/>
          </a:bodyPr>
          <a:lstStyle/>
          <a:p>
            <a:r>
              <a:rPr lang="en-US" sz="3000" dirty="0"/>
              <a:t>It is hypothesized that the paint will  increase the efficiency of the cell because it will turn the UV light and make more visible light for the  solar cell to absorb and create energy.</a:t>
            </a:r>
          </a:p>
          <a:p>
            <a:endParaRPr lang="en-US" sz="3000" dirty="0"/>
          </a:p>
          <a:p>
            <a:r>
              <a:rPr lang="en-US" sz="3000" dirty="0"/>
              <a:t>It is hypothesized that blackberries will do the best since they do better in low light levels so they might be more efficient.</a:t>
            </a:r>
            <a:endParaRPr lang="en-US" sz="3000" dirty="0">
              <a:cs typeface="Calibri"/>
            </a:endParaRPr>
          </a:p>
          <a:p>
            <a:endParaRPr lang="en-US" sz="3000" dirty="0">
              <a:cs typeface="Calibri"/>
            </a:endParaRPr>
          </a:p>
        </p:txBody>
      </p:sp>
    </p:spTree>
    <p:extLst>
      <p:ext uri="{BB962C8B-B14F-4D97-AF65-F5344CB8AC3E}">
        <p14:creationId xmlns:p14="http://schemas.microsoft.com/office/powerpoint/2010/main" val="280501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B51BA-17E0-4DF6-B5F1-787CCCA8B788}"/>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Materials</a:t>
            </a:r>
          </a:p>
        </p:txBody>
      </p:sp>
      <p:sp>
        <p:nvSpPr>
          <p:cNvPr id="3" name="Content Placeholder 2">
            <a:extLst>
              <a:ext uri="{FF2B5EF4-FFF2-40B4-BE49-F238E27FC236}">
                <a16:creationId xmlns:a16="http://schemas.microsoft.com/office/drawing/2014/main" id="{207B1499-37BE-446F-87C2-7156DC5A185D}"/>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a:solidFill>
                  <a:srgbClr val="000000"/>
                </a:solidFill>
                <a:ea typeface="+mn-lt"/>
                <a:cs typeface="+mn-lt"/>
              </a:rPr>
              <a:t>Rutile titanium dioxide </a:t>
            </a:r>
            <a:endParaRPr lang="en-US" sz="2400">
              <a:solidFill>
                <a:srgbClr val="000000"/>
              </a:solidFill>
              <a:cs typeface="Calibri"/>
            </a:endParaRPr>
          </a:p>
          <a:p>
            <a:r>
              <a:rPr lang="en-US" sz="2400">
                <a:solidFill>
                  <a:srgbClr val="000000"/>
                </a:solidFill>
                <a:ea typeface="+mn-lt"/>
                <a:cs typeface="+mn-lt"/>
              </a:rPr>
              <a:t>Fluoride-doped tin dioxide conductive glass </a:t>
            </a:r>
            <a:endParaRPr lang="en-US" sz="2400">
              <a:solidFill>
                <a:srgbClr val="000000"/>
              </a:solidFill>
            </a:endParaRPr>
          </a:p>
          <a:p>
            <a:r>
              <a:rPr lang="en-US" sz="2400">
                <a:solidFill>
                  <a:srgbClr val="000000"/>
                </a:solidFill>
                <a:ea typeface="+mn-lt"/>
                <a:cs typeface="+mn-lt"/>
              </a:rPr>
              <a:t>Blackberries, raspberries </a:t>
            </a:r>
            <a:endParaRPr lang="en-US" sz="2400">
              <a:solidFill>
                <a:srgbClr val="000000"/>
              </a:solidFill>
            </a:endParaRPr>
          </a:p>
          <a:p>
            <a:r>
              <a:rPr lang="en-US" sz="2400">
                <a:solidFill>
                  <a:srgbClr val="000000"/>
                </a:solidFill>
                <a:ea typeface="+mn-lt"/>
                <a:cs typeface="+mn-lt"/>
              </a:rPr>
              <a:t>Candles </a:t>
            </a:r>
            <a:endParaRPr lang="en-US" sz="2400">
              <a:solidFill>
                <a:srgbClr val="000000"/>
              </a:solidFill>
            </a:endParaRPr>
          </a:p>
          <a:p>
            <a:r>
              <a:rPr lang="en-US" sz="2400">
                <a:solidFill>
                  <a:srgbClr val="000000"/>
                </a:solidFill>
                <a:ea typeface="+mn-lt"/>
                <a:cs typeface="+mn-lt"/>
              </a:rPr>
              <a:t>Glomania neon UV paint (green) </a:t>
            </a:r>
            <a:endParaRPr lang="en-US" sz="2400">
              <a:solidFill>
                <a:srgbClr val="000000"/>
              </a:solidFill>
            </a:endParaRPr>
          </a:p>
          <a:p>
            <a:r>
              <a:rPr lang="en-US" sz="2400">
                <a:solidFill>
                  <a:srgbClr val="000000"/>
                </a:solidFill>
                <a:ea typeface="+mn-lt"/>
                <a:cs typeface="+mn-lt"/>
              </a:rPr>
              <a:t>Iodine solution </a:t>
            </a:r>
            <a:endParaRPr lang="en-US" sz="2400">
              <a:solidFill>
                <a:srgbClr val="000000"/>
              </a:solidFill>
            </a:endParaRPr>
          </a:p>
          <a:p>
            <a:r>
              <a:rPr lang="en-US" sz="2400">
                <a:solidFill>
                  <a:srgbClr val="000000"/>
                </a:solidFill>
                <a:ea typeface="+mn-lt"/>
                <a:cs typeface="+mn-lt"/>
              </a:rPr>
              <a:t>Cleaning materials: Acetone,  deionized water, Alcohol, Cotton pads, Q-tips </a:t>
            </a:r>
            <a:endParaRPr lang="en-US" sz="2400">
              <a:solidFill>
                <a:srgbClr val="000000"/>
              </a:solidFill>
            </a:endParaRPr>
          </a:p>
          <a:p>
            <a:r>
              <a:rPr lang="en-US" sz="2400">
                <a:solidFill>
                  <a:srgbClr val="000000"/>
                </a:solidFill>
                <a:ea typeface="+mn-lt"/>
                <a:cs typeface="+mn-lt"/>
              </a:rPr>
              <a:t>Voltmeter </a:t>
            </a:r>
            <a:endParaRPr lang="en-US" sz="2400">
              <a:solidFill>
                <a:srgbClr val="000000"/>
              </a:solidFill>
            </a:endParaRPr>
          </a:p>
          <a:p>
            <a:r>
              <a:rPr lang="en-US" sz="2400">
                <a:solidFill>
                  <a:srgbClr val="000000"/>
                </a:solidFill>
                <a:ea typeface="+mn-lt"/>
                <a:cs typeface="+mn-lt"/>
              </a:rPr>
              <a:t>Binder Clips </a:t>
            </a:r>
            <a:endParaRPr lang="en-US" sz="2400">
              <a:solidFill>
                <a:srgbClr val="000000"/>
              </a:solidFill>
            </a:endParaRPr>
          </a:p>
          <a:p>
            <a:r>
              <a:rPr lang="en-US" sz="2400">
                <a:solidFill>
                  <a:srgbClr val="000000"/>
                </a:solidFill>
                <a:ea typeface="+mn-lt"/>
                <a:cs typeface="+mn-lt"/>
              </a:rPr>
              <a:t>Plates, bowls, or shallow dish</a:t>
            </a:r>
            <a:endParaRPr lang="en-US" sz="2400">
              <a:solidFill>
                <a:srgbClr val="000000"/>
              </a:solidFill>
            </a:endParaRPr>
          </a:p>
        </p:txBody>
      </p:sp>
    </p:spTree>
    <p:extLst>
      <p:ext uri="{BB962C8B-B14F-4D97-AF65-F5344CB8AC3E}">
        <p14:creationId xmlns:p14="http://schemas.microsoft.com/office/powerpoint/2010/main" val="162565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40DD904-2875-654F-A35C-D2A675CF3F69}"/>
              </a:ext>
            </a:extLst>
          </p:cNvPr>
          <p:cNvSpPr>
            <a:spLocks noGrp="1"/>
          </p:cNvSpPr>
          <p:nvPr>
            <p:ph type="title"/>
          </p:nvPr>
        </p:nvSpPr>
        <p:spPr>
          <a:xfrm>
            <a:off x="640079" y="2053641"/>
            <a:ext cx="3669161" cy="2760098"/>
          </a:xfrm>
        </p:spPr>
        <p:txBody>
          <a:bodyPr>
            <a:normAutofit/>
          </a:bodyPr>
          <a:lstStyle/>
          <a:p>
            <a:r>
              <a:rPr lang="en-US">
                <a:solidFill>
                  <a:srgbClr val="FFFFFF"/>
                </a:solidFill>
              </a:rPr>
              <a:t>Methods</a:t>
            </a:r>
          </a:p>
        </p:txBody>
      </p:sp>
      <p:sp>
        <p:nvSpPr>
          <p:cNvPr id="3" name="Content Placeholder 2">
            <a:extLst>
              <a:ext uri="{FF2B5EF4-FFF2-40B4-BE49-F238E27FC236}">
                <a16:creationId xmlns:a16="http://schemas.microsoft.com/office/drawing/2014/main" id="{F02A2476-F73C-7B4A-8981-BC211210BA2C}"/>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1000">
                <a:solidFill>
                  <a:srgbClr val="000000"/>
                </a:solidFill>
                <a:ea typeface="+mn-lt"/>
                <a:cs typeface="+mn-lt"/>
              </a:rPr>
              <a:t>1. Put acetone on the cotton pads and clean the plates. </a:t>
            </a:r>
            <a:endParaRPr lang="en-US" sz="1000">
              <a:solidFill>
                <a:srgbClr val="000000"/>
              </a:solidFill>
              <a:cs typeface="Calibri"/>
            </a:endParaRPr>
          </a:p>
          <a:p>
            <a:pPr marL="0" indent="0">
              <a:buNone/>
            </a:pPr>
            <a:r>
              <a:rPr lang="en-US" sz="1000">
                <a:solidFill>
                  <a:srgbClr val="000000"/>
                </a:solidFill>
                <a:ea typeface="+mn-lt"/>
                <a:cs typeface="+mn-lt"/>
              </a:rPr>
              <a:t>2. Test the fluoride-doped tin dioxide conductive glass plate for conductivity; place the conductive side up. </a:t>
            </a:r>
            <a:endParaRPr lang="en-US" sz="1000">
              <a:solidFill>
                <a:srgbClr val="000000"/>
              </a:solidFill>
              <a:cs typeface="Calibri" panose="020F0502020204030204"/>
            </a:endParaRPr>
          </a:p>
          <a:p>
            <a:pPr marL="0" indent="0">
              <a:buNone/>
            </a:pPr>
            <a:r>
              <a:rPr lang="en-US" sz="1000">
                <a:solidFill>
                  <a:srgbClr val="000000"/>
                </a:solidFill>
                <a:ea typeface="+mn-lt"/>
                <a:cs typeface="+mn-lt"/>
              </a:rPr>
              <a:t>3. Take a shallow dish add a teaspoon of titanium dioxide add water and stir until lumps are removed . </a:t>
            </a:r>
            <a:endParaRPr lang="en-US" sz="1000">
              <a:solidFill>
                <a:srgbClr val="000000"/>
              </a:solidFill>
              <a:cs typeface="Calibri" panose="020F0502020204030204"/>
            </a:endParaRPr>
          </a:p>
          <a:p>
            <a:pPr marL="0" indent="0">
              <a:buNone/>
            </a:pPr>
            <a:r>
              <a:rPr lang="en-US" sz="1000">
                <a:solidFill>
                  <a:srgbClr val="000000"/>
                </a:solidFill>
                <a:ea typeface="+mn-lt"/>
                <a:cs typeface="+mn-lt"/>
              </a:rPr>
              <a:t>4. Tape three sides of the glass. Spoon a thin layer of titanium dioxide on the glass.</a:t>
            </a:r>
            <a:endParaRPr lang="en-US" sz="1000">
              <a:solidFill>
                <a:srgbClr val="000000"/>
              </a:solidFill>
              <a:cs typeface="Calibri" panose="020F0502020204030204"/>
            </a:endParaRPr>
          </a:p>
          <a:p>
            <a:pPr marL="0" indent="0">
              <a:buNone/>
            </a:pPr>
            <a:r>
              <a:rPr lang="en-US" sz="1000">
                <a:solidFill>
                  <a:srgbClr val="000000"/>
                </a:solidFill>
                <a:ea typeface="+mn-lt"/>
                <a:cs typeface="+mn-lt"/>
              </a:rPr>
              <a:t>5. Spread the titanium dioxide with a straight edge, using the tape as a spacer, to create a very thin layer.</a:t>
            </a:r>
            <a:endParaRPr lang="en-US" sz="1000">
              <a:solidFill>
                <a:srgbClr val="000000"/>
              </a:solidFill>
              <a:cs typeface="Calibri" panose="020F0502020204030204"/>
            </a:endParaRPr>
          </a:p>
          <a:p>
            <a:pPr marL="0" indent="0">
              <a:buNone/>
            </a:pPr>
            <a:r>
              <a:rPr lang="en-US" sz="1000">
                <a:solidFill>
                  <a:srgbClr val="000000"/>
                </a:solidFill>
                <a:ea typeface="+mn-lt"/>
                <a:cs typeface="+mn-lt"/>
              </a:rPr>
              <a:t>6. Bake the plate on the cooktop for about one hour and fifteen minutes at 500 degrees Fahrenheit. </a:t>
            </a:r>
            <a:endParaRPr lang="en-US" sz="1000">
              <a:solidFill>
                <a:srgbClr val="000000"/>
              </a:solidFill>
              <a:cs typeface="Calibri"/>
            </a:endParaRPr>
          </a:p>
          <a:p>
            <a:pPr marL="0" indent="0">
              <a:buNone/>
            </a:pPr>
            <a:r>
              <a:rPr lang="en-US" sz="1000">
                <a:solidFill>
                  <a:srgbClr val="000000"/>
                </a:solidFill>
                <a:ea typeface="+mn-lt"/>
                <a:cs typeface="+mn-lt"/>
              </a:rPr>
              <a:t>7. Use a juicer to extract the berry juice. Strain any large particles with cheese cloth. </a:t>
            </a:r>
            <a:endParaRPr lang="en-US" sz="1000">
              <a:solidFill>
                <a:srgbClr val="000000"/>
              </a:solidFill>
              <a:cs typeface="Calibri" panose="020F0502020204030204"/>
            </a:endParaRPr>
          </a:p>
          <a:p>
            <a:pPr marL="0" indent="0">
              <a:buNone/>
            </a:pPr>
            <a:r>
              <a:rPr lang="en-US" sz="1000">
                <a:solidFill>
                  <a:srgbClr val="000000"/>
                </a:solidFill>
                <a:ea typeface="+mn-lt"/>
                <a:cs typeface="+mn-lt"/>
              </a:rPr>
              <a:t>8. Place the plate in a shallow dish.</a:t>
            </a:r>
            <a:endParaRPr lang="en-US" sz="1000">
              <a:solidFill>
                <a:srgbClr val="000000"/>
              </a:solidFill>
              <a:cs typeface="Calibri"/>
            </a:endParaRPr>
          </a:p>
          <a:p>
            <a:pPr marL="0" indent="0">
              <a:buNone/>
            </a:pPr>
            <a:r>
              <a:rPr lang="en-US" sz="1000">
                <a:solidFill>
                  <a:srgbClr val="000000"/>
                </a:solidFill>
                <a:ea typeface="+mn-lt"/>
                <a:cs typeface="+mn-lt"/>
              </a:rPr>
              <a:t>9. Pour the juice over the plate, covering it completely. Let it sit for 10-15 minutes, so it can soak in.</a:t>
            </a:r>
            <a:endParaRPr lang="en-US" sz="1000">
              <a:solidFill>
                <a:srgbClr val="000000"/>
              </a:solidFill>
              <a:cs typeface="Calibri" panose="020F0502020204030204"/>
            </a:endParaRPr>
          </a:p>
          <a:p>
            <a:pPr marL="0" indent="0">
              <a:buNone/>
            </a:pPr>
            <a:r>
              <a:rPr lang="en-US" sz="1000">
                <a:solidFill>
                  <a:srgbClr val="000000"/>
                </a:solidFill>
                <a:ea typeface="+mn-lt"/>
                <a:cs typeface="+mn-lt"/>
              </a:rPr>
              <a:t>10. Rinse the plate carefully with demineralized water. </a:t>
            </a:r>
            <a:endParaRPr lang="en-US" sz="1000">
              <a:solidFill>
                <a:srgbClr val="000000"/>
              </a:solidFill>
              <a:cs typeface="Calibri" panose="020F0502020204030204"/>
            </a:endParaRPr>
          </a:p>
          <a:p>
            <a:pPr marL="0" indent="0">
              <a:buNone/>
            </a:pPr>
            <a:r>
              <a:rPr lang="en-US" sz="1000">
                <a:solidFill>
                  <a:srgbClr val="000000"/>
                </a:solidFill>
                <a:ea typeface="+mn-lt"/>
                <a:cs typeface="+mn-lt"/>
              </a:rPr>
              <a:t>11. Carbonize the conductive side of the plate with a candle by passing through the flame until black.</a:t>
            </a:r>
            <a:endParaRPr lang="en-US" sz="1000">
              <a:solidFill>
                <a:srgbClr val="000000"/>
              </a:solidFill>
              <a:cs typeface="Calibri" panose="020F0502020204030204"/>
            </a:endParaRPr>
          </a:p>
          <a:p>
            <a:pPr marL="0" indent="0">
              <a:buNone/>
            </a:pPr>
            <a:r>
              <a:rPr lang="en-US" sz="1000">
                <a:solidFill>
                  <a:srgbClr val="000000"/>
                </a:solidFill>
                <a:ea typeface="+mn-lt"/>
                <a:cs typeface="+mn-lt"/>
              </a:rPr>
              <a:t>12. Place several drops of iodine solution on the baked titanium dioxide plate. </a:t>
            </a:r>
            <a:endParaRPr lang="en-US" sz="1000">
              <a:solidFill>
                <a:srgbClr val="000000"/>
              </a:solidFill>
              <a:cs typeface="Calibri" panose="020F0502020204030204"/>
            </a:endParaRPr>
          </a:p>
          <a:p>
            <a:pPr marL="0" indent="0">
              <a:buNone/>
            </a:pPr>
            <a:r>
              <a:rPr lang="en-US" sz="1000">
                <a:solidFill>
                  <a:srgbClr val="000000"/>
                </a:solidFill>
                <a:ea typeface="+mn-lt"/>
                <a:cs typeface="+mn-lt"/>
              </a:rPr>
              <a:t>13. Place the carbonize plate on top of the titanium dioxide plates.  Use 2 binder clips to hold them together.</a:t>
            </a:r>
            <a:endParaRPr lang="en-US" sz="1000">
              <a:solidFill>
                <a:srgbClr val="000000"/>
              </a:solidFill>
              <a:cs typeface="Calibri" panose="020F0502020204030204"/>
            </a:endParaRPr>
          </a:p>
          <a:p>
            <a:pPr marL="0" indent="0">
              <a:buNone/>
            </a:pPr>
            <a:r>
              <a:rPr lang="en-US" sz="1000">
                <a:solidFill>
                  <a:srgbClr val="000000"/>
                </a:solidFill>
                <a:ea typeface="+mn-lt"/>
                <a:cs typeface="+mn-lt"/>
              </a:rPr>
              <a:t>14. Place in light and measure; record data. </a:t>
            </a:r>
            <a:endParaRPr lang="en-US" sz="1000">
              <a:solidFill>
                <a:srgbClr val="000000"/>
              </a:solidFill>
              <a:cs typeface="Calibri" panose="020F0502020204030204"/>
            </a:endParaRPr>
          </a:p>
          <a:p>
            <a:pPr marL="0" indent="0">
              <a:buNone/>
            </a:pPr>
            <a:r>
              <a:rPr lang="en-US" sz="1000">
                <a:solidFill>
                  <a:srgbClr val="000000"/>
                </a:solidFill>
                <a:ea typeface="+mn-lt"/>
                <a:cs typeface="+mn-lt"/>
              </a:rPr>
              <a:t>15. Paint the top side of the solar cell with UV paint .</a:t>
            </a:r>
            <a:endParaRPr lang="en-US" sz="1000">
              <a:solidFill>
                <a:srgbClr val="000000"/>
              </a:solidFill>
              <a:cs typeface="Calibri" panose="020F0502020204030204"/>
            </a:endParaRPr>
          </a:p>
          <a:p>
            <a:pPr marL="0" indent="0">
              <a:buNone/>
            </a:pPr>
            <a:r>
              <a:rPr lang="en-US" sz="1000">
                <a:solidFill>
                  <a:srgbClr val="000000"/>
                </a:solidFill>
                <a:ea typeface="+mn-lt"/>
                <a:cs typeface="+mn-lt"/>
              </a:rPr>
              <a:t>16. Place in light and measure; record data.</a:t>
            </a:r>
            <a:endParaRPr lang="en-US" sz="1000">
              <a:solidFill>
                <a:srgbClr val="000000"/>
              </a:solidFill>
              <a:cs typeface="Calibri" panose="020F0502020204030204"/>
            </a:endParaRPr>
          </a:p>
        </p:txBody>
      </p:sp>
    </p:spTree>
    <p:extLst>
      <p:ext uri="{BB962C8B-B14F-4D97-AF65-F5344CB8AC3E}">
        <p14:creationId xmlns:p14="http://schemas.microsoft.com/office/powerpoint/2010/main" val="2238120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41D7-8B5B-4541-9CF7-5871B02DE7A0}"/>
              </a:ext>
            </a:extLst>
          </p:cNvPr>
          <p:cNvSpPr>
            <a:spLocks noGrp="1"/>
          </p:cNvSpPr>
          <p:nvPr>
            <p:ph type="title"/>
          </p:nvPr>
        </p:nvSpPr>
        <p:spPr>
          <a:xfrm>
            <a:off x="838200" y="150202"/>
            <a:ext cx="10515600" cy="592871"/>
          </a:xfrm>
        </p:spPr>
        <p:txBody>
          <a:bodyPr>
            <a:normAutofit fontScale="90000"/>
          </a:bodyPr>
          <a:lstStyle/>
          <a:p>
            <a:r>
              <a:rPr lang="en-US"/>
              <a:t>Quad Chart</a:t>
            </a:r>
          </a:p>
        </p:txBody>
      </p:sp>
      <p:sp>
        <p:nvSpPr>
          <p:cNvPr id="3" name="Content Placeholder 2">
            <a:extLst>
              <a:ext uri="{FF2B5EF4-FFF2-40B4-BE49-F238E27FC236}">
                <a16:creationId xmlns:a16="http://schemas.microsoft.com/office/drawing/2014/main" id="{4CD7274E-5CA2-C940-9F65-CEB73CF43648}"/>
              </a:ext>
            </a:extLst>
          </p:cNvPr>
          <p:cNvSpPr>
            <a:spLocks noGrp="1"/>
          </p:cNvSpPr>
          <p:nvPr>
            <p:ph sz="half" idx="1"/>
          </p:nvPr>
        </p:nvSpPr>
        <p:spPr>
          <a:xfrm>
            <a:off x="838200" y="711934"/>
            <a:ext cx="5181600" cy="5924182"/>
          </a:xfrm>
        </p:spPr>
        <p:txBody>
          <a:bodyPr vert="horz" lIns="91440" tIns="45720" rIns="91440" bIns="45720" rtlCol="0" anchor="t">
            <a:noAutofit/>
          </a:bodyPr>
          <a:lstStyle/>
          <a:p>
            <a:pPr>
              <a:lnSpc>
                <a:spcPct val="100000"/>
              </a:lnSpc>
            </a:pPr>
            <a:r>
              <a:rPr lang="en-US" sz="1050">
                <a:cs typeface="Calibri"/>
              </a:rPr>
              <a:t>The purpose of this project is to increase the efficiency of a dye-sensitized solar cell.</a:t>
            </a:r>
            <a:endParaRPr lang="en-US"/>
          </a:p>
          <a:p>
            <a:pPr>
              <a:lnSpc>
                <a:spcPct val="100000"/>
              </a:lnSpc>
            </a:pPr>
            <a:r>
              <a:rPr lang="en-US" sz="1050">
                <a:cs typeface="Calibri"/>
              </a:rPr>
              <a:t>To use a paint that turns ultraviolet light into visible light.</a:t>
            </a:r>
            <a:endParaRPr lang="en-US" sz="1050">
              <a:ea typeface="+mn-lt"/>
              <a:cs typeface="+mn-lt"/>
            </a:endParaRPr>
          </a:p>
          <a:p>
            <a:pPr>
              <a:lnSpc>
                <a:spcPct val="100000"/>
              </a:lnSpc>
            </a:pPr>
            <a:r>
              <a:rPr lang="en-US" sz="1050">
                <a:cs typeface="Calibri"/>
              </a:rPr>
              <a:t>To see which types of fruits increase the efficiency the most.</a:t>
            </a:r>
            <a:endParaRPr lang="en-US" sz="1050">
              <a:ea typeface="+mn-lt"/>
              <a:cs typeface="+mn-lt"/>
            </a:endParaRPr>
          </a:p>
          <a:p>
            <a:pPr>
              <a:lnSpc>
                <a:spcPct val="100000"/>
              </a:lnSpc>
            </a:pPr>
            <a:r>
              <a:rPr lang="en-US" sz="1050">
                <a:cs typeface="Calibri"/>
              </a:rPr>
              <a:t>1. Put acetone on the cotton pads and clean the</a:t>
            </a:r>
            <a:r>
              <a:rPr lang="en-US" sz="1050">
                <a:ea typeface="+mn-lt"/>
                <a:cs typeface="+mn-lt"/>
              </a:rPr>
              <a:t>  glass plates. </a:t>
            </a:r>
            <a:endParaRPr lang="en-US" sz="1050">
              <a:cs typeface="Calibri"/>
            </a:endParaRPr>
          </a:p>
          <a:p>
            <a:pPr>
              <a:lnSpc>
                <a:spcPct val="100000"/>
              </a:lnSpc>
            </a:pPr>
            <a:r>
              <a:rPr lang="en-US" sz="1050">
                <a:ea typeface="+mn-lt"/>
                <a:cs typeface="+mn-lt"/>
              </a:rPr>
              <a:t>2. Test the plate for conductivity; place the conductive side is up. </a:t>
            </a:r>
          </a:p>
          <a:p>
            <a:pPr>
              <a:lnSpc>
                <a:spcPct val="100000"/>
              </a:lnSpc>
            </a:pPr>
            <a:r>
              <a:rPr lang="en-US" sz="1050">
                <a:ea typeface="+mn-lt"/>
                <a:cs typeface="+mn-lt"/>
              </a:rPr>
              <a:t>3. Use a dish,  add a teaspoon of titanium dioxide. Add water and stir until smooth. </a:t>
            </a:r>
            <a:endParaRPr lang="en-US" sz="1050">
              <a:cs typeface="Calibri" panose="020F0502020204030204"/>
            </a:endParaRPr>
          </a:p>
          <a:p>
            <a:pPr>
              <a:lnSpc>
                <a:spcPct val="100000"/>
              </a:lnSpc>
            </a:pPr>
            <a:r>
              <a:rPr lang="en-US" sz="1050">
                <a:ea typeface="+mn-lt"/>
                <a:cs typeface="+mn-lt"/>
              </a:rPr>
              <a:t>4. Tape three sides of the glass. Spoon a thin layer of titanium dioxide on the glass. </a:t>
            </a:r>
            <a:endParaRPr lang="en-US" sz="1050">
              <a:cs typeface="Calibri" panose="020F0502020204030204"/>
            </a:endParaRPr>
          </a:p>
          <a:p>
            <a:pPr>
              <a:lnSpc>
                <a:spcPct val="100000"/>
              </a:lnSpc>
            </a:pPr>
            <a:r>
              <a:rPr lang="en-US" sz="1050">
                <a:ea typeface="+mn-lt"/>
                <a:cs typeface="+mn-lt"/>
              </a:rPr>
              <a:t>5. Spread the titanium dioxide with a straight edge, using the tape as a spacer, to create a very thin layer. </a:t>
            </a:r>
            <a:endParaRPr lang="en-US" sz="1050">
              <a:cs typeface="Calibri" panose="020F0502020204030204"/>
            </a:endParaRPr>
          </a:p>
          <a:p>
            <a:pPr>
              <a:lnSpc>
                <a:spcPct val="100000"/>
              </a:lnSpc>
            </a:pPr>
            <a:r>
              <a:rPr lang="en-US" sz="1050">
                <a:ea typeface="+mn-lt"/>
                <a:cs typeface="+mn-lt"/>
              </a:rPr>
              <a:t>6. Bake the plate on the cooktop at 500 degrees Fahrenheit for 1 hour. </a:t>
            </a:r>
            <a:endParaRPr lang="en-US" sz="1050">
              <a:cs typeface="Calibri" panose="020F0502020204030204"/>
            </a:endParaRPr>
          </a:p>
          <a:p>
            <a:pPr>
              <a:lnSpc>
                <a:spcPct val="100000"/>
              </a:lnSpc>
            </a:pPr>
            <a:r>
              <a:rPr lang="en-US" sz="1050">
                <a:ea typeface="+mn-lt"/>
                <a:cs typeface="+mn-lt"/>
              </a:rPr>
              <a:t>7. Use a juicer to extract the berry juice. Strain any large particles. </a:t>
            </a:r>
            <a:endParaRPr lang="en-US" sz="1050">
              <a:cs typeface="Calibri" panose="020F0502020204030204"/>
            </a:endParaRPr>
          </a:p>
          <a:p>
            <a:pPr>
              <a:lnSpc>
                <a:spcPct val="100000"/>
              </a:lnSpc>
            </a:pPr>
            <a:r>
              <a:rPr lang="en-US" sz="1050">
                <a:ea typeface="+mn-lt"/>
                <a:cs typeface="+mn-lt"/>
              </a:rPr>
              <a:t>8. Place the plate in a shallow dish. </a:t>
            </a:r>
            <a:endParaRPr lang="en-US" sz="1050">
              <a:cs typeface="Calibri" panose="020F0502020204030204"/>
            </a:endParaRPr>
          </a:p>
          <a:p>
            <a:pPr>
              <a:lnSpc>
                <a:spcPct val="100000"/>
              </a:lnSpc>
            </a:pPr>
            <a:r>
              <a:rPr lang="en-US" sz="1050">
                <a:ea typeface="+mn-lt"/>
                <a:cs typeface="+mn-lt"/>
              </a:rPr>
              <a:t>9. Pour the juice over the plate, covering it completely. Let it sit for 10-15 minutes, so it can soak in. </a:t>
            </a:r>
            <a:endParaRPr lang="en-US" sz="1050">
              <a:cs typeface="Calibri" panose="020F0502020204030204"/>
            </a:endParaRPr>
          </a:p>
          <a:p>
            <a:pPr>
              <a:lnSpc>
                <a:spcPct val="100000"/>
              </a:lnSpc>
            </a:pPr>
            <a:r>
              <a:rPr lang="en-US" sz="1050">
                <a:ea typeface="+mn-lt"/>
                <a:cs typeface="+mn-lt"/>
              </a:rPr>
              <a:t>10. Rinse the plate carefully with demineralized water. </a:t>
            </a:r>
            <a:endParaRPr lang="en-US" sz="1050">
              <a:cs typeface="Calibri" panose="020F0502020204030204"/>
            </a:endParaRPr>
          </a:p>
          <a:p>
            <a:pPr>
              <a:lnSpc>
                <a:spcPct val="100000"/>
              </a:lnSpc>
            </a:pPr>
            <a:r>
              <a:rPr lang="en-US" sz="1050">
                <a:ea typeface="+mn-lt"/>
                <a:cs typeface="+mn-lt"/>
              </a:rPr>
              <a:t>11. Carbonize the conductive side of the plate with a candle by passing through the flame until black. </a:t>
            </a:r>
            <a:endParaRPr lang="en-US" sz="1050">
              <a:cs typeface="Calibri" panose="020F0502020204030204"/>
            </a:endParaRPr>
          </a:p>
          <a:p>
            <a:pPr>
              <a:lnSpc>
                <a:spcPct val="100000"/>
              </a:lnSpc>
            </a:pPr>
            <a:r>
              <a:rPr lang="en-US" sz="1050">
                <a:ea typeface="+mn-lt"/>
                <a:cs typeface="+mn-lt"/>
              </a:rPr>
              <a:t>12. Place several drops of iodine solution on the baked titanium dioxide plate. </a:t>
            </a:r>
            <a:endParaRPr lang="en-US" sz="1050">
              <a:cs typeface="Calibri" panose="020F0502020204030204"/>
            </a:endParaRPr>
          </a:p>
          <a:p>
            <a:pPr>
              <a:lnSpc>
                <a:spcPct val="100000"/>
              </a:lnSpc>
            </a:pPr>
            <a:r>
              <a:rPr lang="en-US" sz="1050">
                <a:ea typeface="+mn-lt"/>
                <a:cs typeface="+mn-lt"/>
              </a:rPr>
              <a:t>13. Place the carbonized plate on top of the titanium dioxide plates.  Use 2 binder clips to hold them together, </a:t>
            </a:r>
            <a:endParaRPr lang="en-US" sz="1050">
              <a:cs typeface="Calibri" panose="020F0502020204030204"/>
            </a:endParaRPr>
          </a:p>
          <a:p>
            <a:pPr>
              <a:lnSpc>
                <a:spcPct val="100000"/>
              </a:lnSpc>
            </a:pPr>
            <a:r>
              <a:rPr lang="en-US" sz="1050">
                <a:ea typeface="+mn-lt"/>
                <a:cs typeface="+mn-lt"/>
              </a:rPr>
              <a:t>14. Place in light and measure; record data. </a:t>
            </a:r>
            <a:endParaRPr lang="en-US" sz="1050">
              <a:cs typeface="Calibri" panose="020F0502020204030204"/>
            </a:endParaRPr>
          </a:p>
          <a:p>
            <a:pPr>
              <a:lnSpc>
                <a:spcPct val="100000"/>
              </a:lnSpc>
            </a:pPr>
            <a:r>
              <a:rPr lang="en-US" sz="1050">
                <a:ea typeface="+mn-lt"/>
                <a:cs typeface="+mn-lt"/>
              </a:rPr>
              <a:t>15. Paint the top side of the solar cell with UV paint . </a:t>
            </a:r>
            <a:endParaRPr lang="en-US" sz="1050">
              <a:cs typeface="Calibri" panose="020F0502020204030204"/>
            </a:endParaRPr>
          </a:p>
          <a:p>
            <a:pPr>
              <a:lnSpc>
                <a:spcPct val="100000"/>
              </a:lnSpc>
            </a:pPr>
            <a:r>
              <a:rPr lang="en-US" sz="1050">
                <a:ea typeface="+mn-lt"/>
                <a:cs typeface="+mn-lt"/>
              </a:rPr>
              <a:t>16. Place in light and measure; record data.</a:t>
            </a:r>
            <a:endParaRPr lang="en-US" sz="1050">
              <a:cs typeface="Calibri"/>
            </a:endParaRPr>
          </a:p>
          <a:p>
            <a:pPr>
              <a:lnSpc>
                <a:spcPct val="100000"/>
              </a:lnSpc>
            </a:pPr>
            <a:endParaRPr lang="en-US" sz="1050">
              <a:cs typeface="Calibri"/>
            </a:endParaRPr>
          </a:p>
          <a:p>
            <a:endParaRPr lang="en-US" sz="1050">
              <a:cs typeface="Calibri"/>
            </a:endParaRPr>
          </a:p>
          <a:p>
            <a:endParaRPr lang="en-US" sz="1050">
              <a:cs typeface="Calibri"/>
            </a:endParaRPr>
          </a:p>
          <a:p>
            <a:endParaRPr lang="en-US" sz="1050">
              <a:cs typeface="Calibri"/>
            </a:endParaRPr>
          </a:p>
        </p:txBody>
      </p:sp>
      <p:sp>
        <p:nvSpPr>
          <p:cNvPr id="4" name="Content Placeholder 3">
            <a:extLst>
              <a:ext uri="{FF2B5EF4-FFF2-40B4-BE49-F238E27FC236}">
                <a16:creationId xmlns:a16="http://schemas.microsoft.com/office/drawing/2014/main" id="{9DAD3C97-315D-44A8-91B0-1FE4AFF64C34}"/>
              </a:ext>
            </a:extLst>
          </p:cNvPr>
          <p:cNvSpPr>
            <a:spLocks noGrp="1"/>
          </p:cNvSpPr>
          <p:nvPr>
            <p:ph sz="half" idx="2"/>
          </p:nvPr>
        </p:nvSpPr>
        <p:spPr/>
        <p:txBody>
          <a:bodyPr vert="horz" lIns="91440" tIns="45720" rIns="91440" bIns="45720" rtlCol="0" anchor="t">
            <a:normAutofit/>
          </a:bodyPr>
          <a:lstStyle/>
          <a:p>
            <a:r>
              <a:rPr lang="en-US" sz="1400">
                <a:ea typeface="+mn-lt"/>
                <a:cs typeface="+mn-lt"/>
              </a:rPr>
              <a:t>The paint seemed to have the best result on raspberries 14-9 % increase compared to everything else being 2-6 %</a:t>
            </a:r>
            <a:endParaRPr lang="en-US" sz="1400">
              <a:cs typeface="Calibri"/>
            </a:endParaRPr>
          </a:p>
          <a:p>
            <a:r>
              <a:rPr lang="en-US" sz="1400">
                <a:ea typeface="+mn-lt"/>
                <a:cs typeface="+mn-lt"/>
              </a:rPr>
              <a:t>The hypothesis that the paint increase is accepted because it did increase all of the solar cells</a:t>
            </a:r>
            <a:endParaRPr lang="en-US">
              <a:cs typeface="Calibri" panose="020F0502020204030204"/>
            </a:endParaRPr>
          </a:p>
          <a:p>
            <a:pPr>
              <a:lnSpc>
                <a:spcPct val="100000"/>
              </a:lnSpc>
            </a:pPr>
            <a:r>
              <a:rPr lang="en-US" sz="1400">
                <a:ea typeface="+mn-lt"/>
                <a:cs typeface="+mn-lt"/>
              </a:rPr>
              <a:t>The hypothesis that raspberries will do the best is accepted because it did better than the other fruits.</a:t>
            </a:r>
          </a:p>
          <a:p>
            <a:r>
              <a:rPr lang="en-US" sz="1400">
                <a:ea typeface="+mn-lt"/>
                <a:cs typeface="+mn-lt"/>
              </a:rPr>
              <a:t>Discussion</a:t>
            </a:r>
          </a:p>
          <a:p>
            <a:r>
              <a:rPr lang="en-US" sz="1400">
                <a:ea typeface="+mn-lt"/>
                <a:cs typeface="+mn-lt"/>
              </a:rPr>
              <a:t>I believe that since the UV light already was turned into visible light it would increase the amount.</a:t>
            </a:r>
          </a:p>
          <a:p>
            <a:r>
              <a:rPr lang="en-US" sz="1400">
                <a:ea typeface="+mn-lt"/>
                <a:cs typeface="+mn-lt"/>
              </a:rPr>
              <a:t> I believe blackberries did the best since they do better in low light levels so they might be more efficient with light.</a:t>
            </a:r>
          </a:p>
          <a:p>
            <a:endParaRPr lang="en-US">
              <a:cs typeface="Calibri"/>
            </a:endParaRPr>
          </a:p>
        </p:txBody>
      </p:sp>
    </p:spTree>
    <p:extLst>
      <p:ext uri="{BB962C8B-B14F-4D97-AF65-F5344CB8AC3E}">
        <p14:creationId xmlns:p14="http://schemas.microsoft.com/office/powerpoint/2010/main" val="18240424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Improving  Dye-Sensitized Solar Cells with UV Paint  </vt:lpstr>
      <vt:lpstr>Background</vt:lpstr>
      <vt:lpstr>Purpose </vt:lpstr>
      <vt:lpstr>Essential Terms</vt:lpstr>
      <vt:lpstr>   Electrons in Excited State</vt:lpstr>
      <vt:lpstr>Hypothesis</vt:lpstr>
      <vt:lpstr>Materials</vt:lpstr>
      <vt:lpstr>Methods</vt:lpstr>
      <vt:lpstr>Quad Chart</vt:lpstr>
      <vt:lpstr>Graphs Charts </vt:lpstr>
      <vt:lpstr>Graphs</vt:lpstr>
      <vt:lpstr>Graphs</vt:lpstr>
      <vt:lpstr>Conclusion/Discussion </vt:lpstr>
      <vt:lpstr>Real world connections/Next steps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tpg</dc:creator>
  <cp:lastModifiedBy>Thomas Galla</cp:lastModifiedBy>
  <cp:revision>23</cp:revision>
  <dcterms:created xsi:type="dcterms:W3CDTF">2021-01-24T21:05:18Z</dcterms:created>
  <dcterms:modified xsi:type="dcterms:W3CDTF">2021-03-29T03:37:49Z</dcterms:modified>
</cp:coreProperties>
</file>