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eddon" panose="02000000000000000000" pitchFamily="2" charset="77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PO79ECDRToCz564L8UdSohzaW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udipkar/Downloads/UPDRS_Data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udipkar/Downloads/UPDRS_Data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Neurologist vs Predicted – Constancy of Rest Tremor</a:t>
            </a:r>
            <a:endParaRPr lang="en-US" sz="1400" dirty="0">
              <a:effectLst/>
            </a:endParaRPr>
          </a:p>
        </c:rich>
      </c:tx>
      <c:layout>
        <c:manualLayout>
          <c:xMode val="edge"/>
          <c:yMode val="edge"/>
          <c:x val="0.12912538368281265"/>
          <c:y val="3.18725055163415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Sheet1!$S$3</c:f>
              <c:strCache>
                <c:ptCount val="1"/>
                <c:pt idx="0">
                  <c:v>Neurologist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Sheet1!$R$4:$R$8</c:f>
              <c:strCache>
                <c:ptCount val="5"/>
                <c:pt idx="0">
                  <c:v>0s</c:v>
                </c:pt>
                <c:pt idx="1">
                  <c:v>1s</c:v>
                </c:pt>
                <c:pt idx="2">
                  <c:v>2s</c:v>
                </c:pt>
                <c:pt idx="3">
                  <c:v>3s</c:v>
                </c:pt>
                <c:pt idx="4">
                  <c:v>4s</c:v>
                </c:pt>
              </c:strCache>
            </c:strRef>
          </c:cat>
          <c:val>
            <c:numRef>
              <c:f>Sheet1!$S$4:$S$8</c:f>
              <c:numCache>
                <c:formatCode>General</c:formatCode>
                <c:ptCount val="5"/>
                <c:pt idx="0">
                  <c:v>9</c:v>
                </c:pt>
                <c:pt idx="1">
                  <c:v>3</c:v>
                </c:pt>
                <c:pt idx="2">
                  <c:v>5</c:v>
                </c:pt>
                <c:pt idx="3">
                  <c:v>6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A5-E248-9717-6E79F55DF3FB}"/>
            </c:ext>
          </c:extLst>
        </c:ser>
        <c:ser>
          <c:idx val="1"/>
          <c:order val="1"/>
          <c:tx>
            <c:strRef>
              <c:f>Sheet1!$T$3</c:f>
              <c:strCache>
                <c:ptCount val="1"/>
                <c:pt idx="0">
                  <c:v>Algorithm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Sheet1!$R$4:$R$8</c:f>
              <c:strCache>
                <c:ptCount val="5"/>
                <c:pt idx="0">
                  <c:v>0s</c:v>
                </c:pt>
                <c:pt idx="1">
                  <c:v>1s</c:v>
                </c:pt>
                <c:pt idx="2">
                  <c:v>2s</c:v>
                </c:pt>
                <c:pt idx="3">
                  <c:v>3s</c:v>
                </c:pt>
                <c:pt idx="4">
                  <c:v>4s</c:v>
                </c:pt>
              </c:strCache>
            </c:strRef>
          </c:cat>
          <c:val>
            <c:numRef>
              <c:f>Sheet1!$T$4:$T$8</c:f>
              <c:numCache>
                <c:formatCode>General</c:formatCode>
                <c:ptCount val="5"/>
                <c:pt idx="0">
                  <c:v>7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A5-E248-9717-6E79F55DF3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8795999"/>
        <c:axId val="2028797647"/>
      </c:barChart>
      <c:catAx>
        <c:axId val="2028795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797647"/>
        <c:crosses val="autoZero"/>
        <c:auto val="1"/>
        <c:lblAlgn val="ctr"/>
        <c:lblOffset val="100"/>
        <c:noMultiLvlLbl val="0"/>
      </c:catAx>
      <c:valAx>
        <c:axId val="2028797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0" i="0" baseline="0">
                    <a:effectLst/>
                  </a:rPr>
                  <a:t>No. of observations</a:t>
                </a:r>
                <a:endParaRPr lang="en-US" sz="1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8795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Neurologist Vs Algorithm - Rest Tremor Amplitude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Sheet2!$O$6</c:f>
              <c:strCache>
                <c:ptCount val="1"/>
                <c:pt idx="0">
                  <c:v>Neurologist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Sheet2!$N$7:$N$11</c:f>
              <c:strCache>
                <c:ptCount val="5"/>
                <c:pt idx="0">
                  <c:v>0s</c:v>
                </c:pt>
                <c:pt idx="1">
                  <c:v>1s</c:v>
                </c:pt>
                <c:pt idx="2">
                  <c:v>2s</c:v>
                </c:pt>
                <c:pt idx="3">
                  <c:v>3s</c:v>
                </c:pt>
                <c:pt idx="4">
                  <c:v>4s</c:v>
                </c:pt>
              </c:strCache>
            </c:strRef>
          </c:cat>
          <c:val>
            <c:numRef>
              <c:f>Sheet2!$O$7:$O$11</c:f>
              <c:numCache>
                <c:formatCode>General</c:formatCode>
                <c:ptCount val="5"/>
                <c:pt idx="0">
                  <c:v>41</c:v>
                </c:pt>
                <c:pt idx="1">
                  <c:v>15</c:v>
                </c:pt>
                <c:pt idx="2">
                  <c:v>9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44-A44C-8E7A-8B24EEC5B92B}"/>
            </c:ext>
          </c:extLst>
        </c:ser>
        <c:ser>
          <c:idx val="1"/>
          <c:order val="1"/>
          <c:tx>
            <c:strRef>
              <c:f>Sheet2!$P$6</c:f>
              <c:strCache>
                <c:ptCount val="1"/>
                <c:pt idx="0">
                  <c:v>Algorithm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Sheet2!$N$7:$N$11</c:f>
              <c:strCache>
                <c:ptCount val="5"/>
                <c:pt idx="0">
                  <c:v>0s</c:v>
                </c:pt>
                <c:pt idx="1">
                  <c:v>1s</c:v>
                </c:pt>
                <c:pt idx="2">
                  <c:v>2s</c:v>
                </c:pt>
                <c:pt idx="3">
                  <c:v>3s</c:v>
                </c:pt>
                <c:pt idx="4">
                  <c:v>4s</c:v>
                </c:pt>
              </c:strCache>
            </c:strRef>
          </c:cat>
          <c:val>
            <c:numRef>
              <c:f>Sheet2!$P$7:$P$11</c:f>
              <c:numCache>
                <c:formatCode>General</c:formatCode>
                <c:ptCount val="5"/>
                <c:pt idx="0">
                  <c:v>39</c:v>
                </c:pt>
                <c:pt idx="1">
                  <c:v>17</c:v>
                </c:pt>
                <c:pt idx="2">
                  <c:v>9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44-A44C-8E7A-8B24EEC5B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6543711"/>
        <c:axId val="1946454511"/>
      </c:barChart>
      <c:catAx>
        <c:axId val="1946543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454511"/>
        <c:crosses val="autoZero"/>
        <c:auto val="1"/>
        <c:lblAlgn val="ctr"/>
        <c:lblOffset val="100"/>
        <c:noMultiLvlLbl val="0"/>
      </c:catAx>
      <c:valAx>
        <c:axId val="194645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No.</a:t>
                </a:r>
                <a:r>
                  <a:rPr lang="en-US" baseline="0"/>
                  <a:t> </a:t>
                </a:r>
                <a:r>
                  <a:rPr lang="en-US"/>
                  <a:t>of Observations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6543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c73cd6a8af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7" name="Google Shape;327;gc73cd6a8a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c7446e3b55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c7446e3b55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c7446e3b55_1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9" name="Google Shape;44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cad81d5b3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cad81d5b3c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gcad81d5b3c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7" name="Google Shape;5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6" name="Google Shape;5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1" name="Google Shape;5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7" name="Google Shape;5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3" name="Google Shape;55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5" name="Google Shape;5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7" name="Google Shape;5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7" name="Google Shape;61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c73cd6a8a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c73cd6a8af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gc73cd6a8af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c5483d540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gc5483d5407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" name="Google Shape;186;gc5483d5407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c73cd6a8a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c73cd6a8af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c73cd6a8af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4" name="Google Shape;66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7446e3b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c7446e3b5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c7446e3b5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gc7446e3b55_4_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1219201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c7446e3b55_4_122"/>
          <p:cNvSpPr txBox="1">
            <a:spLocks noGrp="1"/>
          </p:cNvSpPr>
          <p:nvPr>
            <p:ph type="title"/>
          </p:nvPr>
        </p:nvSpPr>
        <p:spPr>
          <a:xfrm>
            <a:off x="5157633" y="542533"/>
            <a:ext cx="59769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gc7446e3b55_4_122"/>
          <p:cNvSpPr txBox="1">
            <a:spLocks noGrp="1"/>
          </p:cNvSpPr>
          <p:nvPr>
            <p:ph type="body" idx="1"/>
          </p:nvPr>
        </p:nvSpPr>
        <p:spPr>
          <a:xfrm>
            <a:off x="5157758" y="2738298"/>
            <a:ext cx="59769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100"/>
              <a:buChar char="•"/>
              <a:defRPr sz="2100">
                <a:solidFill>
                  <a:srgbClr val="FFFFFF"/>
                </a:solidFill>
              </a:defRPr>
            </a:lvl1pPr>
            <a:lvl2pPr marL="914400" lvl="1" indent="-3810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  <a:defRPr sz="1900">
                <a:solidFill>
                  <a:srgbClr val="FFFFFF"/>
                </a:solidFill>
              </a:defRPr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 sz="1900">
                <a:solidFill>
                  <a:srgbClr val="FFFFFF"/>
                </a:solidFill>
              </a:defRPr>
            </a:lvl3pPr>
            <a:lvl4pPr marL="1828800" lvl="3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sz="1900">
                <a:solidFill>
                  <a:srgbClr val="FFFFFF"/>
                </a:solidFill>
              </a:defRPr>
            </a:lvl4pPr>
            <a:lvl5pPr marL="2286000" lvl="4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sz="1900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sz="1900">
                <a:solidFill>
                  <a:srgbClr val="FFFFFF"/>
                </a:solidFill>
              </a:defRPr>
            </a:lvl6pPr>
            <a:lvl7pPr marL="3200400" lvl="6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sz="1900">
                <a:solidFill>
                  <a:srgbClr val="FFFFFF"/>
                </a:solidFill>
              </a:defRPr>
            </a:lvl7pPr>
            <a:lvl8pPr marL="3657600" lvl="7" indent="-3429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 sz="1900">
                <a:solidFill>
                  <a:srgbClr val="FFFFFF"/>
                </a:solidFill>
              </a:defRPr>
            </a:lvl8pPr>
            <a:lvl9pPr marL="4114800" lvl="8" indent="-3429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800"/>
              <a:buChar char="•"/>
              <a:defRPr sz="1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gc7446e3b55_4_1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7446e3b55_4_2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c7446e3b55_4_238"/>
          <p:cNvSpPr/>
          <p:nvPr/>
        </p:nvSpPr>
        <p:spPr>
          <a:xfrm rot="5400000">
            <a:off x="-63400" y="234915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gc7446e3b55_4_238"/>
          <p:cNvSpPr/>
          <p:nvPr/>
        </p:nvSpPr>
        <p:spPr>
          <a:xfrm rot="5400000">
            <a:off x="-63400" y="63300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c7446e3b55_4_238"/>
          <p:cNvSpPr/>
          <p:nvPr/>
        </p:nvSpPr>
        <p:spPr>
          <a:xfrm rot="-5400000">
            <a:off x="-63121" y="635040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c7446e3b55_4_238"/>
          <p:cNvSpPr/>
          <p:nvPr/>
        </p:nvSpPr>
        <p:spPr>
          <a:xfrm rot="5400000">
            <a:off x="1968504" y="234915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c7446e3b55_4_238"/>
          <p:cNvSpPr/>
          <p:nvPr/>
        </p:nvSpPr>
        <p:spPr>
          <a:xfrm rot="-5400000">
            <a:off x="2254433" y="6064001"/>
            <a:ext cx="571500" cy="1016100"/>
          </a:xfrm>
          <a:prstGeom prst="rtTriangl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c7446e3b55_4_238"/>
          <p:cNvSpPr/>
          <p:nvPr/>
        </p:nvSpPr>
        <p:spPr>
          <a:xfrm rot="-5400000">
            <a:off x="1968783" y="635040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c7446e3b55_4_238"/>
          <p:cNvSpPr/>
          <p:nvPr/>
        </p:nvSpPr>
        <p:spPr>
          <a:xfrm rot="-5400000" flipH="1">
            <a:off x="952831" y="234915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c7446e3b55_4_238"/>
          <p:cNvSpPr/>
          <p:nvPr/>
        </p:nvSpPr>
        <p:spPr>
          <a:xfrm rot="5400000">
            <a:off x="-63400" y="1206293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c7446e3b55_4_238"/>
          <p:cNvSpPr/>
          <p:nvPr/>
        </p:nvSpPr>
        <p:spPr>
          <a:xfrm rot="-5400000">
            <a:off x="1968783" y="1778033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gc7446e3b55_4_238"/>
          <p:cNvSpPr/>
          <p:nvPr/>
        </p:nvSpPr>
        <p:spPr>
          <a:xfrm rot="-5400000" flipH="1">
            <a:off x="952831" y="63300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c7446e3b55_4_238"/>
          <p:cNvSpPr/>
          <p:nvPr/>
        </p:nvSpPr>
        <p:spPr>
          <a:xfrm rot="-5400000" flipH="1">
            <a:off x="952831" y="1206293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c7446e3b55_4_238"/>
          <p:cNvSpPr/>
          <p:nvPr/>
        </p:nvSpPr>
        <p:spPr>
          <a:xfrm rot="-5400000">
            <a:off x="222479" y="6064001"/>
            <a:ext cx="571500" cy="10161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c7446e3b55_4_238"/>
          <p:cNvSpPr/>
          <p:nvPr/>
        </p:nvSpPr>
        <p:spPr>
          <a:xfrm rot="-5400000" flipH="1">
            <a:off x="222376" y="-222027"/>
            <a:ext cx="571500" cy="10161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c7446e3b55_4_238"/>
          <p:cNvSpPr/>
          <p:nvPr/>
        </p:nvSpPr>
        <p:spPr>
          <a:xfrm rot="-5400000" flipH="1">
            <a:off x="2254280" y="-222027"/>
            <a:ext cx="571500" cy="10161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c7446e3b55_4_238"/>
          <p:cNvSpPr/>
          <p:nvPr/>
        </p:nvSpPr>
        <p:spPr>
          <a:xfrm rot="5400000" flipH="1">
            <a:off x="952449" y="635040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c7446e3b55_4_238"/>
          <p:cNvSpPr/>
          <p:nvPr/>
        </p:nvSpPr>
        <p:spPr>
          <a:xfrm rot="5400000" flipH="1">
            <a:off x="952449" y="1778033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c7446e3b55_4_238"/>
          <p:cNvSpPr/>
          <p:nvPr/>
        </p:nvSpPr>
        <p:spPr>
          <a:xfrm rot="-5400000">
            <a:off x="-63121" y="1778033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c7446e3b55_4_238"/>
          <p:cNvSpPr/>
          <p:nvPr/>
        </p:nvSpPr>
        <p:spPr>
          <a:xfrm rot="5400000">
            <a:off x="1968504" y="63300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c7446e3b55_4_238"/>
          <p:cNvSpPr/>
          <p:nvPr/>
        </p:nvSpPr>
        <p:spPr>
          <a:xfrm rot="5400000">
            <a:off x="1968504" y="1206293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c7446e3b55_4_238"/>
          <p:cNvSpPr/>
          <p:nvPr/>
        </p:nvSpPr>
        <p:spPr>
          <a:xfrm rot="5400000" flipH="1">
            <a:off x="1238152" y="6064001"/>
            <a:ext cx="571500" cy="10161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c7446e3b55_4_238"/>
          <p:cNvSpPr/>
          <p:nvPr/>
        </p:nvSpPr>
        <p:spPr>
          <a:xfrm rot="5400000">
            <a:off x="1238152" y="-222027"/>
            <a:ext cx="571500" cy="10161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c7446e3b55_4_238"/>
          <p:cNvSpPr/>
          <p:nvPr/>
        </p:nvSpPr>
        <p:spPr>
          <a:xfrm rot="5400000">
            <a:off x="-63400" y="4635055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c7446e3b55_4_238"/>
          <p:cNvSpPr/>
          <p:nvPr/>
        </p:nvSpPr>
        <p:spPr>
          <a:xfrm rot="-5400000">
            <a:off x="-63121" y="2920941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c7446e3b55_4_238"/>
          <p:cNvSpPr/>
          <p:nvPr/>
        </p:nvSpPr>
        <p:spPr>
          <a:xfrm rot="5400000">
            <a:off x="1968504" y="4635055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c7446e3b55_4_238"/>
          <p:cNvSpPr/>
          <p:nvPr/>
        </p:nvSpPr>
        <p:spPr>
          <a:xfrm rot="-5400000">
            <a:off x="1968783" y="2920941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c7446e3b55_4_238"/>
          <p:cNvSpPr/>
          <p:nvPr/>
        </p:nvSpPr>
        <p:spPr>
          <a:xfrm rot="-5400000" flipH="1">
            <a:off x="952831" y="4635055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c7446e3b55_4_238"/>
          <p:cNvSpPr/>
          <p:nvPr/>
        </p:nvSpPr>
        <p:spPr>
          <a:xfrm rot="5400000">
            <a:off x="-63400" y="349219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c7446e3b55_4_238"/>
          <p:cNvSpPr/>
          <p:nvPr/>
        </p:nvSpPr>
        <p:spPr>
          <a:xfrm rot="-5400000">
            <a:off x="1968783" y="406393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c7446e3b55_4_238"/>
          <p:cNvSpPr/>
          <p:nvPr/>
        </p:nvSpPr>
        <p:spPr>
          <a:xfrm rot="-5400000" flipH="1">
            <a:off x="952831" y="349219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c7446e3b55_4_238"/>
          <p:cNvSpPr/>
          <p:nvPr/>
        </p:nvSpPr>
        <p:spPr>
          <a:xfrm rot="5400000" flipH="1">
            <a:off x="952449" y="2920941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c7446e3b55_4_238"/>
          <p:cNvSpPr/>
          <p:nvPr/>
        </p:nvSpPr>
        <p:spPr>
          <a:xfrm rot="5400000" flipH="1">
            <a:off x="952449" y="406393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c7446e3b55_4_238"/>
          <p:cNvSpPr/>
          <p:nvPr/>
        </p:nvSpPr>
        <p:spPr>
          <a:xfrm rot="-5400000">
            <a:off x="-63121" y="406393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c7446e3b55_4_238"/>
          <p:cNvSpPr/>
          <p:nvPr/>
        </p:nvSpPr>
        <p:spPr>
          <a:xfrm rot="5400000">
            <a:off x="1968504" y="3492194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c7446e3b55_4_238"/>
          <p:cNvSpPr/>
          <p:nvPr/>
        </p:nvSpPr>
        <p:spPr>
          <a:xfrm rot="-5400000">
            <a:off x="-63121" y="5207102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c7446e3b55_4_238"/>
          <p:cNvSpPr/>
          <p:nvPr/>
        </p:nvSpPr>
        <p:spPr>
          <a:xfrm rot="-5400000">
            <a:off x="1968783" y="5207102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c7446e3b55_4_238"/>
          <p:cNvSpPr/>
          <p:nvPr/>
        </p:nvSpPr>
        <p:spPr>
          <a:xfrm rot="5400000">
            <a:off x="-63400" y="5778355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c7446e3b55_4_238"/>
          <p:cNvSpPr/>
          <p:nvPr/>
        </p:nvSpPr>
        <p:spPr>
          <a:xfrm rot="-5400000" flipH="1">
            <a:off x="952831" y="5778355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B7B7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c7446e3b55_4_238"/>
          <p:cNvSpPr/>
          <p:nvPr/>
        </p:nvSpPr>
        <p:spPr>
          <a:xfrm rot="5400000" flipH="1">
            <a:off x="952449" y="5207102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c7446e3b55_4_238"/>
          <p:cNvSpPr/>
          <p:nvPr/>
        </p:nvSpPr>
        <p:spPr>
          <a:xfrm rot="5400000">
            <a:off x="1968554" y="5777965"/>
            <a:ext cx="1142700" cy="1016100"/>
          </a:xfrm>
          <a:prstGeom prst="triangle">
            <a:avLst>
              <a:gd name="adj" fmla="val 50000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c7446e3b55_4_238"/>
          <p:cNvSpPr txBox="1">
            <a:spLocks noGrp="1"/>
          </p:cNvSpPr>
          <p:nvPr>
            <p:ph type="title"/>
          </p:nvPr>
        </p:nvSpPr>
        <p:spPr>
          <a:xfrm>
            <a:off x="3859300" y="601295"/>
            <a:ext cx="7654500" cy="19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gc7446e3b55_4_238"/>
          <p:cNvSpPr txBox="1">
            <a:spLocks noGrp="1"/>
          </p:cNvSpPr>
          <p:nvPr>
            <p:ph type="body" idx="1"/>
          </p:nvPr>
        </p:nvSpPr>
        <p:spPr>
          <a:xfrm>
            <a:off x="3859300" y="2585267"/>
            <a:ext cx="7654500" cy="3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00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16161"/>
              </a:buClr>
              <a:buSzPts val="2700"/>
              <a:buChar char="•"/>
              <a:defRPr sz="2700">
                <a:solidFill>
                  <a:srgbClr val="616161"/>
                </a:solidFill>
              </a:defRPr>
            </a:lvl1pPr>
            <a:lvl2pPr marL="914400" lvl="1" indent="-3619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2pPr>
            <a:lvl3pPr marL="1371600" lvl="2" indent="-3619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3pPr>
            <a:lvl4pPr marL="1828800" lvl="3" indent="-3619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4pPr>
            <a:lvl5pPr marL="2286000" lvl="4" indent="-3619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5pPr>
            <a:lvl6pPr marL="2743200" lvl="5" indent="-3619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6pPr>
            <a:lvl7pPr marL="3200400" lvl="6" indent="-3619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7pPr>
            <a:lvl8pPr marL="3657600" lvl="7" indent="-3619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8pPr>
            <a:lvl9pPr marL="4114800" lvl="8" indent="-3619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616161"/>
              </a:buClr>
              <a:buSzPts val="2100"/>
              <a:buChar char="•"/>
              <a:defRPr sz="21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gc7446e3b55_4_2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3">
    <p:bg>
      <p:bgPr>
        <a:solidFill>
          <a:srgbClr val="FFFF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ad81d5b3c_1_1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cad81d5b3c_1_152"/>
          <p:cNvSpPr/>
          <p:nvPr/>
        </p:nvSpPr>
        <p:spPr>
          <a:xfrm>
            <a:off x="251200" y="251200"/>
            <a:ext cx="11689500" cy="6355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cad81d5b3c_1_152"/>
          <p:cNvSpPr/>
          <p:nvPr/>
        </p:nvSpPr>
        <p:spPr>
          <a:xfrm>
            <a:off x="376800" y="376800"/>
            <a:ext cx="11438400" cy="610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7" name="Google Shape;137;gcad81d5b3c_1_152"/>
          <p:cNvCxnSpPr/>
          <p:nvPr/>
        </p:nvCxnSpPr>
        <p:spPr>
          <a:xfrm>
            <a:off x="376800" y="6143033"/>
            <a:ext cx="56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gcad81d5b3c_1_152"/>
          <p:cNvCxnSpPr/>
          <p:nvPr/>
        </p:nvCxnSpPr>
        <p:spPr>
          <a:xfrm>
            <a:off x="11251200" y="714967"/>
            <a:ext cx="564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9" name="Google Shape;139;gcad81d5b3c_1_152"/>
          <p:cNvSpPr txBox="1">
            <a:spLocks noGrp="1"/>
          </p:cNvSpPr>
          <p:nvPr>
            <p:ph type="title"/>
          </p:nvPr>
        </p:nvSpPr>
        <p:spPr>
          <a:xfrm>
            <a:off x="2614000" y="1468467"/>
            <a:ext cx="69639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gcad81d5b3c_1_152"/>
          <p:cNvSpPr txBox="1">
            <a:spLocks noGrp="1"/>
          </p:cNvSpPr>
          <p:nvPr>
            <p:ph type="body" idx="1"/>
          </p:nvPr>
        </p:nvSpPr>
        <p:spPr>
          <a:xfrm>
            <a:off x="2614000" y="2782333"/>
            <a:ext cx="3405900" cy="26073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 sz="19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gcad81d5b3c_1_152"/>
          <p:cNvSpPr txBox="1">
            <a:spLocks noGrp="1"/>
          </p:cNvSpPr>
          <p:nvPr>
            <p:ph type="body" idx="2"/>
          </p:nvPr>
        </p:nvSpPr>
        <p:spPr>
          <a:xfrm>
            <a:off x="6171800" y="2782333"/>
            <a:ext cx="3405900" cy="26073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  <a:defRPr sz="1900">
                <a:solidFill>
                  <a:schemeClr val="dk2"/>
                </a:solidFill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Char char="•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gcad81d5b3c_1_1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hreyaskar123/NextCare/tree/Voice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github.com/shreyaskar123/NextCare/tree/main/Data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github.com/shreyaskar123/NextCare/tree/main/Data" TargetMode="Externa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://drive.google.com/file/d/1ElrxbbDdDBdzhU7_qQATQz4UJvicE0NJ/view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2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8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coinmonks/the-artificial-neural-networks-handbook-part-1-f9ceb0e376b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tigationsupporttipofthenight.com/single-post/2016/06/13/F-05-and-F2-Scores" TargetMode="External"/><Relationship Id="rId4" Type="http://schemas.openxmlformats.org/officeDocument/2006/relationships/hyperlink" Target="https://medium.com/greyatom/linear-regression-is-a-line-reasonable-b1c8f94d03d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arn/machine-learning/home/welcom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mc/articles/PMC6080677/" TargetMode="External"/><Relationship Id="rId5" Type="http://schemas.openxmlformats.org/officeDocument/2006/relationships/hyperlink" Target="https://www.analyticsvidhya.com/blog/2015/08/comprehensive-guide-regression/" TargetMode="External"/><Relationship Id="rId4" Type="http://schemas.openxmlformats.org/officeDocument/2006/relationships/hyperlink" Target="https://www.mayoclinic.org/diseases-conditions/parkinsons-disease/symptoms-causes/syc-2037605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shreyaskar123/NextCare/tree/Voice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hreyaskar123/NextCare/tree/main/Data" TargetMode="External"/><Relationship Id="rId5" Type="http://schemas.openxmlformats.org/officeDocument/2006/relationships/image" Target="../media/image53.png"/><Relationship Id="rId10" Type="http://schemas.openxmlformats.org/officeDocument/2006/relationships/image" Target="../media/image2.png"/><Relationship Id="rId4" Type="http://schemas.openxmlformats.org/officeDocument/2006/relationships/image" Target="../media/image52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hyperlink" Target="https://github.com/shreyaskar123/NextCare/tree/main/Dat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hyperlink" Target="https://github.com/shreyaskar123/NextCare/tree/Voice" TargetMode="External"/><Relationship Id="rId4" Type="http://schemas.openxmlformats.org/officeDocument/2006/relationships/image" Target="../media/image15.jp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shreyaskar123/NextCare/tree/Voice" TargetMode="External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20.jpg"/><Relationship Id="rId10" Type="http://schemas.openxmlformats.org/officeDocument/2006/relationships/hyperlink" Target="https://github.com/shreyaskar123/NextCare/tree/main/Data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tZwL9YWJJRKr62DtZOvTXS7DSYNE3GQ3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"/>
          <p:cNvSpPr/>
          <p:nvPr/>
        </p:nvSpPr>
        <p:spPr>
          <a:xfrm rot="10800000" flipH="1">
            <a:off x="-484" y="-1"/>
            <a:ext cx="8111400" cy="6858000"/>
          </a:xfrm>
          <a:prstGeom prst="rect">
            <a:avLst/>
          </a:prstGeom>
          <a:gradFill>
            <a:gsLst>
              <a:gs pos="0">
                <a:srgbClr val="000000">
                  <a:alpha val="92156"/>
                </a:srgbClr>
              </a:gs>
              <a:gs pos="8000">
                <a:srgbClr val="000000">
                  <a:alpha val="92156"/>
                </a:srgbClr>
              </a:gs>
              <a:gs pos="100000">
                <a:schemeClr val="accent1"/>
              </a:gs>
            </a:gsLst>
            <a:lin ang="239989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"/>
          <p:cNvSpPr/>
          <p:nvPr/>
        </p:nvSpPr>
        <p:spPr>
          <a:xfrm rot="-5400000" flipH="1">
            <a:off x="858269" y="-401550"/>
            <a:ext cx="6858000" cy="7661100"/>
          </a:xfrm>
          <a:prstGeom prst="rect">
            <a:avLst/>
          </a:prstGeom>
          <a:gradFill>
            <a:gsLst>
              <a:gs pos="0">
                <a:srgbClr val="4472C4">
                  <a:alpha val="21176"/>
                </a:srgbClr>
              </a:gs>
              <a:gs pos="71000">
                <a:srgbClr val="1F3864">
                  <a:alpha val="0"/>
                </a:srgbClr>
              </a:gs>
              <a:gs pos="100000">
                <a:srgbClr val="000000">
                  <a:alpha val="0"/>
                </a:srgbClr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"/>
          <p:cNvSpPr/>
          <p:nvPr/>
        </p:nvSpPr>
        <p:spPr>
          <a:xfrm rot="10800000" flipH="1">
            <a:off x="-7519" y="-1"/>
            <a:ext cx="8118300" cy="68580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4000">
                <a:srgbClr val="4472C4">
                  <a:alpha val="0"/>
                </a:srgbClr>
              </a:gs>
              <a:gs pos="100000">
                <a:srgbClr val="000000">
                  <a:alpha val="80392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"/>
          <p:cNvSpPr/>
          <p:nvPr/>
        </p:nvSpPr>
        <p:spPr>
          <a:xfrm rot="-6150522">
            <a:off x="2569656" y="983208"/>
            <a:ext cx="5005822" cy="5005822"/>
          </a:xfrm>
          <a:prstGeom prst="ellipse">
            <a:avLst/>
          </a:prstGeom>
          <a:gradFill>
            <a:gsLst>
              <a:gs pos="0">
                <a:srgbClr val="2F5496">
                  <a:alpha val="0"/>
                </a:srgbClr>
              </a:gs>
              <a:gs pos="17000">
                <a:srgbClr val="2F5496">
                  <a:alpha val="0"/>
                </a:srgbClr>
              </a:gs>
              <a:gs pos="82000">
                <a:srgbClr val="000000">
                  <a:alpha val="22352"/>
                </a:srgbClr>
              </a:gs>
              <a:gs pos="100000">
                <a:srgbClr val="000000">
                  <a:alpha val="22352"/>
                </a:srgbClr>
              </a:gs>
            </a:gsLst>
            <a:lin ang="900002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"/>
          <p:cNvSpPr txBox="1">
            <a:spLocks noGrp="1"/>
          </p:cNvSpPr>
          <p:nvPr>
            <p:ph type="ctrTitle"/>
          </p:nvPr>
        </p:nvSpPr>
        <p:spPr>
          <a:xfrm>
            <a:off x="1011948" y="857251"/>
            <a:ext cx="6219600" cy="31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3700">
                <a:solidFill>
                  <a:srgbClr val="FFFFFF"/>
                </a:solidFill>
              </a:rPr>
              <a:t>NextCare: An Intelligent System for the Low-Cost Early Diagnosis and Real-Time Monitoring of Parkinson’s Disease using Machine Learning, Signal Processing and Wearable Technology</a:t>
            </a:r>
            <a:endParaRPr sz="3700">
              <a:solidFill>
                <a:srgbClr val="FFFFFF"/>
              </a:solidFill>
            </a:endParaRPr>
          </a:p>
        </p:txBody>
      </p:sp>
      <p:sp>
        <p:nvSpPr>
          <p:cNvPr id="165" name="Google Shape;165;p1"/>
          <p:cNvSpPr/>
          <p:nvPr/>
        </p:nvSpPr>
        <p:spPr>
          <a:xfrm rot="10800000" flipH="1">
            <a:off x="-7518" y="4354195"/>
            <a:ext cx="8118300" cy="2503800"/>
          </a:xfrm>
          <a:prstGeom prst="rect">
            <a:avLst/>
          </a:prstGeom>
          <a:gradFill>
            <a:gsLst>
              <a:gs pos="0">
                <a:srgbClr val="2F5496">
                  <a:alpha val="31372"/>
                </a:srgbClr>
              </a:gs>
              <a:gs pos="83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"/>
          <p:cNvSpPr txBox="1">
            <a:spLocks noGrp="1"/>
          </p:cNvSpPr>
          <p:nvPr>
            <p:ph type="subTitle" idx="1"/>
          </p:nvPr>
        </p:nvSpPr>
        <p:spPr>
          <a:xfrm>
            <a:off x="1105661" y="4800600"/>
            <a:ext cx="51798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US">
                <a:solidFill>
                  <a:srgbClr val="FFFFFF"/>
                </a:solidFill>
              </a:rPr>
              <a:t>By Shreyas Kar</a:t>
            </a:r>
            <a:endParaRPr/>
          </a:p>
        </p:txBody>
      </p:sp>
      <p:pic>
        <p:nvPicPr>
          <p:cNvPr id="167" name="Google Shape;16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0981" y="1842090"/>
            <a:ext cx="3173819" cy="3173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73cd6a8af_0_7"/>
          <p:cNvSpPr txBox="1">
            <a:spLocks noGrp="1"/>
          </p:cNvSpPr>
          <p:nvPr>
            <p:ph type="title"/>
          </p:nvPr>
        </p:nvSpPr>
        <p:spPr>
          <a:xfrm>
            <a:off x="2661300" y="243075"/>
            <a:ext cx="6869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NextCare Monitoring System</a:t>
            </a:r>
            <a:endParaRPr/>
          </a:p>
        </p:txBody>
      </p:sp>
      <p:pic>
        <p:nvPicPr>
          <p:cNvPr id="330" name="Google Shape;330;gc73cd6a8af_0_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1600" y="2622926"/>
            <a:ext cx="1319700" cy="9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c73cd6a8af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161" y="4106404"/>
            <a:ext cx="1428577" cy="14285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Google Shape;332;gc73cd6a8af_0_7"/>
          <p:cNvCxnSpPr/>
          <p:nvPr/>
        </p:nvCxnSpPr>
        <p:spPr>
          <a:xfrm rot="-5400000">
            <a:off x="687696" y="3945404"/>
            <a:ext cx="849000" cy="1335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3" name="Google Shape;333;gc73cd6a8af_0_7"/>
          <p:cNvSpPr/>
          <p:nvPr/>
        </p:nvSpPr>
        <p:spPr>
          <a:xfrm>
            <a:off x="1915400" y="2622925"/>
            <a:ext cx="821400" cy="25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4" name="Google Shape;334;gc73cd6a8af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2902" y="2316923"/>
            <a:ext cx="1470924" cy="79675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5" name="Google Shape;335;gc73cd6a8af_0_7"/>
          <p:cNvSpPr txBox="1"/>
          <p:nvPr/>
        </p:nvSpPr>
        <p:spPr>
          <a:xfrm>
            <a:off x="351611" y="5413501"/>
            <a:ext cx="1716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/Inertial Sensors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c73cd6a8af_0_7"/>
          <p:cNvSpPr txBox="1"/>
          <p:nvPr/>
        </p:nvSpPr>
        <p:spPr>
          <a:xfrm>
            <a:off x="595818" y="2223708"/>
            <a:ext cx="1115700" cy="369300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Bluetooth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c73cd6a8af_0_7"/>
          <p:cNvSpPr txBox="1"/>
          <p:nvPr/>
        </p:nvSpPr>
        <p:spPr>
          <a:xfrm>
            <a:off x="10837552" y="4391430"/>
            <a:ext cx="821400" cy="36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c73cd6a8af_0_7"/>
          <p:cNvSpPr/>
          <p:nvPr/>
        </p:nvSpPr>
        <p:spPr>
          <a:xfrm rot="10800000">
            <a:off x="10743350" y="4896629"/>
            <a:ext cx="915600" cy="3096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gc73cd6a8af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3588" y="4353589"/>
            <a:ext cx="1956762" cy="105991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0" name="Google Shape;340;gc73cd6a8af_0_7"/>
          <p:cNvSpPr txBox="1"/>
          <p:nvPr/>
        </p:nvSpPr>
        <p:spPr>
          <a:xfrm>
            <a:off x="8786450" y="2223700"/>
            <a:ext cx="1956900" cy="523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Tremor Amplitude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-US"/>
              <a:t>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Constancy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c73cd6a8af_0_7" descr="Image result for mobile phone 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96278" y="4431616"/>
            <a:ext cx="1059912" cy="105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c73cd6a8af_0_7" descr="Image result for graph ic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09241" y="4655721"/>
            <a:ext cx="1059913" cy="105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c73cd6a8af_0_7" descr="Image result for mobile phone 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2716" y="2218816"/>
            <a:ext cx="1059912" cy="1059912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c73cd6a8af_0_7"/>
          <p:cNvSpPr/>
          <p:nvPr/>
        </p:nvSpPr>
        <p:spPr>
          <a:xfrm>
            <a:off x="3852625" y="2572650"/>
            <a:ext cx="712500" cy="28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gc73cd6a8af_0_7" descr="Image result for database ic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65272" y="2195470"/>
            <a:ext cx="1039679" cy="103967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c73cd6a8af_0_7"/>
          <p:cNvSpPr/>
          <p:nvPr/>
        </p:nvSpPr>
        <p:spPr>
          <a:xfrm>
            <a:off x="5604938" y="2606125"/>
            <a:ext cx="712500" cy="28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gc73cd6a8af_0_7"/>
          <p:cNvSpPr txBox="1"/>
          <p:nvPr/>
        </p:nvSpPr>
        <p:spPr>
          <a:xfrm>
            <a:off x="2661300" y="3323600"/>
            <a:ext cx="15153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NextCare App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c73cd6a8af_0_7"/>
          <p:cNvSpPr txBox="1"/>
          <p:nvPr/>
        </p:nvSpPr>
        <p:spPr>
          <a:xfrm>
            <a:off x="4419325" y="3323600"/>
            <a:ext cx="15153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Cloud Database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c73cd6a8af_0_7"/>
          <p:cNvSpPr txBox="1"/>
          <p:nvPr/>
        </p:nvSpPr>
        <p:spPr>
          <a:xfrm>
            <a:off x="6351500" y="3323600"/>
            <a:ext cx="15153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Algorithm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c73cd6a8af_0_7"/>
          <p:cNvSpPr/>
          <p:nvPr/>
        </p:nvSpPr>
        <p:spPr>
          <a:xfrm>
            <a:off x="7959263" y="2572650"/>
            <a:ext cx="712500" cy="28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c73cd6a8af_0_7"/>
          <p:cNvSpPr/>
          <p:nvPr/>
        </p:nvSpPr>
        <p:spPr>
          <a:xfrm rot="5400000">
            <a:off x="9165950" y="3515438"/>
            <a:ext cx="1197900" cy="28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c73cd6a8af_0_7"/>
          <p:cNvSpPr txBox="1"/>
          <p:nvPr/>
        </p:nvSpPr>
        <p:spPr>
          <a:xfrm>
            <a:off x="9056800" y="5601525"/>
            <a:ext cx="15153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Algorithm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c73cd6a8af_0_7"/>
          <p:cNvSpPr/>
          <p:nvPr/>
        </p:nvSpPr>
        <p:spPr>
          <a:xfrm rot="10800000">
            <a:off x="7617100" y="4806779"/>
            <a:ext cx="915600" cy="3096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c73cd6a8af_0_7"/>
          <p:cNvSpPr txBox="1"/>
          <p:nvPr/>
        </p:nvSpPr>
        <p:spPr>
          <a:xfrm>
            <a:off x="6237850" y="5601525"/>
            <a:ext cx="15153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NextCare App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gc73cd6a8af_0_7"/>
          <p:cNvGrpSpPr/>
          <p:nvPr/>
        </p:nvGrpSpPr>
        <p:grpSpPr>
          <a:xfrm>
            <a:off x="82800" y="133584"/>
            <a:ext cx="1588500" cy="1250441"/>
            <a:chOff x="82800" y="133584"/>
            <a:chExt cx="1588500" cy="1250441"/>
          </a:xfrm>
        </p:grpSpPr>
        <p:pic>
          <p:nvPicPr>
            <p:cNvPr id="356" name="Google Shape;356;gc73cd6a8af_0_7" descr="Logo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1303" y="133584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7" name="Google Shape;357;gc73cd6a8af_0_7"/>
            <p:cNvSpPr txBox="1"/>
            <p:nvPr/>
          </p:nvSpPr>
          <p:spPr>
            <a:xfrm>
              <a:off x="82800" y="1076225"/>
              <a:ext cx="158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8" name="Google Shape;358;gc73cd6a8af_0_7" descr="Image result for graph ic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66422" y="1295824"/>
            <a:ext cx="712500" cy="712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gc73cd6a8af_0_7"/>
          <p:cNvCxnSpPr/>
          <p:nvPr/>
        </p:nvCxnSpPr>
        <p:spPr>
          <a:xfrm flipH="1">
            <a:off x="5373851" y="5116380"/>
            <a:ext cx="1091100" cy="60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0" name="Google Shape;360;gc73cd6a8af_0_7"/>
          <p:cNvCxnSpPr>
            <a:stCxn id="343" idx="0"/>
            <a:endCxn id="358" idx="2"/>
          </p:cNvCxnSpPr>
          <p:nvPr/>
        </p:nvCxnSpPr>
        <p:spPr>
          <a:xfrm rot="10800000">
            <a:off x="3322672" y="2008216"/>
            <a:ext cx="0" cy="210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1" name="Google Shape;361;gc73cd6a8af_0_7"/>
          <p:cNvSpPr txBox="1"/>
          <p:nvPr/>
        </p:nvSpPr>
        <p:spPr>
          <a:xfrm>
            <a:off x="4327463" y="5812325"/>
            <a:ext cx="15153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UPDRS *Chart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c73cd6a8af_0_7"/>
          <p:cNvSpPr txBox="1"/>
          <p:nvPr/>
        </p:nvSpPr>
        <p:spPr>
          <a:xfrm>
            <a:off x="3678925" y="1384025"/>
            <a:ext cx="2965800" cy="30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Real Time Tremor  Visualization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c73cd6a8af_0_7"/>
          <p:cNvSpPr txBox="1"/>
          <p:nvPr/>
        </p:nvSpPr>
        <p:spPr>
          <a:xfrm>
            <a:off x="9904475" y="159975"/>
            <a:ext cx="195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"/>
          <p:cNvSpPr txBox="1">
            <a:spLocks noGrp="1"/>
          </p:cNvSpPr>
          <p:nvPr>
            <p:ph type="title"/>
          </p:nvPr>
        </p:nvSpPr>
        <p:spPr>
          <a:xfrm>
            <a:off x="1524000" y="3782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Parkinsonian Tremor Quantification by Amplitude and Frequency</a:t>
            </a:r>
            <a:endParaRPr/>
          </a:p>
        </p:txBody>
      </p:sp>
      <p:grpSp>
        <p:nvGrpSpPr>
          <p:cNvPr id="369" name="Google Shape;369;p12"/>
          <p:cNvGrpSpPr/>
          <p:nvPr/>
        </p:nvGrpSpPr>
        <p:grpSpPr>
          <a:xfrm>
            <a:off x="839974" y="2514392"/>
            <a:ext cx="10512051" cy="2973803"/>
            <a:chOff x="1774" y="688767"/>
            <a:chExt cx="10512051" cy="2973803"/>
          </a:xfrm>
        </p:grpSpPr>
        <p:sp>
          <p:nvSpPr>
            <p:cNvPr id="370" name="Google Shape;370;p12"/>
            <p:cNvSpPr/>
            <p:nvPr/>
          </p:nvSpPr>
          <p:spPr>
            <a:xfrm>
              <a:off x="1774" y="1484086"/>
              <a:ext cx="2766329" cy="13831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2"/>
            <p:cNvSpPr txBox="1"/>
            <p:nvPr/>
          </p:nvSpPr>
          <p:spPr>
            <a:xfrm>
              <a:off x="42285" y="1524597"/>
              <a:ext cx="2685307" cy="1302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Tremor Score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2"/>
            <p:cNvSpPr/>
            <p:nvPr/>
          </p:nvSpPr>
          <p:spPr>
            <a:xfrm rot="-2142401">
              <a:off x="2640020" y="1749400"/>
              <a:ext cx="1362697" cy="572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2"/>
            <p:cNvSpPr txBox="1"/>
            <p:nvPr/>
          </p:nvSpPr>
          <p:spPr>
            <a:xfrm rot="-2142401">
              <a:off x="3287302" y="1743941"/>
              <a:ext cx="68134" cy="6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2"/>
            <p:cNvSpPr/>
            <p:nvPr/>
          </p:nvSpPr>
          <p:spPr>
            <a:xfrm>
              <a:off x="3874635" y="688767"/>
              <a:ext cx="2766329" cy="13831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2"/>
            <p:cNvSpPr txBox="1"/>
            <p:nvPr/>
          </p:nvSpPr>
          <p:spPr>
            <a:xfrm>
              <a:off x="3915146" y="729278"/>
              <a:ext cx="2685307" cy="1302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Amplitude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6640964" y="1351740"/>
              <a:ext cx="1106531" cy="572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2"/>
            <p:cNvSpPr txBox="1"/>
            <p:nvPr/>
          </p:nvSpPr>
          <p:spPr>
            <a:xfrm>
              <a:off x="7166567" y="1352686"/>
              <a:ext cx="55326" cy="5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2"/>
            <p:cNvSpPr/>
            <p:nvPr/>
          </p:nvSpPr>
          <p:spPr>
            <a:xfrm>
              <a:off x="7747496" y="688767"/>
              <a:ext cx="2766329" cy="13831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2"/>
            <p:cNvSpPr txBox="1"/>
            <p:nvPr/>
          </p:nvSpPr>
          <p:spPr>
            <a:xfrm>
              <a:off x="7788007" y="729278"/>
              <a:ext cx="2685307" cy="1302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Normalized Peak Power Sum of </a:t>
              </a:r>
              <a:r>
                <a:rPr lang="en-US" sz="2200" b="0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all</a:t>
              </a: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axes in IMU sensor.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2"/>
            <p:cNvSpPr/>
            <p:nvPr/>
          </p:nvSpPr>
          <p:spPr>
            <a:xfrm rot="2142401">
              <a:off x="2640020" y="2544720"/>
              <a:ext cx="1362697" cy="572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345A9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2"/>
            <p:cNvSpPr txBox="1"/>
            <p:nvPr/>
          </p:nvSpPr>
          <p:spPr>
            <a:xfrm rot="2142401">
              <a:off x="3287302" y="2539261"/>
              <a:ext cx="68134" cy="6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2"/>
            <p:cNvSpPr/>
            <p:nvPr/>
          </p:nvSpPr>
          <p:spPr>
            <a:xfrm>
              <a:off x="3874635" y="2279406"/>
              <a:ext cx="2766329" cy="13831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2"/>
            <p:cNvSpPr txBox="1"/>
            <p:nvPr/>
          </p:nvSpPr>
          <p:spPr>
            <a:xfrm>
              <a:off x="3915146" y="2319917"/>
              <a:ext cx="2685307" cy="1302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Constancy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2"/>
            <p:cNvSpPr/>
            <p:nvPr/>
          </p:nvSpPr>
          <p:spPr>
            <a:xfrm>
              <a:off x="6640964" y="2942380"/>
              <a:ext cx="1106531" cy="5721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3A66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2"/>
            <p:cNvSpPr txBox="1"/>
            <p:nvPr/>
          </p:nvSpPr>
          <p:spPr>
            <a:xfrm>
              <a:off x="7166567" y="2943325"/>
              <a:ext cx="55326" cy="55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2"/>
            <p:cNvSpPr/>
            <p:nvPr/>
          </p:nvSpPr>
          <p:spPr>
            <a:xfrm>
              <a:off x="7747496" y="2279406"/>
              <a:ext cx="2766329" cy="1383164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2"/>
            <p:cNvSpPr txBox="1"/>
            <p:nvPr/>
          </p:nvSpPr>
          <p:spPr>
            <a:xfrm>
              <a:off x="7788007" y="2319917"/>
              <a:ext cx="2685307" cy="13021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lang="en-US" sz="2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Tremor score computed every 15 min for a span of week</a:t>
              </a:r>
              <a:r>
                <a:rPr lang="en-US" sz="2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8" name="Google Shape;388;p12" descr="Image result for github log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710" y="5687426"/>
            <a:ext cx="1280160" cy="716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12"/>
          <p:cNvGrpSpPr/>
          <p:nvPr/>
        </p:nvGrpSpPr>
        <p:grpSpPr>
          <a:xfrm>
            <a:off x="10595668" y="5538211"/>
            <a:ext cx="885325" cy="1107313"/>
            <a:chOff x="8883220" y="5359480"/>
            <a:chExt cx="945453" cy="1090337"/>
          </a:xfrm>
        </p:grpSpPr>
        <p:pic>
          <p:nvPicPr>
            <p:cNvPr id="390" name="Google Shape;390;p12" descr="Image result for data icon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83220" y="5359480"/>
              <a:ext cx="890953" cy="856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12"/>
            <p:cNvSpPr txBox="1"/>
            <p:nvPr/>
          </p:nvSpPr>
          <p:spPr>
            <a:xfrm>
              <a:off x="8954626" y="6080485"/>
              <a:ext cx="8740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2"/>
          <p:cNvGrpSpPr/>
          <p:nvPr/>
        </p:nvGrpSpPr>
        <p:grpSpPr>
          <a:xfrm>
            <a:off x="82800" y="133584"/>
            <a:ext cx="1588500" cy="1250441"/>
            <a:chOff x="82800" y="133584"/>
            <a:chExt cx="1588500" cy="1250441"/>
          </a:xfrm>
        </p:grpSpPr>
        <p:pic>
          <p:nvPicPr>
            <p:cNvPr id="393" name="Google Shape;393;p12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1303" y="133584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12"/>
            <p:cNvSpPr txBox="1"/>
            <p:nvPr/>
          </p:nvSpPr>
          <p:spPr>
            <a:xfrm>
              <a:off x="82800" y="1076225"/>
              <a:ext cx="158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/>
          <p:nvPr/>
        </p:nvSpPr>
        <p:spPr>
          <a:xfrm>
            <a:off x="11118533" y="918266"/>
            <a:ext cx="706127" cy="5863534"/>
          </a:xfrm>
          <a:custGeom>
            <a:avLst/>
            <a:gdLst/>
            <a:ahLst/>
            <a:cxnLst/>
            <a:rect l="l" t="t" r="r" b="b"/>
            <a:pathLst>
              <a:path w="414" h="2447" extrusionOk="0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2"/>
          <p:cNvSpPr/>
          <p:nvPr/>
        </p:nvSpPr>
        <p:spPr>
          <a:xfrm>
            <a:off x="11117879" y="643467"/>
            <a:ext cx="420307" cy="5668919"/>
          </a:xfrm>
          <a:custGeom>
            <a:avLst/>
            <a:gdLst/>
            <a:ahLst/>
            <a:cxnLst/>
            <a:rect l="l" t="t" r="r" b="b"/>
            <a:pathLst>
              <a:path w="209" h="2358" extrusionOk="0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2"/>
          <p:cNvSpPr/>
          <p:nvPr/>
        </p:nvSpPr>
        <p:spPr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02" name="Google Shape;402;p52"/>
          <p:cNvGraphicFramePr/>
          <p:nvPr/>
        </p:nvGraphicFramePr>
        <p:xfrm>
          <a:off x="6439613" y="1204488"/>
          <a:ext cx="4799100" cy="41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03" name="Google Shape;403;p52"/>
          <p:cNvGraphicFramePr/>
          <p:nvPr/>
        </p:nvGraphicFramePr>
        <p:xfrm>
          <a:off x="1018400" y="1245225"/>
          <a:ext cx="4799100" cy="41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4" name="Google Shape;404;p52"/>
          <p:cNvSpPr txBox="1"/>
          <p:nvPr/>
        </p:nvSpPr>
        <p:spPr>
          <a:xfrm>
            <a:off x="3201165" y="5391158"/>
            <a:ext cx="143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Accuracy: 94.1%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2"/>
          <p:cNvSpPr txBox="1"/>
          <p:nvPr/>
        </p:nvSpPr>
        <p:spPr>
          <a:xfrm>
            <a:off x="8124121" y="5391144"/>
            <a:ext cx="143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Accuracy: 91.1%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6" name="Google Shape;406;p52"/>
          <p:cNvGrpSpPr/>
          <p:nvPr/>
        </p:nvGrpSpPr>
        <p:grpSpPr>
          <a:xfrm>
            <a:off x="819401" y="5688775"/>
            <a:ext cx="885325" cy="1107313"/>
            <a:chOff x="8883220" y="5359480"/>
            <a:chExt cx="945453" cy="1090337"/>
          </a:xfrm>
        </p:grpSpPr>
        <p:pic>
          <p:nvPicPr>
            <p:cNvPr id="407" name="Google Shape;407;p52" descr="Image result for data icon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83220" y="5359480"/>
              <a:ext cx="890953" cy="856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52"/>
            <p:cNvSpPr txBox="1"/>
            <p:nvPr/>
          </p:nvSpPr>
          <p:spPr>
            <a:xfrm>
              <a:off x="8954626" y="6080485"/>
              <a:ext cx="8740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52"/>
          <p:cNvSpPr txBox="1"/>
          <p:nvPr/>
        </p:nvSpPr>
        <p:spPr>
          <a:xfrm>
            <a:off x="4780200" y="742800"/>
            <a:ext cx="319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NextCare Monitoring Results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0" name="Google Shape;410;p52"/>
          <p:cNvGrpSpPr/>
          <p:nvPr/>
        </p:nvGrpSpPr>
        <p:grpSpPr>
          <a:xfrm>
            <a:off x="47225" y="-45941"/>
            <a:ext cx="1588500" cy="1250441"/>
            <a:chOff x="82800" y="133584"/>
            <a:chExt cx="1588500" cy="1250441"/>
          </a:xfrm>
        </p:grpSpPr>
        <p:pic>
          <p:nvPicPr>
            <p:cNvPr id="411" name="Google Shape;411;p52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1303" y="133584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52"/>
            <p:cNvSpPr txBox="1"/>
            <p:nvPr/>
          </p:nvSpPr>
          <p:spPr>
            <a:xfrm>
              <a:off x="82800" y="1076225"/>
              <a:ext cx="158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0"/>
          <p:cNvSpPr/>
          <p:nvPr/>
        </p:nvSpPr>
        <p:spPr>
          <a:xfrm>
            <a:off x="477012" y="480060"/>
            <a:ext cx="11238000" cy="589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196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67" y="2032518"/>
            <a:ext cx="5294716" cy="27929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0" name="Google Shape;420;p10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1" name="Google Shape;42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817" y="1953098"/>
            <a:ext cx="5294715" cy="295180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0"/>
          <p:cNvSpPr txBox="1"/>
          <p:nvPr/>
        </p:nvSpPr>
        <p:spPr>
          <a:xfrm>
            <a:off x="1767016" y="5090984"/>
            <a:ext cx="373174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Indicative of Treatment Failure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0"/>
          <p:cNvSpPr txBox="1"/>
          <p:nvPr/>
        </p:nvSpPr>
        <p:spPr>
          <a:xfrm>
            <a:off x="6253817" y="5095148"/>
            <a:ext cx="54290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NextCare not there and patient is treated on a bad day (2/6/21)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0"/>
          <p:cNvSpPr txBox="1"/>
          <p:nvPr/>
        </p:nvSpPr>
        <p:spPr>
          <a:xfrm>
            <a:off x="4780200" y="742800"/>
            <a:ext cx="319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NextCare Monitoring Use Cases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5" name="Google Shape;425;p10"/>
          <p:cNvGrpSpPr/>
          <p:nvPr/>
        </p:nvGrpSpPr>
        <p:grpSpPr>
          <a:xfrm>
            <a:off x="562975" y="561559"/>
            <a:ext cx="1588500" cy="1250441"/>
            <a:chOff x="82800" y="133584"/>
            <a:chExt cx="1588500" cy="1250441"/>
          </a:xfrm>
        </p:grpSpPr>
        <p:pic>
          <p:nvPicPr>
            <p:cNvPr id="426" name="Google Shape;426;p10" descr="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1303" y="133584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10"/>
            <p:cNvSpPr txBox="1"/>
            <p:nvPr/>
          </p:nvSpPr>
          <p:spPr>
            <a:xfrm>
              <a:off x="82800" y="1076225"/>
              <a:ext cx="158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0"/>
          <p:cNvSpPr txBox="1"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/>
              <a:t>Wearable Device Construction</a:t>
            </a:r>
            <a:endParaRPr/>
          </a:p>
        </p:txBody>
      </p:sp>
      <p:sp>
        <p:nvSpPr>
          <p:cNvPr id="433" name="Google Shape;433;p20"/>
          <p:cNvSpPr txBox="1">
            <a:spLocks noGrp="1"/>
          </p:cNvSpPr>
          <p:nvPr>
            <p:ph type="body" idx="1"/>
          </p:nvPr>
        </p:nvSpPr>
        <p:spPr>
          <a:xfrm>
            <a:off x="1376313" y="5665510"/>
            <a:ext cx="9426806" cy="71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/>
              <a:t>Constructed using Google SketchUp Software and Ender 3 Pro 3D Printer , PLA Filament</a:t>
            </a:r>
            <a:endParaRPr/>
          </a:p>
        </p:txBody>
      </p:sp>
      <p:pic>
        <p:nvPicPr>
          <p:cNvPr id="434" name="Google Shape;43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50431" cy="125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9320" y="1156808"/>
            <a:ext cx="3810000" cy="21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092" y="1056797"/>
            <a:ext cx="36576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7446e3b55_1_16"/>
          <p:cNvSpPr txBox="1">
            <a:spLocks noGrp="1"/>
          </p:cNvSpPr>
          <p:nvPr>
            <p:ph type="title"/>
          </p:nvPr>
        </p:nvSpPr>
        <p:spPr>
          <a:xfrm>
            <a:off x="2866125" y="52400"/>
            <a:ext cx="6969000" cy="94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- NextCare Monitoring</a:t>
            </a:r>
            <a:endParaRPr/>
          </a:p>
        </p:txBody>
      </p:sp>
      <p:grpSp>
        <p:nvGrpSpPr>
          <p:cNvPr id="443" name="Google Shape;443;gc7446e3b55_1_16"/>
          <p:cNvGrpSpPr/>
          <p:nvPr/>
        </p:nvGrpSpPr>
        <p:grpSpPr>
          <a:xfrm>
            <a:off x="82800" y="133584"/>
            <a:ext cx="1588500" cy="1250441"/>
            <a:chOff x="82800" y="133584"/>
            <a:chExt cx="1588500" cy="1250441"/>
          </a:xfrm>
        </p:grpSpPr>
        <p:pic>
          <p:nvPicPr>
            <p:cNvPr id="444" name="Google Shape;444;gc7446e3b55_1_16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1303" y="133584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5" name="Google Shape;445;gc7446e3b55_1_16"/>
            <p:cNvSpPr txBox="1"/>
            <p:nvPr/>
          </p:nvSpPr>
          <p:spPr>
            <a:xfrm>
              <a:off x="82800" y="1076225"/>
              <a:ext cx="158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6" name="Google Shape;446;gc7446e3b55_1_16" title="MonitoringDemoNextCare - HD 720p - HD 720p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1300" y="933975"/>
            <a:ext cx="9038450" cy="580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3"/>
          <p:cNvSpPr/>
          <p:nvPr/>
        </p:nvSpPr>
        <p:spPr>
          <a:xfrm rot="-54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53"/>
          <p:cNvSpPr txBox="1"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NextCare Mobile App</a:t>
            </a:r>
            <a:endParaRPr/>
          </a:p>
        </p:txBody>
      </p:sp>
      <p:grpSp>
        <p:nvGrpSpPr>
          <p:cNvPr id="453" name="Google Shape;453;p53"/>
          <p:cNvGrpSpPr/>
          <p:nvPr/>
        </p:nvGrpSpPr>
        <p:grpSpPr>
          <a:xfrm>
            <a:off x="1401825" y="3042987"/>
            <a:ext cx="10100649" cy="3173547"/>
            <a:chOff x="1401825" y="3042987"/>
            <a:chExt cx="10100649" cy="3173547"/>
          </a:xfrm>
        </p:grpSpPr>
        <p:pic>
          <p:nvPicPr>
            <p:cNvPr id="454" name="Google Shape;454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8688" y="3095187"/>
              <a:ext cx="1185863" cy="250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07201" y="3095187"/>
              <a:ext cx="1150938" cy="250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326137" y="3042987"/>
              <a:ext cx="1176338" cy="2501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25100" y="3095187"/>
              <a:ext cx="1160463" cy="250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5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14674" y="3137884"/>
              <a:ext cx="1319213" cy="250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116250" y="3095187"/>
              <a:ext cx="1200150" cy="250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5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401825" y="3095187"/>
              <a:ext cx="1216025" cy="250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5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38462" y="3095187"/>
              <a:ext cx="1176338" cy="2501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53"/>
            <p:cNvSpPr txBox="1"/>
            <p:nvPr/>
          </p:nvSpPr>
          <p:spPr>
            <a:xfrm>
              <a:off x="1401825" y="5653891"/>
              <a:ext cx="11400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Registration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3"/>
            <p:cNvSpPr txBox="1"/>
            <p:nvPr/>
          </p:nvSpPr>
          <p:spPr>
            <a:xfrm>
              <a:off x="2863147" y="5682475"/>
              <a:ext cx="712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Login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3"/>
            <p:cNvSpPr txBox="1"/>
            <p:nvPr/>
          </p:nvSpPr>
          <p:spPr>
            <a:xfrm>
              <a:off x="4127678" y="5686450"/>
              <a:ext cx="712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Home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3"/>
            <p:cNvSpPr txBox="1"/>
            <p:nvPr/>
          </p:nvSpPr>
          <p:spPr>
            <a:xfrm>
              <a:off x="5205608" y="5653891"/>
              <a:ext cx="1021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Diagnosis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Home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3"/>
            <p:cNvSpPr txBox="1"/>
            <p:nvPr/>
          </p:nvSpPr>
          <p:spPr>
            <a:xfrm>
              <a:off x="6346919" y="5693211"/>
              <a:ext cx="12715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PD 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3"/>
            <p:cNvSpPr txBox="1"/>
            <p:nvPr/>
          </p:nvSpPr>
          <p:spPr>
            <a:xfrm>
              <a:off x="7698688" y="5686576"/>
              <a:ext cx="151859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Voice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Collection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53"/>
            <p:cNvSpPr txBox="1"/>
            <p:nvPr/>
          </p:nvSpPr>
          <p:spPr>
            <a:xfrm>
              <a:off x="8969580" y="5643893"/>
              <a:ext cx="13565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Connect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Device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53"/>
            <p:cNvSpPr txBox="1"/>
            <p:nvPr/>
          </p:nvSpPr>
          <p:spPr>
            <a:xfrm>
              <a:off x="10322501" y="5693314"/>
              <a:ext cx="10695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Monitoring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Tremor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0" name="Google Shape;470;p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1250431" cy="12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3"/>
          <p:cNvSpPr txBox="1"/>
          <p:nvPr/>
        </p:nvSpPr>
        <p:spPr>
          <a:xfrm>
            <a:off x="5799800" y="6325650"/>
            <a:ext cx="13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 few Screens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Conclusion: NextCare at a Healthcare Setting</a:t>
            </a:r>
            <a:endParaRPr/>
          </a:p>
        </p:txBody>
      </p:sp>
      <p:sp>
        <p:nvSpPr>
          <p:cNvPr id="477" name="Google Shape;477;p19"/>
          <p:cNvSpPr/>
          <p:nvPr/>
        </p:nvSpPr>
        <p:spPr>
          <a:xfrm>
            <a:off x="9473431" y="-366953"/>
            <a:ext cx="45719" cy="4571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19"/>
          <p:cNvGrpSpPr/>
          <p:nvPr/>
        </p:nvGrpSpPr>
        <p:grpSpPr>
          <a:xfrm>
            <a:off x="1250426" y="4226041"/>
            <a:ext cx="9982335" cy="2283115"/>
            <a:chOff x="999239" y="1529091"/>
            <a:chExt cx="9982335" cy="2283115"/>
          </a:xfrm>
        </p:grpSpPr>
        <p:pic>
          <p:nvPicPr>
            <p:cNvPr id="479" name="Google Shape;479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10426" y="2715311"/>
              <a:ext cx="1304174" cy="923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19" descr="Image result for computer iphone ic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00039" y="2542206"/>
              <a:ext cx="1270000" cy="1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19" descr="Image result for database ico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55183" y="2542206"/>
              <a:ext cx="1092200" cy="109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19" descr="Image result for doctor  ic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11574" y="2542206"/>
              <a:ext cx="1270000" cy="127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67527" y="2632506"/>
              <a:ext cx="544047" cy="108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19" descr="Image result for bluetoth ico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706032" y="2407269"/>
              <a:ext cx="681037" cy="681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19"/>
            <p:cNvSpPr/>
            <p:nvPr/>
          </p:nvSpPr>
          <p:spPr>
            <a:xfrm>
              <a:off x="2691577" y="3352800"/>
              <a:ext cx="979002" cy="76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6" name="Google Shape;486;p19" descr="Image result for Wifi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483009" y="2715311"/>
              <a:ext cx="397183" cy="2771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19"/>
            <p:cNvSpPr/>
            <p:nvPr/>
          </p:nvSpPr>
          <p:spPr>
            <a:xfrm>
              <a:off x="5173110" y="3211588"/>
              <a:ext cx="979002" cy="762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9"/>
            <p:cNvSpPr/>
            <p:nvPr/>
          </p:nvSpPr>
          <p:spPr>
            <a:xfrm>
              <a:off x="7553525" y="3131740"/>
              <a:ext cx="1241776" cy="7984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9"/>
            <p:cNvSpPr txBox="1"/>
            <p:nvPr/>
          </p:nvSpPr>
          <p:spPr>
            <a:xfrm>
              <a:off x="999239" y="2001511"/>
              <a:ext cx="1381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NextWatch on a patient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0" name="Google Shape;490;p19" descr="Image result for Wifi ico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057336" y="2715311"/>
              <a:ext cx="397183" cy="2771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Google Shape;491;p19"/>
            <p:cNvSpPr txBox="1"/>
            <p:nvPr/>
          </p:nvSpPr>
          <p:spPr>
            <a:xfrm>
              <a:off x="3656612" y="1667495"/>
              <a:ext cx="1794188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NextCare receiver app on phone or Laptop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 txBox="1"/>
            <p:nvPr/>
          </p:nvSpPr>
          <p:spPr>
            <a:xfrm>
              <a:off x="5986069" y="1658345"/>
              <a:ext cx="2053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Google Cloud Firestore Database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9"/>
            <p:cNvSpPr txBox="1"/>
            <p:nvPr/>
          </p:nvSpPr>
          <p:spPr>
            <a:xfrm>
              <a:off x="8911709" y="1529091"/>
              <a:ext cx="2053446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Doctor checks real-time report on NextCare App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94" name="Google Shape;494;p19"/>
          <p:cNvCxnSpPr/>
          <p:nvPr/>
        </p:nvCxnSpPr>
        <p:spPr>
          <a:xfrm>
            <a:off x="1054500" y="4114800"/>
            <a:ext cx="10676774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95" name="Google Shape;495;p19"/>
          <p:cNvGrpSpPr/>
          <p:nvPr/>
        </p:nvGrpSpPr>
        <p:grpSpPr>
          <a:xfrm>
            <a:off x="838205" y="1938993"/>
            <a:ext cx="7921524" cy="1917506"/>
            <a:chOff x="685800" y="4950811"/>
            <a:chExt cx="7921524" cy="1917506"/>
          </a:xfrm>
        </p:grpSpPr>
        <p:pic>
          <p:nvPicPr>
            <p:cNvPr id="496" name="Google Shape;496;p19" descr="Image result for speaks ic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99208" y="4995681"/>
              <a:ext cx="1181281" cy="1181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480426" y="5056715"/>
              <a:ext cx="527078" cy="10592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1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349952" y="5041309"/>
              <a:ext cx="539366" cy="10394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19" descr="Image result for doctor  ic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47724" y="4950811"/>
              <a:ext cx="1271016" cy="12710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0" name="Google Shape;500;p19"/>
            <p:cNvSpPr/>
            <p:nvPr/>
          </p:nvSpPr>
          <p:spPr>
            <a:xfrm>
              <a:off x="3098769" y="5501043"/>
              <a:ext cx="3159900" cy="1200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9"/>
            <p:cNvSpPr txBox="1"/>
            <p:nvPr/>
          </p:nvSpPr>
          <p:spPr>
            <a:xfrm>
              <a:off x="685800" y="6112276"/>
              <a:ext cx="28188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Patient’s 30s voice sample collected by NextCare App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9"/>
            <p:cNvSpPr txBox="1"/>
            <p:nvPr/>
          </p:nvSpPr>
          <p:spPr>
            <a:xfrm>
              <a:off x="6427824" y="6221817"/>
              <a:ext cx="2179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Doctor checks result on NextCare App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3" name="Google Shape;503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50431" cy="12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19"/>
          <p:cNvSpPr txBox="1"/>
          <p:nvPr/>
        </p:nvSpPr>
        <p:spPr>
          <a:xfrm>
            <a:off x="292825" y="1541125"/>
            <a:ext cx="161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Diagnosis</a:t>
            </a:r>
            <a:endParaRPr sz="18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9"/>
          <p:cNvSpPr txBox="1"/>
          <p:nvPr/>
        </p:nvSpPr>
        <p:spPr>
          <a:xfrm>
            <a:off x="292825" y="4226050"/>
            <a:ext cx="1618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17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9"/>
          <p:cNvSpPr txBox="1"/>
          <p:nvPr/>
        </p:nvSpPr>
        <p:spPr>
          <a:xfrm>
            <a:off x="8890800" y="2002825"/>
            <a:ext cx="3191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Diagnosis 5 years before existing methods.</a:t>
            </a:r>
            <a:endParaRPr sz="20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19% better accuracy than existing methods.</a:t>
            </a:r>
            <a:endParaRPr sz="2000" b="0" i="0" u="none" strike="noStrike" cap="non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6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26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6"/>
          <p:cNvSpPr txBox="1"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6200"/>
              <a:t>Acknowledgment</a:t>
            </a:r>
            <a:endParaRPr sz="3400"/>
          </a:p>
        </p:txBody>
      </p:sp>
      <p:sp>
        <p:nvSpPr>
          <p:cNvPr id="516" name="Google Shape;516;p26"/>
          <p:cNvSpPr txBox="1">
            <a:spLocks noGrp="1"/>
          </p:cNvSpPr>
          <p:nvPr>
            <p:ph type="body" idx="1"/>
          </p:nvPr>
        </p:nvSpPr>
        <p:spPr>
          <a:xfrm>
            <a:off x="1285240" y="2969469"/>
            <a:ext cx="8074815" cy="2800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71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20"/>
              <a:buChar char="•"/>
            </a:pPr>
            <a:r>
              <a:rPr lang="en-US" sz="2220" dirty="0"/>
              <a:t>Dr. Peter Campbell: Researcher University of Louisville Department of Anatomical Sciences and Neurobiology</a:t>
            </a:r>
            <a:endParaRPr sz="2440" dirty="0"/>
          </a:p>
          <a:p>
            <a:pPr marL="228600" lvl="0" indent="-21717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220"/>
              <a:buChar char="•"/>
            </a:pPr>
            <a:r>
              <a:rPr lang="en-US" sz="2220" dirty="0"/>
              <a:t>Dr. Joseph </a:t>
            </a:r>
            <a:r>
              <a:rPr lang="en-US" sz="2220" dirty="0" err="1"/>
              <a:t>Neimat</a:t>
            </a:r>
            <a:r>
              <a:rPr lang="en-US" sz="2220" dirty="0"/>
              <a:t>: Chairman of Department of Neurological Surgery at the University of Louisville</a:t>
            </a:r>
            <a:endParaRPr sz="2440" dirty="0"/>
          </a:p>
          <a:p>
            <a:pPr marL="228600" lvl="0" indent="-21717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 dirty="0"/>
              <a:t>Michael. J. Fox Foundation: Funding clinical trials that provided the data for training and testing models. </a:t>
            </a:r>
            <a:endParaRPr sz="2220" dirty="0"/>
          </a:p>
          <a:p>
            <a:pPr marL="228600" lvl="0" indent="-76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sz="2220" dirty="0"/>
          </a:p>
          <a:p>
            <a:pPr marL="228600" lvl="0" indent="-76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sz="2220" dirty="0"/>
          </a:p>
          <a:p>
            <a:pPr marL="228600" lvl="0" indent="-762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sz="2220" dirty="0"/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</a:pPr>
            <a:endParaRPr sz="222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cad81d5b3c_1_0"/>
          <p:cNvSpPr txBox="1">
            <a:spLocks noGrp="1"/>
          </p:cNvSpPr>
          <p:nvPr>
            <p:ph type="title"/>
          </p:nvPr>
        </p:nvSpPr>
        <p:spPr>
          <a:xfrm>
            <a:off x="2614000" y="1468467"/>
            <a:ext cx="6963900" cy="130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Next Step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23" name="Google Shape;523;gcad81d5b3c_1_0"/>
          <p:cNvSpPr txBox="1">
            <a:spLocks noGrp="1"/>
          </p:cNvSpPr>
          <p:nvPr>
            <p:ph type="body" idx="1"/>
          </p:nvPr>
        </p:nvSpPr>
        <p:spPr>
          <a:xfrm>
            <a:off x="2614000" y="2782333"/>
            <a:ext cx="5058552" cy="260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2100"/>
              </a:spcAft>
              <a:buNone/>
            </a:pPr>
            <a:r>
              <a:rPr lang="en-US" dirty="0"/>
              <a:t>Add Bradykinesia and Gait to monitoring.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9"/>
          <p:cNvSpPr txBox="1"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4000"/>
              <a:t>Purpose: Issues with PD Diagnosis</a:t>
            </a:r>
            <a:endParaRPr/>
          </a:p>
        </p:txBody>
      </p:sp>
      <p:sp>
        <p:nvSpPr>
          <p:cNvPr id="173" name="Google Shape;173;p49"/>
          <p:cNvSpPr/>
          <p:nvPr/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49"/>
          <p:cNvSpPr/>
          <p:nvPr/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9"/>
          <p:cNvSpPr/>
          <p:nvPr/>
        </p:nvSpPr>
        <p:spPr>
          <a:xfrm>
            <a:off x="1253513" y="4522951"/>
            <a:ext cx="288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9"/>
          <p:cNvSpPr/>
          <p:nvPr/>
        </p:nvSpPr>
        <p:spPr>
          <a:xfrm>
            <a:off x="8041035" y="4522951"/>
            <a:ext cx="288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7" name="Google Shape;177;p49"/>
          <p:cNvGrpSpPr/>
          <p:nvPr/>
        </p:nvGrpSpPr>
        <p:grpSpPr>
          <a:xfrm>
            <a:off x="1882303" y="2740599"/>
            <a:ext cx="2888400" cy="1799891"/>
            <a:chOff x="620513" y="1863776"/>
            <a:chExt cx="2888400" cy="1799891"/>
          </a:xfrm>
        </p:grpSpPr>
        <p:sp>
          <p:nvSpPr>
            <p:cNvPr id="178" name="Google Shape;178;p49"/>
            <p:cNvSpPr txBox="1"/>
            <p:nvPr/>
          </p:nvSpPr>
          <p:spPr>
            <a:xfrm>
              <a:off x="620513" y="1863776"/>
              <a:ext cx="28884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Late 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9"/>
            <p:cNvSpPr/>
            <p:nvPr/>
          </p:nvSpPr>
          <p:spPr>
            <a:xfrm>
              <a:off x="1583323" y="2364067"/>
              <a:ext cx="1299600" cy="12996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180;p49"/>
          <p:cNvGrpSpPr/>
          <p:nvPr/>
        </p:nvGrpSpPr>
        <p:grpSpPr>
          <a:xfrm>
            <a:off x="6992113" y="2507809"/>
            <a:ext cx="3131846" cy="2229050"/>
            <a:chOff x="970658" y="3790239"/>
            <a:chExt cx="3131846" cy="2229050"/>
          </a:xfrm>
        </p:grpSpPr>
        <p:sp>
          <p:nvSpPr>
            <p:cNvPr id="181" name="Google Shape;181;p49"/>
            <p:cNvSpPr txBox="1"/>
            <p:nvPr/>
          </p:nvSpPr>
          <p:spPr>
            <a:xfrm>
              <a:off x="970658" y="3790239"/>
              <a:ext cx="3131846" cy="569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Inaccurate</a:t>
              </a: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Diagnosis</a:t>
              </a:r>
              <a:endParaRPr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2" name="Google Shape;182;p49" descr="Rejected Claims–Explanation of Codes - Community Car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18769" y="4356661"/>
              <a:ext cx="1662628" cy="16626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9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9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9"/>
          <p:cNvSpPr txBox="1">
            <a:spLocks noGrp="1"/>
          </p:cNvSpPr>
          <p:nvPr>
            <p:ph type="title"/>
          </p:nvPr>
        </p:nvSpPr>
        <p:spPr>
          <a:xfrm>
            <a:off x="965200" y="1383527"/>
            <a:ext cx="6117158" cy="4175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US" sz="9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/>
          </a:p>
        </p:txBody>
      </p:sp>
      <p:cxnSp>
        <p:nvCxnSpPr>
          <p:cNvPr id="533" name="Google Shape;533;p29"/>
          <p:cNvCxnSpPr/>
          <p:nvPr/>
        </p:nvCxnSpPr>
        <p:spPr>
          <a:xfrm>
            <a:off x="7534656" y="1852863"/>
            <a:ext cx="0" cy="3236495"/>
          </a:xfrm>
          <a:prstGeom prst="straightConnector1">
            <a:avLst/>
          </a:prstGeom>
          <a:noFill/>
          <a:ln w="190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0"/>
          <p:cNvSpPr txBox="1">
            <a:spLocks noGrp="1"/>
          </p:cNvSpPr>
          <p:nvPr>
            <p:ph type="body" idx="1"/>
          </p:nvPr>
        </p:nvSpPr>
        <p:spPr>
          <a:xfrm>
            <a:off x="4495800" y="28956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</a:pPr>
            <a:r>
              <a:rPr lang="en-US" sz="6000">
                <a:solidFill>
                  <a:schemeClr val="accent1"/>
                </a:solidFill>
              </a:rPr>
              <a:t>Appendix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Works Cited</a:t>
            </a:r>
            <a:endParaRPr/>
          </a:p>
        </p:txBody>
      </p:sp>
      <p:sp>
        <p:nvSpPr>
          <p:cNvPr id="544" name="Google Shape;544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      </a:t>
            </a:r>
            <a:r>
              <a:rPr lang="en-US" sz="2900"/>
              <a:t>  Ahire, J. B. (2018, August 29). The Artificial Neural Networks handbook: Part 1. Retrieved from</a:t>
            </a:r>
            <a:r>
              <a:rPr lang="en-US" sz="2900" u="sng">
                <a:solidFill>
                  <a:schemeClr val="hlink"/>
                </a:solidFill>
                <a:hlinkClick r:id="rId3"/>
              </a:rPr>
              <a:t> https://medium.com/coinmonks/the-artificial-neural-networks-handbook-part-1-f9ceb0e376b4</a:t>
            </a:r>
            <a:r>
              <a:rPr lang="en-US" sz="2900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/>
              <a:t>        Bhandari, S. (2019, June 19). Dopamine: What It Is &amp; What It Does. Retrieved from https://www.webmd.com/mental-health/what-is-dopamine#1.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/>
              <a:t> Brid, R. S. (2018, September 28). Linear Regression: Is a Line Reasonable ? Retrieved from </a:t>
            </a:r>
            <a:r>
              <a:rPr lang="en-US" sz="2900" u="sng">
                <a:solidFill>
                  <a:schemeClr val="hlink"/>
                </a:solidFill>
                <a:hlinkClick r:id="rId4"/>
              </a:rPr>
              <a:t>https://medium.com/greyatom/linear-regression-is-a-line-reasonable-b1c8f94d03d7</a:t>
            </a:r>
            <a:r>
              <a:rPr lang="en-US" sz="2900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/>
              <a:t>'Exploiting Nonlinear Recurrence and Fractal Scaling Properties for Voice Disorder Detection', Little MA, McSharry PE, Roberts SJ, Costello DAE, Moroz IM. BioMedical Engineering OnLine 2007, 6:23 (26 June 2007)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/>
              <a:t>F 0.5 and F2 Scores. (2016, June 13). Retrieved from </a:t>
            </a:r>
            <a:r>
              <a:rPr lang="en-US" sz="2900" u="sng">
                <a:solidFill>
                  <a:schemeClr val="hlink"/>
                </a:solidFill>
                <a:hlinkClick r:id="rId5"/>
              </a:rPr>
              <a:t>https://www.litigationsupporttipofthenight.com/single-post/2016/06/13/F-05-and-F2-Scores</a:t>
            </a:r>
            <a:r>
              <a:rPr lang="en-US" sz="2900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900"/>
              <a:t>How Parkinson's Disease Is Diagnosed. (n.d.). Retrieved from https://www.hopkinsmedicine.org/health/treatment-tests-and-therapies/how-parkinson-disease-is-diagnosed.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Works Cited Continued</a:t>
            </a:r>
            <a:endParaRPr/>
          </a:p>
        </p:txBody>
      </p:sp>
      <p:sp>
        <p:nvSpPr>
          <p:cNvPr id="550" name="Google Shape;550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Mayfield Brain &amp; Spine. (n.d.). Parkinson's Disease (PD). Retrieved from https://mayfieldclinic.com/pe-pd.htm.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Online Courses From Top Universities. Join for Free. (n.d.). Retrieved from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https://www.coursera.org/learn/machine-learning/home/welcome</a:t>
            </a:r>
            <a:r>
              <a:rPr lang="en-US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Parkinson's disease. (2018, June 30). Retrieved from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https://www.mayoclinic.org/diseases-conditions/parkinsons-disease/symptoms-causes/syc-203760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br>
              <a:rPr lang="en-US"/>
            </a:br>
            <a:r>
              <a:rPr lang="en-US"/>
              <a:t>Ray, S., &amp; Business Analytics and Intelligence. (2019, September 4). 7 Regression Types and Techniques in Data Science. Retrieved from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https://www.analyticsvidhya.com/blog/2015/08/comprehensive-guide-regression/</a:t>
            </a:r>
            <a:r>
              <a:rPr lang="en-US"/>
              <a:t>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Schwab, P., &amp; Karlen, W. (2019). PhoneMD: Learning to Diagnose Parkinson’s Disease from Smartphone Data. Proceedings of the AAAI Conference on Artificial Intelligence, 33, 1118–1125. doi: 10.1609/aaai.v33i01.33011118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Tsoulos, I. G., Mitsi, G., Stavrakoudis, A., &amp; Papapetropoulos, S. (2019). Application of Machine Learning in a Parkinsons Disease Digital Biomarker Dataset Using Neural Network Construction (NNC) Methodology Discriminates Patient Motor Status. Frontiers in ICT, 6. doi: 10.3389/fict.2019.00010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Tucker, C., Han, Y., Nembhard, H. B., Lee, W.-C., Lewis, M., Sterling, N., &amp; Huang, X. (2015). A data mining methodology for predicting early stage Parkinsons disease using non-invasive, high-dimensional gait sensor data. IIE Transactions on Healthcare Systems Engineering, 5(4), 238–254. doi: 10.1080/19488300.2015.1095256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What Is Parkinson's?: Parkinson's Foundation. (n.d.). Retrieved from https://www.parkinson.org/understanding-parkinsons/what-is-parkinsons.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Zhang, K., &amp; Demner-Fushman, D. (2017, July 1). Automated classification of eligibility criteria in clinical trials to facilitate patient-trial matching for specific patient populations. Retrieved from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https://www.ncbi.nlm.nih.gov/pmc/articles/PMC6080677/</a:t>
            </a:r>
            <a:endParaRPr/>
          </a:p>
          <a:p>
            <a:pPr marL="228600" lvl="0" indent="-1441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31"/>
          <p:cNvSpPr txBox="1"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   QALYs gain - Early Detection of PD</a:t>
            </a:r>
            <a:endParaRPr/>
          </a:p>
        </p:txBody>
      </p:sp>
      <p:sp>
        <p:nvSpPr>
          <p:cNvPr id="557" name="Google Shape;557;p31"/>
          <p:cNvSpPr/>
          <p:nvPr/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1"/>
          <p:cNvSpPr/>
          <p:nvPr/>
        </p:nvSpPr>
        <p:spPr>
          <a:xfrm rot="10800000" flipH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9" name="Google Shape;559;p31"/>
          <p:cNvGrpSpPr/>
          <p:nvPr/>
        </p:nvGrpSpPr>
        <p:grpSpPr>
          <a:xfrm>
            <a:off x="842681" y="2142837"/>
            <a:ext cx="10506639" cy="3919829"/>
            <a:chOff x="558209" y="0"/>
            <a:chExt cx="11167745" cy="4166475"/>
          </a:xfrm>
        </p:grpSpPr>
        <p:sp>
          <p:nvSpPr>
            <p:cNvPr id="560" name="Google Shape;560;p31"/>
            <p:cNvSpPr/>
            <p:nvPr/>
          </p:nvSpPr>
          <p:spPr>
            <a:xfrm>
              <a:off x="558209" y="0"/>
              <a:ext cx="11167745" cy="2019300"/>
            </a:xfrm>
            <a:custGeom>
              <a:avLst/>
              <a:gdLst/>
              <a:ahLst/>
              <a:cxnLst/>
              <a:rect l="l" t="t" r="r" b="b"/>
              <a:pathLst>
                <a:path w="11167745" h="2019300" extrusionOk="0">
                  <a:moveTo>
                    <a:pt x="0" y="0"/>
                  </a:moveTo>
                  <a:lnTo>
                    <a:pt x="11167406" y="0"/>
                  </a:lnTo>
                  <a:lnTo>
                    <a:pt x="11167406" y="2018811"/>
                  </a:lnTo>
                  <a:lnTo>
                    <a:pt x="0" y="20188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5EE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2418384" y="286600"/>
              <a:ext cx="7355217" cy="387987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2" name="Google Shape;56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19" y="106002"/>
            <a:ext cx="1250431" cy="1250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2"/>
          <p:cNvSpPr txBox="1">
            <a:spLocks noGrp="1"/>
          </p:cNvSpPr>
          <p:nvPr>
            <p:ph type="title"/>
          </p:nvPr>
        </p:nvSpPr>
        <p:spPr>
          <a:xfrm>
            <a:off x="1432153" y="2605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     Overall Process Flow Diagnosis System</a:t>
            </a:r>
            <a:endParaRPr/>
          </a:p>
        </p:txBody>
      </p:sp>
      <p:grpSp>
        <p:nvGrpSpPr>
          <p:cNvPr id="568" name="Google Shape;568;p22"/>
          <p:cNvGrpSpPr/>
          <p:nvPr/>
        </p:nvGrpSpPr>
        <p:grpSpPr>
          <a:xfrm>
            <a:off x="274100" y="2793348"/>
            <a:ext cx="11464115" cy="1271303"/>
            <a:chOff x="193541" y="5614979"/>
            <a:chExt cx="11464115" cy="1271303"/>
          </a:xfrm>
        </p:grpSpPr>
        <p:sp>
          <p:nvSpPr>
            <p:cNvPr id="569" name="Google Shape;569;p22"/>
            <p:cNvSpPr txBox="1"/>
            <p:nvPr/>
          </p:nvSpPr>
          <p:spPr>
            <a:xfrm rot="5400000">
              <a:off x="10796523" y="5829782"/>
              <a:ext cx="1075936" cy="646331"/>
            </a:xfrm>
            <a:prstGeom prst="rect">
              <a:avLst/>
            </a:prstGeom>
            <a:solidFill>
              <a:srgbClr val="AEABAB">
                <a:alpha val="5411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PD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0" name="Google Shape;570;p22" descr="Image result for mobile phone ico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80674" y="5973775"/>
              <a:ext cx="727841" cy="7278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Google Shape;571;p22"/>
            <p:cNvSpPr/>
            <p:nvPr/>
          </p:nvSpPr>
          <p:spPr>
            <a:xfrm>
              <a:off x="2110006" y="6053952"/>
              <a:ext cx="1939389" cy="7278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2" name="Google Shape;572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82875" y="5695748"/>
              <a:ext cx="1956763" cy="1059913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73" name="Google Shape;573;p22"/>
            <p:cNvSpPr/>
            <p:nvPr/>
          </p:nvSpPr>
          <p:spPr>
            <a:xfrm>
              <a:off x="6051389" y="5918865"/>
              <a:ext cx="1116011" cy="64633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2"/>
            <p:cNvSpPr txBox="1"/>
            <p:nvPr/>
          </p:nvSpPr>
          <p:spPr>
            <a:xfrm>
              <a:off x="7179151" y="5780365"/>
              <a:ext cx="1276451" cy="92333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Computes Voice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Features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 txBox="1"/>
            <p:nvPr/>
          </p:nvSpPr>
          <p:spPr>
            <a:xfrm>
              <a:off x="4890147" y="6380530"/>
              <a:ext cx="11160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Algorithm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6" name="Google Shape;576;p22" descr="Image result for machine learning algorithm ico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14850" y="5688174"/>
              <a:ext cx="913525" cy="913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" name="Google Shape;577;p22"/>
            <p:cNvSpPr txBox="1"/>
            <p:nvPr/>
          </p:nvSpPr>
          <p:spPr>
            <a:xfrm>
              <a:off x="8987117" y="6516950"/>
              <a:ext cx="14638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ML Algorithm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467353" y="5929006"/>
              <a:ext cx="647497" cy="53644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2"/>
            <p:cNvSpPr txBox="1"/>
            <p:nvPr/>
          </p:nvSpPr>
          <p:spPr>
            <a:xfrm>
              <a:off x="1625812" y="5682764"/>
              <a:ext cx="1478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NextCare App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0" name="Google Shape;580;p22" descr="Image result for voice ic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3541" y="5804138"/>
              <a:ext cx="977655" cy="9776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1" name="Google Shape;581;p22"/>
            <p:cNvSpPr/>
            <p:nvPr/>
          </p:nvSpPr>
          <p:spPr>
            <a:xfrm rot="10800000" flipH="1">
              <a:off x="10041418" y="5614979"/>
              <a:ext cx="935277" cy="10599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2" name="Google Shape;582;p22"/>
          <p:cNvGrpSpPr/>
          <p:nvPr/>
        </p:nvGrpSpPr>
        <p:grpSpPr>
          <a:xfrm>
            <a:off x="260584" y="202490"/>
            <a:ext cx="2422000" cy="1250431"/>
            <a:chOff x="641774" y="432411"/>
            <a:chExt cx="2422000" cy="1250431"/>
          </a:xfrm>
        </p:grpSpPr>
        <p:pic>
          <p:nvPicPr>
            <p:cNvPr id="583" name="Google Shape;583;p22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1774" y="432411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22"/>
            <p:cNvSpPr txBox="1"/>
            <p:nvPr/>
          </p:nvSpPr>
          <p:spPr>
            <a:xfrm>
              <a:off x="1494499" y="838950"/>
              <a:ext cx="1569275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9"/>
          <p:cNvSpPr txBox="1"/>
          <p:nvPr/>
        </p:nvSpPr>
        <p:spPr>
          <a:xfrm>
            <a:off x="718160" y="1828800"/>
            <a:ext cx="3527117" cy="234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Real-time Visualization of Tremor (Sensor Data)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9"/>
          <p:cNvSpPr/>
          <p:nvPr/>
        </p:nvSpPr>
        <p:spPr>
          <a:xfrm>
            <a:off x="-2750" y="0"/>
            <a:ext cx="5040655" cy="604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9"/>
          <p:cNvSpPr/>
          <p:nvPr/>
        </p:nvSpPr>
        <p:spPr>
          <a:xfrm>
            <a:off x="5037905" y="-2"/>
            <a:ext cx="7154095" cy="6858002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" name="Google Shape;5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3028" y="181603"/>
            <a:ext cx="7023847" cy="2089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9" descr="Chart, line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5100" y="2423168"/>
            <a:ext cx="7023847" cy="2001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9" descr="Chart, line char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3027" y="4640584"/>
            <a:ext cx="7023847" cy="200179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9"/>
          <p:cNvSpPr/>
          <p:nvPr/>
        </p:nvSpPr>
        <p:spPr>
          <a:xfrm>
            <a:off x="-1" y="6797570"/>
            <a:ext cx="5040655" cy="60430"/>
          </a:xfrm>
          <a:prstGeom prst="rect">
            <a:avLst/>
          </a:prstGeom>
          <a:solidFill>
            <a:srgbClr val="222A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7" name="Google Shape;597;p9"/>
          <p:cNvGrpSpPr/>
          <p:nvPr/>
        </p:nvGrpSpPr>
        <p:grpSpPr>
          <a:xfrm>
            <a:off x="301012" y="5641480"/>
            <a:ext cx="1135305" cy="1009524"/>
            <a:chOff x="8883220" y="5359480"/>
            <a:chExt cx="1212411" cy="994047"/>
          </a:xfrm>
        </p:grpSpPr>
        <p:pic>
          <p:nvPicPr>
            <p:cNvPr id="598" name="Google Shape;598;p9" descr="Image result for data icon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83220" y="5359480"/>
              <a:ext cx="890953" cy="856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9" name="Google Shape;599;p9"/>
            <p:cNvSpPr txBox="1"/>
            <p:nvPr/>
          </p:nvSpPr>
          <p:spPr>
            <a:xfrm>
              <a:off x="8996592" y="5989898"/>
              <a:ext cx="1099039" cy="363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0" name="Google Shape;600;p9" descr="Image result for github logo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3389" y="5650261"/>
            <a:ext cx="1280160" cy="716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1" name="Google Shape;601;p9"/>
          <p:cNvGrpSpPr/>
          <p:nvPr/>
        </p:nvGrpSpPr>
        <p:grpSpPr>
          <a:xfrm>
            <a:off x="82800" y="133584"/>
            <a:ext cx="1588500" cy="1250441"/>
            <a:chOff x="82800" y="133584"/>
            <a:chExt cx="1588500" cy="1250441"/>
          </a:xfrm>
        </p:grpSpPr>
        <p:pic>
          <p:nvPicPr>
            <p:cNvPr id="602" name="Google Shape;602;p9" descr="Logo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1303" y="133584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3" name="Google Shape;603;p9"/>
            <p:cNvSpPr txBox="1"/>
            <p:nvPr/>
          </p:nvSpPr>
          <p:spPr>
            <a:xfrm>
              <a:off x="82800" y="1076225"/>
              <a:ext cx="158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Quantification of UPDRS</a:t>
            </a:r>
            <a:endParaRPr/>
          </a:p>
        </p:txBody>
      </p:sp>
      <p:sp>
        <p:nvSpPr>
          <p:cNvPr id="609" name="Google Shape;609;p51"/>
          <p:cNvSpPr txBox="1">
            <a:spLocks noGrp="1"/>
          </p:cNvSpPr>
          <p:nvPr>
            <p:ph type="body" idx="1"/>
          </p:nvPr>
        </p:nvSpPr>
        <p:spPr>
          <a:xfrm>
            <a:off x="838199" y="1825624"/>
            <a:ext cx="10777151" cy="4933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      Tremor Amplitude 			                             Constancy Tremor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610" name="Google Shape;61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464" y="2371726"/>
            <a:ext cx="4741752" cy="405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6645" y="2484111"/>
            <a:ext cx="4470725" cy="25447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2" name="Google Shape;612;p51"/>
          <p:cNvGrpSpPr/>
          <p:nvPr/>
        </p:nvGrpSpPr>
        <p:grpSpPr>
          <a:xfrm>
            <a:off x="82800" y="133584"/>
            <a:ext cx="1588500" cy="1250441"/>
            <a:chOff x="82800" y="133584"/>
            <a:chExt cx="1588500" cy="1250441"/>
          </a:xfrm>
        </p:grpSpPr>
        <p:pic>
          <p:nvPicPr>
            <p:cNvPr id="613" name="Google Shape;613;p51" descr="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1303" y="133584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4" name="Google Shape;614;p51"/>
            <p:cNvSpPr txBox="1"/>
            <p:nvPr/>
          </p:nvSpPr>
          <p:spPr>
            <a:xfrm>
              <a:off x="82800" y="1076225"/>
              <a:ext cx="1588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50"/>
          <p:cNvGrpSpPr/>
          <p:nvPr/>
        </p:nvGrpSpPr>
        <p:grpSpPr>
          <a:xfrm>
            <a:off x="498834" y="0"/>
            <a:ext cx="11223774" cy="2011680"/>
            <a:chOff x="498834" y="0"/>
            <a:chExt cx="11223774" cy="2011680"/>
          </a:xfrm>
        </p:grpSpPr>
        <p:sp>
          <p:nvSpPr>
            <p:cNvPr id="620" name="Google Shape;620;p50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 extrusionOk="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50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 extrusionOk="0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AC8EC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2" name="Google Shape;622;p50"/>
          <p:cNvSpPr txBox="1">
            <a:spLocks noGrp="1"/>
          </p:cNvSpPr>
          <p:nvPr>
            <p:ph type="title"/>
          </p:nvPr>
        </p:nvSpPr>
        <p:spPr>
          <a:xfrm>
            <a:off x="558209" y="0"/>
            <a:ext cx="11167745" cy="2019300"/>
          </a:xfrm>
          <a:prstGeom prst="rect">
            <a:avLst/>
          </a:prstGeom>
          <a:noFill/>
          <a:ln w="9525" cap="flat" cmpd="sng">
            <a:solidFill>
              <a:srgbClr val="E5EE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625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ts val="1800"/>
              <a:buNone/>
            </a:pPr>
            <a:endParaRPr sz="5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48335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ts val="1800"/>
              <a:buNone/>
            </a:pPr>
            <a:r>
              <a:rPr lang="en-US" sz="4000"/>
              <a:t>Features for ML Algorithms</a:t>
            </a:r>
            <a:endParaRPr sz="4000"/>
          </a:p>
        </p:txBody>
      </p:sp>
      <p:sp>
        <p:nvSpPr>
          <p:cNvPr id="623" name="Google Shape;623;p50"/>
          <p:cNvSpPr txBox="1"/>
          <p:nvPr/>
        </p:nvSpPr>
        <p:spPr>
          <a:xfrm>
            <a:off x="1524508" y="2497836"/>
            <a:ext cx="3666490" cy="42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	Pitch Period Entropy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50"/>
          <p:cNvSpPr txBox="1"/>
          <p:nvPr/>
        </p:nvSpPr>
        <p:spPr>
          <a:xfrm>
            <a:off x="1441958" y="5634228"/>
            <a:ext cx="2145665" cy="42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	Spread1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5" name="Google Shape;625;p50"/>
          <p:cNvGrpSpPr/>
          <p:nvPr/>
        </p:nvGrpSpPr>
        <p:grpSpPr>
          <a:xfrm>
            <a:off x="5365940" y="2407894"/>
            <a:ext cx="1040130" cy="1345159"/>
            <a:chOff x="5365940" y="2407894"/>
            <a:chExt cx="1040130" cy="1345159"/>
          </a:xfrm>
        </p:grpSpPr>
        <p:sp>
          <p:nvSpPr>
            <p:cNvPr id="626" name="Google Shape;626;p50"/>
            <p:cNvSpPr/>
            <p:nvPr/>
          </p:nvSpPr>
          <p:spPr>
            <a:xfrm>
              <a:off x="5486793" y="3135198"/>
              <a:ext cx="703580" cy="617855"/>
            </a:xfrm>
            <a:custGeom>
              <a:avLst/>
              <a:gdLst/>
              <a:ahLst/>
              <a:cxnLst/>
              <a:rect l="l" t="t" r="r" b="b"/>
              <a:pathLst>
                <a:path w="703579" h="617854" extrusionOk="0">
                  <a:moveTo>
                    <a:pt x="202806" y="0"/>
                  </a:moveTo>
                  <a:lnTo>
                    <a:pt x="0" y="0"/>
                  </a:lnTo>
                  <a:lnTo>
                    <a:pt x="0" y="564540"/>
                  </a:lnTo>
                  <a:lnTo>
                    <a:pt x="482091" y="564540"/>
                  </a:lnTo>
                  <a:lnTo>
                    <a:pt x="482091" y="617524"/>
                  </a:lnTo>
                  <a:lnTo>
                    <a:pt x="703046" y="463143"/>
                  </a:lnTo>
                  <a:lnTo>
                    <a:pt x="482091" y="308762"/>
                  </a:lnTo>
                  <a:lnTo>
                    <a:pt x="482091" y="361746"/>
                  </a:lnTo>
                  <a:lnTo>
                    <a:pt x="202806" y="361746"/>
                  </a:lnTo>
                  <a:lnTo>
                    <a:pt x="202806" y="0"/>
                  </a:lnTo>
                  <a:close/>
                </a:path>
              </a:pathLst>
            </a:custGeom>
            <a:solidFill>
              <a:srgbClr val="DBD1E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50"/>
            <p:cNvSpPr/>
            <p:nvPr/>
          </p:nvSpPr>
          <p:spPr>
            <a:xfrm>
              <a:off x="5365940" y="2407894"/>
              <a:ext cx="1040130" cy="727710"/>
            </a:xfrm>
            <a:custGeom>
              <a:avLst/>
              <a:gdLst/>
              <a:ahLst/>
              <a:cxnLst/>
              <a:rect l="l" t="t" r="r" b="b"/>
              <a:pathLst>
                <a:path w="1040129" h="727710" extrusionOk="0">
                  <a:moveTo>
                    <a:pt x="918260" y="0"/>
                  </a:moveTo>
                  <a:lnTo>
                    <a:pt x="121297" y="0"/>
                  </a:lnTo>
                  <a:lnTo>
                    <a:pt x="74082" y="9531"/>
                  </a:lnTo>
                  <a:lnTo>
                    <a:pt x="35526" y="35526"/>
                  </a:lnTo>
                  <a:lnTo>
                    <a:pt x="9531" y="74082"/>
                  </a:lnTo>
                  <a:lnTo>
                    <a:pt x="0" y="121297"/>
                  </a:lnTo>
                  <a:lnTo>
                    <a:pt x="0" y="606361"/>
                  </a:lnTo>
                  <a:lnTo>
                    <a:pt x="9531" y="653576"/>
                  </a:lnTo>
                  <a:lnTo>
                    <a:pt x="35526" y="692132"/>
                  </a:lnTo>
                  <a:lnTo>
                    <a:pt x="74082" y="718127"/>
                  </a:lnTo>
                  <a:lnTo>
                    <a:pt x="121297" y="727659"/>
                  </a:lnTo>
                  <a:lnTo>
                    <a:pt x="918260" y="727659"/>
                  </a:lnTo>
                  <a:lnTo>
                    <a:pt x="965476" y="718127"/>
                  </a:lnTo>
                  <a:lnTo>
                    <a:pt x="1004031" y="692132"/>
                  </a:lnTo>
                  <a:lnTo>
                    <a:pt x="1030026" y="653576"/>
                  </a:lnTo>
                  <a:lnTo>
                    <a:pt x="1039558" y="606361"/>
                  </a:lnTo>
                  <a:lnTo>
                    <a:pt x="1039558" y="121297"/>
                  </a:lnTo>
                  <a:lnTo>
                    <a:pt x="1030026" y="74082"/>
                  </a:lnTo>
                  <a:lnTo>
                    <a:pt x="1004031" y="35526"/>
                  </a:lnTo>
                  <a:lnTo>
                    <a:pt x="965476" y="9531"/>
                  </a:lnTo>
                  <a:lnTo>
                    <a:pt x="918260" y="0"/>
                  </a:lnTo>
                  <a:close/>
                </a:path>
              </a:pathLst>
            </a:custGeom>
            <a:solidFill>
              <a:srgbClr val="AC8EC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50"/>
            <p:cNvSpPr/>
            <p:nvPr/>
          </p:nvSpPr>
          <p:spPr>
            <a:xfrm>
              <a:off x="5365940" y="2407894"/>
              <a:ext cx="1040130" cy="727710"/>
            </a:xfrm>
            <a:custGeom>
              <a:avLst/>
              <a:gdLst/>
              <a:ahLst/>
              <a:cxnLst/>
              <a:rect l="l" t="t" r="r" b="b"/>
              <a:pathLst>
                <a:path w="1040129" h="727710" extrusionOk="0">
                  <a:moveTo>
                    <a:pt x="0" y="121300"/>
                  </a:moveTo>
                  <a:lnTo>
                    <a:pt x="9532" y="74084"/>
                  </a:lnTo>
                  <a:lnTo>
                    <a:pt x="35527" y="35528"/>
                  </a:lnTo>
                  <a:lnTo>
                    <a:pt x="74084" y="9532"/>
                  </a:lnTo>
                  <a:lnTo>
                    <a:pt x="121300" y="0"/>
                  </a:lnTo>
                  <a:lnTo>
                    <a:pt x="918260" y="0"/>
                  </a:lnTo>
                  <a:lnTo>
                    <a:pt x="965475" y="9532"/>
                  </a:lnTo>
                  <a:lnTo>
                    <a:pt x="1004032" y="35528"/>
                  </a:lnTo>
                  <a:lnTo>
                    <a:pt x="1030028" y="74084"/>
                  </a:lnTo>
                  <a:lnTo>
                    <a:pt x="1039560" y="121300"/>
                  </a:lnTo>
                  <a:lnTo>
                    <a:pt x="1039560" y="606358"/>
                  </a:lnTo>
                  <a:lnTo>
                    <a:pt x="1030028" y="653573"/>
                  </a:lnTo>
                  <a:lnTo>
                    <a:pt x="1004032" y="692130"/>
                  </a:lnTo>
                  <a:lnTo>
                    <a:pt x="965475" y="718126"/>
                  </a:lnTo>
                  <a:lnTo>
                    <a:pt x="918260" y="727658"/>
                  </a:lnTo>
                  <a:lnTo>
                    <a:pt x="121300" y="727658"/>
                  </a:lnTo>
                  <a:lnTo>
                    <a:pt x="74084" y="718126"/>
                  </a:lnTo>
                  <a:lnTo>
                    <a:pt x="35527" y="692130"/>
                  </a:lnTo>
                  <a:lnTo>
                    <a:pt x="9532" y="653573"/>
                  </a:lnTo>
                  <a:lnTo>
                    <a:pt x="0" y="606358"/>
                  </a:lnTo>
                  <a:lnTo>
                    <a:pt x="0" y="121300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9" name="Google Shape;629;p50"/>
          <p:cNvSpPr txBox="1"/>
          <p:nvPr/>
        </p:nvSpPr>
        <p:spPr>
          <a:xfrm>
            <a:off x="5567273" y="2540508"/>
            <a:ext cx="636905" cy="427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12700" marR="5080" lvl="0" indent="81915" algn="l" rtl="0">
              <a:lnSpc>
                <a:spcPct val="106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Voice  Sample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50"/>
          <p:cNvSpPr txBox="1"/>
          <p:nvPr/>
        </p:nvSpPr>
        <p:spPr>
          <a:xfrm>
            <a:off x="4789360" y="3378200"/>
            <a:ext cx="67945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70485" marR="0" lvl="0" indent="-5778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Conversion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1" name="Google Shape;631;p50"/>
          <p:cNvGrpSpPr/>
          <p:nvPr/>
        </p:nvGrpSpPr>
        <p:grpSpPr>
          <a:xfrm>
            <a:off x="6227851" y="3292297"/>
            <a:ext cx="1040130" cy="1345158"/>
            <a:chOff x="6227851" y="3292297"/>
            <a:chExt cx="1040130" cy="1345158"/>
          </a:xfrm>
        </p:grpSpPr>
        <p:sp>
          <p:nvSpPr>
            <p:cNvPr id="632" name="Google Shape;632;p50"/>
            <p:cNvSpPr/>
            <p:nvPr/>
          </p:nvSpPr>
          <p:spPr>
            <a:xfrm>
              <a:off x="6348704" y="4019600"/>
              <a:ext cx="703580" cy="617855"/>
            </a:xfrm>
            <a:custGeom>
              <a:avLst/>
              <a:gdLst/>
              <a:ahLst/>
              <a:cxnLst/>
              <a:rect l="l" t="t" r="r" b="b"/>
              <a:pathLst>
                <a:path w="703579" h="617854" extrusionOk="0">
                  <a:moveTo>
                    <a:pt x="202793" y="0"/>
                  </a:moveTo>
                  <a:lnTo>
                    <a:pt x="0" y="0"/>
                  </a:lnTo>
                  <a:lnTo>
                    <a:pt x="0" y="564553"/>
                  </a:lnTo>
                  <a:lnTo>
                    <a:pt x="482079" y="564553"/>
                  </a:lnTo>
                  <a:lnTo>
                    <a:pt x="482079" y="617537"/>
                  </a:lnTo>
                  <a:lnTo>
                    <a:pt x="703033" y="463143"/>
                  </a:lnTo>
                  <a:lnTo>
                    <a:pt x="482079" y="308762"/>
                  </a:lnTo>
                  <a:lnTo>
                    <a:pt x="482079" y="361746"/>
                  </a:lnTo>
                  <a:lnTo>
                    <a:pt x="202793" y="361746"/>
                  </a:lnTo>
                  <a:lnTo>
                    <a:pt x="202793" y="0"/>
                  </a:lnTo>
                  <a:close/>
                </a:path>
              </a:pathLst>
            </a:custGeom>
            <a:solidFill>
              <a:srgbClr val="DBD1E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0"/>
            <p:cNvSpPr/>
            <p:nvPr/>
          </p:nvSpPr>
          <p:spPr>
            <a:xfrm>
              <a:off x="6227851" y="3292297"/>
              <a:ext cx="1040130" cy="727710"/>
            </a:xfrm>
            <a:custGeom>
              <a:avLst/>
              <a:gdLst/>
              <a:ahLst/>
              <a:cxnLst/>
              <a:rect l="l" t="t" r="r" b="b"/>
              <a:pathLst>
                <a:path w="1040129" h="727710" extrusionOk="0">
                  <a:moveTo>
                    <a:pt x="918260" y="0"/>
                  </a:moveTo>
                  <a:lnTo>
                    <a:pt x="121297" y="0"/>
                  </a:lnTo>
                  <a:lnTo>
                    <a:pt x="74082" y="9533"/>
                  </a:lnTo>
                  <a:lnTo>
                    <a:pt x="35526" y="35533"/>
                  </a:lnTo>
                  <a:lnTo>
                    <a:pt x="9531" y="74093"/>
                  </a:lnTo>
                  <a:lnTo>
                    <a:pt x="0" y="121310"/>
                  </a:lnTo>
                  <a:lnTo>
                    <a:pt x="0" y="606361"/>
                  </a:lnTo>
                  <a:lnTo>
                    <a:pt x="9531" y="653576"/>
                  </a:lnTo>
                  <a:lnTo>
                    <a:pt x="35526" y="692132"/>
                  </a:lnTo>
                  <a:lnTo>
                    <a:pt x="74082" y="718127"/>
                  </a:lnTo>
                  <a:lnTo>
                    <a:pt x="121297" y="727659"/>
                  </a:lnTo>
                  <a:lnTo>
                    <a:pt x="918260" y="727659"/>
                  </a:lnTo>
                  <a:lnTo>
                    <a:pt x="965476" y="718127"/>
                  </a:lnTo>
                  <a:lnTo>
                    <a:pt x="1004031" y="692132"/>
                  </a:lnTo>
                  <a:lnTo>
                    <a:pt x="1030026" y="653576"/>
                  </a:lnTo>
                  <a:lnTo>
                    <a:pt x="1039558" y="606361"/>
                  </a:lnTo>
                  <a:lnTo>
                    <a:pt x="1039558" y="121310"/>
                  </a:lnTo>
                  <a:lnTo>
                    <a:pt x="1030026" y="74093"/>
                  </a:lnTo>
                  <a:lnTo>
                    <a:pt x="1004031" y="35533"/>
                  </a:lnTo>
                  <a:lnTo>
                    <a:pt x="965476" y="9533"/>
                  </a:lnTo>
                  <a:lnTo>
                    <a:pt x="918260" y="0"/>
                  </a:lnTo>
                  <a:close/>
                </a:path>
              </a:pathLst>
            </a:custGeom>
            <a:solidFill>
              <a:srgbClr val="AC8EC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50"/>
            <p:cNvSpPr/>
            <p:nvPr/>
          </p:nvSpPr>
          <p:spPr>
            <a:xfrm>
              <a:off x="6227851" y="3292297"/>
              <a:ext cx="1040130" cy="727710"/>
            </a:xfrm>
            <a:custGeom>
              <a:avLst/>
              <a:gdLst/>
              <a:ahLst/>
              <a:cxnLst/>
              <a:rect l="l" t="t" r="r" b="b"/>
              <a:pathLst>
                <a:path w="1040129" h="727710" extrusionOk="0">
                  <a:moveTo>
                    <a:pt x="0" y="121300"/>
                  </a:moveTo>
                  <a:lnTo>
                    <a:pt x="9532" y="74084"/>
                  </a:lnTo>
                  <a:lnTo>
                    <a:pt x="35527" y="35528"/>
                  </a:lnTo>
                  <a:lnTo>
                    <a:pt x="74084" y="9532"/>
                  </a:lnTo>
                  <a:lnTo>
                    <a:pt x="121300" y="0"/>
                  </a:lnTo>
                  <a:lnTo>
                    <a:pt x="918260" y="0"/>
                  </a:lnTo>
                  <a:lnTo>
                    <a:pt x="965475" y="9532"/>
                  </a:lnTo>
                  <a:lnTo>
                    <a:pt x="1004032" y="35528"/>
                  </a:lnTo>
                  <a:lnTo>
                    <a:pt x="1030028" y="74084"/>
                  </a:lnTo>
                  <a:lnTo>
                    <a:pt x="1039560" y="121300"/>
                  </a:lnTo>
                  <a:lnTo>
                    <a:pt x="1039560" y="606358"/>
                  </a:lnTo>
                  <a:lnTo>
                    <a:pt x="1030028" y="653573"/>
                  </a:lnTo>
                  <a:lnTo>
                    <a:pt x="1004032" y="692130"/>
                  </a:lnTo>
                  <a:lnTo>
                    <a:pt x="965475" y="718126"/>
                  </a:lnTo>
                  <a:lnTo>
                    <a:pt x="918260" y="727658"/>
                  </a:lnTo>
                  <a:lnTo>
                    <a:pt x="121300" y="727658"/>
                  </a:lnTo>
                  <a:lnTo>
                    <a:pt x="74084" y="718126"/>
                  </a:lnTo>
                  <a:lnTo>
                    <a:pt x="35527" y="692130"/>
                  </a:lnTo>
                  <a:lnTo>
                    <a:pt x="9532" y="653573"/>
                  </a:lnTo>
                  <a:lnTo>
                    <a:pt x="0" y="606358"/>
                  </a:lnTo>
                  <a:lnTo>
                    <a:pt x="0" y="121300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50"/>
          <p:cNvSpPr txBox="1"/>
          <p:nvPr/>
        </p:nvSpPr>
        <p:spPr>
          <a:xfrm>
            <a:off x="6328118" y="3424428"/>
            <a:ext cx="839469" cy="427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12700" marR="5080" lvl="0" indent="210184" algn="l" rtl="0">
              <a:lnSpc>
                <a:spcPct val="1064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Pitch  Sequence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50"/>
          <p:cNvSpPr txBox="1"/>
          <p:nvPr/>
        </p:nvSpPr>
        <p:spPr>
          <a:xfrm>
            <a:off x="5024145" y="4192016"/>
            <a:ext cx="1906270" cy="27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70485" marR="0" lvl="0" indent="-57785" algn="l" rtl="0">
              <a:lnSpc>
                <a:spcPct val="110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39.87*log(Fundamental Frequency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9850" marR="0" lvl="0" indent="0" algn="l" rtl="0">
              <a:lnSpc>
                <a:spcPct val="110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/50)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p50"/>
          <p:cNvGrpSpPr/>
          <p:nvPr/>
        </p:nvGrpSpPr>
        <p:grpSpPr>
          <a:xfrm>
            <a:off x="7089749" y="4110367"/>
            <a:ext cx="1040130" cy="1345159"/>
            <a:chOff x="7089749" y="4110367"/>
            <a:chExt cx="1040130" cy="1345159"/>
          </a:xfrm>
        </p:grpSpPr>
        <p:sp>
          <p:nvSpPr>
            <p:cNvPr id="638" name="Google Shape;638;p50"/>
            <p:cNvSpPr/>
            <p:nvPr/>
          </p:nvSpPr>
          <p:spPr>
            <a:xfrm>
              <a:off x="7210602" y="4837671"/>
              <a:ext cx="703580" cy="617855"/>
            </a:xfrm>
            <a:custGeom>
              <a:avLst/>
              <a:gdLst/>
              <a:ahLst/>
              <a:cxnLst/>
              <a:rect l="l" t="t" r="r" b="b"/>
              <a:pathLst>
                <a:path w="703579" h="617854" extrusionOk="0">
                  <a:moveTo>
                    <a:pt x="202806" y="0"/>
                  </a:moveTo>
                  <a:lnTo>
                    <a:pt x="0" y="0"/>
                  </a:lnTo>
                  <a:lnTo>
                    <a:pt x="0" y="564540"/>
                  </a:lnTo>
                  <a:lnTo>
                    <a:pt x="482092" y="564540"/>
                  </a:lnTo>
                  <a:lnTo>
                    <a:pt x="482092" y="617524"/>
                  </a:lnTo>
                  <a:lnTo>
                    <a:pt x="703046" y="463143"/>
                  </a:lnTo>
                  <a:lnTo>
                    <a:pt x="482092" y="308762"/>
                  </a:lnTo>
                  <a:lnTo>
                    <a:pt x="482092" y="361746"/>
                  </a:lnTo>
                  <a:lnTo>
                    <a:pt x="202806" y="361746"/>
                  </a:lnTo>
                  <a:lnTo>
                    <a:pt x="202806" y="0"/>
                  </a:lnTo>
                  <a:close/>
                </a:path>
              </a:pathLst>
            </a:custGeom>
            <a:solidFill>
              <a:srgbClr val="DBD1E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50"/>
            <p:cNvSpPr/>
            <p:nvPr/>
          </p:nvSpPr>
          <p:spPr>
            <a:xfrm>
              <a:off x="7089749" y="4110367"/>
              <a:ext cx="1040130" cy="727710"/>
            </a:xfrm>
            <a:custGeom>
              <a:avLst/>
              <a:gdLst/>
              <a:ahLst/>
              <a:cxnLst/>
              <a:rect l="l" t="t" r="r" b="b"/>
              <a:pathLst>
                <a:path w="1040129" h="727710" extrusionOk="0">
                  <a:moveTo>
                    <a:pt x="918260" y="0"/>
                  </a:moveTo>
                  <a:lnTo>
                    <a:pt x="121297" y="0"/>
                  </a:lnTo>
                  <a:lnTo>
                    <a:pt x="74087" y="9531"/>
                  </a:lnTo>
                  <a:lnTo>
                    <a:pt x="35531" y="35526"/>
                  </a:lnTo>
                  <a:lnTo>
                    <a:pt x="9533" y="74082"/>
                  </a:lnTo>
                  <a:lnTo>
                    <a:pt x="0" y="121297"/>
                  </a:lnTo>
                  <a:lnTo>
                    <a:pt x="0" y="606361"/>
                  </a:lnTo>
                  <a:lnTo>
                    <a:pt x="9533" y="653576"/>
                  </a:lnTo>
                  <a:lnTo>
                    <a:pt x="35531" y="692132"/>
                  </a:lnTo>
                  <a:lnTo>
                    <a:pt x="74087" y="718127"/>
                  </a:lnTo>
                  <a:lnTo>
                    <a:pt x="121297" y="727659"/>
                  </a:lnTo>
                  <a:lnTo>
                    <a:pt x="918260" y="727659"/>
                  </a:lnTo>
                  <a:lnTo>
                    <a:pt x="965476" y="718127"/>
                  </a:lnTo>
                  <a:lnTo>
                    <a:pt x="1004031" y="692132"/>
                  </a:lnTo>
                  <a:lnTo>
                    <a:pt x="1030026" y="653576"/>
                  </a:lnTo>
                  <a:lnTo>
                    <a:pt x="1039558" y="606361"/>
                  </a:lnTo>
                  <a:lnTo>
                    <a:pt x="1039558" y="121297"/>
                  </a:lnTo>
                  <a:lnTo>
                    <a:pt x="1030026" y="74082"/>
                  </a:lnTo>
                  <a:lnTo>
                    <a:pt x="1004031" y="35526"/>
                  </a:lnTo>
                  <a:lnTo>
                    <a:pt x="965476" y="9531"/>
                  </a:lnTo>
                  <a:lnTo>
                    <a:pt x="918260" y="0"/>
                  </a:lnTo>
                  <a:close/>
                </a:path>
              </a:pathLst>
            </a:custGeom>
            <a:solidFill>
              <a:srgbClr val="AC8EC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50"/>
            <p:cNvSpPr/>
            <p:nvPr/>
          </p:nvSpPr>
          <p:spPr>
            <a:xfrm>
              <a:off x="7089749" y="4110367"/>
              <a:ext cx="1040130" cy="727710"/>
            </a:xfrm>
            <a:custGeom>
              <a:avLst/>
              <a:gdLst/>
              <a:ahLst/>
              <a:cxnLst/>
              <a:rect l="l" t="t" r="r" b="b"/>
              <a:pathLst>
                <a:path w="1040129" h="727710" extrusionOk="0">
                  <a:moveTo>
                    <a:pt x="0" y="121300"/>
                  </a:moveTo>
                  <a:lnTo>
                    <a:pt x="9532" y="74084"/>
                  </a:lnTo>
                  <a:lnTo>
                    <a:pt x="35527" y="35528"/>
                  </a:lnTo>
                  <a:lnTo>
                    <a:pt x="74084" y="9532"/>
                  </a:lnTo>
                  <a:lnTo>
                    <a:pt x="121300" y="0"/>
                  </a:lnTo>
                  <a:lnTo>
                    <a:pt x="918260" y="0"/>
                  </a:lnTo>
                  <a:lnTo>
                    <a:pt x="965475" y="9532"/>
                  </a:lnTo>
                  <a:lnTo>
                    <a:pt x="1004032" y="35528"/>
                  </a:lnTo>
                  <a:lnTo>
                    <a:pt x="1030028" y="74084"/>
                  </a:lnTo>
                  <a:lnTo>
                    <a:pt x="1039560" y="121300"/>
                  </a:lnTo>
                  <a:lnTo>
                    <a:pt x="1039560" y="606358"/>
                  </a:lnTo>
                  <a:lnTo>
                    <a:pt x="1030028" y="653573"/>
                  </a:lnTo>
                  <a:lnTo>
                    <a:pt x="1004032" y="692130"/>
                  </a:lnTo>
                  <a:lnTo>
                    <a:pt x="965475" y="718126"/>
                  </a:lnTo>
                  <a:lnTo>
                    <a:pt x="918260" y="727658"/>
                  </a:lnTo>
                  <a:lnTo>
                    <a:pt x="121300" y="727658"/>
                  </a:lnTo>
                  <a:lnTo>
                    <a:pt x="74084" y="718126"/>
                  </a:lnTo>
                  <a:lnTo>
                    <a:pt x="35527" y="692130"/>
                  </a:lnTo>
                  <a:lnTo>
                    <a:pt x="9532" y="653573"/>
                  </a:lnTo>
                  <a:lnTo>
                    <a:pt x="0" y="606358"/>
                  </a:lnTo>
                  <a:lnTo>
                    <a:pt x="0" y="121300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1" name="Google Shape;641;p50"/>
          <p:cNvSpPr txBox="1"/>
          <p:nvPr/>
        </p:nvSpPr>
        <p:spPr>
          <a:xfrm>
            <a:off x="7210208" y="4241292"/>
            <a:ext cx="798830" cy="431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183515" marR="5080" lvl="0" indent="-171450" algn="l" rtl="0">
              <a:lnSpc>
                <a:spcPct val="107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Semitone  Scale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50"/>
          <p:cNvSpPr txBox="1"/>
          <p:nvPr/>
        </p:nvSpPr>
        <p:spPr>
          <a:xfrm>
            <a:off x="5954623" y="5054600"/>
            <a:ext cx="1214755" cy="27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175" rIns="0" bIns="0" anchor="t" anchorCtr="0">
            <a:spAutoFit/>
          </a:bodyPr>
          <a:lstStyle/>
          <a:p>
            <a:pPr marL="69850" marR="5080" lvl="0" indent="-57150" algn="l" rtl="0">
              <a:lnSpc>
                <a:spcPct val="9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Entropy of Probability  Distribution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50"/>
          <p:cNvSpPr/>
          <p:nvPr/>
        </p:nvSpPr>
        <p:spPr>
          <a:xfrm>
            <a:off x="7951660" y="4927765"/>
            <a:ext cx="1040130" cy="727710"/>
          </a:xfrm>
          <a:custGeom>
            <a:avLst/>
            <a:gdLst/>
            <a:ahLst/>
            <a:cxnLst/>
            <a:rect l="l" t="t" r="r" b="b"/>
            <a:pathLst>
              <a:path w="1040129" h="727710" extrusionOk="0">
                <a:moveTo>
                  <a:pt x="918260" y="0"/>
                </a:moveTo>
                <a:lnTo>
                  <a:pt x="121297" y="0"/>
                </a:lnTo>
                <a:lnTo>
                  <a:pt x="74082" y="9531"/>
                </a:lnTo>
                <a:lnTo>
                  <a:pt x="35526" y="35526"/>
                </a:lnTo>
                <a:lnTo>
                  <a:pt x="9531" y="74082"/>
                </a:lnTo>
                <a:lnTo>
                  <a:pt x="0" y="121297"/>
                </a:lnTo>
                <a:lnTo>
                  <a:pt x="0" y="606361"/>
                </a:lnTo>
                <a:lnTo>
                  <a:pt x="9531" y="653576"/>
                </a:lnTo>
                <a:lnTo>
                  <a:pt x="35526" y="692132"/>
                </a:lnTo>
                <a:lnTo>
                  <a:pt x="74082" y="718128"/>
                </a:lnTo>
                <a:lnTo>
                  <a:pt x="121297" y="727660"/>
                </a:lnTo>
                <a:lnTo>
                  <a:pt x="918260" y="727660"/>
                </a:lnTo>
                <a:lnTo>
                  <a:pt x="965476" y="718128"/>
                </a:lnTo>
                <a:lnTo>
                  <a:pt x="1004031" y="692132"/>
                </a:lnTo>
                <a:lnTo>
                  <a:pt x="1030026" y="653576"/>
                </a:lnTo>
                <a:lnTo>
                  <a:pt x="1039558" y="606361"/>
                </a:lnTo>
                <a:lnTo>
                  <a:pt x="1039558" y="121297"/>
                </a:lnTo>
                <a:lnTo>
                  <a:pt x="1030026" y="74082"/>
                </a:lnTo>
                <a:lnTo>
                  <a:pt x="1004031" y="35526"/>
                </a:lnTo>
                <a:lnTo>
                  <a:pt x="965476" y="9531"/>
                </a:lnTo>
                <a:lnTo>
                  <a:pt x="918260" y="0"/>
                </a:lnTo>
                <a:close/>
              </a:path>
            </a:pathLst>
          </a:custGeom>
          <a:solidFill>
            <a:srgbClr val="AC8EC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50"/>
          <p:cNvSpPr txBox="1"/>
          <p:nvPr/>
        </p:nvSpPr>
        <p:spPr>
          <a:xfrm>
            <a:off x="8302996" y="5155700"/>
            <a:ext cx="5496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5" name="Google Shape;645;p50"/>
          <p:cNvGrpSpPr/>
          <p:nvPr/>
        </p:nvGrpSpPr>
        <p:grpSpPr>
          <a:xfrm>
            <a:off x="562969" y="241133"/>
            <a:ext cx="1648136" cy="1250431"/>
            <a:chOff x="641774" y="432411"/>
            <a:chExt cx="1648136" cy="1250431"/>
          </a:xfrm>
        </p:grpSpPr>
        <p:pic>
          <p:nvPicPr>
            <p:cNvPr id="646" name="Google Shape;646;p50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1774" y="432411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7" name="Google Shape;647;p50"/>
            <p:cNvSpPr txBox="1"/>
            <p:nvPr/>
          </p:nvSpPr>
          <p:spPr>
            <a:xfrm>
              <a:off x="1494499" y="838950"/>
              <a:ext cx="79541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c73cd6a8af_0_39"/>
          <p:cNvSpPr txBox="1">
            <a:spLocks noGrp="1"/>
          </p:cNvSpPr>
          <p:nvPr>
            <p:ph type="title"/>
          </p:nvPr>
        </p:nvSpPr>
        <p:spPr>
          <a:xfrm>
            <a:off x="3859300" y="601295"/>
            <a:ext cx="7654500" cy="1923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Privacy </a:t>
            </a:r>
            <a:endParaRPr/>
          </a:p>
        </p:txBody>
      </p:sp>
      <p:sp>
        <p:nvSpPr>
          <p:cNvPr id="654" name="Google Shape;654;gc73cd6a8af_0_39"/>
          <p:cNvSpPr txBox="1">
            <a:spLocks noGrp="1"/>
          </p:cNvSpPr>
          <p:nvPr>
            <p:ph type="body" idx="1"/>
          </p:nvPr>
        </p:nvSpPr>
        <p:spPr>
          <a:xfrm>
            <a:off x="3859300" y="2585267"/>
            <a:ext cx="7654500" cy="353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0050" algn="l" rtl="0">
              <a:spcBef>
                <a:spcPts val="1000"/>
              </a:spcBef>
              <a:spcAft>
                <a:spcPts val="0"/>
              </a:spcAft>
              <a:buSzPts val="2700"/>
              <a:buChar char="-"/>
            </a:pPr>
            <a:r>
              <a:rPr lang="en-US"/>
              <a:t>Created an authentication mechanism so only neurologist and patient can view data </a:t>
            </a:r>
            <a:endParaRPr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-"/>
            </a:pPr>
            <a:r>
              <a:rPr lang="en-US"/>
              <a:t>All personally identifiable data encrypted before entering the database.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c5483d5407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Purpose: Issues with PD Monitoring</a:t>
            </a:r>
            <a:endParaRPr/>
          </a:p>
        </p:txBody>
      </p:sp>
      <p:sp>
        <p:nvSpPr>
          <p:cNvPr id="189" name="Google Shape;189;gc5483d5407_1_0"/>
          <p:cNvSpPr txBox="1"/>
          <p:nvPr/>
        </p:nvSpPr>
        <p:spPr>
          <a:xfrm>
            <a:off x="1829933" y="4469410"/>
            <a:ext cx="28884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Lack of Monitoring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0" name="Google Shape;190;gc5483d5407_1_0"/>
          <p:cNvGrpSpPr/>
          <p:nvPr/>
        </p:nvGrpSpPr>
        <p:grpSpPr>
          <a:xfrm>
            <a:off x="7473669" y="2907171"/>
            <a:ext cx="2888400" cy="1929311"/>
            <a:chOff x="7473669" y="2907171"/>
            <a:chExt cx="2888400" cy="1929311"/>
          </a:xfrm>
        </p:grpSpPr>
        <p:sp>
          <p:nvSpPr>
            <p:cNvPr id="191" name="Google Shape;191;gc5483d5407_1_0"/>
            <p:cNvSpPr/>
            <p:nvPr/>
          </p:nvSpPr>
          <p:spPr>
            <a:xfrm>
              <a:off x="8163517" y="2907171"/>
              <a:ext cx="1299600" cy="12996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c5483d5407_1_0"/>
            <p:cNvSpPr txBox="1"/>
            <p:nvPr/>
          </p:nvSpPr>
          <p:spPr>
            <a:xfrm>
              <a:off x="7473669" y="4116482"/>
              <a:ext cx="28884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Shortage of Neurologists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3" name="Google Shape;193;gc5483d5407_1_0" descr="Top 6 Health Monitoring Devices, Health Devices And Health Gadge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2564" y="2907171"/>
            <a:ext cx="2103137" cy="1209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c73cd6a8af_0_45"/>
          <p:cNvSpPr txBox="1">
            <a:spLocks noGrp="1"/>
          </p:cNvSpPr>
          <p:nvPr>
            <p:ph type="title"/>
          </p:nvPr>
        </p:nvSpPr>
        <p:spPr>
          <a:xfrm>
            <a:off x="5157633" y="542533"/>
            <a:ext cx="5976900" cy="2049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Comparison to Existing Methods </a:t>
            </a:r>
            <a:endParaRPr/>
          </a:p>
        </p:txBody>
      </p:sp>
      <p:sp>
        <p:nvSpPr>
          <p:cNvPr id="661" name="Google Shape;661;gc73cd6a8af_0_45"/>
          <p:cNvSpPr txBox="1">
            <a:spLocks noGrp="1"/>
          </p:cNvSpPr>
          <p:nvPr>
            <p:ph type="body" idx="1"/>
          </p:nvPr>
        </p:nvSpPr>
        <p:spPr>
          <a:xfrm>
            <a:off x="5157758" y="2738298"/>
            <a:ext cx="5976900" cy="317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Most Intelligent Systems for Parkinson’s only perform monitoring 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My system provides for early diagnosis of PD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2100"/>
              </a:spcAft>
              <a:buSzPts val="2100"/>
              <a:buChar char="-"/>
            </a:pPr>
            <a:r>
              <a:rPr lang="en-US"/>
              <a:t>First system to use UPDRS scale for monitoring, exactly replicating what a neurologist would see.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4"/>
          <p:cNvSpPr/>
          <p:nvPr/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4"/>
          <p:cNvSpPr/>
          <p:nvPr/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8" name="Google Shape;668;p34"/>
          <p:cNvGrpSpPr/>
          <p:nvPr/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669" name="Google Shape;669;p34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2823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1" name="Google Shape;671;p34"/>
          <p:cNvGrpSpPr/>
          <p:nvPr/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672" name="Google Shape;672;p34"/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/>
              <a:ahLst/>
              <a:cxnLst/>
              <a:rect l="l" t="t" r="r" b="b"/>
              <a:pathLst>
                <a:path w="3180577" h="1033951" extrusionOk="0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lt1">
                <a:alpha val="823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/>
              <a:ahLst/>
              <a:cxnLst/>
              <a:rect l="l" t="t" r="r" b="b"/>
              <a:pathLst>
                <a:path w="2449768" h="1050628" extrusionOk="0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lt1">
                <a:alpha val="2823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/>
              <a:ahLst/>
              <a:cxnLst/>
              <a:rect l="l" t="t" r="r" b="b"/>
              <a:pathLst>
                <a:path w="6386648" h="1849426" extrusionOk="0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/>
              <a:ahLst/>
              <a:cxnLst/>
              <a:rect l="l" t="t" r="r" b="b"/>
              <a:pathLst>
                <a:path w="611491" h="1429512" extrusionOk="0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/>
              <a:ahLst/>
              <a:cxnLst/>
              <a:rect l="l" t="t" r="r" b="b"/>
              <a:pathLst>
                <a:path w="3015964" h="1681468" extrusionOk="0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lt1">
                <a:alpha val="823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/>
              <a:ahLst/>
              <a:cxnLst/>
              <a:rect l="l" t="t" r="r" b="b"/>
              <a:pathLst>
                <a:path w="1242102" h="2635689" extrusionOk="0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lt1">
                <a:alpha val="8235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/>
              <a:ahLst/>
              <a:cxnLst/>
              <a:rect l="l" t="t" r="r" b="b"/>
              <a:pathLst>
                <a:path w="1471018" h="795676" extrusionOk="0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9" name="Google Shape;679;p34"/>
          <p:cNvSpPr txBox="1"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lt1"/>
                </a:solidFill>
              </a:rPr>
              <a:t>Limitations</a:t>
            </a: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82" name="Google Shape;682;p34"/>
          <p:cNvGrpSpPr/>
          <p:nvPr/>
        </p:nvGrpSpPr>
        <p:grpSpPr>
          <a:xfrm>
            <a:off x="4985886" y="668742"/>
            <a:ext cx="6367912" cy="5530140"/>
            <a:chOff x="0" y="437736"/>
            <a:chExt cx="6367912" cy="5530140"/>
          </a:xfrm>
        </p:grpSpPr>
        <p:sp>
          <p:nvSpPr>
            <p:cNvPr id="683" name="Google Shape;683;p34"/>
            <p:cNvSpPr/>
            <p:nvPr/>
          </p:nvSpPr>
          <p:spPr>
            <a:xfrm>
              <a:off x="0" y="437736"/>
              <a:ext cx="6367912" cy="269451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4"/>
            <p:cNvSpPr txBox="1"/>
            <p:nvPr/>
          </p:nvSpPr>
          <p:spPr>
            <a:xfrm>
              <a:off x="131535" y="569271"/>
              <a:ext cx="6104842" cy="2431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675" tIns="186675" rIns="186675" bIns="18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900"/>
                <a:buFont typeface="Calibri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Tradeoff between invasiveness and performance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0" y="3273366"/>
              <a:ext cx="6367912" cy="2694510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4"/>
            <p:cNvSpPr txBox="1"/>
            <p:nvPr/>
          </p:nvSpPr>
          <p:spPr>
            <a:xfrm>
              <a:off x="131535" y="3404901"/>
              <a:ext cx="6104842" cy="2431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675" tIns="186675" rIns="186675" bIns="18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900"/>
                <a:buFont typeface="Calibri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Collecting more features would </a:t>
              </a:r>
              <a:r>
                <a:rPr lang="en-US" sz="4900" b="0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slightly</a:t>
              </a: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increase performance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lang="en-US" sz="3800">
                <a:solidFill>
                  <a:schemeClr val="lt1"/>
                </a:solidFill>
              </a:rPr>
              <a:t>NextCare</a:t>
            </a:r>
            <a:endParaRPr/>
          </a:p>
        </p:txBody>
      </p:sp>
      <p:cxnSp>
        <p:nvCxnSpPr>
          <p:cNvPr id="200" name="Google Shape;200;p3"/>
          <p:cNvCxnSpPr/>
          <p:nvPr/>
        </p:nvCxnSpPr>
        <p:spPr>
          <a:xfrm rot="10800000">
            <a:off x="831873" y="1749756"/>
            <a:ext cx="4718304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1" name="Google Shape;201;p3"/>
          <p:cNvSpPr txBox="1">
            <a:spLocks noGrp="1"/>
          </p:cNvSpPr>
          <p:nvPr>
            <p:ph type="body" idx="1"/>
          </p:nvPr>
        </p:nvSpPr>
        <p:spPr>
          <a:xfrm>
            <a:off x="897769" y="1909192"/>
            <a:ext cx="4586513" cy="364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>
              <a:solidFill>
                <a:schemeClr val="lt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solidFill>
                  <a:schemeClr val="lt1"/>
                </a:solidFill>
              </a:rPr>
              <a:t>3D printed Wearable Device + App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solidFill>
                  <a:schemeClr val="lt1"/>
                </a:solidFill>
              </a:rPr>
              <a:t>Algorithms for </a:t>
            </a:r>
            <a:endParaRPr>
              <a:solidFill>
                <a:schemeClr val="lt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solidFill>
                  <a:schemeClr val="lt1"/>
                </a:solidFill>
              </a:rPr>
              <a:t>Early Diagnosis by voice.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>
                <a:solidFill>
                  <a:schemeClr val="lt1"/>
                </a:solidFill>
              </a:rPr>
              <a:t>Continuous monitoring of tremor.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>
              <a:solidFill>
                <a:schemeClr val="lt1"/>
              </a:solidFill>
            </a:endParaRPr>
          </a:p>
        </p:txBody>
      </p:sp>
      <p:cxnSp>
        <p:nvCxnSpPr>
          <p:cNvPr id="202" name="Google Shape;202;p3"/>
          <p:cNvCxnSpPr/>
          <p:nvPr/>
        </p:nvCxnSpPr>
        <p:spPr>
          <a:xfrm rot="10800000">
            <a:off x="834027" y="5707672"/>
            <a:ext cx="4713997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3" name="Google Shape;20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914" y="44709"/>
            <a:ext cx="1250431" cy="125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64052">
            <a:off x="6466288" y="2837230"/>
            <a:ext cx="5574870" cy="2523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8304" y="4497613"/>
            <a:ext cx="3247696" cy="243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55049" y="586759"/>
            <a:ext cx="1319212" cy="25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4"/>
          <p:cNvGrpSpPr/>
          <p:nvPr/>
        </p:nvGrpSpPr>
        <p:grpSpPr>
          <a:xfrm>
            <a:off x="2034945" y="1178718"/>
            <a:ext cx="8122108" cy="4500562"/>
            <a:chOff x="2945" y="459052"/>
            <a:chExt cx="8122108" cy="4500562"/>
          </a:xfrm>
        </p:grpSpPr>
        <p:sp>
          <p:nvSpPr>
            <p:cNvPr id="213" name="Google Shape;213;p4"/>
            <p:cNvSpPr/>
            <p:nvPr/>
          </p:nvSpPr>
          <p:spPr>
            <a:xfrm>
              <a:off x="5429405" y="3295344"/>
              <a:ext cx="1078259" cy="7032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A66B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4" name="Google Shape;214;p4"/>
            <p:cNvSpPr/>
            <p:nvPr/>
          </p:nvSpPr>
          <p:spPr>
            <a:xfrm>
              <a:off x="4011259" y="1631073"/>
              <a:ext cx="972777" cy="7032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5" name="Google Shape;215;p4"/>
            <p:cNvSpPr/>
            <p:nvPr/>
          </p:nvSpPr>
          <p:spPr>
            <a:xfrm>
              <a:off x="1620335" y="3295344"/>
              <a:ext cx="972777" cy="7032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A66B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6" name="Google Shape;216;p4"/>
            <p:cNvSpPr/>
            <p:nvPr/>
          </p:nvSpPr>
          <p:spPr>
            <a:xfrm>
              <a:off x="3038481" y="1631073"/>
              <a:ext cx="972777" cy="70321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7" name="Google Shape;217;p4"/>
            <p:cNvSpPr/>
            <p:nvPr/>
          </p:nvSpPr>
          <p:spPr>
            <a:xfrm>
              <a:off x="3425248" y="459052"/>
              <a:ext cx="1172021" cy="1172021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425248" y="459052"/>
              <a:ext cx="1172021" cy="1172021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2839237" y="670016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 txBox="1"/>
            <p:nvPr/>
          </p:nvSpPr>
          <p:spPr>
            <a:xfrm>
              <a:off x="2839237" y="670016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NextCare</a:t>
              </a:r>
              <a:endPara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2007102" y="2123322"/>
              <a:ext cx="1172021" cy="1172021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2007102" y="2123322"/>
              <a:ext cx="1172021" cy="1172021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1421091" y="2334286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 txBox="1"/>
            <p:nvPr/>
          </p:nvSpPr>
          <p:spPr>
            <a:xfrm>
              <a:off x="1421091" y="2334286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588956" y="3787593"/>
              <a:ext cx="1172021" cy="1172021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588956" y="3787593"/>
              <a:ext cx="1172021" cy="1172021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2945" y="3998557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 txBox="1"/>
            <p:nvPr/>
          </p:nvSpPr>
          <p:spPr>
            <a:xfrm>
              <a:off x="2945" y="3998557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Voice Pattern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4843394" y="2123322"/>
              <a:ext cx="1172021" cy="1172021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4843394" y="2123322"/>
              <a:ext cx="1172021" cy="1172021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4257383" y="2334286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 txBox="1"/>
            <p:nvPr/>
          </p:nvSpPr>
          <p:spPr>
            <a:xfrm>
              <a:off x="4257383" y="2334286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Monitoring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6367022" y="3787593"/>
              <a:ext cx="1172021" cy="1172021"/>
            </a:xfrm>
            <a:prstGeom prst="arc">
              <a:avLst>
                <a:gd name="adj1" fmla="val 13200000"/>
                <a:gd name="adj2" fmla="val 192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6367022" y="3787593"/>
              <a:ext cx="1172021" cy="1172021"/>
            </a:xfrm>
            <a:prstGeom prst="arc">
              <a:avLst>
                <a:gd name="adj1" fmla="val 2400000"/>
                <a:gd name="adj2" fmla="val 8400000"/>
              </a:avLst>
            </a:prstGeom>
            <a:noFill/>
            <a:ln w="25400" cap="flat" cmpd="sng">
              <a:solidFill>
                <a:srgbClr val="345A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5781011" y="3998557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 txBox="1"/>
            <p:nvPr/>
          </p:nvSpPr>
          <p:spPr>
            <a:xfrm>
              <a:off x="5781011" y="3998557"/>
              <a:ext cx="2344042" cy="750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lang="en-US" sz="3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Tremor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7" name="Google Shape;237;p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"/>
            <a:ext cx="1250431" cy="1250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"/>
          <p:cNvSpPr txBox="1">
            <a:spLocks noGrp="1"/>
          </p:cNvSpPr>
          <p:nvPr>
            <p:ph type="title"/>
          </p:nvPr>
        </p:nvSpPr>
        <p:spPr>
          <a:xfrm>
            <a:off x="1448358" y="366632"/>
            <a:ext cx="3981784" cy="100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Voice Biomarker</a:t>
            </a:r>
            <a:endParaRPr/>
          </a:p>
        </p:txBody>
      </p:sp>
      <p:grpSp>
        <p:nvGrpSpPr>
          <p:cNvPr id="243" name="Google Shape;243;p11"/>
          <p:cNvGrpSpPr/>
          <p:nvPr/>
        </p:nvGrpSpPr>
        <p:grpSpPr>
          <a:xfrm>
            <a:off x="501897" y="1617924"/>
            <a:ext cx="5768546" cy="2663017"/>
            <a:chOff x="5585254" y="1488241"/>
            <a:chExt cx="6097475" cy="3282950"/>
          </a:xfrm>
        </p:grpSpPr>
        <p:pic>
          <p:nvPicPr>
            <p:cNvPr id="244" name="Google Shape;244;p11" descr="Vocal Biomarkers and COVID | Psychology Today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85254" y="1488241"/>
              <a:ext cx="6097475" cy="3282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11"/>
            <p:cNvSpPr txBox="1"/>
            <p:nvPr/>
          </p:nvSpPr>
          <p:spPr>
            <a:xfrm>
              <a:off x="5927835" y="1777550"/>
              <a:ext cx="575489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Voice is first markers of Parkinson’s Disease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11"/>
          <p:cNvGrpSpPr/>
          <p:nvPr/>
        </p:nvGrpSpPr>
        <p:grpSpPr>
          <a:xfrm>
            <a:off x="501896" y="4393330"/>
            <a:ext cx="5777692" cy="2141464"/>
            <a:chOff x="327454" y="4200913"/>
            <a:chExt cx="5777692" cy="2141464"/>
          </a:xfrm>
        </p:grpSpPr>
        <p:pic>
          <p:nvPicPr>
            <p:cNvPr id="247" name="Google Shape;247;p11" descr="Change to UK regulation on voice calls - OFCOM making trade policy! |  Technology's Legal Ed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7454" y="4200913"/>
              <a:ext cx="5777692" cy="21414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1"/>
            <p:cNvSpPr txBox="1"/>
            <p:nvPr/>
          </p:nvSpPr>
          <p:spPr>
            <a:xfrm>
              <a:off x="651555" y="4943099"/>
              <a:ext cx="5453591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Change in voice pattern is not apparent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11"/>
          <p:cNvSpPr txBox="1">
            <a:spLocks noGrp="1"/>
          </p:cNvSpPr>
          <p:nvPr>
            <p:ph type="body" idx="1"/>
          </p:nvPr>
        </p:nvSpPr>
        <p:spPr>
          <a:xfrm>
            <a:off x="8497093" y="4789027"/>
            <a:ext cx="3223540" cy="7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Machine Learning</a:t>
            </a:r>
            <a:endParaRPr/>
          </a:p>
        </p:txBody>
      </p:sp>
      <p:pic>
        <p:nvPicPr>
          <p:cNvPr id="250" name="Google Shape;250;p11" descr="Image result for machine learning models ic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7757" y="4380985"/>
            <a:ext cx="1270000" cy="127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11"/>
          <p:cNvCxnSpPr/>
          <p:nvPr/>
        </p:nvCxnSpPr>
        <p:spPr>
          <a:xfrm>
            <a:off x="6463862" y="1103586"/>
            <a:ext cx="0" cy="5433848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2" name="Google Shape;252;p11" descr="Didgital, dsp, signal processing icon - Download on Iconfind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9119" y="2097078"/>
            <a:ext cx="1643174" cy="164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 txBox="1"/>
          <p:nvPr/>
        </p:nvSpPr>
        <p:spPr>
          <a:xfrm>
            <a:off x="8497093" y="2684079"/>
            <a:ext cx="3223540" cy="744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Signal Processing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 txBox="1"/>
          <p:nvPr/>
        </p:nvSpPr>
        <p:spPr>
          <a:xfrm>
            <a:off x="7497583" y="366632"/>
            <a:ext cx="3981784" cy="100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3259629" y="1103586"/>
            <a:ext cx="528050" cy="485554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2AAEA"/>
              </a:gs>
              <a:gs pos="50000">
                <a:srgbClr val="BDCAF0"/>
              </a:gs>
              <a:gs pos="100000">
                <a:srgbClr val="DEE4F7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11"/>
          <p:cNvGrpSpPr/>
          <p:nvPr/>
        </p:nvGrpSpPr>
        <p:grpSpPr>
          <a:xfrm>
            <a:off x="45298" y="-66526"/>
            <a:ext cx="1561548" cy="870300"/>
            <a:chOff x="641774" y="432411"/>
            <a:chExt cx="2755025" cy="1250431"/>
          </a:xfrm>
        </p:grpSpPr>
        <p:pic>
          <p:nvPicPr>
            <p:cNvPr id="257" name="Google Shape;257;p11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1774" y="432411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11"/>
            <p:cNvSpPr txBox="1"/>
            <p:nvPr/>
          </p:nvSpPr>
          <p:spPr>
            <a:xfrm>
              <a:off x="1494499" y="838950"/>
              <a:ext cx="1902300" cy="32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Diagnosis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11"/>
          <p:cNvSpPr/>
          <p:nvPr/>
        </p:nvSpPr>
        <p:spPr>
          <a:xfrm>
            <a:off x="8497093" y="1205086"/>
            <a:ext cx="528050" cy="485554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92AAEA"/>
              </a:gs>
              <a:gs pos="50000">
                <a:srgbClr val="BDCAF0"/>
              </a:gs>
              <a:gs pos="100000">
                <a:srgbClr val="DEE4F7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2"/>
          <p:cNvGrpSpPr/>
          <p:nvPr/>
        </p:nvGrpSpPr>
        <p:grpSpPr>
          <a:xfrm>
            <a:off x="203200" y="577679"/>
            <a:ext cx="6325140" cy="6176949"/>
            <a:chOff x="203200" y="163613"/>
            <a:chExt cx="6325140" cy="6176949"/>
          </a:xfrm>
        </p:grpSpPr>
        <p:grpSp>
          <p:nvGrpSpPr>
            <p:cNvPr id="265" name="Google Shape;265;p2"/>
            <p:cNvGrpSpPr/>
            <p:nvPr/>
          </p:nvGrpSpPr>
          <p:grpSpPr>
            <a:xfrm>
              <a:off x="203200" y="163613"/>
              <a:ext cx="6012248" cy="4445457"/>
              <a:chOff x="0" y="0"/>
              <a:chExt cx="6012248" cy="4445457"/>
            </a:xfrm>
          </p:grpSpPr>
          <p:sp>
            <p:nvSpPr>
              <p:cNvPr id="266" name="Google Shape;266;p2"/>
              <p:cNvSpPr/>
              <p:nvPr/>
            </p:nvSpPr>
            <p:spPr>
              <a:xfrm rot="10800000">
                <a:off x="0" y="0"/>
                <a:ext cx="6012248" cy="1481819"/>
              </a:xfrm>
              <a:prstGeom prst="trapezoid">
                <a:avLst>
                  <a:gd name="adj" fmla="val 67622"/>
                </a:avLst>
              </a:prstGeom>
              <a:gradFill>
                <a:gsLst>
                  <a:gs pos="0">
                    <a:srgbClr val="98B7FF"/>
                  </a:gs>
                  <a:gs pos="35000">
                    <a:srgbClr val="B9CBFF"/>
                  </a:gs>
                  <a:gs pos="100000">
                    <a:srgbClr val="E2E9FF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 txBox="1"/>
              <p:nvPr/>
            </p:nvSpPr>
            <p:spPr>
              <a:xfrm>
                <a:off x="1052143" y="0"/>
                <a:ext cx="3907961" cy="1481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Voice Sample</a:t>
                </a:r>
                <a:endParaRPr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 rot="10800000">
                <a:off x="1002041" y="1481819"/>
                <a:ext cx="4008165" cy="1481819"/>
              </a:xfrm>
              <a:prstGeom prst="trapezoid">
                <a:avLst>
                  <a:gd name="adj" fmla="val 67622"/>
                </a:avLst>
              </a:prstGeom>
              <a:gradFill>
                <a:gsLst>
                  <a:gs pos="0">
                    <a:srgbClr val="98B7FF"/>
                  </a:gs>
                  <a:gs pos="35000">
                    <a:srgbClr val="B9CBFF"/>
                  </a:gs>
                  <a:gs pos="100000">
                    <a:srgbClr val="E2E9FF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"/>
              <p:cNvSpPr txBox="1"/>
              <p:nvPr/>
            </p:nvSpPr>
            <p:spPr>
              <a:xfrm>
                <a:off x="1703470" y="1481819"/>
                <a:ext cx="2605307" cy="1481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Voice Attributes </a:t>
                </a:r>
                <a:endParaRPr/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(50)</a:t>
                </a: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 rot="10800000">
                <a:off x="2004083" y="2963638"/>
                <a:ext cx="2004082" cy="1481819"/>
              </a:xfrm>
              <a:prstGeom prst="trapezoid">
                <a:avLst>
                  <a:gd name="adj" fmla="val 67622"/>
                </a:avLst>
              </a:prstGeom>
              <a:gradFill>
                <a:gsLst>
                  <a:gs pos="0">
                    <a:srgbClr val="98B7FF"/>
                  </a:gs>
                  <a:gs pos="35000">
                    <a:srgbClr val="B9CBFF"/>
                  </a:gs>
                  <a:gs pos="100000">
                    <a:srgbClr val="E2E9FF"/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 txBox="1"/>
              <p:nvPr/>
            </p:nvSpPr>
            <p:spPr>
              <a:xfrm>
                <a:off x="2004083" y="2963638"/>
                <a:ext cx="2004082" cy="1481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Features </a:t>
                </a:r>
                <a:endParaRPr/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(2)</a:t>
                </a:r>
                <a:endParaRPr/>
              </a:p>
            </p:txBody>
          </p:sp>
        </p:grpSp>
        <p:pic>
          <p:nvPicPr>
            <p:cNvPr id="272" name="Google Shape;272;p2" descr="Machine Learning Icon Transparent - Quantum Computi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68894" y="4609071"/>
              <a:ext cx="1731491" cy="1731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2"/>
            <p:cNvSpPr/>
            <p:nvPr/>
          </p:nvSpPr>
          <p:spPr>
            <a:xfrm rot="5400000">
              <a:off x="2842435" y="1361973"/>
              <a:ext cx="784407" cy="47992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 txBox="1"/>
            <p:nvPr/>
          </p:nvSpPr>
          <p:spPr>
            <a:xfrm>
              <a:off x="2481031" y="1294159"/>
              <a:ext cx="173637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highlight>
                    <a:srgbClr val="4A86E8"/>
                  </a:highlight>
                  <a:latin typeface="Arial"/>
                  <a:ea typeface="Arial"/>
                  <a:cs typeface="Arial"/>
                  <a:sym typeface="Arial"/>
                </a:rPr>
                <a:t>Signal Processing</a:t>
              </a:r>
              <a:endParaRPr b="1">
                <a:highlight>
                  <a:srgbClr val="4A86E8"/>
                </a:highlight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 rot="5400000">
              <a:off x="2817120" y="2930786"/>
              <a:ext cx="784407" cy="479926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 txBox="1"/>
            <p:nvPr/>
          </p:nvSpPr>
          <p:spPr>
            <a:xfrm>
              <a:off x="2432430" y="2797726"/>
              <a:ext cx="156324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chemeClr val="lt1"/>
                  </a:solidFill>
                  <a:highlight>
                    <a:srgbClr val="4A86E8"/>
                  </a:highlight>
                  <a:latin typeface="Arial"/>
                  <a:ea typeface="Arial"/>
                  <a:cs typeface="Arial"/>
                  <a:sym typeface="Arial"/>
                </a:rPr>
                <a:t>PCA + Heat Map</a:t>
              </a:r>
              <a:endParaRPr>
                <a:highlight>
                  <a:srgbClr val="4A86E8"/>
                </a:highlight>
              </a:endParaRPr>
            </a:p>
          </p:txBody>
        </p:sp>
        <p:sp>
          <p:nvSpPr>
            <p:cNvPr id="277" name="Google Shape;277;p2"/>
            <p:cNvSpPr txBox="1"/>
            <p:nvPr/>
          </p:nvSpPr>
          <p:spPr>
            <a:xfrm>
              <a:off x="4440909" y="1924276"/>
              <a:ext cx="2087431" cy="523220"/>
            </a:xfrm>
            <a:prstGeom prst="rect">
              <a:avLst/>
            </a:prstGeom>
            <a:gradFill>
              <a:gsLst>
                <a:gs pos="0">
                  <a:srgbClr val="98B7FF"/>
                </a:gs>
                <a:gs pos="89000">
                  <a:srgbClr val="B9CBFF"/>
                </a:gs>
                <a:gs pos="100000">
                  <a:srgbClr val="E2E9F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Shimmer, Jitter, RPDE,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PPE, Spread etc.</a:t>
              </a:r>
              <a:endParaRPr/>
            </a:p>
          </p:txBody>
        </p:sp>
        <p:sp>
          <p:nvSpPr>
            <p:cNvPr id="278" name="Google Shape;278;p2"/>
            <p:cNvSpPr txBox="1"/>
            <p:nvPr/>
          </p:nvSpPr>
          <p:spPr>
            <a:xfrm>
              <a:off x="3780311" y="3532245"/>
              <a:ext cx="1321196" cy="307777"/>
            </a:xfrm>
            <a:prstGeom prst="rect">
              <a:avLst/>
            </a:prstGeom>
            <a:gradFill>
              <a:gsLst>
                <a:gs pos="0">
                  <a:srgbClr val="98B7FF"/>
                </a:gs>
                <a:gs pos="89000">
                  <a:srgbClr val="B9CBFF"/>
                </a:gs>
                <a:gs pos="100000">
                  <a:srgbClr val="E2E9FF"/>
                </a:gs>
              </a:gsLst>
              <a:lin ang="162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PPE, Spread1</a:t>
              </a:r>
              <a:endParaRPr/>
            </a:p>
          </p:txBody>
        </p:sp>
      </p:grpSp>
      <p:grpSp>
        <p:nvGrpSpPr>
          <p:cNvPr id="279" name="Google Shape;279;p2"/>
          <p:cNvGrpSpPr/>
          <p:nvPr/>
        </p:nvGrpSpPr>
        <p:grpSpPr>
          <a:xfrm>
            <a:off x="6527535" y="814614"/>
            <a:ext cx="5063559" cy="4610609"/>
            <a:chOff x="6527535" y="814614"/>
            <a:chExt cx="5063559" cy="4610609"/>
          </a:xfrm>
        </p:grpSpPr>
        <p:sp>
          <p:nvSpPr>
            <p:cNvPr id="280" name="Google Shape;280;p2"/>
            <p:cNvSpPr/>
            <p:nvPr/>
          </p:nvSpPr>
          <p:spPr>
            <a:xfrm>
              <a:off x="6527535" y="814614"/>
              <a:ext cx="5063559" cy="461060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 rot="2447141">
              <a:off x="9978023" y="4872724"/>
              <a:ext cx="140467" cy="359125"/>
            </a:xfrm>
            <a:prstGeom prst="ellipse">
              <a:avLst/>
            </a:prstGeom>
            <a:noFill/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 rot="2447141">
              <a:off x="10442951" y="4871920"/>
              <a:ext cx="178672" cy="285458"/>
            </a:xfrm>
            <a:prstGeom prst="ellipse">
              <a:avLst/>
            </a:prstGeom>
            <a:noFill/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p2"/>
          <p:cNvSpPr txBox="1"/>
          <p:nvPr/>
        </p:nvSpPr>
        <p:spPr>
          <a:xfrm>
            <a:off x="7260634" y="100294"/>
            <a:ext cx="43304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Feature Computation</a:t>
            </a:r>
            <a:endParaRPr/>
          </a:p>
        </p:txBody>
      </p:sp>
      <p:pic>
        <p:nvPicPr>
          <p:cNvPr id="284" name="Google Shape;284;p2" descr="Image result for github logo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5732693"/>
            <a:ext cx="1280160" cy="716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2"/>
          <p:cNvGrpSpPr/>
          <p:nvPr/>
        </p:nvGrpSpPr>
        <p:grpSpPr>
          <a:xfrm>
            <a:off x="1343393" y="5732702"/>
            <a:ext cx="1032436" cy="1058456"/>
            <a:chOff x="8883220" y="5359480"/>
            <a:chExt cx="890953" cy="968218"/>
          </a:xfrm>
        </p:grpSpPr>
        <p:pic>
          <p:nvPicPr>
            <p:cNvPr id="286" name="Google Shape;286;p2" descr="Image result for data icon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83220" y="5359480"/>
              <a:ext cx="890953" cy="856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2"/>
            <p:cNvSpPr txBox="1"/>
            <p:nvPr/>
          </p:nvSpPr>
          <p:spPr>
            <a:xfrm>
              <a:off x="8996592" y="5989898"/>
              <a:ext cx="6207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2"/>
          <p:cNvGrpSpPr/>
          <p:nvPr/>
        </p:nvGrpSpPr>
        <p:grpSpPr>
          <a:xfrm>
            <a:off x="45298" y="-66526"/>
            <a:ext cx="1561548" cy="870300"/>
            <a:chOff x="641774" y="432411"/>
            <a:chExt cx="2755025" cy="1250431"/>
          </a:xfrm>
        </p:grpSpPr>
        <p:pic>
          <p:nvPicPr>
            <p:cNvPr id="289" name="Google Shape;289;p2" descr="Logo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774" y="432411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2"/>
            <p:cNvSpPr txBox="1"/>
            <p:nvPr/>
          </p:nvSpPr>
          <p:spPr>
            <a:xfrm>
              <a:off x="1494499" y="838950"/>
              <a:ext cx="1902300" cy="37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Diagnosis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"/>
          <p:cNvSpPr txBox="1">
            <a:spLocks noGrp="1"/>
          </p:cNvSpPr>
          <p:nvPr>
            <p:ph type="title"/>
          </p:nvPr>
        </p:nvSpPr>
        <p:spPr>
          <a:xfrm>
            <a:off x="493149" y="4823625"/>
            <a:ext cx="382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Model Training and Testing </a:t>
            </a:r>
            <a:endParaRPr/>
          </a:p>
        </p:txBody>
      </p:sp>
      <p:grpSp>
        <p:nvGrpSpPr>
          <p:cNvPr id="296" name="Google Shape;296;p7"/>
          <p:cNvGrpSpPr/>
          <p:nvPr/>
        </p:nvGrpSpPr>
        <p:grpSpPr>
          <a:xfrm>
            <a:off x="2524898" y="515784"/>
            <a:ext cx="9412224" cy="3330824"/>
            <a:chOff x="1313688" y="1179299"/>
            <a:chExt cx="9412224" cy="3330824"/>
          </a:xfrm>
        </p:grpSpPr>
        <p:sp>
          <p:nvSpPr>
            <p:cNvPr id="297" name="Google Shape;297;p7"/>
            <p:cNvSpPr/>
            <p:nvPr/>
          </p:nvSpPr>
          <p:spPr>
            <a:xfrm>
              <a:off x="1313688" y="1733770"/>
              <a:ext cx="2438400" cy="220182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4648200" y="1929383"/>
              <a:ext cx="1920240" cy="198545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7162800" y="2106879"/>
              <a:ext cx="3563112" cy="163046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7"/>
            <p:cNvSpPr txBox="1"/>
            <p:nvPr/>
          </p:nvSpPr>
          <p:spPr>
            <a:xfrm>
              <a:off x="1542288" y="4140791"/>
              <a:ext cx="1981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F2 = 0.94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7"/>
            <p:cNvSpPr txBox="1"/>
            <p:nvPr/>
          </p:nvSpPr>
          <p:spPr>
            <a:xfrm>
              <a:off x="4648200" y="4129419"/>
              <a:ext cx="1981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F2 = 0.93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7"/>
            <p:cNvSpPr txBox="1"/>
            <p:nvPr/>
          </p:nvSpPr>
          <p:spPr>
            <a:xfrm>
              <a:off x="8106156" y="4129419"/>
              <a:ext cx="1981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F2 = 0.93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7"/>
            <p:cNvSpPr txBox="1"/>
            <p:nvPr/>
          </p:nvSpPr>
          <p:spPr>
            <a:xfrm>
              <a:off x="1437132" y="1179299"/>
              <a:ext cx="21915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Artificial Neural Network (ANN)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7"/>
            <p:cNvSpPr txBox="1"/>
            <p:nvPr/>
          </p:nvSpPr>
          <p:spPr>
            <a:xfrm>
              <a:off x="4648200" y="1283052"/>
              <a:ext cx="21915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Logistic Regression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7"/>
            <p:cNvSpPr txBox="1"/>
            <p:nvPr/>
          </p:nvSpPr>
          <p:spPr>
            <a:xfrm>
              <a:off x="7464552" y="1264510"/>
              <a:ext cx="21915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Support Vector Machine (SVM)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p7"/>
          <p:cNvSpPr txBox="1"/>
          <p:nvPr/>
        </p:nvSpPr>
        <p:spPr>
          <a:xfrm>
            <a:off x="7554468" y="189211"/>
            <a:ext cx="35257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 Criterion: 0.87 F2 score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" name="Google Shape;307;p7"/>
          <p:cNvGrpSpPr/>
          <p:nvPr/>
        </p:nvGrpSpPr>
        <p:grpSpPr>
          <a:xfrm>
            <a:off x="51176" y="189202"/>
            <a:ext cx="2299050" cy="1250431"/>
            <a:chOff x="438049" y="247736"/>
            <a:chExt cx="2299050" cy="1250431"/>
          </a:xfrm>
        </p:grpSpPr>
        <p:pic>
          <p:nvPicPr>
            <p:cNvPr id="308" name="Google Shape;308;p7" descr="Logo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8049" y="247736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7"/>
            <p:cNvSpPr txBox="1"/>
            <p:nvPr/>
          </p:nvSpPr>
          <p:spPr>
            <a:xfrm>
              <a:off x="1319899" y="719075"/>
              <a:ext cx="14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0" name="Google Shape;310;p7" descr="Tab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14492" y="3792517"/>
            <a:ext cx="4471035" cy="28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7" descr="Image result for github logo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21051" y="5829318"/>
            <a:ext cx="1280160" cy="7168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7"/>
          <p:cNvGrpSpPr/>
          <p:nvPr/>
        </p:nvGrpSpPr>
        <p:grpSpPr>
          <a:xfrm>
            <a:off x="11001193" y="5658539"/>
            <a:ext cx="1032437" cy="1058456"/>
            <a:chOff x="8883220" y="5359480"/>
            <a:chExt cx="890953" cy="968218"/>
          </a:xfrm>
        </p:grpSpPr>
        <p:pic>
          <p:nvPicPr>
            <p:cNvPr id="313" name="Google Shape;313;p7" descr="Image result for data icon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883220" y="5359480"/>
              <a:ext cx="890953" cy="8564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7"/>
            <p:cNvSpPr txBox="1"/>
            <p:nvPr/>
          </p:nvSpPr>
          <p:spPr>
            <a:xfrm>
              <a:off x="8996592" y="5989898"/>
              <a:ext cx="6207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c7446e3b55_1_0"/>
          <p:cNvSpPr txBox="1">
            <a:spLocks noGrp="1"/>
          </p:cNvSpPr>
          <p:nvPr>
            <p:ph type="title"/>
          </p:nvPr>
        </p:nvSpPr>
        <p:spPr>
          <a:xfrm>
            <a:off x="2876575" y="271600"/>
            <a:ext cx="6969000" cy="940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 - NextCare Diagnosis</a:t>
            </a:r>
            <a:endParaRPr/>
          </a:p>
        </p:txBody>
      </p:sp>
      <p:pic>
        <p:nvPicPr>
          <p:cNvPr id="321" name="Google Shape;321;gc7446e3b55_1_0" title="SpeechDemoNextCare - HD 720p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6075" y="1266300"/>
            <a:ext cx="9847974" cy="553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gc7446e3b55_1_0"/>
          <p:cNvGrpSpPr/>
          <p:nvPr/>
        </p:nvGrpSpPr>
        <p:grpSpPr>
          <a:xfrm>
            <a:off x="227476" y="189202"/>
            <a:ext cx="2473650" cy="1250431"/>
            <a:chOff x="438049" y="247736"/>
            <a:chExt cx="2473650" cy="1250431"/>
          </a:xfrm>
        </p:grpSpPr>
        <p:pic>
          <p:nvPicPr>
            <p:cNvPr id="323" name="Google Shape;323;gc7446e3b55_1_0" descr="Logo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8049" y="247736"/>
              <a:ext cx="1250431" cy="12504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" name="Google Shape;324;gc7446e3b55_1_0"/>
            <p:cNvSpPr txBox="1"/>
            <p:nvPr/>
          </p:nvSpPr>
          <p:spPr>
            <a:xfrm>
              <a:off x="1494499" y="838950"/>
              <a:ext cx="14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Meddon"/>
                  <a:ea typeface="Meddon"/>
                  <a:cs typeface="Meddon"/>
                  <a:sym typeface="Meddon"/>
                </a:rPr>
                <a:t>Diagnosis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1224</Words>
  <Application>Microsoft Macintosh PowerPoint</Application>
  <PresentationFormat>Widescreen</PresentationFormat>
  <Paragraphs>198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Meddon</vt:lpstr>
      <vt:lpstr>Calibri</vt:lpstr>
      <vt:lpstr>Arial</vt:lpstr>
      <vt:lpstr>Times New Roman</vt:lpstr>
      <vt:lpstr>Office Theme</vt:lpstr>
      <vt:lpstr>Office Theme</vt:lpstr>
      <vt:lpstr>NextCare: An Intelligent System for the Low-Cost Early Diagnosis and Real-Time Monitoring of Parkinson’s Disease using Machine Learning, Signal Processing and Wearable Technology</vt:lpstr>
      <vt:lpstr>Purpose: Issues with PD Diagnosis</vt:lpstr>
      <vt:lpstr>Purpose: Issues with PD Monitoring</vt:lpstr>
      <vt:lpstr>NextCare</vt:lpstr>
      <vt:lpstr>PowerPoint Presentation</vt:lpstr>
      <vt:lpstr>Voice Biomarker</vt:lpstr>
      <vt:lpstr>PowerPoint Presentation</vt:lpstr>
      <vt:lpstr>Model Training and Testing </vt:lpstr>
      <vt:lpstr>Demo - NextCare Diagnosis</vt:lpstr>
      <vt:lpstr>NextCare Monitoring System</vt:lpstr>
      <vt:lpstr>Parkinsonian Tremor Quantification by Amplitude and Frequency</vt:lpstr>
      <vt:lpstr>PowerPoint Presentation</vt:lpstr>
      <vt:lpstr>PowerPoint Presentation</vt:lpstr>
      <vt:lpstr>Wearable Device Construction</vt:lpstr>
      <vt:lpstr>Demo - NextCare Monitoring</vt:lpstr>
      <vt:lpstr>NextCare Mobile App</vt:lpstr>
      <vt:lpstr> Conclusion: NextCare at a Healthcare Setting</vt:lpstr>
      <vt:lpstr>Acknowledgment</vt:lpstr>
      <vt:lpstr>Next Step</vt:lpstr>
      <vt:lpstr>Thank you!</vt:lpstr>
      <vt:lpstr>PowerPoint Presentation</vt:lpstr>
      <vt:lpstr>Works Cited</vt:lpstr>
      <vt:lpstr>Works Cited Continued</vt:lpstr>
      <vt:lpstr>    QALYs gain - Early Detection of PD</vt:lpstr>
      <vt:lpstr>      Overall Process Flow Diagnosis System</vt:lpstr>
      <vt:lpstr>PowerPoint Presentation</vt:lpstr>
      <vt:lpstr>Quantification of UPDRS</vt:lpstr>
      <vt:lpstr> Features for ML Algorithms</vt:lpstr>
      <vt:lpstr>Privacy </vt:lpstr>
      <vt:lpstr>Comparison to Existing Methods </vt:lpstr>
      <vt:lpstr>Limitations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NextCare: An Intelligent System for the Low-Cost Early Diagnosis and Real-Time Monitoring of Parkinson’s Disease using Machine Learning, Signal Processing and Wearable Technology</dc:title>
  <dc:creator>Sudip Kar</dc:creator>
  <cp:lastModifiedBy>Sudip Kar</cp:lastModifiedBy>
  <cp:revision>1</cp:revision>
  <dcterms:created xsi:type="dcterms:W3CDTF">2021-02-11T23:55:34Z</dcterms:created>
  <dcterms:modified xsi:type="dcterms:W3CDTF">2021-04-12T14:25:36Z</dcterms:modified>
</cp:coreProperties>
</file>