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74" r:id="rId7"/>
    <p:sldId id="270" r:id="rId8"/>
    <p:sldId id="261" r:id="rId9"/>
    <p:sldId id="271" r:id="rId10"/>
    <p:sldId id="263" r:id="rId11"/>
    <p:sldId id="272" r:id="rId12"/>
    <p:sldId id="273"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67" d="100"/>
          <a:sy n="67" d="100"/>
        </p:scale>
        <p:origin x="75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9CF10-782D-420E-8E8B-7174FA64CA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D644F0-5C1F-4B72-9DD1-E2520F7FA8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CC8FEB-5A5F-4B14-B4BD-2F9E01D97C7E}"/>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5" name="Footer Placeholder 4">
            <a:extLst>
              <a:ext uri="{FF2B5EF4-FFF2-40B4-BE49-F238E27FC236}">
                <a16:creationId xmlns:a16="http://schemas.microsoft.com/office/drawing/2014/main" id="{0AE8372A-F6A4-46A5-B1D0-DA3E60A0C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D9F97-DB1A-47E2-B49B-AF181004AF18}"/>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287272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C717-E182-4969-84CB-4E1DC039EC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0F7F2C-897E-4CB1-9385-2568B3201D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954B8B-6354-4C95-9D24-7C377B77E278}"/>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5" name="Footer Placeholder 4">
            <a:extLst>
              <a:ext uri="{FF2B5EF4-FFF2-40B4-BE49-F238E27FC236}">
                <a16:creationId xmlns:a16="http://schemas.microsoft.com/office/drawing/2014/main" id="{96744853-F6DD-4564-8563-2B8191FEF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69CC3-1ED0-458A-8B1F-4FE5B4ACD785}"/>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1113637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91EEB7-7085-4E69-A668-D0C62516FD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B8C14F-0934-4FF0-A1F2-6277D330AF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A6FAE6-A1FB-4582-A7FA-8045256E6E9C}"/>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5" name="Footer Placeholder 4">
            <a:extLst>
              <a:ext uri="{FF2B5EF4-FFF2-40B4-BE49-F238E27FC236}">
                <a16:creationId xmlns:a16="http://schemas.microsoft.com/office/drawing/2014/main" id="{07FACBCD-BBDB-4C22-9FF1-5D1D91AEB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45535-4801-4287-A89C-67316E953AAD}"/>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4025108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E8C58-4286-43E2-9232-28FF00D180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CFA0D0-7B24-41C4-8F78-A58D51D180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55718-0D0A-4FD8-923B-95237A11543C}"/>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5" name="Footer Placeholder 4">
            <a:extLst>
              <a:ext uri="{FF2B5EF4-FFF2-40B4-BE49-F238E27FC236}">
                <a16:creationId xmlns:a16="http://schemas.microsoft.com/office/drawing/2014/main" id="{E27ED5B1-781D-4EA9-80DC-A1518A99A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4B297-AC68-404D-AA3D-87ACC0FFFF5C}"/>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208984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B596C-E226-4373-AA1B-4A0E30D1F1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ABA2A0-5176-4567-875E-27737E10D0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CC2631-3C68-4504-86E7-8EFA2C76AF5E}"/>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5" name="Footer Placeholder 4">
            <a:extLst>
              <a:ext uri="{FF2B5EF4-FFF2-40B4-BE49-F238E27FC236}">
                <a16:creationId xmlns:a16="http://schemas.microsoft.com/office/drawing/2014/main" id="{34CB4007-6AD9-4B90-AC41-CC42C3196D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67197-551E-47D0-AE7B-F329A799E5AC}"/>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50605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8BA14-B02C-48D4-8C2B-AF5690B21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9D2975-2D42-4369-BC26-7903CD6E4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2CC1F5-EE08-4797-8BB6-66A7AE8A95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D6622A-A3F3-4228-A3CF-DA802677D2C0}"/>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6" name="Footer Placeholder 5">
            <a:extLst>
              <a:ext uri="{FF2B5EF4-FFF2-40B4-BE49-F238E27FC236}">
                <a16:creationId xmlns:a16="http://schemas.microsoft.com/office/drawing/2014/main" id="{65C27A0A-EA22-444E-A567-232DDFE3E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EAFCF-25E1-4D30-9093-27942E30BB7C}"/>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381332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D59A-5944-419C-92AA-AF7940C3C8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363771-B45F-4069-A216-0B2FF267B0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82A4DC-9760-484C-9B7B-07B21448F3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10CF36-AB2F-437D-AD5E-D5970D4435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BBCE60-8812-4059-9AE3-96CED1B283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7AB26-6F17-46C7-BA8B-39A5E9214792}"/>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8" name="Footer Placeholder 7">
            <a:extLst>
              <a:ext uri="{FF2B5EF4-FFF2-40B4-BE49-F238E27FC236}">
                <a16:creationId xmlns:a16="http://schemas.microsoft.com/office/drawing/2014/main" id="{C05D8860-DE0F-40B7-854E-375367E360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2BB15A-D482-4072-895D-C626F62E8645}"/>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1221491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CD9A1-96BB-47DF-8E14-96B604ED05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9C8025-45D2-4B0A-AF84-83CE093B35EE}"/>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4" name="Footer Placeholder 3">
            <a:extLst>
              <a:ext uri="{FF2B5EF4-FFF2-40B4-BE49-F238E27FC236}">
                <a16:creationId xmlns:a16="http://schemas.microsoft.com/office/drawing/2014/main" id="{DE13FFF8-8D1D-4060-A77F-FF6CD8DBD2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D1FC9A-180C-4BE5-8763-44D790C5119F}"/>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297148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CF71FD-3AFC-489F-9967-72E5C32A47AE}"/>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3" name="Footer Placeholder 2">
            <a:extLst>
              <a:ext uri="{FF2B5EF4-FFF2-40B4-BE49-F238E27FC236}">
                <a16:creationId xmlns:a16="http://schemas.microsoft.com/office/drawing/2014/main" id="{50B495A2-C5C1-400D-86F4-356DD2489F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3588DB-99B2-43FE-8003-2D2B5BE2D7DC}"/>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4275578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079C0-1A6C-4766-8DC6-03F94157F2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90C309-C195-45AD-A66E-50F3222748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8566F1-5AB3-4003-9019-6390D6D0D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A8BBB-2D82-48DE-A77D-F66E7E190559}"/>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6" name="Footer Placeholder 5">
            <a:extLst>
              <a:ext uri="{FF2B5EF4-FFF2-40B4-BE49-F238E27FC236}">
                <a16:creationId xmlns:a16="http://schemas.microsoft.com/office/drawing/2014/main" id="{9369111E-C8DA-444B-A7D6-1DF902E2B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B24E9C-4D86-4843-A92D-B3B5434C253D}"/>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295854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F3ADE-23F6-4104-A531-A85A90D23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CAED1F-BB94-4E43-9FF0-5EBE7F4C00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30C4CA-4FF5-4759-8464-D2ADE0B84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B38D8A-40BC-4C7B-9169-DF61307B4102}"/>
              </a:ext>
            </a:extLst>
          </p:cNvPr>
          <p:cNvSpPr>
            <a:spLocks noGrp="1"/>
          </p:cNvSpPr>
          <p:nvPr>
            <p:ph type="dt" sz="half" idx="10"/>
          </p:nvPr>
        </p:nvSpPr>
        <p:spPr/>
        <p:txBody>
          <a:bodyPr/>
          <a:lstStyle/>
          <a:p>
            <a:fld id="{8661B29F-9EFC-43ED-8292-A4782A432A72}" type="datetimeFigureOut">
              <a:rPr lang="en-US" smtClean="0"/>
              <a:t>3/13/2021</a:t>
            </a:fld>
            <a:endParaRPr lang="en-US"/>
          </a:p>
        </p:txBody>
      </p:sp>
      <p:sp>
        <p:nvSpPr>
          <p:cNvPr id="6" name="Footer Placeholder 5">
            <a:extLst>
              <a:ext uri="{FF2B5EF4-FFF2-40B4-BE49-F238E27FC236}">
                <a16:creationId xmlns:a16="http://schemas.microsoft.com/office/drawing/2014/main" id="{6C8DCFF6-EBF2-4A13-82A3-533FF8F9A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8FCB8-6B18-4696-995C-6CA2DFB3C59F}"/>
              </a:ext>
            </a:extLst>
          </p:cNvPr>
          <p:cNvSpPr>
            <a:spLocks noGrp="1"/>
          </p:cNvSpPr>
          <p:nvPr>
            <p:ph type="sldNum" sz="quarter" idx="12"/>
          </p:nvPr>
        </p:nvSpPr>
        <p:spPr/>
        <p:txBody>
          <a:bodyPr/>
          <a:lstStyle/>
          <a:p>
            <a:fld id="{AEFB9655-808E-4857-9F12-9FF675611C9C}" type="slidenum">
              <a:rPr lang="en-US" smtClean="0"/>
              <a:t>‹#›</a:t>
            </a:fld>
            <a:endParaRPr lang="en-US"/>
          </a:p>
        </p:txBody>
      </p:sp>
    </p:spTree>
    <p:extLst>
      <p:ext uri="{BB962C8B-B14F-4D97-AF65-F5344CB8AC3E}">
        <p14:creationId xmlns:p14="http://schemas.microsoft.com/office/powerpoint/2010/main" val="42693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EEFA3B-D7DB-4C8A-A15A-6192C6B6B3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F9DFD7-D7D1-4E52-BE24-3840C31DAE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470F2-3D1D-46D2-A907-2CB6BEA96F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1B29F-9EFC-43ED-8292-A4782A432A72}" type="datetimeFigureOut">
              <a:rPr lang="en-US" smtClean="0"/>
              <a:t>3/13/2021</a:t>
            </a:fld>
            <a:endParaRPr lang="en-US"/>
          </a:p>
        </p:txBody>
      </p:sp>
      <p:sp>
        <p:nvSpPr>
          <p:cNvPr id="5" name="Footer Placeholder 4">
            <a:extLst>
              <a:ext uri="{FF2B5EF4-FFF2-40B4-BE49-F238E27FC236}">
                <a16:creationId xmlns:a16="http://schemas.microsoft.com/office/drawing/2014/main" id="{D8885196-395B-49AE-90B2-D2C68899CD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E95DFC-6F13-46D6-BDBA-696C054236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B9655-808E-4857-9F12-9FF675611C9C}" type="slidenum">
              <a:rPr lang="en-US" smtClean="0"/>
              <a:t>‹#›</a:t>
            </a:fld>
            <a:endParaRPr lang="en-US"/>
          </a:p>
        </p:txBody>
      </p:sp>
    </p:spTree>
    <p:extLst>
      <p:ext uri="{BB962C8B-B14F-4D97-AF65-F5344CB8AC3E}">
        <p14:creationId xmlns:p14="http://schemas.microsoft.com/office/powerpoint/2010/main" val="305030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9">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74CDF-3DF8-406B-9E84-F2B325723DA7}"/>
              </a:ext>
            </a:extLst>
          </p:cNvPr>
          <p:cNvSpPr>
            <a:spLocks noGrp="1"/>
          </p:cNvSpPr>
          <p:nvPr>
            <p:ph type="ctrTitle"/>
          </p:nvPr>
        </p:nvSpPr>
        <p:spPr>
          <a:xfrm>
            <a:off x="795342" y="637953"/>
            <a:ext cx="8272458" cy="3189507"/>
          </a:xfrm>
        </p:spPr>
        <p:txBody>
          <a:bodyPr>
            <a:normAutofit/>
          </a:bodyPr>
          <a:lstStyle/>
          <a:p>
            <a:pPr algn="l"/>
            <a:r>
              <a:rPr lang="en-US" b="0" i="0" dirty="0">
                <a:solidFill>
                  <a:schemeClr val="bg1"/>
                </a:solidFill>
                <a:effectLst/>
                <a:latin typeface="Open Sans"/>
              </a:rPr>
              <a:t>Forecasting Stock Prices</a:t>
            </a:r>
            <a:endParaRPr lang="en-US" sz="23900" dirty="0">
              <a:solidFill>
                <a:schemeClr val="bg1"/>
              </a:solidFill>
            </a:endParaRPr>
          </a:p>
        </p:txBody>
      </p:sp>
      <p:sp>
        <p:nvSpPr>
          <p:cNvPr id="32"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0AF65A8F-A24A-42A4-8392-BBBB104B2926}"/>
              </a:ext>
            </a:extLst>
          </p:cNvPr>
          <p:cNvSpPr>
            <a:spLocks noGrp="1"/>
          </p:cNvSpPr>
          <p:nvPr>
            <p:ph type="subTitle" idx="1"/>
          </p:nvPr>
        </p:nvSpPr>
        <p:spPr>
          <a:xfrm>
            <a:off x="795342" y="4377268"/>
            <a:ext cx="7970903" cy="1280582"/>
          </a:xfrm>
        </p:spPr>
        <p:txBody>
          <a:bodyPr anchor="t">
            <a:normAutofit/>
          </a:bodyPr>
          <a:lstStyle/>
          <a:p>
            <a:pPr algn="l"/>
            <a:r>
              <a:rPr lang="en-US" sz="3200" dirty="0">
                <a:solidFill>
                  <a:srgbClr val="FEFFFF"/>
                </a:solidFill>
              </a:rPr>
              <a:t>Salil Kothari</a:t>
            </a:r>
          </a:p>
        </p:txBody>
      </p:sp>
      <p:sp>
        <p:nvSpPr>
          <p:cNvPr id="35"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1623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7697" y="309462"/>
            <a:ext cx="9895951" cy="1033669"/>
          </a:xfrm>
        </p:spPr>
        <p:txBody>
          <a:bodyPr>
            <a:normAutofit/>
          </a:bodyPr>
          <a:lstStyle/>
          <a:p>
            <a:r>
              <a:rPr lang="en-US" sz="4000" dirty="0">
                <a:solidFill>
                  <a:srgbClr val="FFFFFF"/>
                </a:solidFill>
              </a:rPr>
              <a:t>Results – 10 Year</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96903" y="2389115"/>
            <a:ext cx="2458013" cy="3632330"/>
          </a:xfrm>
        </p:spPr>
        <p:txBody>
          <a:bodyPr anchor="ctr">
            <a:normAutofit/>
          </a:bodyPr>
          <a:lstStyle/>
          <a:p>
            <a:pPr marL="571500" indent="-342900">
              <a:spcBef>
                <a:spcPts val="1200"/>
              </a:spcBef>
              <a:spcAft>
                <a:spcPts val="1200"/>
              </a:spcAft>
            </a:pPr>
            <a:r>
              <a:rPr lang="en-US" sz="2000" dirty="0"/>
              <a:t>The average accuracy from the ten trials was </a:t>
            </a:r>
            <a:r>
              <a:rPr lang="en-US" sz="2000" b="1" dirty="0"/>
              <a:t>73.770%</a:t>
            </a:r>
            <a:r>
              <a:rPr lang="en-US" sz="2000" dirty="0"/>
              <a:t>.</a:t>
            </a:r>
          </a:p>
          <a:p>
            <a:pPr marL="571500" indent="-342900">
              <a:spcBef>
                <a:spcPts val="1200"/>
              </a:spcBef>
              <a:spcAft>
                <a:spcPts val="1200"/>
              </a:spcAft>
            </a:pPr>
            <a:r>
              <a:rPr lang="en-US" sz="2000" dirty="0"/>
              <a:t>The prediction differed from the actual by $10-12.</a:t>
            </a:r>
          </a:p>
        </p:txBody>
      </p:sp>
      <p:sp>
        <p:nvSpPr>
          <p:cNvPr id="5" name="TextBox 4">
            <a:extLst>
              <a:ext uri="{FF2B5EF4-FFF2-40B4-BE49-F238E27FC236}">
                <a16:creationId xmlns:a16="http://schemas.microsoft.com/office/drawing/2014/main" id="{24C8B813-D0D4-455A-B744-B027A766958C}"/>
              </a:ext>
            </a:extLst>
          </p:cNvPr>
          <p:cNvSpPr txBox="1"/>
          <p:nvPr/>
        </p:nvSpPr>
        <p:spPr>
          <a:xfrm>
            <a:off x="2823091" y="5327780"/>
            <a:ext cx="6253410" cy="646331"/>
          </a:xfrm>
          <a:prstGeom prst="rect">
            <a:avLst/>
          </a:prstGeom>
          <a:noFill/>
        </p:spPr>
        <p:txBody>
          <a:bodyPr wrap="square" rtlCol="0">
            <a:spAutoFit/>
          </a:bodyPr>
          <a:lstStyle/>
          <a:p>
            <a:pPr marL="571500" indent="-342900">
              <a:lnSpc>
                <a:spcPct val="90000"/>
              </a:lnSpc>
              <a:spcBef>
                <a:spcPts val="1200"/>
              </a:spcBef>
              <a:spcAft>
                <a:spcPts val="1200"/>
              </a:spcAft>
              <a:buFont typeface="Arial" panose="020B0604020202020204" pitchFamily="34" charset="0"/>
              <a:buChar char="•"/>
            </a:pPr>
            <a:r>
              <a:rPr lang="en-US" sz="2000" dirty="0"/>
              <a:t>In this graph, the predicted dip is even larger than March 2020 stock market crash.</a:t>
            </a:r>
          </a:p>
        </p:txBody>
      </p:sp>
      <p:pic>
        <p:nvPicPr>
          <p:cNvPr id="1030" name="Picture 6">
            <a:extLst>
              <a:ext uri="{FF2B5EF4-FFF2-40B4-BE49-F238E27FC236}">
                <a16:creationId xmlns:a16="http://schemas.microsoft.com/office/drawing/2014/main" id="{5ACA8995-6A67-4F48-979B-D6F26BBB5B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525" y="1837833"/>
            <a:ext cx="6399976" cy="322072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a:extLst>
              <a:ext uri="{FF2B5EF4-FFF2-40B4-BE49-F238E27FC236}">
                <a16:creationId xmlns:a16="http://schemas.microsoft.com/office/drawing/2014/main" id="{992694D5-E324-4DB5-ABF7-7F169E5B4161}"/>
              </a:ext>
            </a:extLst>
          </p:cNvPr>
          <p:cNvGraphicFramePr>
            <a:graphicFrameLocks noGrp="1"/>
          </p:cNvGraphicFramePr>
          <p:nvPr>
            <p:extLst>
              <p:ext uri="{D42A27DB-BD31-4B8C-83A1-F6EECF244321}">
                <p14:modId xmlns:p14="http://schemas.microsoft.com/office/powerpoint/2010/main" val="1039185586"/>
              </p:ext>
            </p:extLst>
          </p:nvPr>
        </p:nvGraphicFramePr>
        <p:xfrm>
          <a:off x="9261797" y="1796861"/>
          <a:ext cx="2719672" cy="4825893"/>
        </p:xfrm>
        <a:graphic>
          <a:graphicData uri="http://schemas.openxmlformats.org/drawingml/2006/table">
            <a:tbl>
              <a:tblPr/>
              <a:tblGrid>
                <a:gridCol w="679918">
                  <a:extLst>
                    <a:ext uri="{9D8B030D-6E8A-4147-A177-3AD203B41FA5}">
                      <a16:colId xmlns:a16="http://schemas.microsoft.com/office/drawing/2014/main" val="2861470898"/>
                    </a:ext>
                  </a:extLst>
                </a:gridCol>
                <a:gridCol w="679918">
                  <a:extLst>
                    <a:ext uri="{9D8B030D-6E8A-4147-A177-3AD203B41FA5}">
                      <a16:colId xmlns:a16="http://schemas.microsoft.com/office/drawing/2014/main" val="2246959063"/>
                    </a:ext>
                  </a:extLst>
                </a:gridCol>
                <a:gridCol w="679918">
                  <a:extLst>
                    <a:ext uri="{9D8B030D-6E8A-4147-A177-3AD203B41FA5}">
                      <a16:colId xmlns:a16="http://schemas.microsoft.com/office/drawing/2014/main" val="2740578504"/>
                    </a:ext>
                  </a:extLst>
                </a:gridCol>
                <a:gridCol w="679918">
                  <a:extLst>
                    <a:ext uri="{9D8B030D-6E8A-4147-A177-3AD203B41FA5}">
                      <a16:colId xmlns:a16="http://schemas.microsoft.com/office/drawing/2014/main" val="2756448906"/>
                    </a:ext>
                  </a:extLst>
                </a:gridCol>
              </a:tblGrid>
              <a:tr h="177380">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TRIAL</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12397381"/>
                  </a:ext>
                </a:extLst>
              </a:tr>
              <a:tr h="177380">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ActualPrice</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extLst>
                  <a:ext uri="{0D108BD9-81ED-4DB2-BD59-A6C34878D82A}">
                    <a16:rowId xmlns:a16="http://schemas.microsoft.com/office/drawing/2014/main" val="3590171446"/>
                  </a:ext>
                </a:extLst>
              </a:tr>
              <a:tr h="177380">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dirty="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dirty="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2559748"/>
                  </a:ext>
                </a:extLst>
              </a:tr>
              <a:tr h="166093">
                <a:tc>
                  <a:txBody>
                    <a:bodyPr/>
                    <a:lstStyle/>
                    <a:p>
                      <a:pPr algn="r" rtl="0" fontAlgn="b"/>
                      <a:r>
                        <a:rPr lang="en-US" sz="1000" b="1" dirty="0">
                          <a:solidFill>
                            <a:srgbClr val="000000"/>
                          </a:solidFill>
                          <a:effectLst/>
                          <a:latin typeface="Calibri" panose="020F0502020204030204" pitchFamily="34" charset="0"/>
                        </a:rPr>
                        <a:t>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52.76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33.100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0.627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62899323"/>
                  </a:ext>
                </a:extLst>
              </a:tr>
              <a:tr h="166093">
                <a:tc>
                  <a:txBody>
                    <a:bodyPr/>
                    <a:lstStyle/>
                    <a:p>
                      <a:pPr algn="r" rtl="0" fontAlgn="b"/>
                      <a:r>
                        <a:rPr lang="en-US" sz="1000" b="1" dirty="0">
                          <a:solidFill>
                            <a:srgbClr val="000000"/>
                          </a:solidFill>
                          <a:effectLst/>
                          <a:latin typeface="Calibri" panose="020F0502020204030204" pitchFamily="34" charset="0"/>
                        </a:rPr>
                        <a:t>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33.951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0.651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64986439"/>
                  </a:ext>
                </a:extLst>
              </a:tr>
              <a:tr h="166093">
                <a:tc>
                  <a:txBody>
                    <a:bodyPr/>
                    <a:lstStyle/>
                    <a:p>
                      <a:pPr algn="r" rtl="0" fontAlgn="b"/>
                      <a:r>
                        <a:rPr lang="en-US" sz="1000" b="1" dirty="0">
                          <a:solidFill>
                            <a:srgbClr val="000000"/>
                          </a:solidFill>
                          <a:effectLst/>
                          <a:latin typeface="Calibri" panose="020F0502020204030204" pitchFamily="34" charset="0"/>
                        </a:rPr>
                        <a:t>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50.52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35.124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0.695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54825743"/>
                  </a:ext>
                </a:extLst>
              </a:tr>
              <a:tr h="166093">
                <a:tc>
                  <a:txBody>
                    <a:bodyPr/>
                    <a:lstStyle/>
                    <a:p>
                      <a:pPr algn="r" rtl="0" fontAlgn="b"/>
                      <a:r>
                        <a:rPr lang="en-US" sz="1000" b="1" dirty="0">
                          <a:solidFill>
                            <a:srgbClr val="000000"/>
                          </a:solidFill>
                          <a:effectLst/>
                          <a:latin typeface="Calibri" panose="020F0502020204030204" pitchFamily="34" charset="0"/>
                        </a:rPr>
                        <a:t>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49.96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32.588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0.652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28910529"/>
                  </a:ext>
                </a:extLst>
              </a:tr>
              <a:tr h="166093">
                <a:tc>
                  <a:txBody>
                    <a:bodyPr/>
                    <a:lstStyle/>
                    <a:p>
                      <a:pPr algn="r" rtl="0" fontAlgn="b"/>
                      <a:r>
                        <a:rPr lang="en-US" sz="1000" b="1" dirty="0">
                          <a:solidFill>
                            <a:srgbClr val="000000"/>
                          </a:solidFill>
                          <a:effectLst/>
                          <a:latin typeface="Calibri" panose="020F0502020204030204" pitchFamily="34" charset="0"/>
                        </a:rPr>
                        <a:t>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51.08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34.124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0.668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51866344"/>
                  </a:ext>
                </a:extLst>
              </a:tr>
              <a:tr h="177380">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83686557"/>
                  </a:ext>
                </a:extLst>
              </a:tr>
              <a:tr h="166093">
                <a:tc>
                  <a:txBody>
                    <a:bodyPr/>
                    <a:lstStyle/>
                    <a:p>
                      <a:pPr algn="r" rtl="0" fontAlgn="b"/>
                      <a:r>
                        <a:rPr lang="en-US" sz="1000" b="1" dirty="0">
                          <a:solidFill>
                            <a:srgbClr val="000000"/>
                          </a:solidFill>
                          <a:effectLst/>
                          <a:latin typeface="Calibri" panose="020F0502020204030204" pitchFamily="34" charset="0"/>
                        </a:rPr>
                        <a:t>11-Jan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36.807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0.733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26644728"/>
                  </a:ext>
                </a:extLst>
              </a:tr>
              <a:tr h="166093">
                <a:tc>
                  <a:txBody>
                    <a:bodyPr/>
                    <a:lstStyle/>
                    <a:p>
                      <a:pPr algn="r" rtl="0" fontAlgn="b"/>
                      <a:r>
                        <a:rPr lang="en-US" sz="1000" b="1" dirty="0">
                          <a:solidFill>
                            <a:srgbClr val="000000"/>
                          </a:solidFill>
                          <a:effectLst/>
                          <a:latin typeface="Calibri" panose="020F0502020204030204" pitchFamily="34" charset="0"/>
                        </a:rPr>
                        <a:t>12-Jan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50.11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35.725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0.713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95381089"/>
                  </a:ext>
                </a:extLst>
              </a:tr>
              <a:tr h="166093">
                <a:tc>
                  <a:txBody>
                    <a:bodyPr/>
                    <a:lstStyle/>
                    <a:p>
                      <a:pPr algn="r" rtl="0" fontAlgn="b"/>
                      <a:r>
                        <a:rPr lang="en-US" sz="1000" b="1" dirty="0">
                          <a:solidFill>
                            <a:srgbClr val="000000"/>
                          </a:solidFill>
                          <a:effectLst/>
                          <a:latin typeface="Calibri" panose="020F0502020204030204" pitchFamily="34" charset="0"/>
                        </a:rPr>
                        <a:t>13-Jan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50.16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36.519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0.728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16834014"/>
                  </a:ext>
                </a:extLst>
              </a:tr>
              <a:tr h="166093">
                <a:tc>
                  <a:txBody>
                    <a:bodyPr/>
                    <a:lstStyle/>
                    <a:p>
                      <a:pPr algn="r" rtl="0" fontAlgn="b"/>
                      <a:r>
                        <a:rPr lang="en-US" sz="1000" b="1" dirty="0">
                          <a:solidFill>
                            <a:srgbClr val="000000"/>
                          </a:solidFill>
                          <a:effectLst/>
                          <a:latin typeface="Calibri" panose="020F0502020204030204" pitchFamily="34" charset="0"/>
                        </a:rPr>
                        <a:t>14-Jan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49.23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36.445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0.740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21560943"/>
                  </a:ext>
                </a:extLst>
              </a:tr>
              <a:tr h="166093">
                <a:tc>
                  <a:txBody>
                    <a:bodyPr/>
                    <a:lstStyle/>
                    <a:p>
                      <a:pPr algn="r" rtl="0" fontAlgn="b"/>
                      <a:r>
                        <a:rPr lang="en-US" sz="1000" b="1" dirty="0">
                          <a:solidFill>
                            <a:srgbClr val="000000"/>
                          </a:solidFill>
                          <a:effectLst/>
                          <a:latin typeface="Calibri" panose="020F0502020204030204" pitchFamily="34" charset="0"/>
                        </a:rPr>
                        <a:t>15-Jan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34.823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0.715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02703022"/>
                  </a:ext>
                </a:extLst>
              </a:tr>
              <a:tr h="177380">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06790081"/>
                  </a:ext>
                </a:extLst>
              </a:tr>
              <a:tr h="166093">
                <a:tc>
                  <a:txBody>
                    <a:bodyPr/>
                    <a:lstStyle/>
                    <a:p>
                      <a:pPr algn="r" rtl="0" fontAlgn="b"/>
                      <a:r>
                        <a:rPr lang="en-US" sz="1000" b="1" dirty="0">
                          <a:solidFill>
                            <a:srgbClr val="000000"/>
                          </a:solidFill>
                          <a:effectLst/>
                          <a:latin typeface="Calibri" panose="020F0502020204030204" pitchFamily="34" charset="0"/>
                        </a:rPr>
                        <a:t>19-Jan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48.51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36.734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0.757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55976042"/>
                  </a:ext>
                </a:extLst>
              </a:tr>
              <a:tr h="166093">
                <a:tc>
                  <a:txBody>
                    <a:bodyPr/>
                    <a:lstStyle/>
                    <a:p>
                      <a:pPr algn="r" rtl="0" fontAlgn="b"/>
                      <a:r>
                        <a:rPr lang="en-US" sz="1000" b="1" dirty="0">
                          <a:solidFill>
                            <a:srgbClr val="000000"/>
                          </a:solidFill>
                          <a:effectLst/>
                          <a:latin typeface="Calibri" panose="020F0502020204030204" pitchFamily="34" charset="0"/>
                        </a:rPr>
                        <a:t>20-Jan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48.68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38.420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0.789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1423375"/>
                  </a:ext>
                </a:extLst>
              </a:tr>
              <a:tr h="166093">
                <a:tc>
                  <a:txBody>
                    <a:bodyPr/>
                    <a:lstStyle/>
                    <a:p>
                      <a:pPr algn="r" rtl="0" fontAlgn="b"/>
                      <a:r>
                        <a:rPr lang="en-US" sz="1000" b="1" dirty="0">
                          <a:solidFill>
                            <a:srgbClr val="000000"/>
                          </a:solidFill>
                          <a:effectLst/>
                          <a:latin typeface="Calibri" panose="020F0502020204030204" pitchFamily="34" charset="0"/>
                        </a:rPr>
                        <a:t>21-Jan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48.95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40.020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51041906"/>
                  </a:ext>
                </a:extLst>
              </a:tr>
              <a:tr h="166093">
                <a:tc>
                  <a:txBody>
                    <a:bodyPr/>
                    <a:lstStyle/>
                    <a:p>
                      <a:pPr algn="r" rtl="0" fontAlgn="b"/>
                      <a:r>
                        <a:rPr lang="en-US" sz="1000" b="1" dirty="0">
                          <a:solidFill>
                            <a:srgbClr val="000000"/>
                          </a:solidFill>
                          <a:effectLst/>
                          <a:latin typeface="Calibri" panose="020F0502020204030204" pitchFamily="34" charset="0"/>
                        </a:rPr>
                        <a:t>22-Jan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48.49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38.958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0.803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32679143"/>
                  </a:ext>
                </a:extLst>
              </a:tr>
              <a:tr h="177380">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09709085"/>
                  </a:ext>
                </a:extLst>
              </a:tr>
              <a:tr h="166093">
                <a:tc>
                  <a:txBody>
                    <a:bodyPr/>
                    <a:lstStyle/>
                    <a:p>
                      <a:pPr algn="r" rtl="0" fontAlgn="b"/>
                      <a:r>
                        <a:rPr lang="en-US" sz="1000" b="1" dirty="0">
                          <a:solidFill>
                            <a:srgbClr val="000000"/>
                          </a:solidFill>
                          <a:effectLst/>
                          <a:latin typeface="Calibri" panose="020F0502020204030204" pitchFamily="34" charset="0"/>
                        </a:rPr>
                        <a:t>25-Jan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48.78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40.443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0.829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0068914"/>
                  </a:ext>
                </a:extLst>
              </a:tr>
              <a:tr h="166093">
                <a:tc>
                  <a:txBody>
                    <a:bodyPr/>
                    <a:lstStyle/>
                    <a:p>
                      <a:pPr algn="r" rtl="0" fontAlgn="b"/>
                      <a:r>
                        <a:rPr lang="en-US" sz="1000" b="1" dirty="0">
                          <a:solidFill>
                            <a:srgbClr val="000000"/>
                          </a:solidFill>
                          <a:effectLst/>
                          <a:latin typeface="Calibri" panose="020F0502020204030204" pitchFamily="34" charset="0"/>
                        </a:rPr>
                        <a:t>26-Jan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49.29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39.219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0.796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92912210"/>
                  </a:ext>
                </a:extLst>
              </a:tr>
              <a:tr h="166093">
                <a:tc>
                  <a:txBody>
                    <a:bodyPr/>
                    <a:lstStyle/>
                    <a:p>
                      <a:pPr algn="r" rtl="0" fontAlgn="b"/>
                      <a:r>
                        <a:rPr lang="en-US" sz="1000" b="1" dirty="0">
                          <a:solidFill>
                            <a:srgbClr val="000000"/>
                          </a:solidFill>
                          <a:effectLst/>
                          <a:latin typeface="Calibri" panose="020F0502020204030204" pitchFamily="34" charset="0"/>
                        </a:rPr>
                        <a:t>27-Jan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48.53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39.513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0.814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38766599"/>
                  </a:ext>
                </a:extLst>
              </a:tr>
              <a:tr h="166093">
                <a:tc>
                  <a:txBody>
                    <a:bodyPr/>
                    <a:lstStyle/>
                    <a:p>
                      <a:pPr algn="r" rtl="0" fontAlgn="b"/>
                      <a:r>
                        <a:rPr lang="en-US" sz="1000" b="1" dirty="0">
                          <a:solidFill>
                            <a:srgbClr val="000000"/>
                          </a:solidFill>
                          <a:effectLst/>
                          <a:latin typeface="Calibri" panose="020F0502020204030204" pitchFamily="34" charset="0"/>
                        </a:rPr>
                        <a:t>28-Jan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39.625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0.806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44939943"/>
                  </a:ext>
                </a:extLst>
              </a:tr>
              <a:tr h="166093">
                <a:tc>
                  <a:txBody>
                    <a:bodyPr/>
                    <a:lstStyle/>
                    <a:p>
                      <a:pPr algn="r" rtl="0" fontAlgn="b"/>
                      <a:r>
                        <a:rPr lang="en-US" sz="1000" b="1" dirty="0">
                          <a:solidFill>
                            <a:srgbClr val="000000"/>
                          </a:solidFill>
                          <a:effectLst/>
                          <a:latin typeface="Calibri" panose="020F0502020204030204" pitchFamily="34" charset="0"/>
                        </a:rPr>
                        <a:t>29-Jan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39.347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0.817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44432649"/>
                  </a:ext>
                </a:extLst>
              </a:tr>
              <a:tr h="177380">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21100210"/>
                  </a:ext>
                </a:extLst>
              </a:tr>
              <a:tr h="333485">
                <a:tc>
                  <a:txBody>
                    <a:bodyPr/>
                    <a:lstStyle/>
                    <a:p>
                      <a:pPr rtl="0" fontAlgn="b"/>
                      <a:r>
                        <a:rPr lang="en-US" sz="1000" b="1" dirty="0">
                          <a:effectLst/>
                        </a:rPr>
                        <a:t>Avg 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1" kern="1200" dirty="0">
                          <a:solidFill>
                            <a:srgbClr val="000000"/>
                          </a:solidFill>
                          <a:effectLst/>
                          <a:latin typeface="Calibri" panose="020F0502020204030204" pitchFamily="34" charset="0"/>
                          <a:ea typeface="+mn-ea"/>
                          <a:cs typeface="+mn-cs"/>
                        </a:rPr>
                        <a:t>0.745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333465"/>
                  </a:ext>
                </a:extLst>
              </a:tr>
            </a:tbl>
          </a:graphicData>
        </a:graphic>
      </p:graphicFrame>
      <p:sp>
        <p:nvSpPr>
          <p:cNvPr id="15" name="TextBox 14">
            <a:extLst>
              <a:ext uri="{FF2B5EF4-FFF2-40B4-BE49-F238E27FC236}">
                <a16:creationId xmlns:a16="http://schemas.microsoft.com/office/drawing/2014/main" id="{90628B96-D40F-41E2-8545-99C75E3323BE}"/>
              </a:ext>
            </a:extLst>
          </p:cNvPr>
          <p:cNvSpPr txBox="1"/>
          <p:nvPr/>
        </p:nvSpPr>
        <p:spPr>
          <a:xfrm rot="16200000">
            <a:off x="2206338" y="3259722"/>
            <a:ext cx="771525" cy="338554"/>
          </a:xfrm>
          <a:prstGeom prst="rect">
            <a:avLst/>
          </a:prstGeom>
          <a:noFill/>
        </p:spPr>
        <p:txBody>
          <a:bodyPr wrap="square" rtlCol="0">
            <a:spAutoFit/>
          </a:bodyPr>
          <a:lstStyle/>
          <a:p>
            <a:r>
              <a:rPr lang="en-US" sz="1600" dirty="0"/>
              <a:t>Price</a:t>
            </a:r>
          </a:p>
        </p:txBody>
      </p:sp>
      <p:sp>
        <p:nvSpPr>
          <p:cNvPr id="18" name="TextBox 17">
            <a:extLst>
              <a:ext uri="{FF2B5EF4-FFF2-40B4-BE49-F238E27FC236}">
                <a16:creationId xmlns:a16="http://schemas.microsoft.com/office/drawing/2014/main" id="{19518ACE-F7B2-4C2A-A084-DAF26592FD6E}"/>
              </a:ext>
            </a:extLst>
          </p:cNvPr>
          <p:cNvSpPr txBox="1"/>
          <p:nvPr/>
        </p:nvSpPr>
        <p:spPr>
          <a:xfrm>
            <a:off x="9310006" y="6586489"/>
            <a:ext cx="2623253" cy="307777"/>
          </a:xfrm>
          <a:prstGeom prst="rect">
            <a:avLst/>
          </a:prstGeom>
          <a:noFill/>
        </p:spPr>
        <p:txBody>
          <a:bodyPr wrap="square" rtlCol="0">
            <a:spAutoFit/>
          </a:bodyPr>
          <a:lstStyle/>
          <a:p>
            <a:pPr algn="ctr"/>
            <a:r>
              <a:rPr lang="en-US" sz="1400" dirty="0"/>
              <a:t>Example Trial</a:t>
            </a:r>
          </a:p>
        </p:txBody>
      </p:sp>
    </p:spTree>
    <p:extLst>
      <p:ext uri="{BB962C8B-B14F-4D97-AF65-F5344CB8AC3E}">
        <p14:creationId xmlns:p14="http://schemas.microsoft.com/office/powerpoint/2010/main" val="3796406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7697" y="309462"/>
            <a:ext cx="9895951" cy="1033669"/>
          </a:xfrm>
        </p:spPr>
        <p:txBody>
          <a:bodyPr>
            <a:normAutofit/>
          </a:bodyPr>
          <a:lstStyle/>
          <a:p>
            <a:r>
              <a:rPr lang="en-US" sz="4000" dirty="0">
                <a:solidFill>
                  <a:srgbClr val="FFFFFF"/>
                </a:solidFill>
              </a:rPr>
              <a:t>Results – 20 year</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87002" y="2337759"/>
            <a:ext cx="2458013" cy="3632330"/>
          </a:xfrm>
        </p:spPr>
        <p:txBody>
          <a:bodyPr anchor="ctr">
            <a:normAutofit/>
          </a:bodyPr>
          <a:lstStyle/>
          <a:p>
            <a:pPr marL="571500" indent="-342900">
              <a:spcBef>
                <a:spcPts val="1200"/>
              </a:spcBef>
              <a:spcAft>
                <a:spcPts val="1200"/>
              </a:spcAft>
            </a:pPr>
            <a:r>
              <a:rPr lang="en-US" sz="2000" dirty="0"/>
              <a:t>The average accuracy from the ten trials was </a:t>
            </a:r>
            <a:r>
              <a:rPr lang="en-US" sz="2000" b="1" dirty="0"/>
              <a:t>53.002%</a:t>
            </a:r>
            <a:r>
              <a:rPr lang="en-US" sz="2000" dirty="0"/>
              <a:t>.</a:t>
            </a:r>
          </a:p>
          <a:p>
            <a:pPr marL="571500" indent="-342900">
              <a:spcBef>
                <a:spcPts val="1200"/>
              </a:spcBef>
              <a:spcAft>
                <a:spcPts val="1200"/>
              </a:spcAft>
            </a:pPr>
            <a:r>
              <a:rPr lang="en-US" sz="2000" dirty="0"/>
              <a:t>The prediction differed from the actual by $23-26.</a:t>
            </a:r>
          </a:p>
          <a:p>
            <a:pPr marL="571500" indent="-342900">
              <a:spcBef>
                <a:spcPts val="1200"/>
              </a:spcBef>
              <a:spcAft>
                <a:spcPts val="1200"/>
              </a:spcAft>
            </a:pPr>
            <a:r>
              <a:rPr lang="en-US" sz="2000" dirty="0"/>
              <a:t>Some were almost $30 off.</a:t>
            </a:r>
          </a:p>
        </p:txBody>
      </p:sp>
      <p:sp>
        <p:nvSpPr>
          <p:cNvPr id="5" name="TextBox 4">
            <a:extLst>
              <a:ext uri="{FF2B5EF4-FFF2-40B4-BE49-F238E27FC236}">
                <a16:creationId xmlns:a16="http://schemas.microsoft.com/office/drawing/2014/main" id="{24C8B813-D0D4-455A-B744-B027A766958C}"/>
              </a:ext>
            </a:extLst>
          </p:cNvPr>
          <p:cNvSpPr txBox="1"/>
          <p:nvPr/>
        </p:nvSpPr>
        <p:spPr>
          <a:xfrm>
            <a:off x="3000375" y="5382941"/>
            <a:ext cx="6077561" cy="646331"/>
          </a:xfrm>
          <a:prstGeom prst="rect">
            <a:avLst/>
          </a:prstGeom>
          <a:noFill/>
        </p:spPr>
        <p:txBody>
          <a:bodyPr wrap="square" rtlCol="0">
            <a:spAutoFit/>
          </a:bodyPr>
          <a:lstStyle/>
          <a:p>
            <a:pPr marL="571500" indent="-342900">
              <a:lnSpc>
                <a:spcPct val="90000"/>
              </a:lnSpc>
              <a:spcBef>
                <a:spcPts val="1200"/>
              </a:spcBef>
              <a:spcAft>
                <a:spcPts val="1200"/>
              </a:spcAft>
              <a:buFont typeface="Arial" panose="020B0604020202020204" pitchFamily="34" charset="0"/>
              <a:buChar char="•"/>
            </a:pPr>
            <a:r>
              <a:rPr lang="en-US" sz="2000" dirty="0"/>
              <a:t>This prediction projects the price to dip so low, that it returns to the price of nearly a decade ago. </a:t>
            </a:r>
          </a:p>
        </p:txBody>
      </p:sp>
      <p:pic>
        <p:nvPicPr>
          <p:cNvPr id="17" name="Picture 4">
            <a:extLst>
              <a:ext uri="{FF2B5EF4-FFF2-40B4-BE49-F238E27FC236}">
                <a16:creationId xmlns:a16="http://schemas.microsoft.com/office/drawing/2014/main" id="{8682FEF8-F49A-4209-AC54-C2B0B81967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2293" y="1906894"/>
            <a:ext cx="6292399" cy="316658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C9F09ECD-0B33-4843-AE79-0DA9D135910E}"/>
              </a:ext>
            </a:extLst>
          </p:cNvPr>
          <p:cNvGraphicFramePr>
            <a:graphicFrameLocks noGrp="1"/>
          </p:cNvGraphicFramePr>
          <p:nvPr>
            <p:extLst>
              <p:ext uri="{D42A27DB-BD31-4B8C-83A1-F6EECF244321}">
                <p14:modId xmlns:p14="http://schemas.microsoft.com/office/powerpoint/2010/main" val="4154791559"/>
              </p:ext>
            </p:extLst>
          </p:nvPr>
        </p:nvGraphicFramePr>
        <p:xfrm>
          <a:off x="9260186" y="1767433"/>
          <a:ext cx="2749564" cy="4772983"/>
        </p:xfrm>
        <a:graphic>
          <a:graphicData uri="http://schemas.openxmlformats.org/drawingml/2006/table">
            <a:tbl>
              <a:tblPr/>
              <a:tblGrid>
                <a:gridCol w="687391">
                  <a:extLst>
                    <a:ext uri="{9D8B030D-6E8A-4147-A177-3AD203B41FA5}">
                      <a16:colId xmlns:a16="http://schemas.microsoft.com/office/drawing/2014/main" val="1878757374"/>
                    </a:ext>
                  </a:extLst>
                </a:gridCol>
                <a:gridCol w="687391">
                  <a:extLst>
                    <a:ext uri="{9D8B030D-6E8A-4147-A177-3AD203B41FA5}">
                      <a16:colId xmlns:a16="http://schemas.microsoft.com/office/drawing/2014/main" val="3528516228"/>
                    </a:ext>
                  </a:extLst>
                </a:gridCol>
                <a:gridCol w="687391">
                  <a:extLst>
                    <a:ext uri="{9D8B030D-6E8A-4147-A177-3AD203B41FA5}">
                      <a16:colId xmlns:a16="http://schemas.microsoft.com/office/drawing/2014/main" val="2631666128"/>
                    </a:ext>
                  </a:extLst>
                </a:gridCol>
                <a:gridCol w="687391">
                  <a:extLst>
                    <a:ext uri="{9D8B030D-6E8A-4147-A177-3AD203B41FA5}">
                      <a16:colId xmlns:a16="http://schemas.microsoft.com/office/drawing/2014/main" val="3207513397"/>
                    </a:ext>
                  </a:extLst>
                </a:gridCol>
              </a:tblGrid>
              <a:tr h="171249">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TRIAL</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86012938"/>
                  </a:ext>
                </a:extLst>
              </a:tr>
              <a:tr h="171249">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ActualPrice</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extLst>
                  <a:ext uri="{0D108BD9-81ED-4DB2-BD59-A6C34878D82A}">
                    <a16:rowId xmlns:a16="http://schemas.microsoft.com/office/drawing/2014/main" val="3949764701"/>
                  </a:ext>
                </a:extLst>
              </a:tr>
              <a:tr h="17124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dirty="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14676844"/>
                  </a:ext>
                </a:extLst>
              </a:tr>
              <a:tr h="110904">
                <a:tc>
                  <a:txBody>
                    <a:bodyPr/>
                    <a:lstStyle/>
                    <a:p>
                      <a:pPr algn="r" rtl="0" fontAlgn="b"/>
                      <a:r>
                        <a:rPr lang="en-US" sz="1000" b="1" dirty="0">
                          <a:solidFill>
                            <a:srgbClr val="000000"/>
                          </a:solidFill>
                          <a:effectLst/>
                          <a:latin typeface="Calibri" panose="020F0502020204030204" pitchFamily="34" charset="0"/>
                        </a:rPr>
                        <a:t>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52.76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24.960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0.473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08488904"/>
                  </a:ext>
                </a:extLst>
              </a:tr>
              <a:tr h="110904">
                <a:tc>
                  <a:txBody>
                    <a:bodyPr/>
                    <a:lstStyle/>
                    <a:p>
                      <a:pPr algn="r" rtl="0" fontAlgn="b"/>
                      <a:r>
                        <a:rPr lang="en-US" sz="1000" b="1" dirty="0">
                          <a:solidFill>
                            <a:srgbClr val="000000"/>
                          </a:solidFill>
                          <a:effectLst/>
                          <a:latin typeface="Calibri" panose="020F0502020204030204" pitchFamily="34" charset="0"/>
                        </a:rPr>
                        <a:t>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24.539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0.470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27696684"/>
                  </a:ext>
                </a:extLst>
              </a:tr>
              <a:tr h="110904">
                <a:tc>
                  <a:txBody>
                    <a:bodyPr/>
                    <a:lstStyle/>
                    <a:p>
                      <a:pPr algn="r" rtl="0" fontAlgn="b"/>
                      <a:r>
                        <a:rPr lang="en-US" sz="1000" b="1" dirty="0">
                          <a:solidFill>
                            <a:srgbClr val="000000"/>
                          </a:solidFill>
                          <a:effectLst/>
                          <a:latin typeface="Calibri" panose="020F0502020204030204" pitchFamily="34" charset="0"/>
                        </a:rPr>
                        <a:t>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50.52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22.707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0.449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52399360"/>
                  </a:ext>
                </a:extLst>
              </a:tr>
              <a:tr h="110904">
                <a:tc>
                  <a:txBody>
                    <a:bodyPr/>
                    <a:lstStyle/>
                    <a:p>
                      <a:pPr algn="r" rtl="0" fontAlgn="b"/>
                      <a:r>
                        <a:rPr lang="en-US" sz="1000" b="1" dirty="0">
                          <a:solidFill>
                            <a:srgbClr val="000000"/>
                          </a:solidFill>
                          <a:effectLst/>
                          <a:latin typeface="Calibri" panose="020F0502020204030204" pitchFamily="34" charset="0"/>
                        </a:rPr>
                        <a:t>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49.96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24.389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0.488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6213649"/>
                  </a:ext>
                </a:extLst>
              </a:tr>
              <a:tr h="110904">
                <a:tc>
                  <a:txBody>
                    <a:bodyPr/>
                    <a:lstStyle/>
                    <a:p>
                      <a:pPr algn="r" rtl="0" fontAlgn="b"/>
                      <a:r>
                        <a:rPr lang="en-US" sz="1000" b="1" dirty="0">
                          <a:solidFill>
                            <a:srgbClr val="000000"/>
                          </a:solidFill>
                          <a:effectLst/>
                          <a:latin typeface="Calibri" panose="020F0502020204030204" pitchFamily="34" charset="0"/>
                        </a:rPr>
                        <a:t>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51.08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24.586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0.481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47125190"/>
                  </a:ext>
                </a:extLst>
              </a:tr>
              <a:tr h="17124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4559039"/>
                  </a:ext>
                </a:extLst>
              </a:tr>
              <a:tr h="110904">
                <a:tc>
                  <a:txBody>
                    <a:bodyPr/>
                    <a:lstStyle/>
                    <a:p>
                      <a:pPr algn="r" rtl="0" fontAlgn="b"/>
                      <a:r>
                        <a:rPr lang="en-US" sz="1000" b="1" dirty="0">
                          <a:solidFill>
                            <a:srgbClr val="000000"/>
                          </a:solidFill>
                          <a:effectLst/>
                          <a:latin typeface="Calibri" panose="020F0502020204030204" pitchFamily="34" charset="0"/>
                        </a:rPr>
                        <a:t>11-Jan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26.790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0.534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68605989"/>
                  </a:ext>
                </a:extLst>
              </a:tr>
              <a:tr h="110904">
                <a:tc>
                  <a:txBody>
                    <a:bodyPr/>
                    <a:lstStyle/>
                    <a:p>
                      <a:pPr algn="r" rtl="0" fontAlgn="b"/>
                      <a:r>
                        <a:rPr lang="en-US" sz="1000" b="1" dirty="0">
                          <a:solidFill>
                            <a:srgbClr val="000000"/>
                          </a:solidFill>
                          <a:effectLst/>
                          <a:latin typeface="Calibri" panose="020F0502020204030204" pitchFamily="34" charset="0"/>
                        </a:rPr>
                        <a:t>12-Jan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50.11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28.629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0.571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73917084"/>
                  </a:ext>
                </a:extLst>
              </a:tr>
              <a:tr h="110904">
                <a:tc>
                  <a:txBody>
                    <a:bodyPr/>
                    <a:lstStyle/>
                    <a:p>
                      <a:pPr algn="r" rtl="0" fontAlgn="b"/>
                      <a:r>
                        <a:rPr lang="en-US" sz="1000" b="1" dirty="0">
                          <a:solidFill>
                            <a:srgbClr val="000000"/>
                          </a:solidFill>
                          <a:effectLst/>
                          <a:latin typeface="Calibri" panose="020F0502020204030204" pitchFamily="34" charset="0"/>
                        </a:rPr>
                        <a:t>13-Jan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50.16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27.891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0.556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46876880"/>
                  </a:ext>
                </a:extLst>
              </a:tr>
              <a:tr h="110904">
                <a:tc>
                  <a:txBody>
                    <a:bodyPr/>
                    <a:lstStyle/>
                    <a:p>
                      <a:pPr algn="r" rtl="0" fontAlgn="b"/>
                      <a:r>
                        <a:rPr lang="en-US" sz="1000" b="1" dirty="0">
                          <a:solidFill>
                            <a:srgbClr val="000000"/>
                          </a:solidFill>
                          <a:effectLst/>
                          <a:latin typeface="Calibri" panose="020F0502020204030204" pitchFamily="34" charset="0"/>
                        </a:rPr>
                        <a:t>14-Jan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49.23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24.393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0.495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77707392"/>
                  </a:ext>
                </a:extLst>
              </a:tr>
              <a:tr h="110904">
                <a:tc>
                  <a:txBody>
                    <a:bodyPr/>
                    <a:lstStyle/>
                    <a:p>
                      <a:pPr algn="r" rtl="0" fontAlgn="b"/>
                      <a:r>
                        <a:rPr lang="en-US" sz="1000" b="1" dirty="0">
                          <a:solidFill>
                            <a:srgbClr val="000000"/>
                          </a:solidFill>
                          <a:effectLst/>
                          <a:latin typeface="Calibri" panose="020F0502020204030204" pitchFamily="34" charset="0"/>
                        </a:rPr>
                        <a:t>15-Jan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25.506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0.524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75663623"/>
                  </a:ext>
                </a:extLst>
              </a:tr>
              <a:tr h="17124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60323179"/>
                  </a:ext>
                </a:extLst>
              </a:tr>
              <a:tr h="110904">
                <a:tc>
                  <a:txBody>
                    <a:bodyPr/>
                    <a:lstStyle/>
                    <a:p>
                      <a:pPr algn="r" rtl="0" fontAlgn="b"/>
                      <a:r>
                        <a:rPr lang="en-US" sz="1000" b="1" dirty="0">
                          <a:solidFill>
                            <a:srgbClr val="000000"/>
                          </a:solidFill>
                          <a:effectLst/>
                          <a:latin typeface="Calibri" panose="020F0502020204030204" pitchFamily="34" charset="0"/>
                        </a:rPr>
                        <a:t>19-Jan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48.51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22.359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0.461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602030"/>
                  </a:ext>
                </a:extLst>
              </a:tr>
              <a:tr h="110904">
                <a:tc>
                  <a:txBody>
                    <a:bodyPr/>
                    <a:lstStyle/>
                    <a:p>
                      <a:pPr algn="r" rtl="0" fontAlgn="b"/>
                      <a:r>
                        <a:rPr lang="en-US" sz="1000" b="1" dirty="0">
                          <a:solidFill>
                            <a:srgbClr val="000000"/>
                          </a:solidFill>
                          <a:effectLst/>
                          <a:latin typeface="Calibri" panose="020F0502020204030204" pitchFamily="34" charset="0"/>
                        </a:rPr>
                        <a:t>20-Jan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48.68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23.870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0.490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90642801"/>
                  </a:ext>
                </a:extLst>
              </a:tr>
              <a:tr h="110904">
                <a:tc>
                  <a:txBody>
                    <a:bodyPr/>
                    <a:lstStyle/>
                    <a:p>
                      <a:pPr algn="r" rtl="0" fontAlgn="b"/>
                      <a:r>
                        <a:rPr lang="en-US" sz="1000" b="1" dirty="0">
                          <a:solidFill>
                            <a:srgbClr val="000000"/>
                          </a:solidFill>
                          <a:effectLst/>
                          <a:latin typeface="Calibri" panose="020F0502020204030204" pitchFamily="34" charset="0"/>
                        </a:rPr>
                        <a:t>21-Jan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48.95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25.709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0.525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77403165"/>
                  </a:ext>
                </a:extLst>
              </a:tr>
              <a:tr h="110904">
                <a:tc>
                  <a:txBody>
                    <a:bodyPr/>
                    <a:lstStyle/>
                    <a:p>
                      <a:pPr algn="r" rtl="0" fontAlgn="b"/>
                      <a:r>
                        <a:rPr lang="en-US" sz="1000" b="1" dirty="0">
                          <a:solidFill>
                            <a:srgbClr val="000000"/>
                          </a:solidFill>
                          <a:effectLst/>
                          <a:latin typeface="Calibri" panose="020F0502020204030204" pitchFamily="34" charset="0"/>
                        </a:rPr>
                        <a:t>22-Jan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48.49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24.256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0.500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62660905"/>
                  </a:ext>
                </a:extLst>
              </a:tr>
              <a:tr h="17124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47099688"/>
                  </a:ext>
                </a:extLst>
              </a:tr>
              <a:tr h="110904">
                <a:tc>
                  <a:txBody>
                    <a:bodyPr/>
                    <a:lstStyle/>
                    <a:p>
                      <a:pPr algn="r" rtl="0" fontAlgn="b"/>
                      <a:r>
                        <a:rPr lang="en-US" sz="1000" b="1" dirty="0">
                          <a:solidFill>
                            <a:srgbClr val="000000"/>
                          </a:solidFill>
                          <a:effectLst/>
                          <a:latin typeface="Calibri" panose="020F0502020204030204" pitchFamily="34" charset="0"/>
                        </a:rPr>
                        <a:t>25-Jan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48.78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25.099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0.515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74200933"/>
                  </a:ext>
                </a:extLst>
              </a:tr>
              <a:tr h="110904">
                <a:tc>
                  <a:txBody>
                    <a:bodyPr/>
                    <a:lstStyle/>
                    <a:p>
                      <a:pPr algn="r" rtl="0" fontAlgn="b"/>
                      <a:r>
                        <a:rPr lang="en-US" sz="1000" b="1" dirty="0">
                          <a:solidFill>
                            <a:srgbClr val="000000"/>
                          </a:solidFill>
                          <a:effectLst/>
                          <a:latin typeface="Calibri" panose="020F0502020204030204" pitchFamily="34" charset="0"/>
                        </a:rPr>
                        <a:t>26-Jan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49.29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26.022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0.528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13078832"/>
                  </a:ext>
                </a:extLst>
              </a:tr>
              <a:tr h="110904">
                <a:tc>
                  <a:txBody>
                    <a:bodyPr/>
                    <a:lstStyle/>
                    <a:p>
                      <a:pPr algn="r" rtl="0" fontAlgn="b"/>
                      <a:r>
                        <a:rPr lang="en-US" sz="1000" b="1" dirty="0">
                          <a:solidFill>
                            <a:srgbClr val="000000"/>
                          </a:solidFill>
                          <a:effectLst/>
                          <a:latin typeface="Calibri" panose="020F0502020204030204" pitchFamily="34" charset="0"/>
                        </a:rPr>
                        <a:t>27-Jan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48.53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25.820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0.532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35381657"/>
                  </a:ext>
                </a:extLst>
              </a:tr>
              <a:tr h="110904">
                <a:tc>
                  <a:txBody>
                    <a:bodyPr/>
                    <a:lstStyle/>
                    <a:p>
                      <a:pPr algn="r" rtl="0" fontAlgn="b"/>
                      <a:r>
                        <a:rPr lang="en-US" sz="1000" b="1" dirty="0">
                          <a:solidFill>
                            <a:srgbClr val="000000"/>
                          </a:solidFill>
                          <a:effectLst/>
                          <a:latin typeface="Calibri" panose="020F0502020204030204" pitchFamily="34" charset="0"/>
                        </a:rPr>
                        <a:t>28-Jan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21.488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0.437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65457506"/>
                  </a:ext>
                </a:extLst>
              </a:tr>
              <a:tr h="110904">
                <a:tc>
                  <a:txBody>
                    <a:bodyPr/>
                    <a:lstStyle/>
                    <a:p>
                      <a:pPr algn="r" rtl="0" fontAlgn="b"/>
                      <a:r>
                        <a:rPr lang="en-US" sz="1000" b="1" dirty="0">
                          <a:solidFill>
                            <a:srgbClr val="000000"/>
                          </a:solidFill>
                          <a:effectLst/>
                          <a:latin typeface="Calibri" panose="020F0502020204030204" pitchFamily="34" charset="0"/>
                        </a:rPr>
                        <a:t>29-Jan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22.442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0.466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86291209"/>
                  </a:ext>
                </a:extLst>
              </a:tr>
              <a:tr h="17124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dirty="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41593611"/>
                  </a:ext>
                </a:extLst>
              </a:tr>
              <a:tr h="321959">
                <a:tc>
                  <a:txBody>
                    <a:bodyPr/>
                    <a:lstStyle/>
                    <a:p>
                      <a:pPr rtl="0" fontAlgn="b"/>
                      <a:r>
                        <a:rPr lang="en-US" sz="1000" b="1" dirty="0">
                          <a:effectLst/>
                        </a:rPr>
                        <a:t>Avg 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dirty="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1" kern="1200" dirty="0">
                          <a:solidFill>
                            <a:srgbClr val="000000"/>
                          </a:solidFill>
                          <a:effectLst/>
                          <a:latin typeface="Calibri" panose="020F0502020204030204" pitchFamily="34" charset="0"/>
                          <a:ea typeface="+mn-ea"/>
                          <a:cs typeface="+mn-cs"/>
                        </a:rPr>
                        <a:t>0.500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7671272"/>
                  </a:ext>
                </a:extLst>
              </a:tr>
            </a:tbl>
          </a:graphicData>
        </a:graphic>
      </p:graphicFrame>
      <p:sp>
        <p:nvSpPr>
          <p:cNvPr id="15" name="TextBox 14">
            <a:extLst>
              <a:ext uri="{FF2B5EF4-FFF2-40B4-BE49-F238E27FC236}">
                <a16:creationId xmlns:a16="http://schemas.microsoft.com/office/drawing/2014/main" id="{AFE08078-48A7-41A1-A8F4-447B903FAC9B}"/>
              </a:ext>
            </a:extLst>
          </p:cNvPr>
          <p:cNvSpPr txBox="1"/>
          <p:nvPr/>
        </p:nvSpPr>
        <p:spPr>
          <a:xfrm rot="16200000">
            <a:off x="2281206" y="3320908"/>
            <a:ext cx="771525" cy="338554"/>
          </a:xfrm>
          <a:prstGeom prst="rect">
            <a:avLst/>
          </a:prstGeom>
          <a:noFill/>
        </p:spPr>
        <p:txBody>
          <a:bodyPr wrap="square" rtlCol="0">
            <a:spAutoFit/>
          </a:bodyPr>
          <a:lstStyle/>
          <a:p>
            <a:r>
              <a:rPr lang="en-US" sz="1600" dirty="0"/>
              <a:t>Price</a:t>
            </a:r>
          </a:p>
        </p:txBody>
      </p:sp>
      <p:sp>
        <p:nvSpPr>
          <p:cNvPr id="18" name="TextBox 17">
            <a:extLst>
              <a:ext uri="{FF2B5EF4-FFF2-40B4-BE49-F238E27FC236}">
                <a16:creationId xmlns:a16="http://schemas.microsoft.com/office/drawing/2014/main" id="{07784919-623A-4B76-B735-4784C2646A8F}"/>
              </a:ext>
            </a:extLst>
          </p:cNvPr>
          <p:cNvSpPr txBox="1"/>
          <p:nvPr/>
        </p:nvSpPr>
        <p:spPr>
          <a:xfrm>
            <a:off x="9339796" y="6525362"/>
            <a:ext cx="2623253" cy="307777"/>
          </a:xfrm>
          <a:prstGeom prst="rect">
            <a:avLst/>
          </a:prstGeom>
          <a:noFill/>
        </p:spPr>
        <p:txBody>
          <a:bodyPr wrap="square" rtlCol="0">
            <a:spAutoFit/>
          </a:bodyPr>
          <a:lstStyle/>
          <a:p>
            <a:pPr algn="ctr"/>
            <a:r>
              <a:rPr lang="en-US" sz="1400" dirty="0"/>
              <a:t>Example Trial</a:t>
            </a:r>
          </a:p>
        </p:txBody>
      </p:sp>
    </p:spTree>
    <p:extLst>
      <p:ext uri="{BB962C8B-B14F-4D97-AF65-F5344CB8AC3E}">
        <p14:creationId xmlns:p14="http://schemas.microsoft.com/office/powerpoint/2010/main" val="343088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7697" y="309462"/>
            <a:ext cx="9895951" cy="1033669"/>
          </a:xfrm>
        </p:spPr>
        <p:txBody>
          <a:bodyPr>
            <a:normAutofit/>
          </a:bodyPr>
          <a:lstStyle/>
          <a:p>
            <a:r>
              <a:rPr lang="en-US" sz="4000" dirty="0">
                <a:solidFill>
                  <a:srgbClr val="FFFFFF"/>
                </a:solidFill>
              </a:rPr>
              <a:t>Results – 50 year</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57411" y="2242204"/>
            <a:ext cx="2458013" cy="3632330"/>
          </a:xfrm>
        </p:spPr>
        <p:txBody>
          <a:bodyPr anchor="ctr">
            <a:normAutofit fontScale="92500"/>
          </a:bodyPr>
          <a:lstStyle/>
          <a:p>
            <a:pPr marL="571500" indent="-342900">
              <a:spcBef>
                <a:spcPts val="1200"/>
              </a:spcBef>
              <a:spcAft>
                <a:spcPts val="1200"/>
              </a:spcAft>
            </a:pPr>
            <a:r>
              <a:rPr lang="en-US" sz="2000" dirty="0"/>
              <a:t>These predictions were the least accurate of all.</a:t>
            </a:r>
          </a:p>
          <a:p>
            <a:pPr marL="571500" indent="-342900">
              <a:spcBef>
                <a:spcPts val="1200"/>
              </a:spcBef>
              <a:spcAft>
                <a:spcPts val="1200"/>
              </a:spcAft>
            </a:pPr>
            <a:r>
              <a:rPr lang="en-US" sz="2000" dirty="0"/>
              <a:t>The average accuracy from the ten trials was </a:t>
            </a:r>
            <a:r>
              <a:rPr lang="en-US" sz="2000" b="1" dirty="0"/>
              <a:t>26.288%</a:t>
            </a:r>
            <a:r>
              <a:rPr lang="en-US" sz="2000" dirty="0"/>
              <a:t>.</a:t>
            </a:r>
          </a:p>
          <a:p>
            <a:pPr marL="571500" indent="-342900">
              <a:spcBef>
                <a:spcPts val="1200"/>
              </a:spcBef>
              <a:spcAft>
                <a:spcPts val="1200"/>
              </a:spcAft>
            </a:pPr>
            <a:r>
              <a:rPr lang="en-US" sz="2000" dirty="0"/>
              <a:t>The prediction differed from the actual by $35-42.</a:t>
            </a:r>
          </a:p>
        </p:txBody>
      </p:sp>
      <p:sp>
        <p:nvSpPr>
          <p:cNvPr id="5" name="TextBox 4">
            <a:extLst>
              <a:ext uri="{FF2B5EF4-FFF2-40B4-BE49-F238E27FC236}">
                <a16:creationId xmlns:a16="http://schemas.microsoft.com/office/drawing/2014/main" id="{24C8B813-D0D4-455A-B744-B027A766958C}"/>
              </a:ext>
            </a:extLst>
          </p:cNvPr>
          <p:cNvSpPr txBox="1"/>
          <p:nvPr/>
        </p:nvSpPr>
        <p:spPr>
          <a:xfrm>
            <a:off x="2862408" y="5335925"/>
            <a:ext cx="6263897" cy="1166473"/>
          </a:xfrm>
          <a:prstGeom prst="rect">
            <a:avLst/>
          </a:prstGeom>
          <a:noFill/>
        </p:spPr>
        <p:txBody>
          <a:bodyPr wrap="square" rtlCol="0">
            <a:spAutoFit/>
          </a:bodyPr>
          <a:lstStyle/>
          <a:p>
            <a:pPr marL="571500" indent="-342900">
              <a:lnSpc>
                <a:spcPct val="90000"/>
              </a:lnSpc>
              <a:spcAft>
                <a:spcPts val="600"/>
              </a:spcAft>
              <a:buFont typeface="Arial" panose="020B0604020202020204" pitchFamily="34" charset="0"/>
              <a:buChar char="•"/>
            </a:pPr>
            <a:r>
              <a:rPr lang="en-US" dirty="0"/>
              <a:t>The price drop at the end was the largest seen in any of the datasets.</a:t>
            </a:r>
          </a:p>
          <a:p>
            <a:pPr marL="571500" indent="-342900">
              <a:lnSpc>
                <a:spcPct val="90000"/>
              </a:lnSpc>
              <a:spcAft>
                <a:spcPts val="600"/>
              </a:spcAft>
              <a:buFont typeface="Arial" panose="020B0604020202020204" pitchFamily="34" charset="0"/>
              <a:buChar char="•"/>
            </a:pPr>
            <a:r>
              <a:rPr lang="en-US" dirty="0"/>
              <a:t>This drop projected that the price will decrease to that of 30 years ago.</a:t>
            </a:r>
          </a:p>
        </p:txBody>
      </p:sp>
      <p:pic>
        <p:nvPicPr>
          <p:cNvPr id="13" name="Picture 2">
            <a:extLst>
              <a:ext uri="{FF2B5EF4-FFF2-40B4-BE49-F238E27FC236}">
                <a16:creationId xmlns:a16="http://schemas.microsoft.com/office/drawing/2014/main" id="{50DFBE1E-CE74-4E10-9D5A-D0D18ED823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9305" y="1881873"/>
            <a:ext cx="6477000" cy="32594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0E13AA4C-AC7B-45EA-B553-6A96B690970F}"/>
              </a:ext>
            </a:extLst>
          </p:cNvPr>
          <p:cNvGraphicFramePr>
            <a:graphicFrameLocks noGrp="1"/>
          </p:cNvGraphicFramePr>
          <p:nvPr>
            <p:extLst>
              <p:ext uri="{D42A27DB-BD31-4B8C-83A1-F6EECF244321}">
                <p14:modId xmlns:p14="http://schemas.microsoft.com/office/powerpoint/2010/main" val="3539583892"/>
              </p:ext>
            </p:extLst>
          </p:nvPr>
        </p:nvGraphicFramePr>
        <p:xfrm>
          <a:off x="9219081" y="1814360"/>
          <a:ext cx="2709516" cy="4814571"/>
        </p:xfrm>
        <a:graphic>
          <a:graphicData uri="http://schemas.openxmlformats.org/drawingml/2006/table">
            <a:tbl>
              <a:tblPr/>
              <a:tblGrid>
                <a:gridCol w="677379">
                  <a:extLst>
                    <a:ext uri="{9D8B030D-6E8A-4147-A177-3AD203B41FA5}">
                      <a16:colId xmlns:a16="http://schemas.microsoft.com/office/drawing/2014/main" val="791047232"/>
                    </a:ext>
                  </a:extLst>
                </a:gridCol>
                <a:gridCol w="677379">
                  <a:extLst>
                    <a:ext uri="{9D8B030D-6E8A-4147-A177-3AD203B41FA5}">
                      <a16:colId xmlns:a16="http://schemas.microsoft.com/office/drawing/2014/main" val="1464812897"/>
                    </a:ext>
                  </a:extLst>
                </a:gridCol>
                <a:gridCol w="677379">
                  <a:extLst>
                    <a:ext uri="{9D8B030D-6E8A-4147-A177-3AD203B41FA5}">
                      <a16:colId xmlns:a16="http://schemas.microsoft.com/office/drawing/2014/main" val="25557203"/>
                    </a:ext>
                  </a:extLst>
                </a:gridCol>
                <a:gridCol w="677379">
                  <a:extLst>
                    <a:ext uri="{9D8B030D-6E8A-4147-A177-3AD203B41FA5}">
                      <a16:colId xmlns:a16="http://schemas.microsoft.com/office/drawing/2014/main" val="3343440090"/>
                    </a:ext>
                  </a:extLst>
                </a:gridCol>
              </a:tblGrid>
              <a:tr h="176105">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TRIAL</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Trial 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79170449"/>
                  </a:ext>
                </a:extLst>
              </a:tr>
              <a:tr h="176105">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ActualPrice</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extLst>
                  <a:ext uri="{0D108BD9-81ED-4DB2-BD59-A6C34878D82A}">
                    <a16:rowId xmlns:a16="http://schemas.microsoft.com/office/drawing/2014/main" val="1630995177"/>
                  </a:ext>
                </a:extLst>
              </a:tr>
              <a:tr h="176105">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90070141"/>
                  </a:ext>
                </a:extLst>
              </a:tr>
              <a:tr h="114049">
                <a:tc>
                  <a:txBody>
                    <a:bodyPr/>
                    <a:lstStyle/>
                    <a:p>
                      <a:pPr algn="r" rtl="0" fontAlgn="b"/>
                      <a:r>
                        <a:rPr lang="en-US" sz="1000" b="1" dirty="0">
                          <a:solidFill>
                            <a:srgbClr val="000000"/>
                          </a:solidFill>
                          <a:effectLst/>
                          <a:latin typeface="Calibri" panose="020F0502020204030204" pitchFamily="34" charset="0"/>
                        </a:rPr>
                        <a:t>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52.76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7.863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0.149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19311793"/>
                  </a:ext>
                </a:extLst>
              </a:tr>
              <a:tr h="114049">
                <a:tc>
                  <a:txBody>
                    <a:bodyPr/>
                    <a:lstStyle/>
                    <a:p>
                      <a:pPr algn="r" rtl="0" fontAlgn="b"/>
                      <a:r>
                        <a:rPr lang="en-US" sz="1000" b="1" dirty="0">
                          <a:solidFill>
                            <a:srgbClr val="000000"/>
                          </a:solidFill>
                          <a:effectLst/>
                          <a:latin typeface="Calibri" panose="020F0502020204030204" pitchFamily="34" charset="0"/>
                        </a:rPr>
                        <a:t>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8.562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0.164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22131185"/>
                  </a:ext>
                </a:extLst>
              </a:tr>
              <a:tr h="114049">
                <a:tc>
                  <a:txBody>
                    <a:bodyPr/>
                    <a:lstStyle/>
                    <a:p>
                      <a:pPr algn="r" rtl="0" fontAlgn="b"/>
                      <a:r>
                        <a:rPr lang="en-US" sz="1000" b="1" dirty="0">
                          <a:solidFill>
                            <a:srgbClr val="000000"/>
                          </a:solidFill>
                          <a:effectLst/>
                          <a:latin typeface="Calibri" panose="020F0502020204030204" pitchFamily="34" charset="0"/>
                        </a:rPr>
                        <a:t>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50.52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9.527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0.189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16077974"/>
                  </a:ext>
                </a:extLst>
              </a:tr>
              <a:tr h="114049">
                <a:tc>
                  <a:txBody>
                    <a:bodyPr/>
                    <a:lstStyle/>
                    <a:p>
                      <a:pPr algn="r" rtl="0" fontAlgn="b"/>
                      <a:r>
                        <a:rPr lang="en-US" sz="1000" b="1" dirty="0">
                          <a:solidFill>
                            <a:srgbClr val="000000"/>
                          </a:solidFill>
                          <a:effectLst/>
                          <a:latin typeface="Calibri" panose="020F0502020204030204" pitchFamily="34" charset="0"/>
                        </a:rPr>
                        <a:t>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49.96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11.241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0.225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64694759"/>
                  </a:ext>
                </a:extLst>
              </a:tr>
              <a:tr h="114049">
                <a:tc>
                  <a:txBody>
                    <a:bodyPr/>
                    <a:lstStyle/>
                    <a:p>
                      <a:pPr algn="r" rtl="0" fontAlgn="b"/>
                      <a:r>
                        <a:rPr lang="en-US" sz="1000" b="1" dirty="0">
                          <a:solidFill>
                            <a:srgbClr val="000000"/>
                          </a:solidFill>
                          <a:effectLst/>
                          <a:latin typeface="Calibri" panose="020F0502020204030204" pitchFamily="34" charset="0"/>
                        </a:rPr>
                        <a:t>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51.08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11.692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0.229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37848548"/>
                  </a:ext>
                </a:extLst>
              </a:tr>
              <a:tr h="176105">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52517001"/>
                  </a:ext>
                </a:extLst>
              </a:tr>
              <a:tr h="114049">
                <a:tc>
                  <a:txBody>
                    <a:bodyPr/>
                    <a:lstStyle/>
                    <a:p>
                      <a:pPr algn="r" rtl="0" fontAlgn="b"/>
                      <a:r>
                        <a:rPr lang="en-US" sz="1000" b="1" dirty="0">
                          <a:solidFill>
                            <a:srgbClr val="000000"/>
                          </a:solidFill>
                          <a:effectLst/>
                          <a:latin typeface="Calibri" panose="020F0502020204030204" pitchFamily="34" charset="0"/>
                        </a:rPr>
                        <a:t>11-Jan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13.127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0.262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74457477"/>
                  </a:ext>
                </a:extLst>
              </a:tr>
              <a:tr h="114049">
                <a:tc>
                  <a:txBody>
                    <a:bodyPr/>
                    <a:lstStyle/>
                    <a:p>
                      <a:pPr algn="r" rtl="0" fontAlgn="b"/>
                      <a:r>
                        <a:rPr lang="en-US" sz="1000" b="1" dirty="0">
                          <a:solidFill>
                            <a:srgbClr val="000000"/>
                          </a:solidFill>
                          <a:effectLst/>
                          <a:latin typeface="Calibri" panose="020F0502020204030204" pitchFamily="34" charset="0"/>
                        </a:rPr>
                        <a:t>12-Jan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50.11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14.386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0.287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77366045"/>
                  </a:ext>
                </a:extLst>
              </a:tr>
              <a:tr h="114049">
                <a:tc>
                  <a:txBody>
                    <a:bodyPr/>
                    <a:lstStyle/>
                    <a:p>
                      <a:pPr algn="r" rtl="0" fontAlgn="b"/>
                      <a:r>
                        <a:rPr lang="en-US" sz="1000" b="1" dirty="0">
                          <a:solidFill>
                            <a:srgbClr val="000000"/>
                          </a:solidFill>
                          <a:effectLst/>
                          <a:latin typeface="Calibri" panose="020F0502020204030204" pitchFamily="34" charset="0"/>
                        </a:rPr>
                        <a:t>13-Jan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50.16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15.481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0.309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74616399"/>
                  </a:ext>
                </a:extLst>
              </a:tr>
              <a:tr h="114049">
                <a:tc>
                  <a:txBody>
                    <a:bodyPr/>
                    <a:lstStyle/>
                    <a:p>
                      <a:pPr algn="r" rtl="0" fontAlgn="b"/>
                      <a:r>
                        <a:rPr lang="en-US" sz="1000" b="1" dirty="0">
                          <a:solidFill>
                            <a:srgbClr val="000000"/>
                          </a:solidFill>
                          <a:effectLst/>
                          <a:latin typeface="Calibri" panose="020F0502020204030204" pitchFamily="34" charset="0"/>
                        </a:rPr>
                        <a:t>14-Jan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49.23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15.561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0.316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01387287"/>
                  </a:ext>
                </a:extLst>
              </a:tr>
              <a:tr h="114049">
                <a:tc>
                  <a:txBody>
                    <a:bodyPr/>
                    <a:lstStyle/>
                    <a:p>
                      <a:pPr algn="r" rtl="0" fontAlgn="b"/>
                      <a:r>
                        <a:rPr lang="en-US" sz="1000" b="1" dirty="0">
                          <a:solidFill>
                            <a:srgbClr val="000000"/>
                          </a:solidFill>
                          <a:effectLst/>
                          <a:latin typeface="Calibri" panose="020F0502020204030204" pitchFamily="34" charset="0"/>
                        </a:rPr>
                        <a:t>15-Jan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48.7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15.918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0.327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48974503"/>
                  </a:ext>
                </a:extLst>
              </a:tr>
              <a:tr h="176105">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03489700"/>
                  </a:ext>
                </a:extLst>
              </a:tr>
              <a:tr h="114049">
                <a:tc>
                  <a:txBody>
                    <a:bodyPr/>
                    <a:lstStyle/>
                    <a:p>
                      <a:pPr algn="r" rtl="0" fontAlgn="b"/>
                      <a:r>
                        <a:rPr lang="en-US" sz="1000" b="1" dirty="0">
                          <a:solidFill>
                            <a:srgbClr val="000000"/>
                          </a:solidFill>
                          <a:effectLst/>
                          <a:latin typeface="Calibri" panose="020F0502020204030204" pitchFamily="34" charset="0"/>
                        </a:rPr>
                        <a:t>19-Jan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48.51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12.518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0.258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66947020"/>
                  </a:ext>
                </a:extLst>
              </a:tr>
              <a:tr h="114049">
                <a:tc>
                  <a:txBody>
                    <a:bodyPr/>
                    <a:lstStyle/>
                    <a:p>
                      <a:pPr algn="r" rtl="0" fontAlgn="b"/>
                      <a:r>
                        <a:rPr lang="en-US" sz="1000" b="1" dirty="0">
                          <a:solidFill>
                            <a:srgbClr val="000000"/>
                          </a:solidFill>
                          <a:effectLst/>
                          <a:latin typeface="Calibri" panose="020F0502020204030204" pitchFamily="34" charset="0"/>
                        </a:rPr>
                        <a:t>20-Jan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48.68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10.588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0.218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87403537"/>
                  </a:ext>
                </a:extLst>
              </a:tr>
              <a:tr h="114049">
                <a:tc>
                  <a:txBody>
                    <a:bodyPr/>
                    <a:lstStyle/>
                    <a:p>
                      <a:pPr algn="r" rtl="0" fontAlgn="b"/>
                      <a:r>
                        <a:rPr lang="en-US" sz="1000" b="1" dirty="0">
                          <a:solidFill>
                            <a:srgbClr val="000000"/>
                          </a:solidFill>
                          <a:effectLst/>
                          <a:latin typeface="Calibri" panose="020F0502020204030204" pitchFamily="34" charset="0"/>
                        </a:rPr>
                        <a:t>21-Jan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48.95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8.178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0.167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4621008"/>
                  </a:ext>
                </a:extLst>
              </a:tr>
              <a:tr h="114049">
                <a:tc>
                  <a:txBody>
                    <a:bodyPr/>
                    <a:lstStyle/>
                    <a:p>
                      <a:pPr algn="r" rtl="0" fontAlgn="b"/>
                      <a:r>
                        <a:rPr lang="en-US" sz="1000" b="1" dirty="0">
                          <a:solidFill>
                            <a:srgbClr val="000000"/>
                          </a:solidFill>
                          <a:effectLst/>
                          <a:latin typeface="Calibri" panose="020F0502020204030204" pitchFamily="34" charset="0"/>
                        </a:rPr>
                        <a:t>22-Jan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48.49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7.752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0.160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17205956"/>
                  </a:ext>
                </a:extLst>
              </a:tr>
              <a:tr h="176105">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15119082"/>
                  </a:ext>
                </a:extLst>
              </a:tr>
              <a:tr h="114049">
                <a:tc>
                  <a:txBody>
                    <a:bodyPr/>
                    <a:lstStyle/>
                    <a:p>
                      <a:pPr algn="r" rtl="0" fontAlgn="b"/>
                      <a:r>
                        <a:rPr lang="en-US" sz="1000" b="1" dirty="0">
                          <a:solidFill>
                            <a:srgbClr val="000000"/>
                          </a:solidFill>
                          <a:effectLst/>
                          <a:latin typeface="Calibri" panose="020F0502020204030204" pitchFamily="34" charset="0"/>
                        </a:rPr>
                        <a:t>25-Jan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48.78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3.987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0.082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03910098"/>
                  </a:ext>
                </a:extLst>
              </a:tr>
              <a:tr h="114049">
                <a:tc>
                  <a:txBody>
                    <a:bodyPr/>
                    <a:lstStyle/>
                    <a:p>
                      <a:pPr algn="r" rtl="0" fontAlgn="b"/>
                      <a:r>
                        <a:rPr lang="en-US" sz="1000" b="1" dirty="0">
                          <a:solidFill>
                            <a:srgbClr val="000000"/>
                          </a:solidFill>
                          <a:effectLst/>
                          <a:latin typeface="Calibri" panose="020F0502020204030204" pitchFamily="34" charset="0"/>
                        </a:rPr>
                        <a:t>26-Jan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49.29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4.768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0.097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66984697"/>
                  </a:ext>
                </a:extLst>
              </a:tr>
              <a:tr h="114049">
                <a:tc>
                  <a:txBody>
                    <a:bodyPr/>
                    <a:lstStyle/>
                    <a:p>
                      <a:pPr algn="r" rtl="0" fontAlgn="b"/>
                      <a:r>
                        <a:rPr lang="en-US" sz="1000" b="1" dirty="0">
                          <a:solidFill>
                            <a:srgbClr val="000000"/>
                          </a:solidFill>
                          <a:effectLst/>
                          <a:latin typeface="Calibri" panose="020F0502020204030204" pitchFamily="34" charset="0"/>
                        </a:rPr>
                        <a:t>27-Jan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48.53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5.257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0.108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82121728"/>
                  </a:ext>
                </a:extLst>
              </a:tr>
              <a:tr h="114049">
                <a:tc>
                  <a:txBody>
                    <a:bodyPr/>
                    <a:lstStyle/>
                    <a:p>
                      <a:pPr algn="r" rtl="0" fontAlgn="b"/>
                      <a:r>
                        <a:rPr lang="en-US" sz="1000" b="1" dirty="0">
                          <a:solidFill>
                            <a:srgbClr val="000000"/>
                          </a:solidFill>
                          <a:effectLst/>
                          <a:latin typeface="Calibri" panose="020F0502020204030204" pitchFamily="34" charset="0"/>
                        </a:rPr>
                        <a:t>28-Jan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4.543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0.092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92990290"/>
                  </a:ext>
                </a:extLst>
              </a:tr>
              <a:tr h="114049">
                <a:tc>
                  <a:txBody>
                    <a:bodyPr/>
                    <a:lstStyle/>
                    <a:p>
                      <a:pPr algn="r" rtl="0" fontAlgn="b"/>
                      <a:r>
                        <a:rPr lang="en-US" sz="1000" b="1" dirty="0">
                          <a:solidFill>
                            <a:srgbClr val="000000"/>
                          </a:solidFill>
                          <a:effectLst/>
                          <a:latin typeface="Calibri" panose="020F0502020204030204" pitchFamily="34" charset="0"/>
                        </a:rPr>
                        <a:t>29-Jan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5.298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0.110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70741815"/>
                  </a:ext>
                </a:extLst>
              </a:tr>
              <a:tr h="176105">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81240326"/>
                  </a:ext>
                </a:extLst>
              </a:tr>
              <a:tr h="331088">
                <a:tc>
                  <a:txBody>
                    <a:bodyPr/>
                    <a:lstStyle/>
                    <a:p>
                      <a:pPr rtl="0" fontAlgn="b"/>
                      <a:r>
                        <a:rPr lang="en-US" sz="1000" b="1" dirty="0">
                          <a:effectLst/>
                        </a:rPr>
                        <a:t>Avg 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1" kern="1200" dirty="0">
                          <a:solidFill>
                            <a:srgbClr val="000000"/>
                          </a:solidFill>
                          <a:effectLst/>
                          <a:latin typeface="Calibri" panose="020F0502020204030204" pitchFamily="34" charset="0"/>
                          <a:ea typeface="+mn-ea"/>
                          <a:cs typeface="+mn-cs"/>
                        </a:rPr>
                        <a:t>0.197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160584"/>
                  </a:ext>
                </a:extLst>
              </a:tr>
            </a:tbl>
          </a:graphicData>
        </a:graphic>
      </p:graphicFrame>
      <p:sp>
        <p:nvSpPr>
          <p:cNvPr id="17" name="TextBox 16">
            <a:extLst>
              <a:ext uri="{FF2B5EF4-FFF2-40B4-BE49-F238E27FC236}">
                <a16:creationId xmlns:a16="http://schemas.microsoft.com/office/drawing/2014/main" id="{DD8DAD35-4055-4CA3-A135-082DA40B2301}"/>
              </a:ext>
            </a:extLst>
          </p:cNvPr>
          <p:cNvSpPr txBox="1"/>
          <p:nvPr/>
        </p:nvSpPr>
        <p:spPr>
          <a:xfrm rot="16200000">
            <a:off x="2196603" y="3342337"/>
            <a:ext cx="771525" cy="338554"/>
          </a:xfrm>
          <a:prstGeom prst="rect">
            <a:avLst/>
          </a:prstGeom>
          <a:noFill/>
        </p:spPr>
        <p:txBody>
          <a:bodyPr wrap="square" rtlCol="0">
            <a:spAutoFit/>
          </a:bodyPr>
          <a:lstStyle/>
          <a:p>
            <a:r>
              <a:rPr lang="en-US" sz="1600" dirty="0"/>
              <a:t>Price</a:t>
            </a:r>
          </a:p>
        </p:txBody>
      </p:sp>
      <p:sp>
        <p:nvSpPr>
          <p:cNvPr id="18" name="TextBox 17">
            <a:extLst>
              <a:ext uri="{FF2B5EF4-FFF2-40B4-BE49-F238E27FC236}">
                <a16:creationId xmlns:a16="http://schemas.microsoft.com/office/drawing/2014/main" id="{2BB83FA7-1874-460A-8122-08100A974217}"/>
              </a:ext>
            </a:extLst>
          </p:cNvPr>
          <p:cNvSpPr txBox="1"/>
          <p:nvPr/>
        </p:nvSpPr>
        <p:spPr>
          <a:xfrm>
            <a:off x="9262212" y="6589577"/>
            <a:ext cx="2623253" cy="307777"/>
          </a:xfrm>
          <a:prstGeom prst="rect">
            <a:avLst/>
          </a:prstGeom>
          <a:noFill/>
        </p:spPr>
        <p:txBody>
          <a:bodyPr wrap="square" rtlCol="0">
            <a:spAutoFit/>
          </a:bodyPr>
          <a:lstStyle/>
          <a:p>
            <a:pPr algn="ctr"/>
            <a:r>
              <a:rPr lang="en-US" sz="1400" dirty="0"/>
              <a:t>Example Trial</a:t>
            </a:r>
          </a:p>
        </p:txBody>
      </p:sp>
    </p:spTree>
    <p:extLst>
      <p:ext uri="{BB962C8B-B14F-4D97-AF65-F5344CB8AC3E}">
        <p14:creationId xmlns:p14="http://schemas.microsoft.com/office/powerpoint/2010/main" val="106381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Results - Average Accuracy</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424481" y="2532801"/>
            <a:ext cx="9724031" cy="3683358"/>
          </a:xfrm>
        </p:spPr>
        <p:txBody>
          <a:bodyPr anchor="ctr">
            <a:normAutofit/>
          </a:bodyPr>
          <a:lstStyle/>
          <a:p>
            <a:pPr indent="0" rtl="0">
              <a:spcBef>
                <a:spcPts val="1200"/>
              </a:spcBef>
              <a:spcAft>
                <a:spcPts val="1200"/>
              </a:spcAft>
              <a:buNone/>
            </a:pPr>
            <a:r>
              <a:rPr lang="en-US" sz="2400" dirty="0"/>
              <a:t>	</a:t>
            </a:r>
          </a:p>
        </p:txBody>
      </p:sp>
      <p:pic>
        <p:nvPicPr>
          <p:cNvPr id="7172" name="Picture 4">
            <a:extLst>
              <a:ext uri="{FF2B5EF4-FFF2-40B4-BE49-F238E27FC236}">
                <a16:creationId xmlns:a16="http://schemas.microsoft.com/office/drawing/2014/main" id="{B3DB0E0D-BDEC-426B-B60E-8F6FABCA00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394153"/>
            <a:ext cx="5943600" cy="366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059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Conclusion</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371599" y="2318197"/>
            <a:ext cx="9724031" cy="3683358"/>
          </a:xfrm>
        </p:spPr>
        <p:txBody>
          <a:bodyPr anchor="ctr">
            <a:normAutofit/>
          </a:bodyPr>
          <a:lstStyle/>
          <a:p>
            <a:pPr marL="571500" indent="-342900">
              <a:lnSpc>
                <a:spcPct val="110000"/>
              </a:lnSpc>
              <a:spcBef>
                <a:spcPts val="1200"/>
              </a:spcBef>
              <a:spcAft>
                <a:spcPts val="1200"/>
              </a:spcAft>
            </a:pPr>
            <a:r>
              <a:rPr lang="en-US" sz="2100" dirty="0"/>
              <a:t>After testing the program, a trend was revealed, and the results supported the hypothesis.</a:t>
            </a:r>
          </a:p>
          <a:p>
            <a:pPr marL="571500" indent="-342900">
              <a:lnSpc>
                <a:spcPct val="110000"/>
              </a:lnSpc>
              <a:spcBef>
                <a:spcPts val="1200"/>
              </a:spcBef>
              <a:spcAft>
                <a:spcPts val="1200"/>
              </a:spcAft>
            </a:pPr>
            <a:r>
              <a:rPr lang="en-US" sz="2100" dirty="0"/>
              <a:t>The shorter and more relevant datasets resulted in the most accurate predictions. </a:t>
            </a:r>
          </a:p>
          <a:p>
            <a:pPr marL="571500" indent="-342900">
              <a:lnSpc>
                <a:spcPct val="110000"/>
              </a:lnSpc>
              <a:spcBef>
                <a:spcPts val="1200"/>
              </a:spcBef>
              <a:spcAft>
                <a:spcPts val="1200"/>
              </a:spcAft>
            </a:pPr>
            <a:r>
              <a:rPr lang="en-US" sz="2100" dirty="0"/>
              <a:t>This is advantageous for forecasting the performance of companies while only needing small amounts of data. </a:t>
            </a:r>
          </a:p>
          <a:p>
            <a:pPr marL="571500" indent="-342900">
              <a:lnSpc>
                <a:spcPct val="110000"/>
              </a:lnSpc>
              <a:spcBef>
                <a:spcPts val="1200"/>
              </a:spcBef>
              <a:spcAft>
                <a:spcPts val="1200"/>
              </a:spcAft>
            </a:pPr>
            <a:r>
              <a:rPr lang="en-US" sz="2100" dirty="0"/>
              <a:t>Future directions: study different components of the dataset, different companies, and shorter datasets.</a:t>
            </a:r>
          </a:p>
        </p:txBody>
      </p:sp>
    </p:spTree>
    <p:extLst>
      <p:ext uri="{BB962C8B-B14F-4D97-AF65-F5344CB8AC3E}">
        <p14:creationId xmlns:p14="http://schemas.microsoft.com/office/powerpoint/2010/main" val="236224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Purpose</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371599" y="2318197"/>
            <a:ext cx="9724031" cy="3683358"/>
          </a:xfrm>
        </p:spPr>
        <p:txBody>
          <a:bodyPr anchor="ctr">
            <a:normAutofit/>
          </a:bodyPr>
          <a:lstStyle/>
          <a:p>
            <a:pPr>
              <a:lnSpc>
                <a:spcPct val="100000"/>
              </a:lnSpc>
              <a:spcAft>
                <a:spcPts val="600"/>
              </a:spcAft>
            </a:pPr>
            <a:r>
              <a:rPr lang="en-US" sz="2400" dirty="0"/>
              <a:t>Understanding how the stock market performs is incredibly valuable, but constant price fluctuations make this difficult.</a:t>
            </a:r>
          </a:p>
          <a:p>
            <a:pPr>
              <a:lnSpc>
                <a:spcPct val="100000"/>
              </a:lnSpc>
              <a:spcAft>
                <a:spcPts val="600"/>
              </a:spcAft>
            </a:pPr>
            <a:r>
              <a:rPr lang="en-US" sz="2400" dirty="0"/>
              <a:t>One way the stock market’s performance can be predicted is through a machine learning program.</a:t>
            </a:r>
          </a:p>
          <a:p>
            <a:pPr>
              <a:lnSpc>
                <a:spcPct val="100000"/>
              </a:lnSpc>
              <a:spcAft>
                <a:spcPts val="600"/>
              </a:spcAft>
            </a:pPr>
            <a:r>
              <a:rPr lang="en-US" sz="2400" dirty="0"/>
              <a:t>Determine which time duration of stock data will best train the programming model to achieve the highest prediction accuracy. </a:t>
            </a:r>
          </a:p>
        </p:txBody>
      </p:sp>
    </p:spTree>
    <p:extLst>
      <p:ext uri="{BB962C8B-B14F-4D97-AF65-F5344CB8AC3E}">
        <p14:creationId xmlns:p14="http://schemas.microsoft.com/office/powerpoint/2010/main" val="227001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Hypothesis</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371599" y="2318197"/>
            <a:ext cx="9724031" cy="3683358"/>
          </a:xfrm>
        </p:spPr>
        <p:txBody>
          <a:bodyPr anchor="ctr">
            <a:normAutofit/>
          </a:bodyPr>
          <a:lstStyle/>
          <a:p>
            <a:pPr marL="0" indent="0">
              <a:lnSpc>
                <a:spcPct val="100000"/>
              </a:lnSpc>
              <a:spcAft>
                <a:spcPts val="600"/>
              </a:spcAft>
              <a:buNone/>
            </a:pPr>
            <a:r>
              <a:rPr lang="en-US" sz="2400" dirty="0"/>
              <a:t>After testing the accuracy of datasets differing in time duration, the shortest time duration will result in the most accurate prediction since it is the most relevant to the current time.</a:t>
            </a:r>
          </a:p>
        </p:txBody>
      </p:sp>
    </p:spTree>
    <p:extLst>
      <p:ext uri="{BB962C8B-B14F-4D97-AF65-F5344CB8AC3E}">
        <p14:creationId xmlns:p14="http://schemas.microsoft.com/office/powerpoint/2010/main" val="103249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Example of Stock Data</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371599" y="2318197"/>
            <a:ext cx="9724031" cy="3683358"/>
          </a:xfrm>
        </p:spPr>
        <p:txBody>
          <a:bodyPr anchor="ctr">
            <a:normAutofit/>
          </a:bodyPr>
          <a:lstStyle/>
          <a:p>
            <a:pPr marL="0" indent="0">
              <a:buNone/>
            </a:pPr>
            <a:r>
              <a:rPr lang="en-US" sz="2400" dirty="0"/>
              <a:t>	</a:t>
            </a:r>
          </a:p>
        </p:txBody>
      </p:sp>
      <p:pic>
        <p:nvPicPr>
          <p:cNvPr id="6" name="Picture 5">
            <a:extLst>
              <a:ext uri="{FF2B5EF4-FFF2-40B4-BE49-F238E27FC236}">
                <a16:creationId xmlns:a16="http://schemas.microsoft.com/office/drawing/2014/main" id="{6AACC093-B3CA-4BF9-B3E3-0549986F80A1}"/>
              </a:ext>
            </a:extLst>
          </p:cNvPr>
          <p:cNvPicPr>
            <a:picLocks noChangeAspect="1"/>
          </p:cNvPicPr>
          <p:nvPr/>
        </p:nvPicPr>
        <p:blipFill rotWithShape="1">
          <a:blip r:embed="rId2"/>
          <a:srcRect l="2247" r="3351"/>
          <a:stretch/>
        </p:blipFill>
        <p:spPr>
          <a:xfrm>
            <a:off x="2428608" y="2608586"/>
            <a:ext cx="7781925" cy="3898546"/>
          </a:xfrm>
          <a:prstGeom prst="rect">
            <a:avLst/>
          </a:prstGeom>
        </p:spPr>
      </p:pic>
      <p:sp>
        <p:nvSpPr>
          <p:cNvPr id="11" name="TextBox 10">
            <a:extLst>
              <a:ext uri="{FF2B5EF4-FFF2-40B4-BE49-F238E27FC236}">
                <a16:creationId xmlns:a16="http://schemas.microsoft.com/office/drawing/2014/main" id="{9CEBE4E2-D698-431F-A12C-77CCD0C9B270}"/>
              </a:ext>
            </a:extLst>
          </p:cNvPr>
          <p:cNvSpPr txBox="1"/>
          <p:nvPr/>
        </p:nvSpPr>
        <p:spPr>
          <a:xfrm>
            <a:off x="2099739" y="1749066"/>
            <a:ext cx="8439665" cy="707886"/>
          </a:xfrm>
          <a:prstGeom prst="rect">
            <a:avLst/>
          </a:prstGeom>
          <a:noFill/>
        </p:spPr>
        <p:txBody>
          <a:bodyPr wrap="square">
            <a:spAutoFit/>
          </a:bodyPr>
          <a:lstStyle/>
          <a:p>
            <a:pPr marL="285750" indent="-285750">
              <a:lnSpc>
                <a:spcPct val="100000"/>
              </a:lnSpc>
              <a:spcAft>
                <a:spcPts val="600"/>
              </a:spcAft>
              <a:buFont typeface="Arial" panose="020B0604020202020204" pitchFamily="34" charset="0"/>
              <a:buChar char="•"/>
            </a:pPr>
            <a:r>
              <a:rPr lang="en-US" sz="2000" dirty="0"/>
              <a:t>Stock data from the last 1, 5, 10, 20, and 50 years was obtained from the Coca Cola Investor’s website.</a:t>
            </a:r>
          </a:p>
        </p:txBody>
      </p:sp>
    </p:spTree>
    <p:extLst>
      <p:ext uri="{BB962C8B-B14F-4D97-AF65-F5344CB8AC3E}">
        <p14:creationId xmlns:p14="http://schemas.microsoft.com/office/powerpoint/2010/main" val="33533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Methodology</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371600" y="2318197"/>
            <a:ext cx="5105400" cy="3683358"/>
          </a:xfrm>
        </p:spPr>
        <p:txBody>
          <a:bodyPr anchor="ctr">
            <a:noAutofit/>
          </a:bodyPr>
          <a:lstStyle/>
          <a:p>
            <a:pPr>
              <a:lnSpc>
                <a:spcPct val="100000"/>
              </a:lnSpc>
              <a:spcAft>
                <a:spcPts val="600"/>
              </a:spcAft>
            </a:pPr>
            <a:r>
              <a:rPr lang="en-US" sz="2400" dirty="0"/>
              <a:t>The Stock data was inputted into the program, which resulted in the predicted prices for the month of January 2021.</a:t>
            </a:r>
          </a:p>
          <a:p>
            <a:pPr>
              <a:lnSpc>
                <a:spcPct val="100000"/>
              </a:lnSpc>
              <a:spcAft>
                <a:spcPts val="600"/>
              </a:spcAft>
            </a:pPr>
            <a:r>
              <a:rPr lang="en-US" sz="2400" dirty="0"/>
              <a:t>The month’s predicted prices were compared to the actual prices to calculate accuracy.</a:t>
            </a:r>
          </a:p>
          <a:p>
            <a:pPr>
              <a:lnSpc>
                <a:spcPct val="100000"/>
              </a:lnSpc>
              <a:spcAft>
                <a:spcPts val="600"/>
              </a:spcAft>
            </a:pPr>
            <a:r>
              <a:rPr lang="en-US" sz="2400" dirty="0"/>
              <a:t>Average accuracy was calculated from ten trials.</a:t>
            </a:r>
          </a:p>
        </p:txBody>
      </p:sp>
      <p:graphicFrame>
        <p:nvGraphicFramePr>
          <p:cNvPr id="9" name="Table 8">
            <a:extLst>
              <a:ext uri="{FF2B5EF4-FFF2-40B4-BE49-F238E27FC236}">
                <a16:creationId xmlns:a16="http://schemas.microsoft.com/office/drawing/2014/main" id="{7B68AA42-DB5E-4507-A26D-E5119B74E4F4}"/>
              </a:ext>
            </a:extLst>
          </p:cNvPr>
          <p:cNvGraphicFramePr>
            <a:graphicFrameLocks noGrp="1"/>
          </p:cNvGraphicFramePr>
          <p:nvPr>
            <p:extLst>
              <p:ext uri="{D42A27DB-BD31-4B8C-83A1-F6EECF244321}">
                <p14:modId xmlns:p14="http://schemas.microsoft.com/office/powerpoint/2010/main" val="1791330299"/>
              </p:ext>
            </p:extLst>
          </p:nvPr>
        </p:nvGraphicFramePr>
        <p:xfrm>
          <a:off x="7237212" y="1763385"/>
          <a:ext cx="2727724" cy="4488180"/>
        </p:xfrm>
        <a:graphic>
          <a:graphicData uri="http://schemas.openxmlformats.org/drawingml/2006/table">
            <a:tbl>
              <a:tblPr/>
              <a:tblGrid>
                <a:gridCol w="1363862">
                  <a:extLst>
                    <a:ext uri="{9D8B030D-6E8A-4147-A177-3AD203B41FA5}">
                      <a16:colId xmlns:a16="http://schemas.microsoft.com/office/drawing/2014/main" val="39617608"/>
                    </a:ext>
                  </a:extLst>
                </a:gridCol>
                <a:gridCol w="1363862">
                  <a:extLst>
                    <a:ext uri="{9D8B030D-6E8A-4147-A177-3AD203B41FA5}">
                      <a16:colId xmlns:a16="http://schemas.microsoft.com/office/drawing/2014/main" val="3707186732"/>
                    </a:ext>
                  </a:extLst>
                </a:gridCol>
              </a:tblGrid>
              <a:tr h="220813">
                <a:tc>
                  <a:txBody>
                    <a:bodyPr/>
                    <a:lstStyle/>
                    <a:p>
                      <a:pPr algn="r" rtl="0" fontAlgn="b"/>
                      <a:r>
                        <a:rPr lang="en-US" sz="1300" b="1" dirty="0">
                          <a:solidFill>
                            <a:srgbClr val="000000"/>
                          </a:solidFill>
                          <a:effectLst/>
                          <a:latin typeface="Calibri" panose="020F0502020204030204" pitchFamily="34" charset="0"/>
                        </a:rPr>
                        <a:t>4-Jan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52.760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42458569"/>
                  </a:ext>
                </a:extLst>
              </a:tr>
              <a:tr h="220813">
                <a:tc>
                  <a:txBody>
                    <a:bodyPr/>
                    <a:lstStyle/>
                    <a:p>
                      <a:pPr algn="r" rtl="0" fontAlgn="b"/>
                      <a:r>
                        <a:rPr lang="en-US" sz="1300" b="1" dirty="0">
                          <a:solidFill>
                            <a:srgbClr val="000000"/>
                          </a:solidFill>
                          <a:effectLst/>
                          <a:latin typeface="Calibri" panose="020F0502020204030204" pitchFamily="34" charset="0"/>
                        </a:rPr>
                        <a:t>5-Jan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a:solidFill>
                            <a:srgbClr val="000000"/>
                          </a:solidFill>
                          <a:effectLst/>
                          <a:latin typeface="Calibri" panose="020F0502020204030204" pitchFamily="34" charset="0"/>
                        </a:rPr>
                        <a:t>52.180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67135816"/>
                  </a:ext>
                </a:extLst>
              </a:tr>
              <a:tr h="220813">
                <a:tc>
                  <a:txBody>
                    <a:bodyPr/>
                    <a:lstStyle/>
                    <a:p>
                      <a:pPr algn="r" rtl="0" fontAlgn="b"/>
                      <a:r>
                        <a:rPr lang="en-US" sz="1300" b="1" dirty="0">
                          <a:solidFill>
                            <a:srgbClr val="000000"/>
                          </a:solidFill>
                          <a:effectLst/>
                          <a:latin typeface="Calibri" panose="020F0502020204030204" pitchFamily="34" charset="0"/>
                        </a:rPr>
                        <a:t>6-Jan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a:solidFill>
                            <a:srgbClr val="000000"/>
                          </a:solidFill>
                          <a:effectLst/>
                          <a:latin typeface="Calibri" panose="020F0502020204030204" pitchFamily="34" charset="0"/>
                        </a:rPr>
                        <a:t>50.520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97975085"/>
                  </a:ext>
                </a:extLst>
              </a:tr>
              <a:tr h="220813">
                <a:tc>
                  <a:txBody>
                    <a:bodyPr/>
                    <a:lstStyle/>
                    <a:p>
                      <a:pPr algn="r" rtl="0" fontAlgn="b"/>
                      <a:r>
                        <a:rPr lang="en-US" sz="1300" b="1" dirty="0">
                          <a:solidFill>
                            <a:srgbClr val="000000"/>
                          </a:solidFill>
                          <a:effectLst/>
                          <a:latin typeface="Calibri" panose="020F0502020204030204" pitchFamily="34" charset="0"/>
                        </a:rPr>
                        <a:t>7-Jan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a:solidFill>
                            <a:srgbClr val="000000"/>
                          </a:solidFill>
                          <a:effectLst/>
                          <a:latin typeface="Calibri" panose="020F0502020204030204" pitchFamily="34" charset="0"/>
                        </a:rPr>
                        <a:t>49.960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52069789"/>
                  </a:ext>
                </a:extLst>
              </a:tr>
              <a:tr h="220813">
                <a:tc>
                  <a:txBody>
                    <a:bodyPr/>
                    <a:lstStyle/>
                    <a:p>
                      <a:pPr algn="r" rtl="0" fontAlgn="b"/>
                      <a:r>
                        <a:rPr lang="en-US" sz="1300" b="1" dirty="0">
                          <a:solidFill>
                            <a:srgbClr val="000000"/>
                          </a:solidFill>
                          <a:effectLst/>
                          <a:latin typeface="Calibri" panose="020F0502020204030204" pitchFamily="34" charset="0"/>
                        </a:rPr>
                        <a:t>8-Jan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a:solidFill>
                            <a:srgbClr val="000000"/>
                          </a:solidFill>
                          <a:effectLst/>
                          <a:latin typeface="Calibri" panose="020F0502020204030204" pitchFamily="34" charset="0"/>
                        </a:rPr>
                        <a:t>51.080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93043180"/>
                  </a:ext>
                </a:extLst>
              </a:tr>
              <a:tr h="220813">
                <a:tc>
                  <a:txBody>
                    <a:bodyPr/>
                    <a:lstStyle/>
                    <a:p>
                      <a:pPr algn="r" rtl="0" fontAlgn="b"/>
                      <a:r>
                        <a:rPr lang="en-US" sz="1300" b="1" dirty="0">
                          <a:solidFill>
                            <a:srgbClr val="000000"/>
                          </a:solidFill>
                          <a:effectLst/>
                          <a:latin typeface="Calibri" panose="020F0502020204030204" pitchFamily="34" charset="0"/>
                        </a:rPr>
                        <a:t>11-Jan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a:solidFill>
                            <a:srgbClr val="000000"/>
                          </a:solidFill>
                          <a:effectLst/>
                          <a:latin typeface="Calibri" panose="020F0502020204030204" pitchFamily="34" charset="0"/>
                        </a:rPr>
                        <a:t>50.200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75215792"/>
                  </a:ext>
                </a:extLst>
              </a:tr>
              <a:tr h="220813">
                <a:tc>
                  <a:txBody>
                    <a:bodyPr/>
                    <a:lstStyle/>
                    <a:p>
                      <a:pPr algn="r" rtl="0" fontAlgn="b"/>
                      <a:r>
                        <a:rPr lang="en-US" sz="1300" b="1">
                          <a:solidFill>
                            <a:srgbClr val="000000"/>
                          </a:solidFill>
                          <a:effectLst/>
                          <a:latin typeface="Calibri" panose="020F0502020204030204" pitchFamily="34" charset="0"/>
                        </a:rPr>
                        <a:t>12-Jan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50.110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21975052"/>
                  </a:ext>
                </a:extLst>
              </a:tr>
              <a:tr h="220813">
                <a:tc>
                  <a:txBody>
                    <a:bodyPr/>
                    <a:lstStyle/>
                    <a:p>
                      <a:pPr algn="r" rtl="0" fontAlgn="b"/>
                      <a:r>
                        <a:rPr lang="en-US" sz="1300" b="1">
                          <a:solidFill>
                            <a:srgbClr val="000000"/>
                          </a:solidFill>
                          <a:effectLst/>
                          <a:latin typeface="Calibri" panose="020F0502020204030204" pitchFamily="34" charset="0"/>
                        </a:rPr>
                        <a:t>13-Jan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50.160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304204"/>
                  </a:ext>
                </a:extLst>
              </a:tr>
              <a:tr h="220813">
                <a:tc>
                  <a:txBody>
                    <a:bodyPr/>
                    <a:lstStyle/>
                    <a:p>
                      <a:pPr algn="r" rtl="0" fontAlgn="b"/>
                      <a:r>
                        <a:rPr lang="en-US" sz="1300" b="1">
                          <a:solidFill>
                            <a:srgbClr val="000000"/>
                          </a:solidFill>
                          <a:effectLst/>
                          <a:latin typeface="Calibri" panose="020F0502020204030204" pitchFamily="34" charset="0"/>
                        </a:rPr>
                        <a:t>14-Jan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49.230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52607147"/>
                  </a:ext>
                </a:extLst>
              </a:tr>
              <a:tr h="220813">
                <a:tc>
                  <a:txBody>
                    <a:bodyPr/>
                    <a:lstStyle/>
                    <a:p>
                      <a:pPr algn="r" rtl="0" fontAlgn="b"/>
                      <a:r>
                        <a:rPr lang="en-US" sz="1300" b="1">
                          <a:solidFill>
                            <a:srgbClr val="000000"/>
                          </a:solidFill>
                          <a:effectLst/>
                          <a:latin typeface="Calibri" panose="020F0502020204030204" pitchFamily="34" charset="0"/>
                        </a:rPr>
                        <a:t>15-Jan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48.700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13995480"/>
                  </a:ext>
                </a:extLst>
              </a:tr>
              <a:tr h="220813">
                <a:tc>
                  <a:txBody>
                    <a:bodyPr/>
                    <a:lstStyle/>
                    <a:p>
                      <a:pPr algn="r" rtl="0" fontAlgn="b"/>
                      <a:r>
                        <a:rPr lang="en-US" sz="1300" b="1">
                          <a:solidFill>
                            <a:srgbClr val="000000"/>
                          </a:solidFill>
                          <a:effectLst/>
                          <a:latin typeface="Calibri" panose="020F0502020204030204" pitchFamily="34" charset="0"/>
                        </a:rPr>
                        <a:t>19-Jan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48.510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70951937"/>
                  </a:ext>
                </a:extLst>
              </a:tr>
              <a:tr h="220813">
                <a:tc>
                  <a:txBody>
                    <a:bodyPr/>
                    <a:lstStyle/>
                    <a:p>
                      <a:pPr algn="r" rtl="0" fontAlgn="b"/>
                      <a:r>
                        <a:rPr lang="en-US" sz="1300" b="1">
                          <a:solidFill>
                            <a:srgbClr val="000000"/>
                          </a:solidFill>
                          <a:effectLst/>
                          <a:latin typeface="Calibri" panose="020F0502020204030204" pitchFamily="34" charset="0"/>
                        </a:rPr>
                        <a:t>20-Jan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48.680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93844281"/>
                  </a:ext>
                </a:extLst>
              </a:tr>
              <a:tr h="220813">
                <a:tc>
                  <a:txBody>
                    <a:bodyPr/>
                    <a:lstStyle/>
                    <a:p>
                      <a:pPr algn="r" rtl="0" fontAlgn="b"/>
                      <a:r>
                        <a:rPr lang="en-US" sz="1300" b="1">
                          <a:solidFill>
                            <a:srgbClr val="000000"/>
                          </a:solidFill>
                          <a:effectLst/>
                          <a:latin typeface="Calibri" panose="020F0502020204030204" pitchFamily="34" charset="0"/>
                        </a:rPr>
                        <a:t>21-Jan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48.950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763863"/>
                  </a:ext>
                </a:extLst>
              </a:tr>
              <a:tr h="220813">
                <a:tc>
                  <a:txBody>
                    <a:bodyPr/>
                    <a:lstStyle/>
                    <a:p>
                      <a:pPr algn="r" rtl="0" fontAlgn="b"/>
                      <a:r>
                        <a:rPr lang="en-US" sz="1300" b="1">
                          <a:solidFill>
                            <a:srgbClr val="000000"/>
                          </a:solidFill>
                          <a:effectLst/>
                          <a:latin typeface="Calibri" panose="020F0502020204030204" pitchFamily="34" charset="0"/>
                        </a:rPr>
                        <a:t>22-Jan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48.490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84833403"/>
                  </a:ext>
                </a:extLst>
              </a:tr>
              <a:tr h="220813">
                <a:tc>
                  <a:txBody>
                    <a:bodyPr/>
                    <a:lstStyle/>
                    <a:p>
                      <a:pPr algn="r" rtl="0" fontAlgn="b"/>
                      <a:r>
                        <a:rPr lang="en-US" sz="1300" b="1">
                          <a:solidFill>
                            <a:srgbClr val="000000"/>
                          </a:solidFill>
                          <a:effectLst/>
                          <a:latin typeface="Calibri" panose="020F0502020204030204" pitchFamily="34" charset="0"/>
                        </a:rPr>
                        <a:t>25-Jan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48.780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35731851"/>
                  </a:ext>
                </a:extLst>
              </a:tr>
              <a:tr h="220813">
                <a:tc>
                  <a:txBody>
                    <a:bodyPr/>
                    <a:lstStyle/>
                    <a:p>
                      <a:pPr algn="r" rtl="0" fontAlgn="b"/>
                      <a:r>
                        <a:rPr lang="en-US" sz="1300" b="1">
                          <a:solidFill>
                            <a:srgbClr val="000000"/>
                          </a:solidFill>
                          <a:effectLst/>
                          <a:latin typeface="Calibri" panose="020F0502020204030204" pitchFamily="34" charset="0"/>
                        </a:rPr>
                        <a:t>26-Jan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49.290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57539986"/>
                  </a:ext>
                </a:extLst>
              </a:tr>
              <a:tr h="220813">
                <a:tc>
                  <a:txBody>
                    <a:bodyPr/>
                    <a:lstStyle/>
                    <a:p>
                      <a:pPr algn="r" rtl="0" fontAlgn="b"/>
                      <a:r>
                        <a:rPr lang="en-US" sz="1300" b="1">
                          <a:solidFill>
                            <a:srgbClr val="000000"/>
                          </a:solidFill>
                          <a:effectLst/>
                          <a:latin typeface="Calibri" panose="020F0502020204030204" pitchFamily="34" charset="0"/>
                        </a:rPr>
                        <a:t>27-Jan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48.530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17905097"/>
                  </a:ext>
                </a:extLst>
              </a:tr>
              <a:tr h="220813">
                <a:tc>
                  <a:txBody>
                    <a:bodyPr/>
                    <a:lstStyle/>
                    <a:p>
                      <a:pPr algn="r" rtl="0" fontAlgn="b"/>
                      <a:r>
                        <a:rPr lang="en-US" sz="1300" b="1">
                          <a:solidFill>
                            <a:srgbClr val="000000"/>
                          </a:solidFill>
                          <a:effectLst/>
                          <a:latin typeface="Calibri" panose="020F0502020204030204" pitchFamily="34" charset="0"/>
                        </a:rPr>
                        <a:t>28-Jan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49.150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25331184"/>
                  </a:ext>
                </a:extLst>
              </a:tr>
              <a:tr h="220813">
                <a:tc>
                  <a:txBody>
                    <a:bodyPr/>
                    <a:lstStyle/>
                    <a:p>
                      <a:pPr algn="r" rtl="0" fontAlgn="b"/>
                      <a:r>
                        <a:rPr lang="en-US" sz="1300" b="1">
                          <a:solidFill>
                            <a:srgbClr val="000000"/>
                          </a:solidFill>
                          <a:effectLst/>
                          <a:latin typeface="Calibri" panose="020F0502020204030204" pitchFamily="34" charset="0"/>
                        </a:rPr>
                        <a:t>29-Jan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300" b="0" dirty="0">
                          <a:solidFill>
                            <a:srgbClr val="000000"/>
                          </a:solidFill>
                          <a:effectLst/>
                          <a:latin typeface="Calibri" panose="020F0502020204030204" pitchFamily="34" charset="0"/>
                        </a:rPr>
                        <a:t>48.150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34339695"/>
                  </a:ext>
                </a:extLst>
              </a:tr>
            </a:tbl>
          </a:graphicData>
        </a:graphic>
      </p:graphicFrame>
      <p:sp>
        <p:nvSpPr>
          <p:cNvPr id="4" name="TextBox 3">
            <a:extLst>
              <a:ext uri="{FF2B5EF4-FFF2-40B4-BE49-F238E27FC236}">
                <a16:creationId xmlns:a16="http://schemas.microsoft.com/office/drawing/2014/main" id="{8BE64606-5C39-45A2-862A-8DD7717F15DC}"/>
              </a:ext>
            </a:extLst>
          </p:cNvPr>
          <p:cNvSpPr txBox="1"/>
          <p:nvPr/>
        </p:nvSpPr>
        <p:spPr>
          <a:xfrm>
            <a:off x="7237213" y="6304178"/>
            <a:ext cx="2727724" cy="369332"/>
          </a:xfrm>
          <a:prstGeom prst="rect">
            <a:avLst/>
          </a:prstGeom>
          <a:noFill/>
        </p:spPr>
        <p:txBody>
          <a:bodyPr wrap="square" rtlCol="0">
            <a:spAutoFit/>
          </a:bodyPr>
          <a:lstStyle/>
          <a:p>
            <a:pPr algn="ctr"/>
            <a:r>
              <a:rPr lang="en-US" dirty="0"/>
              <a:t>Actual Prices (Jan 2021)</a:t>
            </a:r>
          </a:p>
        </p:txBody>
      </p:sp>
    </p:spTree>
    <p:extLst>
      <p:ext uri="{BB962C8B-B14F-4D97-AF65-F5344CB8AC3E}">
        <p14:creationId xmlns:p14="http://schemas.microsoft.com/office/powerpoint/2010/main" val="202155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Methodology – About the Program</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233982" y="1852613"/>
            <a:ext cx="9724031" cy="2574127"/>
          </a:xfrm>
        </p:spPr>
        <p:txBody>
          <a:bodyPr anchor="ctr">
            <a:normAutofit fontScale="92500" lnSpcReduction="20000"/>
          </a:bodyPr>
          <a:lstStyle/>
          <a:p>
            <a:pPr>
              <a:lnSpc>
                <a:spcPct val="110000"/>
              </a:lnSpc>
              <a:spcAft>
                <a:spcPts val="600"/>
              </a:spcAft>
            </a:pPr>
            <a:r>
              <a:rPr lang="en-US" sz="2400" dirty="0"/>
              <a:t>The program was created in Python using Google </a:t>
            </a:r>
            <a:r>
              <a:rPr lang="en-US" sz="2400" dirty="0" err="1"/>
              <a:t>Colab</a:t>
            </a:r>
            <a:r>
              <a:rPr lang="en-US" sz="2400" dirty="0"/>
              <a:t>.</a:t>
            </a:r>
          </a:p>
          <a:p>
            <a:pPr>
              <a:lnSpc>
                <a:spcPct val="110000"/>
              </a:lnSpc>
              <a:spcAft>
                <a:spcPts val="600"/>
              </a:spcAft>
            </a:pPr>
            <a:r>
              <a:rPr lang="en-US" sz="2400" dirty="0"/>
              <a:t>I used </a:t>
            </a:r>
            <a:r>
              <a:rPr lang="en-US" sz="2400" dirty="0" err="1"/>
              <a:t>Tensorflow</a:t>
            </a:r>
            <a:r>
              <a:rPr lang="en-US" sz="2400" dirty="0"/>
              <a:t>, scikit-learn, pandas, </a:t>
            </a:r>
            <a:r>
              <a:rPr lang="en-US" sz="2400" dirty="0" err="1"/>
              <a:t>numpy</a:t>
            </a:r>
            <a:r>
              <a:rPr lang="en-US" sz="2400" dirty="0"/>
              <a:t>, and many other libraries for their various functions.</a:t>
            </a:r>
          </a:p>
          <a:p>
            <a:pPr lvl="1">
              <a:lnSpc>
                <a:spcPct val="110000"/>
              </a:lnSpc>
              <a:spcAft>
                <a:spcPts val="600"/>
              </a:spcAft>
            </a:pPr>
            <a:r>
              <a:rPr lang="en-US" sz="2000" dirty="0" err="1"/>
              <a:t>Tensorflow</a:t>
            </a:r>
            <a:r>
              <a:rPr lang="en-US" sz="2000" dirty="0"/>
              <a:t> and </a:t>
            </a:r>
            <a:r>
              <a:rPr lang="en-US" sz="2000" dirty="0" err="1"/>
              <a:t>sk</a:t>
            </a:r>
            <a:r>
              <a:rPr lang="en-US" sz="2000" dirty="0"/>
              <a:t>-learn are machine learning libraries.</a:t>
            </a:r>
          </a:p>
          <a:p>
            <a:pPr lvl="1">
              <a:lnSpc>
                <a:spcPct val="110000"/>
              </a:lnSpc>
              <a:spcAft>
                <a:spcPts val="600"/>
              </a:spcAft>
            </a:pPr>
            <a:r>
              <a:rPr lang="en-US" sz="2000" dirty="0" err="1"/>
              <a:t>Tensorflow’s</a:t>
            </a:r>
            <a:r>
              <a:rPr lang="en-US" sz="2000" dirty="0"/>
              <a:t> python interface </a:t>
            </a:r>
            <a:r>
              <a:rPr lang="en-US" sz="2000" dirty="0" err="1"/>
              <a:t>keras</a:t>
            </a:r>
            <a:r>
              <a:rPr lang="en-US" sz="2000" dirty="0"/>
              <a:t> was also used.</a:t>
            </a:r>
          </a:p>
          <a:p>
            <a:pPr>
              <a:lnSpc>
                <a:spcPct val="110000"/>
              </a:lnSpc>
              <a:spcAft>
                <a:spcPts val="600"/>
              </a:spcAft>
            </a:pPr>
            <a:r>
              <a:rPr lang="en-US" sz="2400" dirty="0"/>
              <a:t>The model was Sequential and mainly used LSTM layers for prediction.</a:t>
            </a:r>
          </a:p>
        </p:txBody>
      </p:sp>
      <p:sp>
        <p:nvSpPr>
          <p:cNvPr id="5" name="Flowchart: Terminator 4">
            <a:extLst>
              <a:ext uri="{FF2B5EF4-FFF2-40B4-BE49-F238E27FC236}">
                <a16:creationId xmlns:a16="http://schemas.microsoft.com/office/drawing/2014/main" id="{1348AECC-6873-40F8-8A95-8684230A813A}"/>
              </a:ext>
            </a:extLst>
          </p:cNvPr>
          <p:cNvSpPr/>
          <p:nvPr/>
        </p:nvSpPr>
        <p:spPr>
          <a:xfrm>
            <a:off x="847724" y="4657724"/>
            <a:ext cx="1866899" cy="69532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Program is run</a:t>
            </a:r>
          </a:p>
        </p:txBody>
      </p:sp>
      <p:sp>
        <p:nvSpPr>
          <p:cNvPr id="7" name="Flowchart: Data 6">
            <a:extLst>
              <a:ext uri="{FF2B5EF4-FFF2-40B4-BE49-F238E27FC236}">
                <a16:creationId xmlns:a16="http://schemas.microsoft.com/office/drawing/2014/main" id="{2D4D02BD-5C1E-49E0-8C22-21668DEC8515}"/>
              </a:ext>
            </a:extLst>
          </p:cNvPr>
          <p:cNvSpPr/>
          <p:nvPr/>
        </p:nvSpPr>
        <p:spPr>
          <a:xfrm>
            <a:off x="2844166" y="4657724"/>
            <a:ext cx="2053590" cy="695325"/>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uploaded</a:t>
            </a:r>
          </a:p>
        </p:txBody>
      </p:sp>
      <p:sp>
        <p:nvSpPr>
          <p:cNvPr id="9" name="Rectangle 8">
            <a:extLst>
              <a:ext uri="{FF2B5EF4-FFF2-40B4-BE49-F238E27FC236}">
                <a16:creationId xmlns:a16="http://schemas.microsoft.com/office/drawing/2014/main" id="{64E7BBA9-6E03-494E-8603-3A14242F171C}"/>
              </a:ext>
            </a:extLst>
          </p:cNvPr>
          <p:cNvSpPr/>
          <p:nvPr/>
        </p:nvSpPr>
        <p:spPr>
          <a:xfrm>
            <a:off x="5027299" y="4657724"/>
            <a:ext cx="1866899" cy="695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is prepared</a:t>
            </a:r>
          </a:p>
        </p:txBody>
      </p:sp>
      <p:sp>
        <p:nvSpPr>
          <p:cNvPr id="15" name="Rectangle 14">
            <a:extLst>
              <a:ext uri="{FF2B5EF4-FFF2-40B4-BE49-F238E27FC236}">
                <a16:creationId xmlns:a16="http://schemas.microsoft.com/office/drawing/2014/main" id="{13BCC753-0BB0-415E-B6F7-06835A8F68AA}"/>
              </a:ext>
            </a:extLst>
          </p:cNvPr>
          <p:cNvSpPr/>
          <p:nvPr/>
        </p:nvSpPr>
        <p:spPr>
          <a:xfrm>
            <a:off x="7023741" y="4657724"/>
            <a:ext cx="1866899" cy="695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Training datasets are created</a:t>
            </a:r>
          </a:p>
        </p:txBody>
      </p:sp>
      <p:sp>
        <p:nvSpPr>
          <p:cNvPr id="17" name="Rectangle 16">
            <a:extLst>
              <a:ext uri="{FF2B5EF4-FFF2-40B4-BE49-F238E27FC236}">
                <a16:creationId xmlns:a16="http://schemas.microsoft.com/office/drawing/2014/main" id="{47444374-DD58-4F0A-8603-1A9EC00077E1}"/>
              </a:ext>
            </a:extLst>
          </p:cNvPr>
          <p:cNvSpPr/>
          <p:nvPr/>
        </p:nvSpPr>
        <p:spPr>
          <a:xfrm>
            <a:off x="9020183" y="4657724"/>
            <a:ext cx="1866899" cy="695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Model is created</a:t>
            </a:r>
          </a:p>
        </p:txBody>
      </p:sp>
      <p:sp>
        <p:nvSpPr>
          <p:cNvPr id="18" name="Rectangle 17">
            <a:extLst>
              <a:ext uri="{FF2B5EF4-FFF2-40B4-BE49-F238E27FC236}">
                <a16:creationId xmlns:a16="http://schemas.microsoft.com/office/drawing/2014/main" id="{E88FCFFC-DC13-4B4C-BD5E-1143D7A215BB}"/>
              </a:ext>
            </a:extLst>
          </p:cNvPr>
          <p:cNvSpPr/>
          <p:nvPr/>
        </p:nvSpPr>
        <p:spPr>
          <a:xfrm>
            <a:off x="9020182" y="5572124"/>
            <a:ext cx="1866899" cy="695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Model is compiled</a:t>
            </a:r>
          </a:p>
        </p:txBody>
      </p:sp>
      <p:sp>
        <p:nvSpPr>
          <p:cNvPr id="19" name="Rectangle 18">
            <a:extLst>
              <a:ext uri="{FF2B5EF4-FFF2-40B4-BE49-F238E27FC236}">
                <a16:creationId xmlns:a16="http://schemas.microsoft.com/office/drawing/2014/main" id="{FA3CBF79-2B65-449D-87FC-BE83D2539621}"/>
              </a:ext>
            </a:extLst>
          </p:cNvPr>
          <p:cNvSpPr/>
          <p:nvPr/>
        </p:nvSpPr>
        <p:spPr>
          <a:xfrm>
            <a:off x="7023741" y="5572124"/>
            <a:ext cx="1866899" cy="695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Model is fitted</a:t>
            </a:r>
          </a:p>
        </p:txBody>
      </p:sp>
      <p:cxnSp>
        <p:nvCxnSpPr>
          <p:cNvPr id="20" name="Straight Arrow Connector 19">
            <a:extLst>
              <a:ext uri="{FF2B5EF4-FFF2-40B4-BE49-F238E27FC236}">
                <a16:creationId xmlns:a16="http://schemas.microsoft.com/office/drawing/2014/main" id="{BDC13A31-AB11-40AD-A595-8A38D03FF166}"/>
              </a:ext>
            </a:extLst>
          </p:cNvPr>
          <p:cNvCxnSpPr>
            <a:stCxn id="5" idx="3"/>
            <a:endCxn id="7" idx="2"/>
          </p:cNvCxnSpPr>
          <p:nvPr/>
        </p:nvCxnSpPr>
        <p:spPr>
          <a:xfrm>
            <a:off x="2714623" y="5005387"/>
            <a:ext cx="334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2B0AEE7-9FCC-4E28-8D2E-E7DBD4A061CB}"/>
              </a:ext>
            </a:extLst>
          </p:cNvPr>
          <p:cNvCxnSpPr>
            <a:stCxn id="7" idx="5"/>
            <a:endCxn id="9" idx="1"/>
          </p:cNvCxnSpPr>
          <p:nvPr/>
        </p:nvCxnSpPr>
        <p:spPr>
          <a:xfrm>
            <a:off x="4692397" y="5005387"/>
            <a:ext cx="334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7780ABA-DF73-45F0-9F3A-FBA35FC7629B}"/>
              </a:ext>
            </a:extLst>
          </p:cNvPr>
          <p:cNvSpPr/>
          <p:nvPr/>
        </p:nvSpPr>
        <p:spPr>
          <a:xfrm>
            <a:off x="5027298" y="5572124"/>
            <a:ext cx="1866899" cy="695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Model is tested</a:t>
            </a:r>
          </a:p>
        </p:txBody>
      </p:sp>
      <p:sp>
        <p:nvSpPr>
          <p:cNvPr id="25" name="Flowchart: Data 24">
            <a:extLst>
              <a:ext uri="{FF2B5EF4-FFF2-40B4-BE49-F238E27FC236}">
                <a16:creationId xmlns:a16="http://schemas.microsoft.com/office/drawing/2014/main" id="{62E9F898-F920-435F-9694-340FAFD7B2E3}"/>
              </a:ext>
            </a:extLst>
          </p:cNvPr>
          <p:cNvSpPr/>
          <p:nvPr/>
        </p:nvSpPr>
        <p:spPr>
          <a:xfrm>
            <a:off x="2806258" y="5584033"/>
            <a:ext cx="2053590" cy="695324"/>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Prediction and graph</a:t>
            </a:r>
          </a:p>
        </p:txBody>
      </p:sp>
      <p:sp>
        <p:nvSpPr>
          <p:cNvPr id="26" name="Flowchart: Terminator 25">
            <a:extLst>
              <a:ext uri="{FF2B5EF4-FFF2-40B4-BE49-F238E27FC236}">
                <a16:creationId xmlns:a16="http://schemas.microsoft.com/office/drawing/2014/main" id="{3738BFD5-155A-4C6D-8DC2-361CB564176B}"/>
              </a:ext>
            </a:extLst>
          </p:cNvPr>
          <p:cNvSpPr/>
          <p:nvPr/>
        </p:nvSpPr>
        <p:spPr>
          <a:xfrm>
            <a:off x="809815" y="5584033"/>
            <a:ext cx="1866899" cy="69532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Program ends</a:t>
            </a:r>
          </a:p>
        </p:txBody>
      </p:sp>
      <p:cxnSp>
        <p:nvCxnSpPr>
          <p:cNvPr id="28" name="Straight Arrow Connector 27">
            <a:extLst>
              <a:ext uri="{FF2B5EF4-FFF2-40B4-BE49-F238E27FC236}">
                <a16:creationId xmlns:a16="http://schemas.microsoft.com/office/drawing/2014/main" id="{782EC4E9-D02E-4C17-8394-422F3D015638}"/>
              </a:ext>
            </a:extLst>
          </p:cNvPr>
          <p:cNvCxnSpPr>
            <a:stCxn id="9" idx="3"/>
            <a:endCxn id="15" idx="1"/>
          </p:cNvCxnSpPr>
          <p:nvPr/>
        </p:nvCxnSpPr>
        <p:spPr>
          <a:xfrm>
            <a:off x="6894198" y="5005387"/>
            <a:ext cx="1295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3819511-6795-4C74-9A9F-3D7BD3F55518}"/>
              </a:ext>
            </a:extLst>
          </p:cNvPr>
          <p:cNvCxnSpPr>
            <a:stCxn id="15" idx="3"/>
            <a:endCxn id="17" idx="1"/>
          </p:cNvCxnSpPr>
          <p:nvPr/>
        </p:nvCxnSpPr>
        <p:spPr>
          <a:xfrm>
            <a:off x="8890640" y="5005387"/>
            <a:ext cx="1295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18371A0-1C9B-4B45-91BA-290E8701BA76}"/>
              </a:ext>
            </a:extLst>
          </p:cNvPr>
          <p:cNvCxnSpPr>
            <a:stCxn id="17" idx="2"/>
            <a:endCxn id="18" idx="0"/>
          </p:cNvCxnSpPr>
          <p:nvPr/>
        </p:nvCxnSpPr>
        <p:spPr>
          <a:xfrm flipH="1">
            <a:off x="9953632" y="5353049"/>
            <a:ext cx="1" cy="219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06AF57F-89CF-416D-B438-3D90F9525864}"/>
              </a:ext>
            </a:extLst>
          </p:cNvPr>
          <p:cNvCxnSpPr>
            <a:stCxn id="18" idx="1"/>
            <a:endCxn id="19" idx="3"/>
          </p:cNvCxnSpPr>
          <p:nvPr/>
        </p:nvCxnSpPr>
        <p:spPr>
          <a:xfrm flipH="1">
            <a:off x="8890640" y="5919787"/>
            <a:ext cx="1295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E414DFF-2DC4-45F7-828B-C1A8144E3C51}"/>
              </a:ext>
            </a:extLst>
          </p:cNvPr>
          <p:cNvCxnSpPr>
            <a:stCxn id="19" idx="1"/>
            <a:endCxn id="23" idx="3"/>
          </p:cNvCxnSpPr>
          <p:nvPr/>
        </p:nvCxnSpPr>
        <p:spPr>
          <a:xfrm flipH="1">
            <a:off x="6894197" y="5919787"/>
            <a:ext cx="1295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72E0172-7D49-4E25-83F6-E3765ACB86B4}"/>
              </a:ext>
            </a:extLst>
          </p:cNvPr>
          <p:cNvCxnSpPr>
            <a:stCxn id="23" idx="1"/>
            <a:endCxn id="25" idx="5"/>
          </p:cNvCxnSpPr>
          <p:nvPr/>
        </p:nvCxnSpPr>
        <p:spPr>
          <a:xfrm flipH="1">
            <a:off x="4654489" y="5919787"/>
            <a:ext cx="372809" cy="11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5680D909-D6F9-4730-A823-7A669789261C}"/>
              </a:ext>
            </a:extLst>
          </p:cNvPr>
          <p:cNvCxnSpPr>
            <a:cxnSpLocks/>
            <a:stCxn id="25" idx="2"/>
            <a:endCxn id="26" idx="3"/>
          </p:cNvCxnSpPr>
          <p:nvPr/>
        </p:nvCxnSpPr>
        <p:spPr>
          <a:xfrm flipH="1">
            <a:off x="2676714" y="5931695"/>
            <a:ext cx="33490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67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Sample Code</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371599" y="2318197"/>
            <a:ext cx="9724031" cy="3683358"/>
          </a:xfrm>
        </p:spPr>
        <p:txBody>
          <a:bodyPr anchor="ctr">
            <a:normAutofit/>
          </a:bodyPr>
          <a:lstStyle/>
          <a:p>
            <a:pPr indent="0" rtl="0">
              <a:spcBef>
                <a:spcPts val="1200"/>
              </a:spcBef>
              <a:spcAft>
                <a:spcPts val="1200"/>
              </a:spcAft>
              <a:buNone/>
            </a:pPr>
            <a:r>
              <a:rPr lang="en-US" sz="2400" dirty="0"/>
              <a:t>	</a:t>
            </a:r>
          </a:p>
        </p:txBody>
      </p:sp>
      <p:pic>
        <p:nvPicPr>
          <p:cNvPr id="5" name="Picture 4">
            <a:extLst>
              <a:ext uri="{FF2B5EF4-FFF2-40B4-BE49-F238E27FC236}">
                <a16:creationId xmlns:a16="http://schemas.microsoft.com/office/drawing/2014/main" id="{38CB1C9D-AA4B-4848-AB05-F8D63854D197}"/>
              </a:ext>
            </a:extLst>
          </p:cNvPr>
          <p:cNvPicPr>
            <a:picLocks noChangeAspect="1"/>
          </p:cNvPicPr>
          <p:nvPr/>
        </p:nvPicPr>
        <p:blipFill>
          <a:blip r:embed="rId2"/>
          <a:stretch>
            <a:fillRect/>
          </a:stretch>
        </p:blipFill>
        <p:spPr>
          <a:xfrm>
            <a:off x="370233" y="1775264"/>
            <a:ext cx="5287617" cy="4769223"/>
          </a:xfrm>
          <a:prstGeom prst="rect">
            <a:avLst/>
          </a:prstGeom>
        </p:spPr>
      </p:pic>
      <p:pic>
        <p:nvPicPr>
          <p:cNvPr id="9" name="Picture 8">
            <a:extLst>
              <a:ext uri="{FF2B5EF4-FFF2-40B4-BE49-F238E27FC236}">
                <a16:creationId xmlns:a16="http://schemas.microsoft.com/office/drawing/2014/main" id="{AEB9F14C-1568-4FF4-AB65-D2BFB2186BA1}"/>
              </a:ext>
            </a:extLst>
          </p:cNvPr>
          <p:cNvPicPr>
            <a:picLocks noChangeAspect="1"/>
          </p:cNvPicPr>
          <p:nvPr/>
        </p:nvPicPr>
        <p:blipFill>
          <a:blip r:embed="rId3"/>
          <a:stretch>
            <a:fillRect/>
          </a:stretch>
        </p:blipFill>
        <p:spPr>
          <a:xfrm>
            <a:off x="5715000" y="1768573"/>
            <a:ext cx="4042707" cy="4769223"/>
          </a:xfrm>
          <a:prstGeom prst="rect">
            <a:avLst/>
          </a:prstGeom>
        </p:spPr>
      </p:pic>
      <p:pic>
        <p:nvPicPr>
          <p:cNvPr id="15" name="Picture 14">
            <a:extLst>
              <a:ext uri="{FF2B5EF4-FFF2-40B4-BE49-F238E27FC236}">
                <a16:creationId xmlns:a16="http://schemas.microsoft.com/office/drawing/2014/main" id="{1978E3C1-E911-4261-9603-F2EA853D3E8B}"/>
              </a:ext>
            </a:extLst>
          </p:cNvPr>
          <p:cNvPicPr>
            <a:picLocks noChangeAspect="1"/>
          </p:cNvPicPr>
          <p:nvPr/>
        </p:nvPicPr>
        <p:blipFill>
          <a:blip r:embed="rId4"/>
          <a:stretch>
            <a:fillRect/>
          </a:stretch>
        </p:blipFill>
        <p:spPr>
          <a:xfrm>
            <a:off x="8803112" y="3819073"/>
            <a:ext cx="3247114" cy="2132686"/>
          </a:xfrm>
          <a:prstGeom prst="rect">
            <a:avLst/>
          </a:prstGeom>
        </p:spPr>
      </p:pic>
    </p:spTree>
    <p:extLst>
      <p:ext uri="{BB962C8B-B14F-4D97-AF65-F5344CB8AC3E}">
        <p14:creationId xmlns:p14="http://schemas.microsoft.com/office/powerpoint/2010/main" val="3931040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Results – 1 Year</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04774" y="1762139"/>
            <a:ext cx="2262591" cy="4702554"/>
          </a:xfrm>
        </p:spPr>
        <p:txBody>
          <a:bodyPr anchor="ctr">
            <a:normAutofit/>
          </a:bodyPr>
          <a:lstStyle/>
          <a:p>
            <a:pPr>
              <a:lnSpc>
                <a:spcPct val="100000"/>
              </a:lnSpc>
              <a:spcAft>
                <a:spcPts val="600"/>
              </a:spcAft>
            </a:pPr>
            <a:r>
              <a:rPr lang="en-US" sz="2000" dirty="0"/>
              <a:t>The predicted values were very accurate, with all average accuracies over 90%.</a:t>
            </a:r>
          </a:p>
          <a:p>
            <a:pPr>
              <a:lnSpc>
                <a:spcPct val="100000"/>
              </a:lnSpc>
              <a:spcAft>
                <a:spcPts val="600"/>
              </a:spcAft>
            </a:pPr>
            <a:r>
              <a:rPr lang="en-US" sz="2000" dirty="0"/>
              <a:t>The average accuracy of the ten trials was </a:t>
            </a:r>
            <a:r>
              <a:rPr lang="en-US" sz="2000" b="1" dirty="0"/>
              <a:t>96.472%</a:t>
            </a:r>
            <a:r>
              <a:rPr lang="en-US" sz="2000" dirty="0"/>
              <a:t>.</a:t>
            </a:r>
          </a:p>
          <a:p>
            <a:pPr>
              <a:lnSpc>
                <a:spcPct val="100000"/>
              </a:lnSpc>
              <a:spcAft>
                <a:spcPts val="600"/>
              </a:spcAft>
            </a:pPr>
            <a:r>
              <a:rPr lang="en-US" sz="2000" dirty="0"/>
              <a:t>The prediction differed from the actual by $2-3.</a:t>
            </a:r>
          </a:p>
        </p:txBody>
      </p:sp>
      <p:sp>
        <p:nvSpPr>
          <p:cNvPr id="5" name="TextBox 4">
            <a:extLst>
              <a:ext uri="{FF2B5EF4-FFF2-40B4-BE49-F238E27FC236}">
                <a16:creationId xmlns:a16="http://schemas.microsoft.com/office/drawing/2014/main" id="{24C8B813-D0D4-455A-B744-B027A766958C}"/>
              </a:ext>
            </a:extLst>
          </p:cNvPr>
          <p:cNvSpPr txBox="1"/>
          <p:nvPr/>
        </p:nvSpPr>
        <p:spPr>
          <a:xfrm>
            <a:off x="2953989" y="5299029"/>
            <a:ext cx="6274793"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green line has a sharp decrease towards the end of the graph.</a:t>
            </a:r>
          </a:p>
          <a:p>
            <a:pPr marL="285750" indent="-285750">
              <a:buFont typeface="Arial" panose="020B0604020202020204" pitchFamily="34" charset="0"/>
              <a:buChar char="•"/>
            </a:pPr>
            <a:r>
              <a:rPr lang="en-US" dirty="0"/>
              <a:t>The earlier dip is from March 2020 (beginning of recession).</a:t>
            </a:r>
          </a:p>
          <a:p>
            <a:pPr marL="285750" indent="-285750">
              <a:buFont typeface="Arial" panose="020B0604020202020204" pitchFamily="34" charset="0"/>
              <a:buChar char="•"/>
            </a:pPr>
            <a:r>
              <a:rPr lang="en-US" dirty="0"/>
              <a:t>The later (green line) is the prediction for January. </a:t>
            </a:r>
          </a:p>
        </p:txBody>
      </p:sp>
      <p:pic>
        <p:nvPicPr>
          <p:cNvPr id="4" name="Picture 4">
            <a:extLst>
              <a:ext uri="{FF2B5EF4-FFF2-40B4-BE49-F238E27FC236}">
                <a16:creationId xmlns:a16="http://schemas.microsoft.com/office/drawing/2014/main" id="{D304999B-CCBF-45EE-B53C-E3CE6F3094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099" y="1884156"/>
            <a:ext cx="6418495" cy="32300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7DF83F83-3875-4155-87F6-ED3DEB2C5AF4}"/>
              </a:ext>
            </a:extLst>
          </p:cNvPr>
          <p:cNvGraphicFramePr>
            <a:graphicFrameLocks noGrp="1"/>
          </p:cNvGraphicFramePr>
          <p:nvPr>
            <p:extLst>
              <p:ext uri="{D42A27DB-BD31-4B8C-83A1-F6EECF244321}">
                <p14:modId xmlns:p14="http://schemas.microsoft.com/office/powerpoint/2010/main" val="809917252"/>
              </p:ext>
            </p:extLst>
          </p:nvPr>
        </p:nvGraphicFramePr>
        <p:xfrm>
          <a:off x="9333971" y="1727474"/>
          <a:ext cx="2647652" cy="4771884"/>
        </p:xfrm>
        <a:graphic>
          <a:graphicData uri="http://schemas.openxmlformats.org/drawingml/2006/table">
            <a:tbl>
              <a:tblPr/>
              <a:tblGrid>
                <a:gridCol w="661913">
                  <a:extLst>
                    <a:ext uri="{9D8B030D-6E8A-4147-A177-3AD203B41FA5}">
                      <a16:colId xmlns:a16="http://schemas.microsoft.com/office/drawing/2014/main" val="3611018745"/>
                    </a:ext>
                  </a:extLst>
                </a:gridCol>
                <a:gridCol w="661913">
                  <a:extLst>
                    <a:ext uri="{9D8B030D-6E8A-4147-A177-3AD203B41FA5}">
                      <a16:colId xmlns:a16="http://schemas.microsoft.com/office/drawing/2014/main" val="1410484757"/>
                    </a:ext>
                  </a:extLst>
                </a:gridCol>
                <a:gridCol w="661913">
                  <a:extLst>
                    <a:ext uri="{9D8B030D-6E8A-4147-A177-3AD203B41FA5}">
                      <a16:colId xmlns:a16="http://schemas.microsoft.com/office/drawing/2014/main" val="289233765"/>
                    </a:ext>
                  </a:extLst>
                </a:gridCol>
                <a:gridCol w="661913">
                  <a:extLst>
                    <a:ext uri="{9D8B030D-6E8A-4147-A177-3AD203B41FA5}">
                      <a16:colId xmlns:a16="http://schemas.microsoft.com/office/drawing/2014/main" val="1141388786"/>
                    </a:ext>
                  </a:extLst>
                </a:gridCol>
              </a:tblGrid>
              <a:tr h="153269">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000" b="0" dirty="0">
                          <a:solidFill>
                            <a:srgbClr val="000000"/>
                          </a:solidFill>
                          <a:effectLst/>
                          <a:latin typeface="Calibri" panose="020F0502020204030204" pitchFamily="34" charset="0"/>
                        </a:rPr>
                        <a:t>TRIAL</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dirty="0">
                          <a:effectLst/>
                        </a:rPr>
                        <a:t>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000" b="1">
                          <a:solidFill>
                            <a:srgbClr val="212121"/>
                          </a:solidFill>
                          <a:effectLst/>
                          <a:latin typeface="Courier New" panose="02070309020205020404" pitchFamily="49" charset="0"/>
                        </a:rPr>
                        <a:t>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41940246"/>
                  </a:ext>
                </a:extLst>
              </a:tr>
              <a:tr h="153269">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000" b="1" dirty="0" err="1">
                          <a:solidFill>
                            <a:srgbClr val="000000"/>
                          </a:solidFill>
                          <a:effectLst/>
                          <a:latin typeface="Calibri" panose="020F0502020204030204" pitchFamily="34" charset="0"/>
                        </a:rPr>
                        <a:t>ActualPrice</a:t>
                      </a:r>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extLst>
                  <a:ext uri="{0D108BD9-81ED-4DB2-BD59-A6C34878D82A}">
                    <a16:rowId xmlns:a16="http://schemas.microsoft.com/office/drawing/2014/main" val="4072619032"/>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68487843"/>
                  </a:ext>
                </a:extLst>
              </a:tr>
              <a:tr h="100933">
                <a:tc>
                  <a:txBody>
                    <a:bodyPr/>
                    <a:lstStyle/>
                    <a:p>
                      <a:pPr algn="r" rtl="0" fontAlgn="b"/>
                      <a:r>
                        <a:rPr lang="en-US" sz="1000" b="1" dirty="0">
                          <a:solidFill>
                            <a:srgbClr val="000000"/>
                          </a:solidFill>
                          <a:effectLst/>
                          <a:latin typeface="Calibri" panose="020F0502020204030204" pitchFamily="34" charset="0"/>
                        </a:rPr>
                        <a:t>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52.760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48.404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0.917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23345571"/>
                  </a:ext>
                </a:extLst>
              </a:tr>
              <a:tr h="100933">
                <a:tc>
                  <a:txBody>
                    <a:bodyPr/>
                    <a:lstStyle/>
                    <a:p>
                      <a:pPr algn="r" rtl="0" fontAlgn="b"/>
                      <a:r>
                        <a:rPr lang="en-US" sz="1000" b="1" dirty="0">
                          <a:solidFill>
                            <a:srgbClr val="000000"/>
                          </a:solidFill>
                          <a:effectLst/>
                          <a:latin typeface="Calibri" panose="020F0502020204030204" pitchFamily="34" charset="0"/>
                        </a:rPr>
                        <a:t>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52.180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48.189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212121"/>
                          </a:solidFill>
                          <a:effectLst/>
                          <a:latin typeface="Courier New" panose="02070309020205020404" pitchFamily="49" charset="0"/>
                        </a:rPr>
                        <a:t>0.924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26232055"/>
                  </a:ext>
                </a:extLst>
              </a:tr>
              <a:tr h="100933">
                <a:tc>
                  <a:txBody>
                    <a:bodyPr/>
                    <a:lstStyle/>
                    <a:p>
                      <a:pPr algn="r" rtl="0" fontAlgn="b"/>
                      <a:r>
                        <a:rPr lang="en-US" sz="1000" b="1" dirty="0">
                          <a:solidFill>
                            <a:srgbClr val="000000"/>
                          </a:solidFill>
                          <a:effectLst/>
                          <a:latin typeface="Calibri" panose="020F0502020204030204" pitchFamily="34" charset="0"/>
                        </a:rPr>
                        <a:t>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50.520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47.878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212121"/>
                          </a:solidFill>
                          <a:effectLst/>
                          <a:latin typeface="Courier New" panose="02070309020205020404" pitchFamily="49" charset="0"/>
                        </a:rPr>
                        <a:t>0.948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15473342"/>
                  </a:ext>
                </a:extLst>
              </a:tr>
              <a:tr h="100933">
                <a:tc>
                  <a:txBody>
                    <a:bodyPr/>
                    <a:lstStyle/>
                    <a:p>
                      <a:pPr algn="r" rtl="0" fontAlgn="b"/>
                      <a:r>
                        <a:rPr lang="en-US" sz="1000" b="1" dirty="0">
                          <a:solidFill>
                            <a:srgbClr val="000000"/>
                          </a:solidFill>
                          <a:effectLst/>
                          <a:latin typeface="Calibri" panose="020F0502020204030204" pitchFamily="34" charset="0"/>
                        </a:rPr>
                        <a:t>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49.960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48.194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212121"/>
                          </a:solidFill>
                          <a:effectLst/>
                          <a:latin typeface="Courier New" panose="02070309020205020404" pitchFamily="49" charset="0"/>
                        </a:rPr>
                        <a:t>0.965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62948672"/>
                  </a:ext>
                </a:extLst>
              </a:tr>
              <a:tr h="100933">
                <a:tc>
                  <a:txBody>
                    <a:bodyPr/>
                    <a:lstStyle/>
                    <a:p>
                      <a:pPr algn="r" rtl="0" fontAlgn="b"/>
                      <a:r>
                        <a:rPr lang="en-US" sz="1000" b="1" dirty="0">
                          <a:solidFill>
                            <a:srgbClr val="000000"/>
                          </a:solidFill>
                          <a:effectLst/>
                          <a:latin typeface="Calibri" panose="020F0502020204030204" pitchFamily="34" charset="0"/>
                        </a:rPr>
                        <a:t>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51.080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48.918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0.958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48120235"/>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97867927"/>
                  </a:ext>
                </a:extLst>
              </a:tr>
              <a:tr h="100933">
                <a:tc>
                  <a:txBody>
                    <a:bodyPr/>
                    <a:lstStyle/>
                    <a:p>
                      <a:pPr algn="r" rtl="0" fontAlgn="b"/>
                      <a:r>
                        <a:rPr lang="en-US" sz="1000" b="1" dirty="0">
                          <a:solidFill>
                            <a:srgbClr val="000000"/>
                          </a:solidFill>
                          <a:effectLst/>
                          <a:latin typeface="Calibri" panose="020F0502020204030204" pitchFamily="34" charset="0"/>
                        </a:rPr>
                        <a:t>11-Jan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50.200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51.930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0.966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95426852"/>
                  </a:ext>
                </a:extLst>
              </a:tr>
              <a:tr h="100933">
                <a:tc>
                  <a:txBody>
                    <a:bodyPr/>
                    <a:lstStyle/>
                    <a:p>
                      <a:pPr algn="r" rtl="0" fontAlgn="b"/>
                      <a:r>
                        <a:rPr lang="en-US" sz="1000" b="1" dirty="0">
                          <a:solidFill>
                            <a:srgbClr val="000000"/>
                          </a:solidFill>
                          <a:effectLst/>
                          <a:latin typeface="Calibri" panose="020F0502020204030204" pitchFamily="34" charset="0"/>
                        </a:rPr>
                        <a:t>12-Jan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50.110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52.602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0.950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56362092"/>
                  </a:ext>
                </a:extLst>
              </a:tr>
              <a:tr h="100933">
                <a:tc>
                  <a:txBody>
                    <a:bodyPr/>
                    <a:lstStyle/>
                    <a:p>
                      <a:pPr algn="r" rtl="0" fontAlgn="b"/>
                      <a:r>
                        <a:rPr lang="en-US" sz="1000" b="1" dirty="0">
                          <a:solidFill>
                            <a:srgbClr val="000000"/>
                          </a:solidFill>
                          <a:effectLst/>
                          <a:latin typeface="Calibri" panose="020F0502020204030204" pitchFamily="34" charset="0"/>
                        </a:rPr>
                        <a:t>13-Jan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50.160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52.884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0.946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48615984"/>
                  </a:ext>
                </a:extLst>
              </a:tr>
              <a:tr h="100933">
                <a:tc>
                  <a:txBody>
                    <a:bodyPr/>
                    <a:lstStyle/>
                    <a:p>
                      <a:pPr algn="r" rtl="0" fontAlgn="b"/>
                      <a:r>
                        <a:rPr lang="en-US" sz="1000" b="1" dirty="0">
                          <a:solidFill>
                            <a:srgbClr val="000000"/>
                          </a:solidFill>
                          <a:effectLst/>
                          <a:latin typeface="Calibri" panose="020F0502020204030204" pitchFamily="34" charset="0"/>
                        </a:rPr>
                        <a:t>14-Jan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49.230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51.935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0.945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60309694"/>
                  </a:ext>
                </a:extLst>
              </a:tr>
              <a:tr h="100933">
                <a:tc>
                  <a:txBody>
                    <a:bodyPr/>
                    <a:lstStyle/>
                    <a:p>
                      <a:pPr algn="r" rtl="0" fontAlgn="b"/>
                      <a:r>
                        <a:rPr lang="en-US" sz="1000" b="1" dirty="0">
                          <a:solidFill>
                            <a:srgbClr val="000000"/>
                          </a:solidFill>
                          <a:effectLst/>
                          <a:latin typeface="Calibri" panose="020F0502020204030204" pitchFamily="34" charset="0"/>
                        </a:rPr>
                        <a:t>15-Jan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48.700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51.224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0.948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94006044"/>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33949306"/>
                  </a:ext>
                </a:extLst>
              </a:tr>
              <a:tr h="100933">
                <a:tc>
                  <a:txBody>
                    <a:bodyPr/>
                    <a:lstStyle/>
                    <a:p>
                      <a:pPr algn="r" rtl="0" fontAlgn="b"/>
                      <a:r>
                        <a:rPr lang="en-US" sz="1000" b="1" dirty="0">
                          <a:solidFill>
                            <a:srgbClr val="000000"/>
                          </a:solidFill>
                          <a:effectLst/>
                          <a:latin typeface="Calibri" panose="020F0502020204030204" pitchFamily="34" charset="0"/>
                        </a:rPr>
                        <a:t>19-Jan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48.510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51.915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0.930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46854708"/>
                  </a:ext>
                </a:extLst>
              </a:tr>
              <a:tr h="100933">
                <a:tc>
                  <a:txBody>
                    <a:bodyPr/>
                    <a:lstStyle/>
                    <a:p>
                      <a:pPr algn="r" rtl="0" fontAlgn="b"/>
                      <a:r>
                        <a:rPr lang="en-US" sz="1000" b="1" dirty="0">
                          <a:solidFill>
                            <a:srgbClr val="000000"/>
                          </a:solidFill>
                          <a:effectLst/>
                          <a:latin typeface="Calibri" panose="020F0502020204030204" pitchFamily="34" charset="0"/>
                        </a:rPr>
                        <a:t>20-Jan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48.680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51.178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0.949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14343601"/>
                  </a:ext>
                </a:extLst>
              </a:tr>
              <a:tr h="100933">
                <a:tc>
                  <a:txBody>
                    <a:bodyPr/>
                    <a:lstStyle/>
                    <a:p>
                      <a:pPr algn="r" rtl="0" fontAlgn="b"/>
                      <a:r>
                        <a:rPr lang="en-US" sz="1000" b="1" dirty="0">
                          <a:solidFill>
                            <a:srgbClr val="000000"/>
                          </a:solidFill>
                          <a:effectLst/>
                          <a:latin typeface="Calibri" panose="020F0502020204030204" pitchFamily="34" charset="0"/>
                        </a:rPr>
                        <a:t>21-Jan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48.950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50.245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0.974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38791147"/>
                  </a:ext>
                </a:extLst>
              </a:tr>
              <a:tr h="100933">
                <a:tc>
                  <a:txBody>
                    <a:bodyPr/>
                    <a:lstStyle/>
                    <a:p>
                      <a:pPr algn="r" rtl="0" fontAlgn="b"/>
                      <a:r>
                        <a:rPr lang="en-US" sz="1000" b="1" dirty="0">
                          <a:solidFill>
                            <a:srgbClr val="000000"/>
                          </a:solidFill>
                          <a:effectLst/>
                          <a:latin typeface="Calibri" panose="020F0502020204030204" pitchFamily="34" charset="0"/>
                        </a:rPr>
                        <a:t>22-Jan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48.490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51.199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0.944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23530654"/>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75181594"/>
                  </a:ext>
                </a:extLst>
              </a:tr>
              <a:tr h="100933">
                <a:tc>
                  <a:txBody>
                    <a:bodyPr/>
                    <a:lstStyle/>
                    <a:p>
                      <a:pPr algn="r" rtl="0" fontAlgn="b"/>
                      <a:r>
                        <a:rPr lang="en-US" sz="1000" b="1" dirty="0">
                          <a:solidFill>
                            <a:srgbClr val="000000"/>
                          </a:solidFill>
                          <a:effectLst/>
                          <a:latin typeface="Calibri" panose="020F0502020204030204" pitchFamily="34" charset="0"/>
                        </a:rPr>
                        <a:t>25-Jan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48.780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50.725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0.960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53830576"/>
                  </a:ext>
                </a:extLst>
              </a:tr>
              <a:tr h="100933">
                <a:tc>
                  <a:txBody>
                    <a:bodyPr/>
                    <a:lstStyle/>
                    <a:p>
                      <a:pPr algn="r" rtl="0" fontAlgn="b"/>
                      <a:r>
                        <a:rPr lang="en-US" sz="1000" b="1" dirty="0">
                          <a:solidFill>
                            <a:srgbClr val="000000"/>
                          </a:solidFill>
                          <a:effectLst/>
                          <a:latin typeface="Calibri" panose="020F0502020204030204" pitchFamily="34" charset="0"/>
                        </a:rPr>
                        <a:t>26-Jan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49.290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51.162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0.962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14615112"/>
                  </a:ext>
                </a:extLst>
              </a:tr>
              <a:tr h="100933">
                <a:tc>
                  <a:txBody>
                    <a:bodyPr/>
                    <a:lstStyle/>
                    <a:p>
                      <a:pPr algn="r" rtl="0" fontAlgn="b"/>
                      <a:r>
                        <a:rPr lang="en-US" sz="1000" b="1" dirty="0">
                          <a:solidFill>
                            <a:srgbClr val="000000"/>
                          </a:solidFill>
                          <a:effectLst/>
                          <a:latin typeface="Calibri" panose="020F0502020204030204" pitchFamily="34" charset="0"/>
                        </a:rPr>
                        <a:t>27-Jan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000000"/>
                          </a:solidFill>
                          <a:effectLst/>
                          <a:latin typeface="Calibri" panose="020F0502020204030204" pitchFamily="34" charset="0"/>
                        </a:rPr>
                        <a:t>48.530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212121"/>
                          </a:solidFill>
                          <a:effectLst/>
                          <a:latin typeface="Courier New" panose="02070309020205020404" pitchFamily="49" charset="0"/>
                        </a:rPr>
                        <a:t>50.903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0.951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68184931"/>
                  </a:ext>
                </a:extLst>
              </a:tr>
              <a:tr h="100933">
                <a:tc>
                  <a:txBody>
                    <a:bodyPr/>
                    <a:lstStyle/>
                    <a:p>
                      <a:pPr algn="r" rtl="0" fontAlgn="b"/>
                      <a:r>
                        <a:rPr lang="en-US" sz="1000" b="1" dirty="0">
                          <a:solidFill>
                            <a:srgbClr val="000000"/>
                          </a:solidFill>
                          <a:effectLst/>
                          <a:latin typeface="Calibri" panose="020F0502020204030204" pitchFamily="34" charset="0"/>
                        </a:rPr>
                        <a:t>28-Jan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49.150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212121"/>
                          </a:solidFill>
                          <a:effectLst/>
                          <a:latin typeface="Courier New" panose="02070309020205020404" pitchFamily="49" charset="0"/>
                        </a:rPr>
                        <a:t>52.026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0.941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03727751"/>
                  </a:ext>
                </a:extLst>
              </a:tr>
              <a:tr h="100933">
                <a:tc>
                  <a:txBody>
                    <a:bodyPr/>
                    <a:lstStyle/>
                    <a:p>
                      <a:pPr algn="r" rtl="0" fontAlgn="b"/>
                      <a:r>
                        <a:rPr lang="en-US" sz="1000" b="1" dirty="0">
                          <a:solidFill>
                            <a:srgbClr val="000000"/>
                          </a:solidFill>
                          <a:effectLst/>
                          <a:latin typeface="Calibri" panose="020F0502020204030204" pitchFamily="34" charset="0"/>
                        </a:rPr>
                        <a:t>29-Jan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a:solidFill>
                            <a:srgbClr val="000000"/>
                          </a:solidFill>
                          <a:effectLst/>
                          <a:latin typeface="Calibri" panose="020F0502020204030204" pitchFamily="34" charset="0"/>
                        </a:rPr>
                        <a:t>48.150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52.306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0" dirty="0">
                          <a:solidFill>
                            <a:srgbClr val="212121"/>
                          </a:solidFill>
                          <a:effectLst/>
                          <a:latin typeface="Courier New" panose="02070309020205020404" pitchFamily="49" charset="0"/>
                        </a:rPr>
                        <a:t>0.914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57892347"/>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8150520"/>
                  </a:ext>
                </a:extLst>
              </a:tr>
              <a:tr h="287846">
                <a:tc>
                  <a:txBody>
                    <a:bodyPr/>
                    <a:lstStyle/>
                    <a:p>
                      <a:pPr rtl="0" fontAlgn="b"/>
                      <a:r>
                        <a:rPr lang="en-US" sz="1000" b="1" dirty="0">
                          <a:effectLst/>
                        </a:rPr>
                        <a:t>Avg 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000" b="1" dirty="0">
                          <a:effectLst/>
                        </a:rPr>
                        <a:t>0.947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471162"/>
                  </a:ext>
                </a:extLst>
              </a:tr>
            </a:tbl>
          </a:graphicData>
        </a:graphic>
      </p:graphicFrame>
      <p:sp>
        <p:nvSpPr>
          <p:cNvPr id="9" name="TextBox 8">
            <a:extLst>
              <a:ext uri="{FF2B5EF4-FFF2-40B4-BE49-F238E27FC236}">
                <a16:creationId xmlns:a16="http://schemas.microsoft.com/office/drawing/2014/main" id="{BA60AAAD-B926-4686-922B-41573BE9BEF5}"/>
              </a:ext>
            </a:extLst>
          </p:cNvPr>
          <p:cNvSpPr txBox="1"/>
          <p:nvPr/>
        </p:nvSpPr>
        <p:spPr>
          <a:xfrm>
            <a:off x="9553575" y="6524790"/>
            <a:ext cx="2343150" cy="307777"/>
          </a:xfrm>
          <a:prstGeom prst="rect">
            <a:avLst/>
          </a:prstGeom>
          <a:noFill/>
        </p:spPr>
        <p:txBody>
          <a:bodyPr wrap="square" rtlCol="0">
            <a:spAutoFit/>
          </a:bodyPr>
          <a:lstStyle/>
          <a:p>
            <a:pPr algn="ctr"/>
            <a:r>
              <a:rPr lang="en-US" sz="1400" dirty="0"/>
              <a:t>Example Trial</a:t>
            </a:r>
          </a:p>
        </p:txBody>
      </p:sp>
      <p:sp>
        <p:nvSpPr>
          <p:cNvPr id="11" name="TextBox 10">
            <a:extLst>
              <a:ext uri="{FF2B5EF4-FFF2-40B4-BE49-F238E27FC236}">
                <a16:creationId xmlns:a16="http://schemas.microsoft.com/office/drawing/2014/main" id="{54F475F3-FC89-4598-9D91-6B92195D733B}"/>
              </a:ext>
            </a:extLst>
          </p:cNvPr>
          <p:cNvSpPr txBox="1"/>
          <p:nvPr/>
        </p:nvSpPr>
        <p:spPr>
          <a:xfrm rot="16200000">
            <a:off x="2256069" y="3329898"/>
            <a:ext cx="771525" cy="338554"/>
          </a:xfrm>
          <a:prstGeom prst="rect">
            <a:avLst/>
          </a:prstGeom>
          <a:noFill/>
        </p:spPr>
        <p:txBody>
          <a:bodyPr wrap="square" rtlCol="0">
            <a:spAutoFit/>
          </a:bodyPr>
          <a:lstStyle/>
          <a:p>
            <a:r>
              <a:rPr lang="en-US" sz="1600" dirty="0"/>
              <a:t>Price</a:t>
            </a:r>
          </a:p>
        </p:txBody>
      </p:sp>
    </p:spTree>
    <p:extLst>
      <p:ext uri="{BB962C8B-B14F-4D97-AF65-F5344CB8AC3E}">
        <p14:creationId xmlns:p14="http://schemas.microsoft.com/office/powerpoint/2010/main" val="391849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C533C-61E6-45EB-9574-1AA11F0755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Results – 5 Year</a:t>
            </a:r>
          </a:p>
        </p:txBody>
      </p:sp>
      <p:sp>
        <p:nvSpPr>
          <p:cNvPr id="3" name="Content Placeholder 2">
            <a:extLst>
              <a:ext uri="{FF2B5EF4-FFF2-40B4-BE49-F238E27FC236}">
                <a16:creationId xmlns:a16="http://schemas.microsoft.com/office/drawing/2014/main" id="{18A9DF13-B120-4631-BC38-8287C26F1C17}"/>
              </a:ext>
            </a:extLst>
          </p:cNvPr>
          <p:cNvSpPr>
            <a:spLocks noGrp="1"/>
          </p:cNvSpPr>
          <p:nvPr>
            <p:ph idx="1"/>
          </p:nvPr>
        </p:nvSpPr>
        <p:spPr>
          <a:xfrm>
            <a:off x="-122250" y="1778539"/>
            <a:ext cx="2641844" cy="4702554"/>
          </a:xfrm>
        </p:spPr>
        <p:txBody>
          <a:bodyPr anchor="ctr">
            <a:normAutofit/>
          </a:bodyPr>
          <a:lstStyle/>
          <a:p>
            <a:pPr marL="571500" indent="-342900">
              <a:spcBef>
                <a:spcPts val="1200"/>
              </a:spcBef>
              <a:spcAft>
                <a:spcPts val="1200"/>
              </a:spcAft>
            </a:pPr>
            <a:r>
              <a:rPr lang="en-US" sz="2000" dirty="0"/>
              <a:t>Predictions for this set were less accurate than the 1-year dataset.</a:t>
            </a:r>
          </a:p>
          <a:p>
            <a:pPr marL="571500" indent="-342900">
              <a:spcBef>
                <a:spcPts val="1200"/>
              </a:spcBef>
              <a:spcAft>
                <a:spcPts val="1200"/>
              </a:spcAft>
            </a:pPr>
            <a:r>
              <a:rPr lang="en-US" sz="2000" dirty="0"/>
              <a:t>The average accuracy of the ten trials was </a:t>
            </a:r>
            <a:r>
              <a:rPr lang="en-US" sz="2000" b="1" dirty="0"/>
              <a:t>86.681%</a:t>
            </a:r>
            <a:r>
              <a:rPr lang="en-US" sz="2000" dirty="0"/>
              <a:t>.</a:t>
            </a:r>
          </a:p>
          <a:p>
            <a:pPr marL="571500" indent="-342900">
              <a:spcBef>
                <a:spcPts val="1200"/>
              </a:spcBef>
              <a:spcAft>
                <a:spcPts val="1200"/>
              </a:spcAft>
            </a:pPr>
            <a:r>
              <a:rPr lang="en-US" sz="2000" dirty="0"/>
              <a:t>The prediction differed from the actual by $5-8. </a:t>
            </a:r>
          </a:p>
        </p:txBody>
      </p:sp>
      <p:sp>
        <p:nvSpPr>
          <p:cNvPr id="5" name="TextBox 4">
            <a:extLst>
              <a:ext uri="{FF2B5EF4-FFF2-40B4-BE49-F238E27FC236}">
                <a16:creationId xmlns:a16="http://schemas.microsoft.com/office/drawing/2014/main" id="{24C8B813-D0D4-455A-B744-B027A766958C}"/>
              </a:ext>
            </a:extLst>
          </p:cNvPr>
          <p:cNvSpPr txBox="1"/>
          <p:nvPr/>
        </p:nvSpPr>
        <p:spPr>
          <a:xfrm>
            <a:off x="3014735" y="5597035"/>
            <a:ext cx="5775649"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dip in this graph is much larger than the one in the 1-year graph.</a:t>
            </a:r>
          </a:p>
        </p:txBody>
      </p:sp>
      <p:pic>
        <p:nvPicPr>
          <p:cNvPr id="13" name="Picture 2">
            <a:extLst>
              <a:ext uri="{FF2B5EF4-FFF2-40B4-BE49-F238E27FC236}">
                <a16:creationId xmlns:a16="http://schemas.microsoft.com/office/drawing/2014/main" id="{1F766CA3-2E5D-43D8-8B17-643893FEF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841" y="1956310"/>
            <a:ext cx="6521438" cy="328184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0D83FD65-9FA7-41A1-9F95-01436F3C146A}"/>
              </a:ext>
            </a:extLst>
          </p:cNvPr>
          <p:cNvGraphicFramePr>
            <a:graphicFrameLocks noGrp="1"/>
          </p:cNvGraphicFramePr>
          <p:nvPr>
            <p:extLst>
              <p:ext uri="{D42A27DB-BD31-4B8C-83A1-F6EECF244321}">
                <p14:modId xmlns:p14="http://schemas.microsoft.com/office/powerpoint/2010/main" val="3475734615"/>
              </p:ext>
            </p:extLst>
          </p:nvPr>
        </p:nvGraphicFramePr>
        <p:xfrm>
          <a:off x="9339796" y="1743874"/>
          <a:ext cx="2623254" cy="4771884"/>
        </p:xfrm>
        <a:graphic>
          <a:graphicData uri="http://schemas.openxmlformats.org/drawingml/2006/table">
            <a:tbl>
              <a:tblPr/>
              <a:tblGrid>
                <a:gridCol w="629555">
                  <a:extLst>
                    <a:ext uri="{9D8B030D-6E8A-4147-A177-3AD203B41FA5}">
                      <a16:colId xmlns:a16="http://schemas.microsoft.com/office/drawing/2014/main" val="2721830741"/>
                    </a:ext>
                  </a:extLst>
                </a:gridCol>
                <a:gridCol w="629555">
                  <a:extLst>
                    <a:ext uri="{9D8B030D-6E8A-4147-A177-3AD203B41FA5}">
                      <a16:colId xmlns:a16="http://schemas.microsoft.com/office/drawing/2014/main" val="4034035498"/>
                    </a:ext>
                  </a:extLst>
                </a:gridCol>
                <a:gridCol w="629555">
                  <a:extLst>
                    <a:ext uri="{9D8B030D-6E8A-4147-A177-3AD203B41FA5}">
                      <a16:colId xmlns:a16="http://schemas.microsoft.com/office/drawing/2014/main" val="283618138"/>
                    </a:ext>
                  </a:extLst>
                </a:gridCol>
                <a:gridCol w="734589">
                  <a:extLst>
                    <a:ext uri="{9D8B030D-6E8A-4147-A177-3AD203B41FA5}">
                      <a16:colId xmlns:a16="http://schemas.microsoft.com/office/drawing/2014/main" val="648048707"/>
                    </a:ext>
                  </a:extLst>
                </a:gridCol>
              </a:tblGrid>
              <a:tr h="153269">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TRIAL</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45789702"/>
                  </a:ext>
                </a:extLst>
              </a:tr>
              <a:tr h="153269">
                <a:tc>
                  <a:txBody>
                    <a:bodyPr/>
                    <a:lstStyle/>
                    <a:p>
                      <a:pPr rtl="0" fontAlgn="b"/>
                      <a:endParaRPr lang="en-US" sz="1000" dirty="0">
                        <a:effectLst/>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r>
                        <a:rPr lang="en-US" sz="1000" kern="1200">
                          <a:solidFill>
                            <a:schemeClr val="tx1"/>
                          </a:solidFill>
                          <a:effectLst/>
                          <a:latin typeface="+mn-lt"/>
                          <a:ea typeface="+mn-ea"/>
                          <a:cs typeface="+mn-cs"/>
                        </a:rPr>
                        <a:t>ActualPrice</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00"/>
                    </a:solidFill>
                  </a:tcPr>
                </a:tc>
                <a:extLst>
                  <a:ext uri="{0D108BD9-81ED-4DB2-BD59-A6C34878D82A}">
                    <a16:rowId xmlns:a16="http://schemas.microsoft.com/office/drawing/2014/main" val="2705181777"/>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dirty="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914400" rtl="0" eaLnBrk="1" fontAlgn="b" latinLnBrk="0" hangingPunct="1"/>
                      <a:endParaRPr lang="en-US" sz="1000" kern="1200" dirty="0">
                        <a:solidFill>
                          <a:schemeClr val="tx1"/>
                        </a:solidFill>
                        <a:effectLst/>
                        <a:latin typeface="+mn-lt"/>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98569581"/>
                  </a:ext>
                </a:extLst>
              </a:tr>
              <a:tr h="100933">
                <a:tc>
                  <a:txBody>
                    <a:bodyPr/>
                    <a:lstStyle/>
                    <a:p>
                      <a:pPr algn="r" rtl="0" fontAlgn="b"/>
                      <a:r>
                        <a:rPr lang="en-US" sz="1000" b="1" dirty="0">
                          <a:solidFill>
                            <a:srgbClr val="000000"/>
                          </a:solidFill>
                          <a:effectLst/>
                          <a:latin typeface="Calibri" panose="020F0502020204030204" pitchFamily="34" charset="0"/>
                        </a:rPr>
                        <a:t>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52.76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46.923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0.889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81148197"/>
                  </a:ext>
                </a:extLst>
              </a:tr>
              <a:tr h="100933">
                <a:tc>
                  <a:txBody>
                    <a:bodyPr/>
                    <a:lstStyle/>
                    <a:p>
                      <a:pPr algn="r" rtl="0" fontAlgn="b"/>
                      <a:r>
                        <a:rPr lang="en-US" sz="1000" b="1" dirty="0">
                          <a:solidFill>
                            <a:srgbClr val="000000"/>
                          </a:solidFill>
                          <a:effectLst/>
                          <a:latin typeface="Calibri" panose="020F0502020204030204" pitchFamily="34" charset="0"/>
                        </a:rPr>
                        <a:t>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52.18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47.572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0.912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04211680"/>
                  </a:ext>
                </a:extLst>
              </a:tr>
              <a:tr h="100933">
                <a:tc>
                  <a:txBody>
                    <a:bodyPr/>
                    <a:lstStyle/>
                    <a:p>
                      <a:pPr algn="r" rtl="0" fontAlgn="b"/>
                      <a:r>
                        <a:rPr lang="en-US" sz="1000" b="1" dirty="0">
                          <a:solidFill>
                            <a:srgbClr val="000000"/>
                          </a:solidFill>
                          <a:effectLst/>
                          <a:latin typeface="Calibri" panose="020F0502020204030204" pitchFamily="34" charset="0"/>
                        </a:rPr>
                        <a:t>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50.52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47.014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0.931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38761389"/>
                  </a:ext>
                </a:extLst>
              </a:tr>
              <a:tr h="100933">
                <a:tc>
                  <a:txBody>
                    <a:bodyPr/>
                    <a:lstStyle/>
                    <a:p>
                      <a:pPr algn="r" rtl="0" fontAlgn="b"/>
                      <a:r>
                        <a:rPr lang="en-US" sz="1000" b="1" dirty="0">
                          <a:solidFill>
                            <a:srgbClr val="000000"/>
                          </a:solidFill>
                          <a:effectLst/>
                          <a:latin typeface="Calibri" panose="020F0502020204030204" pitchFamily="34" charset="0"/>
                        </a:rPr>
                        <a:t>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49.96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46.323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0.927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66866245"/>
                  </a:ext>
                </a:extLst>
              </a:tr>
              <a:tr h="100933">
                <a:tc>
                  <a:txBody>
                    <a:bodyPr/>
                    <a:lstStyle/>
                    <a:p>
                      <a:pPr algn="r" rtl="0" fontAlgn="b"/>
                      <a:r>
                        <a:rPr lang="en-US" sz="1000" b="1" dirty="0">
                          <a:solidFill>
                            <a:srgbClr val="000000"/>
                          </a:solidFill>
                          <a:effectLst/>
                          <a:latin typeface="Calibri" panose="020F0502020204030204" pitchFamily="34" charset="0"/>
                        </a:rPr>
                        <a:t>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51.08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45.899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0.899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55003511"/>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09213427"/>
                  </a:ext>
                </a:extLst>
              </a:tr>
              <a:tr h="100933">
                <a:tc>
                  <a:txBody>
                    <a:bodyPr/>
                    <a:lstStyle/>
                    <a:p>
                      <a:pPr algn="r" rtl="0" fontAlgn="b"/>
                      <a:r>
                        <a:rPr lang="en-US" sz="1000" b="1" dirty="0">
                          <a:solidFill>
                            <a:srgbClr val="000000"/>
                          </a:solidFill>
                          <a:effectLst/>
                          <a:latin typeface="Calibri" panose="020F0502020204030204" pitchFamily="34" charset="0"/>
                        </a:rPr>
                        <a:t>11-Jan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43.293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0.862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33046401"/>
                  </a:ext>
                </a:extLst>
              </a:tr>
              <a:tr h="100933">
                <a:tc>
                  <a:txBody>
                    <a:bodyPr/>
                    <a:lstStyle/>
                    <a:p>
                      <a:pPr algn="r" rtl="0" fontAlgn="b"/>
                      <a:r>
                        <a:rPr lang="en-US" sz="1000" b="1" dirty="0">
                          <a:solidFill>
                            <a:srgbClr val="000000"/>
                          </a:solidFill>
                          <a:effectLst/>
                          <a:latin typeface="Calibri" panose="020F0502020204030204" pitchFamily="34" charset="0"/>
                        </a:rPr>
                        <a:t>12-Jan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50.11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41.447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0.827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54095740"/>
                  </a:ext>
                </a:extLst>
              </a:tr>
              <a:tr h="100933">
                <a:tc>
                  <a:txBody>
                    <a:bodyPr/>
                    <a:lstStyle/>
                    <a:p>
                      <a:pPr algn="r" rtl="0" fontAlgn="b"/>
                      <a:r>
                        <a:rPr lang="en-US" sz="1000" b="1" dirty="0">
                          <a:solidFill>
                            <a:srgbClr val="000000"/>
                          </a:solidFill>
                          <a:effectLst/>
                          <a:latin typeface="Calibri" panose="020F0502020204030204" pitchFamily="34" charset="0"/>
                        </a:rPr>
                        <a:t>13-Jan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50.16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41.528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0.828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06541030"/>
                  </a:ext>
                </a:extLst>
              </a:tr>
              <a:tr h="100933">
                <a:tc>
                  <a:txBody>
                    <a:bodyPr/>
                    <a:lstStyle/>
                    <a:p>
                      <a:pPr algn="r" rtl="0" fontAlgn="b"/>
                      <a:r>
                        <a:rPr lang="en-US" sz="1000" b="1" dirty="0">
                          <a:solidFill>
                            <a:srgbClr val="000000"/>
                          </a:solidFill>
                          <a:effectLst/>
                          <a:latin typeface="Calibri" panose="020F0502020204030204" pitchFamily="34" charset="0"/>
                        </a:rPr>
                        <a:t>14-Jan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49.23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40.404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0.821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89776651"/>
                  </a:ext>
                </a:extLst>
              </a:tr>
              <a:tr h="100933">
                <a:tc>
                  <a:txBody>
                    <a:bodyPr/>
                    <a:lstStyle/>
                    <a:p>
                      <a:pPr algn="r" rtl="0" fontAlgn="b"/>
                      <a:r>
                        <a:rPr lang="en-US" sz="1000" b="1" dirty="0">
                          <a:solidFill>
                            <a:srgbClr val="000000"/>
                          </a:solidFill>
                          <a:effectLst/>
                          <a:latin typeface="Calibri" panose="020F0502020204030204" pitchFamily="34" charset="0"/>
                        </a:rPr>
                        <a:t>15-Jan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48.7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40.308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0.828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33228065"/>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68859381"/>
                  </a:ext>
                </a:extLst>
              </a:tr>
              <a:tr h="100933">
                <a:tc>
                  <a:txBody>
                    <a:bodyPr/>
                    <a:lstStyle/>
                    <a:p>
                      <a:pPr algn="r" rtl="0" fontAlgn="b"/>
                      <a:r>
                        <a:rPr lang="en-US" sz="1000" b="1" dirty="0">
                          <a:solidFill>
                            <a:srgbClr val="000000"/>
                          </a:solidFill>
                          <a:effectLst/>
                          <a:latin typeface="Calibri" panose="020F0502020204030204" pitchFamily="34" charset="0"/>
                        </a:rPr>
                        <a:t>19-Jan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48.51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40.090</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0.826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27343651"/>
                  </a:ext>
                </a:extLst>
              </a:tr>
              <a:tr h="100933">
                <a:tc>
                  <a:txBody>
                    <a:bodyPr/>
                    <a:lstStyle/>
                    <a:p>
                      <a:pPr algn="r" rtl="0" fontAlgn="b"/>
                      <a:r>
                        <a:rPr lang="en-US" sz="1000" b="1" dirty="0">
                          <a:solidFill>
                            <a:srgbClr val="000000"/>
                          </a:solidFill>
                          <a:effectLst/>
                          <a:latin typeface="Calibri" panose="020F0502020204030204" pitchFamily="34" charset="0"/>
                        </a:rPr>
                        <a:t>20-Jan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48.68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40.131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0.824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46851936"/>
                  </a:ext>
                </a:extLst>
              </a:tr>
              <a:tr h="100933">
                <a:tc>
                  <a:txBody>
                    <a:bodyPr/>
                    <a:lstStyle/>
                    <a:p>
                      <a:pPr algn="r" rtl="0" fontAlgn="b"/>
                      <a:r>
                        <a:rPr lang="en-US" sz="1000" b="1" dirty="0">
                          <a:solidFill>
                            <a:srgbClr val="000000"/>
                          </a:solidFill>
                          <a:effectLst/>
                          <a:latin typeface="Calibri" panose="020F0502020204030204" pitchFamily="34" charset="0"/>
                        </a:rPr>
                        <a:t>21-Jan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48.95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41.372</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0.845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34315610"/>
                  </a:ext>
                </a:extLst>
              </a:tr>
              <a:tr h="100933">
                <a:tc>
                  <a:txBody>
                    <a:bodyPr/>
                    <a:lstStyle/>
                    <a:p>
                      <a:pPr algn="r" rtl="0" fontAlgn="b"/>
                      <a:r>
                        <a:rPr lang="en-US" sz="1000" b="1" dirty="0">
                          <a:solidFill>
                            <a:srgbClr val="000000"/>
                          </a:solidFill>
                          <a:effectLst/>
                          <a:latin typeface="Calibri" panose="020F0502020204030204" pitchFamily="34" charset="0"/>
                        </a:rPr>
                        <a:t>22-Jan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48.49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42.825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0.883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88723512"/>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65787007"/>
                  </a:ext>
                </a:extLst>
              </a:tr>
              <a:tr h="100933">
                <a:tc>
                  <a:txBody>
                    <a:bodyPr/>
                    <a:lstStyle/>
                    <a:p>
                      <a:pPr algn="r" rtl="0" fontAlgn="b"/>
                      <a:r>
                        <a:rPr lang="en-US" sz="1000" b="1" dirty="0">
                          <a:solidFill>
                            <a:srgbClr val="000000"/>
                          </a:solidFill>
                          <a:effectLst/>
                          <a:latin typeface="Calibri" panose="020F0502020204030204" pitchFamily="34" charset="0"/>
                        </a:rPr>
                        <a:t>25-Jan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48.78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45.538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0.934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10560940"/>
                  </a:ext>
                </a:extLst>
              </a:tr>
              <a:tr h="100933">
                <a:tc>
                  <a:txBody>
                    <a:bodyPr/>
                    <a:lstStyle/>
                    <a:p>
                      <a:pPr algn="r" rtl="0" fontAlgn="b"/>
                      <a:r>
                        <a:rPr lang="en-US" sz="1000" b="1" dirty="0">
                          <a:solidFill>
                            <a:srgbClr val="000000"/>
                          </a:solidFill>
                          <a:effectLst/>
                          <a:latin typeface="Calibri" panose="020F0502020204030204" pitchFamily="34" charset="0"/>
                        </a:rPr>
                        <a:t>26-Jan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49.29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46.233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0.938</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44286326"/>
                  </a:ext>
                </a:extLst>
              </a:tr>
              <a:tr h="100933">
                <a:tc>
                  <a:txBody>
                    <a:bodyPr/>
                    <a:lstStyle/>
                    <a:p>
                      <a:pPr algn="r" rtl="0" fontAlgn="b"/>
                      <a:r>
                        <a:rPr lang="en-US" sz="1000" b="1" dirty="0">
                          <a:solidFill>
                            <a:srgbClr val="000000"/>
                          </a:solidFill>
                          <a:effectLst/>
                          <a:latin typeface="Calibri" panose="020F0502020204030204" pitchFamily="34" charset="0"/>
                        </a:rPr>
                        <a:t>27-Jan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48.53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46.945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0.967</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02232883"/>
                  </a:ext>
                </a:extLst>
              </a:tr>
              <a:tr h="100933">
                <a:tc>
                  <a:txBody>
                    <a:bodyPr/>
                    <a:lstStyle/>
                    <a:p>
                      <a:pPr algn="r" rtl="0" fontAlgn="b"/>
                      <a:r>
                        <a:rPr lang="en-US" sz="1000" b="1" dirty="0">
                          <a:solidFill>
                            <a:srgbClr val="000000"/>
                          </a:solidFill>
                          <a:effectLst/>
                          <a:latin typeface="Calibri" panose="020F0502020204030204" pitchFamily="34" charset="0"/>
                        </a:rPr>
                        <a:t>28-Jan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49.15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46.171</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0.939</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43013680"/>
                  </a:ext>
                </a:extLst>
              </a:tr>
              <a:tr h="100933">
                <a:tc>
                  <a:txBody>
                    <a:bodyPr/>
                    <a:lstStyle/>
                    <a:p>
                      <a:pPr algn="r" rtl="0" fontAlgn="b"/>
                      <a:r>
                        <a:rPr lang="en-US" sz="1000" b="1" dirty="0">
                          <a:solidFill>
                            <a:srgbClr val="000000"/>
                          </a:solidFill>
                          <a:effectLst/>
                          <a:latin typeface="Calibri" panose="020F0502020204030204" pitchFamily="34" charset="0"/>
                        </a:rPr>
                        <a:t>29-Jan</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a:solidFill>
                            <a:srgbClr val="000000"/>
                          </a:solidFill>
                          <a:effectLst/>
                          <a:latin typeface="Calibri" panose="020F0502020204030204" pitchFamily="34" charset="0"/>
                          <a:ea typeface="+mn-ea"/>
                          <a:cs typeface="+mn-cs"/>
                        </a:rPr>
                        <a:t>48.15</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45.943</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0" kern="1200" dirty="0">
                          <a:solidFill>
                            <a:srgbClr val="000000"/>
                          </a:solidFill>
                          <a:effectLst/>
                          <a:latin typeface="Calibri" panose="020F0502020204030204" pitchFamily="34" charset="0"/>
                          <a:ea typeface="+mn-ea"/>
                          <a:cs typeface="+mn-cs"/>
                        </a:rPr>
                        <a:t>0.954</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44527810"/>
                  </a:ext>
                </a:extLst>
              </a:tr>
              <a:tr h="153269">
                <a:tc>
                  <a:txBody>
                    <a:bodyPr/>
                    <a:lstStyle/>
                    <a:p>
                      <a:pPr algn="r" rtl="0" fontAlgn="b"/>
                      <a:endParaRPr lang="en-US" sz="1000" b="1" dirty="0">
                        <a:solidFill>
                          <a:srgbClr val="000000"/>
                        </a:solidFill>
                        <a:effectLst/>
                        <a:latin typeface="Calibri" panose="020F0502020204030204" pitchFamily="34" charset="0"/>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dirty="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29015584"/>
                  </a:ext>
                </a:extLst>
              </a:tr>
              <a:tr h="287846">
                <a:tc>
                  <a:txBody>
                    <a:bodyPr/>
                    <a:lstStyle/>
                    <a:p>
                      <a:pPr rtl="0" fontAlgn="b"/>
                      <a:r>
                        <a:rPr lang="en-US" sz="1000" b="1" dirty="0">
                          <a:effectLst/>
                        </a:rPr>
                        <a:t>Avg Accuracy</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endParaRPr lang="en-US" sz="1000" b="0" kern="1200">
                        <a:solidFill>
                          <a:srgbClr val="000000"/>
                        </a:solidFill>
                        <a:effectLst/>
                        <a:latin typeface="Calibri" panose="020F0502020204030204" pitchFamily="34" charset="0"/>
                        <a:ea typeface="+mn-ea"/>
                        <a:cs typeface="+mn-cs"/>
                      </a:endParaRP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r" defTabSz="914400" rtl="0" eaLnBrk="1" fontAlgn="b" latinLnBrk="0" hangingPunct="1"/>
                      <a:r>
                        <a:rPr lang="en-US" sz="1000" b="1" kern="1200" dirty="0">
                          <a:solidFill>
                            <a:srgbClr val="000000"/>
                          </a:solidFill>
                          <a:effectLst/>
                          <a:latin typeface="Calibri" panose="020F0502020204030204" pitchFamily="34" charset="0"/>
                          <a:ea typeface="+mn-ea"/>
                          <a:cs typeface="+mn-cs"/>
                        </a:rPr>
                        <a:t>0.886</a:t>
                      </a:r>
                    </a:p>
                  </a:txBody>
                  <a:tcPr marL="14018" marR="14018" marT="9346" marB="9346"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612108"/>
                  </a:ext>
                </a:extLst>
              </a:tr>
            </a:tbl>
          </a:graphicData>
        </a:graphic>
      </p:graphicFrame>
      <p:sp>
        <p:nvSpPr>
          <p:cNvPr id="15" name="TextBox 14">
            <a:extLst>
              <a:ext uri="{FF2B5EF4-FFF2-40B4-BE49-F238E27FC236}">
                <a16:creationId xmlns:a16="http://schemas.microsoft.com/office/drawing/2014/main" id="{E90D91B4-3467-42FA-A86B-104CA33349BD}"/>
              </a:ext>
            </a:extLst>
          </p:cNvPr>
          <p:cNvSpPr txBox="1"/>
          <p:nvPr/>
        </p:nvSpPr>
        <p:spPr>
          <a:xfrm>
            <a:off x="9339796" y="6525362"/>
            <a:ext cx="2623253" cy="307777"/>
          </a:xfrm>
          <a:prstGeom prst="rect">
            <a:avLst/>
          </a:prstGeom>
          <a:noFill/>
        </p:spPr>
        <p:txBody>
          <a:bodyPr wrap="square" rtlCol="0">
            <a:spAutoFit/>
          </a:bodyPr>
          <a:lstStyle/>
          <a:p>
            <a:pPr algn="ctr"/>
            <a:r>
              <a:rPr lang="en-US" sz="1400" dirty="0"/>
              <a:t>Example Trial</a:t>
            </a:r>
          </a:p>
        </p:txBody>
      </p:sp>
      <p:sp>
        <p:nvSpPr>
          <p:cNvPr id="17" name="TextBox 16">
            <a:extLst>
              <a:ext uri="{FF2B5EF4-FFF2-40B4-BE49-F238E27FC236}">
                <a16:creationId xmlns:a16="http://schemas.microsoft.com/office/drawing/2014/main" id="{E939F27F-0DE6-4F5A-8DC3-F3C66BDC62A2}"/>
              </a:ext>
            </a:extLst>
          </p:cNvPr>
          <p:cNvSpPr txBox="1"/>
          <p:nvPr/>
        </p:nvSpPr>
        <p:spPr>
          <a:xfrm rot="16200000">
            <a:off x="2167821" y="3427955"/>
            <a:ext cx="771525" cy="338554"/>
          </a:xfrm>
          <a:prstGeom prst="rect">
            <a:avLst/>
          </a:prstGeom>
          <a:noFill/>
        </p:spPr>
        <p:txBody>
          <a:bodyPr wrap="square" rtlCol="0">
            <a:spAutoFit/>
          </a:bodyPr>
          <a:lstStyle/>
          <a:p>
            <a:r>
              <a:rPr lang="en-US" sz="1600" dirty="0"/>
              <a:t>Price</a:t>
            </a:r>
            <a:endParaRPr lang="en-US" sz="1400" dirty="0"/>
          </a:p>
        </p:txBody>
      </p:sp>
    </p:spTree>
    <p:extLst>
      <p:ext uri="{BB962C8B-B14F-4D97-AF65-F5344CB8AC3E}">
        <p14:creationId xmlns:p14="http://schemas.microsoft.com/office/powerpoint/2010/main" val="3511955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17435</TotalTime>
  <Words>1094</Words>
  <Application>Microsoft Office PowerPoint</Application>
  <PresentationFormat>Widescreen</PresentationFormat>
  <Paragraphs>526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Courier New</vt:lpstr>
      <vt:lpstr>Open Sans</vt:lpstr>
      <vt:lpstr>Office Theme</vt:lpstr>
      <vt:lpstr>Forecasting Stock Prices</vt:lpstr>
      <vt:lpstr>Purpose</vt:lpstr>
      <vt:lpstr>Hypothesis</vt:lpstr>
      <vt:lpstr>Example of Stock Data</vt:lpstr>
      <vt:lpstr>Methodology</vt:lpstr>
      <vt:lpstr>Methodology – About the Program</vt:lpstr>
      <vt:lpstr>Sample Code</vt:lpstr>
      <vt:lpstr>Results – 1 Year</vt:lpstr>
      <vt:lpstr>Results – 5 Year</vt:lpstr>
      <vt:lpstr>Results – 10 Year</vt:lpstr>
      <vt:lpstr>Results – 20 year</vt:lpstr>
      <vt:lpstr>Results – 50 year</vt:lpstr>
      <vt:lpstr>Results - Average Accuracy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Salil Kothari</dc:creator>
  <cp:lastModifiedBy>Salil Kothari</cp:lastModifiedBy>
  <cp:revision>73</cp:revision>
  <dcterms:created xsi:type="dcterms:W3CDTF">2021-02-23T03:01:23Z</dcterms:created>
  <dcterms:modified xsi:type="dcterms:W3CDTF">2021-03-13T15:55:51Z</dcterms:modified>
</cp:coreProperties>
</file>