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91" r:id="rId11"/>
    <p:sldId id="292" r:id="rId12"/>
    <p:sldId id="284" r:id="rId13"/>
    <p:sldId id="286" r:id="rId14"/>
    <p:sldId id="287" r:id="rId15"/>
    <p:sldId id="296" r:id="rId16"/>
    <p:sldId id="297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EEC9E-C93E-45D8-9B8E-290CBC4B47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22A3A-0EFF-420F-B576-733F4421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Dissected, suction electrode placed in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11420-E1BA-470A-B54D-EF8935784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7AC6-169E-45E4-B128-E59A315F5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186FA-6BD0-42A5-BF97-0066CA00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73C0C-2233-433C-983E-A31B988D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C7845-0532-4832-8446-59FFEA62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DC7C-3032-4AC1-98E8-239D9E1F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FFD1-8F61-4BD6-B57D-A31C073F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33913-1D4D-4DF6-ACB0-80EA38EC1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C3509-493C-47AB-8A57-0BEFC5D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7331-C7EA-4F9E-87CA-BC6F5986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28DE-56E0-4191-B91F-A01FE5E6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3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D49C-7680-4B43-85A9-0B229AC5F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6F7E1-1019-4AD4-BD24-76F509554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D277E-F2D6-452E-97E2-59E09400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BC1FA-7A99-4653-AD1A-C6C9B562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6C655-65C7-430C-A8AC-655091AE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F11F-E22D-441F-9BAE-FB367E37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624D-FBF8-4075-AFE9-271931DA9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041B5-7F30-4478-A6D8-C1D41919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1BA0-BFDB-4F3B-958E-159C8DB3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296B4-17BF-45C5-8AC3-C507A213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5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8A27-1D76-4F33-88C0-8B76D9B9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1358B-A7AB-4B7E-B554-8C1C6268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DF5B9-594E-4A2F-B463-C385EFA1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55819-AD32-483D-9B10-0A13702C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351C8-F21D-49E7-BBBA-94C33128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8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A8BA-C3D6-4F24-8118-DF7390A5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F731-848F-44B6-8952-6A6622340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B54F8-3E79-4243-A45A-ACB5689B4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18E06-931F-48F0-BA0F-C2C637F5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17F3D-8EF2-43FD-A599-EB1C2FDB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F2C76-5098-4762-AFA2-F7C5AD08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13DA-F71C-4A8E-AC83-02B867E3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B264-0D2F-4A01-8382-38B98EA55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56A7C-1336-481D-A911-9F761B1BE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F269F-9BFD-4649-B558-90A1EF6BF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1072C-0FC6-476E-A46D-71A8D78F6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15BD2-E178-44A5-B9C9-9BD73387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ED2B9-08F8-4C48-8EED-A3255ECC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370C1-9837-4929-A3C2-4E478499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D395-2DD2-4106-87D7-90C9C698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67B7C-7072-4DD5-B764-8CE08308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1C95C-3C76-4856-8A22-7CAB1AE4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07F3-15EB-4895-A251-D9DA0390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01031-BE20-4897-BC8B-87702AE6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0995F-60B2-4AC3-A32B-82A8F7E1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3DC64-779D-467E-AD04-F67B7582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8301-F618-4159-B8E7-AF7F752E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893D5-E2CC-4852-9799-EEDABF3D2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57697-EA9E-4452-A4F9-B4F71742B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A3318-E5E8-47C1-97F3-F6577DFD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11954-A414-41E5-828F-DD33BA5D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829B1-2EDD-45CB-8947-219D1600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7683-0E86-41E4-9C81-2EF504DD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4AC03-F8F0-42EC-9B71-305EF7A8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64597-1387-4F5E-8BA2-EB88C9EC4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00CC-43A8-4674-8E28-54717835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0DD46-9AC4-4CA1-A309-A22CE4A0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CF534-1FB2-44FE-82F2-52AE9602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CBF2E5-8A30-4FCA-85E4-D63494A2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8FDA4-7E92-4AAE-B2A4-06B4AFE3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1B610-8892-44CD-B21C-F5A8DA30D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F02B-4295-48D8-845A-3D234E1CCB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C8D4A-39CC-4F56-8F88-C3C62769D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3A28E-846C-40A0-B844-3D07E9503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20B1C-58C9-4755-ACCC-FBE5F247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5193-107C-4846-AF5E-70D2B143A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9036"/>
            <a:ext cx="12290611" cy="1834056"/>
          </a:xfrm>
        </p:spPr>
        <p:txBody>
          <a:bodyPr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cap="none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 Effect of TEA, 4-AP and in Combination on Primary Sensory Neurons in a Crustacean Model</a:t>
            </a:r>
            <a:br>
              <a:rPr lang="en-US" sz="32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887A7-2294-4C12-9B6E-2D08646A2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969" y="2584351"/>
            <a:ext cx="4330262" cy="68328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Hannah Tanner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of Dr. Robin Cooper, PhD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4DFDA79-C7C5-424E-93CB-EA65A9B0B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28" b="11238"/>
          <a:stretch/>
        </p:blipFill>
        <p:spPr>
          <a:xfrm>
            <a:off x="1748116" y="3590366"/>
            <a:ext cx="8794377" cy="32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93662-1B09-4A2F-9CF0-6D03A174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898"/>
            <a:ext cx="12192000" cy="5162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CF6105-9439-4B2E-A2C7-174F5B4ABF7A}"/>
              </a:ext>
            </a:extLst>
          </p:cNvPr>
          <p:cNvSpPr txBox="1"/>
          <p:nvPr/>
        </p:nvSpPr>
        <p:spPr>
          <a:xfrm>
            <a:off x="5671457" y="413657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95273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95E8E-2E31-44ED-9683-8FCD4D00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91" y="275150"/>
            <a:ext cx="11075017" cy="63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7291-F246-4442-B05B-14FEEB07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4306" y="365125"/>
            <a:ext cx="1320061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Number of spikes in each preparation within a 10 second interval</a:t>
            </a:r>
            <a:endParaRPr lang="en-US" sz="5400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C8114D87-D78E-4DFE-ACD7-AC621FC7D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351"/>
            <a:ext cx="11926692" cy="55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5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C60D-0C9E-4193-AE63-786B7939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Decrease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EEC0D81-7DBE-47BB-B059-AB62219143D2}"/>
              </a:ext>
            </a:extLst>
          </p:cNvPr>
          <p:cNvGraphicFramePr>
            <a:graphicFrameLocks noGrp="1"/>
          </p:cNvGraphicFramePr>
          <p:nvPr/>
        </p:nvGraphicFramePr>
        <p:xfrm>
          <a:off x="2275609" y="1690688"/>
          <a:ext cx="7640782" cy="429770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3854747646"/>
                    </a:ext>
                  </a:extLst>
                </a:gridCol>
                <a:gridCol w="2979882">
                  <a:extLst>
                    <a:ext uri="{9D8B030D-6E8A-4147-A177-3AD203B41FA5}">
                      <a16:colId xmlns:a16="http://schemas.microsoft.com/office/drawing/2014/main" val="3815766836"/>
                    </a:ext>
                  </a:extLst>
                </a:gridCol>
              </a:tblGrid>
              <a:tr h="613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Compound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Decreased By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013314"/>
                  </a:ext>
                </a:extLst>
              </a:tr>
              <a:tr h="613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100mM 4-AP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51.15%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711798"/>
                  </a:ext>
                </a:extLst>
              </a:tr>
              <a:tr h="613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4-AP washout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66.91%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2206"/>
                  </a:ext>
                </a:extLst>
              </a:tr>
              <a:tr h="613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50mM TEA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78.88%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001224"/>
                  </a:ext>
                </a:extLst>
              </a:tr>
              <a:tr h="613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 washout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57.95%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096666"/>
                  </a:ext>
                </a:extLst>
              </a:tr>
              <a:tr h="613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50mM TEA + 100mM 4-AP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70.55%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8760360"/>
                  </a:ext>
                </a:extLst>
              </a:tr>
              <a:tr h="613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 + 4-AP washout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80.48%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704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56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4209-E070-4087-8294-E7A3E2A7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F9F-5035-4411-83A3-FDEBFFDEF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1. 4-AP at 100mM concentration depressed the activity of the primary sensory neurons.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 Likewise, TEA at 50mM concentration also depressed sensory nerve activity.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 When 4-AP and TEA were combined, the activity was depressed at a less than additive effect of the two compounds effect combined.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4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94F5-7D67-4753-B214-0D13620D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and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B270-5416-48B3-A3F2-8D8717DED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616" y="1624747"/>
            <a:ext cx="48536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6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Course-based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B7E341-DCC3-4B57-BC1A-06EAFBA19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r="24427"/>
          <a:stretch/>
        </p:blipFill>
        <p:spPr>
          <a:xfrm>
            <a:off x="993913" y="1825625"/>
            <a:ext cx="4234070" cy="4123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9A30C-3B35-4979-9CB0-8FB8F7FBD69D}"/>
              </a:ext>
            </a:extLst>
          </p:cNvPr>
          <p:cNvSpPr txBox="1"/>
          <p:nvPr/>
        </p:nvSpPr>
        <p:spPr>
          <a:xfrm>
            <a:off x="-1656" y="6129980"/>
            <a:ext cx="6097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Waterman, Rory, and Jen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Heemstra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the CURE model: course-based undergraduate research experience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Research corporation for science advancement, 2018.</a:t>
            </a:r>
          </a:p>
        </p:txBody>
      </p:sp>
    </p:spTree>
    <p:extLst>
      <p:ext uri="{BB962C8B-B14F-4D97-AF65-F5344CB8AC3E}">
        <p14:creationId xmlns:p14="http://schemas.microsoft.com/office/powerpoint/2010/main" val="238529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94F5-7D67-4753-B214-0D13620D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and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B270-5416-48B3-A3F2-8D8717DED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616" y="1624747"/>
            <a:ext cx="48536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Course-based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B7E341-DCC3-4B57-BC1A-06EAFBA19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r="24427"/>
          <a:stretch/>
        </p:blipFill>
        <p:spPr>
          <a:xfrm>
            <a:off x="993913" y="1825625"/>
            <a:ext cx="4234070" cy="4123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9A30C-3B35-4979-9CB0-8FB8F7FBD69D}"/>
              </a:ext>
            </a:extLst>
          </p:cNvPr>
          <p:cNvSpPr txBox="1"/>
          <p:nvPr/>
        </p:nvSpPr>
        <p:spPr>
          <a:xfrm>
            <a:off x="-1656" y="6129980"/>
            <a:ext cx="6097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Waterman, Rory, and Jen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Heemstra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the CURE model: course-based undergraduate research experience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Research corporation for science advancement, 2018.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8DF02-BF55-4F9E-8763-79188DCEA058}"/>
              </a:ext>
            </a:extLst>
          </p:cNvPr>
          <p:cNvSpPr/>
          <p:nvPr/>
        </p:nvSpPr>
        <p:spPr>
          <a:xfrm rot="20417318">
            <a:off x="376918" y="-199438"/>
            <a:ext cx="60465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D0A80-77FF-4111-9F06-E19E49FC0AA6}"/>
              </a:ext>
            </a:extLst>
          </p:cNvPr>
          <p:cNvSpPr/>
          <p:nvPr/>
        </p:nvSpPr>
        <p:spPr>
          <a:xfrm rot="4066132">
            <a:off x="694080" y="1209505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noFill/>
                  <a:prstDash val="solid"/>
                </a:ln>
                <a:solidFill>
                  <a:srgbClr val="92D050"/>
                </a:solidFill>
                <a:effectLst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8804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5C9D-2C70-46CD-AF25-7F5DCDAC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</a:p>
        </p:txBody>
      </p:sp>
      <p:pic>
        <p:nvPicPr>
          <p:cNvPr id="6" name="Content Placeholder 5" descr="A brown mous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CEB7915-6BAA-405B-80F9-C688DEE7F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005" y="1779105"/>
            <a:ext cx="6331181" cy="4214192"/>
          </a:xfr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3DC536-00BD-4D06-B9FB-A0FC285C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4" y="1690688"/>
            <a:ext cx="6666223" cy="48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CE45-B2BD-4BEF-893D-35987FA5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36" y="321733"/>
            <a:ext cx="10515600" cy="29816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B6227-1AED-47EE-A575-72BFAD01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8" b="14878"/>
          <a:stretch/>
        </p:blipFill>
        <p:spPr>
          <a:xfrm>
            <a:off x="2473668" y="3303383"/>
            <a:ext cx="7621736" cy="24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235B-704F-42AF-9DF6-0A0CD53D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55" y="188912"/>
            <a:ext cx="5781145" cy="1600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Tetraethylammonium chloride (TEA)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DC9548-AEA4-4B4D-9EEC-BE4702FCDEFF}"/>
              </a:ext>
            </a:extLst>
          </p:cNvPr>
          <p:cNvSpPr txBox="1">
            <a:spLocks/>
          </p:cNvSpPr>
          <p:nvPr/>
        </p:nvSpPr>
        <p:spPr>
          <a:xfrm>
            <a:off x="6096000" y="188912"/>
            <a:ext cx="578114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4-Aminopyridine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(4-AP)</a:t>
            </a:r>
          </a:p>
        </p:txBody>
      </p:sp>
      <p:pic>
        <p:nvPicPr>
          <p:cNvPr id="10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06DD7E30-BFFD-410B-8349-2A2A10710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029448"/>
            <a:ext cx="5452533" cy="1867492"/>
          </a:xfrm>
          <a:prstGeom prst="rect">
            <a:avLst/>
          </a:prstGeom>
        </p:spPr>
      </p:pic>
      <p:pic>
        <p:nvPicPr>
          <p:cNvPr id="11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89FDEB-8091-40F6-A1B0-79FC8F3A5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65" y="2150532"/>
            <a:ext cx="2268341" cy="3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9F39-127C-4147-BE4E-64AB243A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Organism: Blue Crab</a:t>
            </a:r>
          </a:p>
        </p:txBody>
      </p:sp>
      <p:pic>
        <p:nvPicPr>
          <p:cNvPr id="4" name="Google Shape;151;p1">
            <a:extLst>
              <a:ext uri="{FF2B5EF4-FFF2-40B4-BE49-F238E27FC236}">
                <a16:creationId xmlns:a16="http://schemas.microsoft.com/office/drawing/2014/main" id="{B3520DB6-B0BC-448B-A15B-E0EA6D1EA2A8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057273" y="1686215"/>
            <a:ext cx="6705606" cy="379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arthropod, invertebrate, crab&#10;&#10;Description automatically generated">
            <a:extLst>
              <a:ext uri="{FF2B5EF4-FFF2-40B4-BE49-F238E27FC236}">
                <a16:creationId xmlns:a16="http://schemas.microsoft.com/office/drawing/2014/main" id="{B0981508-9284-4899-BC40-F5E7C0ECEA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8"/>
          <a:stretch/>
        </p:blipFill>
        <p:spPr>
          <a:xfrm>
            <a:off x="90237" y="2122516"/>
            <a:ext cx="49670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1;p1" descr="A picture containing indoor&#10;&#10;Description automatically generated">
            <a:extLst>
              <a:ext uri="{FF2B5EF4-FFF2-40B4-BE49-F238E27FC236}">
                <a16:creationId xmlns:a16="http://schemas.microsoft.com/office/drawing/2014/main" id="{D09855B1-BF70-4D8D-9908-E6A68273D12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7922" y="1027906"/>
            <a:ext cx="8418845" cy="5174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51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6F20-7246-4D0B-A6B6-8EF04DC1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Group: Saline</a:t>
            </a:r>
          </a:p>
        </p:txBody>
      </p:sp>
      <p:pic>
        <p:nvPicPr>
          <p:cNvPr id="4" name="Google Shape;136;p1">
            <a:extLst>
              <a:ext uri="{FF2B5EF4-FFF2-40B4-BE49-F238E27FC236}">
                <a16:creationId xmlns:a16="http://schemas.microsoft.com/office/drawing/2014/main" id="{7DC8BD61-21B1-4A41-9848-524380958DC8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9609" r="20065" b="5597"/>
          <a:stretch/>
        </p:blipFill>
        <p:spPr>
          <a:xfrm>
            <a:off x="6873601" y="-132672"/>
            <a:ext cx="4040568" cy="6625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A23F5-B1AF-4A4C-B2F4-ABE6C7A75F2B}"/>
              </a:ext>
            </a:extLst>
          </p:cNvPr>
          <p:cNvSpPr txBox="1"/>
          <p:nvPr/>
        </p:nvSpPr>
        <p:spPr>
          <a:xfrm>
            <a:off x="9908771" y="643111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56793-E238-4D71-A2C5-DC1F4BFB318C}"/>
              </a:ext>
            </a:extLst>
          </p:cNvPr>
          <p:cNvSpPr txBox="1"/>
          <p:nvPr/>
        </p:nvSpPr>
        <p:spPr>
          <a:xfrm>
            <a:off x="1693467" y="1690688"/>
            <a:ext cx="34403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Saline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Saline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Saline</a:t>
            </a:r>
          </a:p>
        </p:txBody>
      </p:sp>
    </p:spTree>
    <p:extLst>
      <p:ext uri="{BB962C8B-B14F-4D97-AF65-F5344CB8AC3E}">
        <p14:creationId xmlns:p14="http://schemas.microsoft.com/office/powerpoint/2010/main" val="147478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5795-E45E-4BCB-B14E-BE57CB7C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100mM 4-AP</a:t>
            </a:r>
          </a:p>
        </p:txBody>
      </p:sp>
      <p:pic>
        <p:nvPicPr>
          <p:cNvPr id="4" name="Google Shape;137;p1">
            <a:extLst>
              <a:ext uri="{FF2B5EF4-FFF2-40B4-BE49-F238E27FC236}">
                <a16:creationId xmlns:a16="http://schemas.microsoft.com/office/drawing/2014/main" id="{EB3B706B-B948-404C-ACD1-6ADAE9BA3510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7054" r="17579" b="7857"/>
          <a:stretch/>
        </p:blipFill>
        <p:spPr>
          <a:xfrm>
            <a:off x="6524963" y="-452736"/>
            <a:ext cx="4734215" cy="6945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878F7-8B5A-49B2-8A01-C0406F88CCF1}"/>
              </a:ext>
            </a:extLst>
          </p:cNvPr>
          <p:cNvSpPr txBox="1"/>
          <p:nvPr/>
        </p:nvSpPr>
        <p:spPr>
          <a:xfrm>
            <a:off x="10025149" y="649287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C6962-7EF3-4C13-AF7B-601EB94995A1}"/>
              </a:ext>
            </a:extLst>
          </p:cNvPr>
          <p:cNvSpPr txBox="1"/>
          <p:nvPr/>
        </p:nvSpPr>
        <p:spPr>
          <a:xfrm>
            <a:off x="838200" y="1599228"/>
            <a:ext cx="49503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Saline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 to 100mM 4-AP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waited 10 minutes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100mM 4-AP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 to saline washout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waited 10 minutes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Saline wash</a:t>
            </a:r>
          </a:p>
        </p:txBody>
      </p:sp>
    </p:spTree>
    <p:extLst>
      <p:ext uri="{BB962C8B-B14F-4D97-AF65-F5344CB8AC3E}">
        <p14:creationId xmlns:p14="http://schemas.microsoft.com/office/powerpoint/2010/main" val="425374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5795-E45E-4BCB-B14E-BE57CB7C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50mM TEA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878F7-8B5A-49B2-8A01-C0406F88CCF1}"/>
              </a:ext>
            </a:extLst>
          </p:cNvPr>
          <p:cNvSpPr txBox="1"/>
          <p:nvPr/>
        </p:nvSpPr>
        <p:spPr>
          <a:xfrm>
            <a:off x="10025149" y="649287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C6962-7EF3-4C13-AF7B-601EB94995A1}"/>
              </a:ext>
            </a:extLst>
          </p:cNvPr>
          <p:cNvSpPr txBox="1"/>
          <p:nvPr/>
        </p:nvSpPr>
        <p:spPr>
          <a:xfrm>
            <a:off x="838200" y="1599228"/>
            <a:ext cx="49503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Saline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 to 50mM TEA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waited 20 minutes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50mM TEA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 to saline washout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waited 20 minutes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Saline wash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DBCA6-3A6A-4C00-8F29-5C588EFE9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28" y="-83762"/>
            <a:ext cx="4752272" cy="66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5795-E45E-4BCB-B14E-BE57CB7C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634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50mM TEA and 100mM 4-AP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878F7-8B5A-49B2-8A01-C0406F88CCF1}"/>
              </a:ext>
            </a:extLst>
          </p:cNvPr>
          <p:cNvSpPr txBox="1"/>
          <p:nvPr/>
        </p:nvSpPr>
        <p:spPr>
          <a:xfrm>
            <a:off x="10025149" y="649287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C6962-7EF3-4C13-AF7B-601EB94995A1}"/>
              </a:ext>
            </a:extLst>
          </p:cNvPr>
          <p:cNvSpPr txBox="1"/>
          <p:nvPr/>
        </p:nvSpPr>
        <p:spPr>
          <a:xfrm>
            <a:off x="403710" y="1553390"/>
            <a:ext cx="69043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Saline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 to 50mM TEA and 100mM 4-AP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waited 20 minutes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50mM TEA and 100mM 4-AP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solution changed to saline washout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waited 20 minutes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exercised 20x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Saline wash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BA0A6-BEBF-4435-B476-E1CF72E0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14" y="0"/>
            <a:ext cx="4054191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6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360C-F08A-421F-93B4-9FC663F7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55" y="24874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Counting</a:t>
            </a:r>
          </a:p>
        </p:txBody>
      </p:sp>
      <p:pic>
        <p:nvPicPr>
          <p:cNvPr id="4" name="Google Shape;152;p1" descr="Chart&#10;&#10;Description automatically generated with low confidence">
            <a:extLst>
              <a:ext uri="{FF2B5EF4-FFF2-40B4-BE49-F238E27FC236}">
                <a16:creationId xmlns:a16="http://schemas.microsoft.com/office/drawing/2014/main" id="{79BAC13B-2FC8-4E64-BF0D-FED32513A7A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90087" y="0"/>
            <a:ext cx="4763557" cy="685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10E477-1905-4A7A-AF80-1AA73D6E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44" y="1732297"/>
            <a:ext cx="6554610" cy="33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400</Words>
  <Application>Microsoft Office PowerPoint</Application>
  <PresentationFormat>Widescreen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The Effect of TEA, 4-AP and in Combination on Primary Sensory Neurons in a Crustacean Model </vt:lpstr>
      <vt:lpstr>Tetraethylammonium chloride (TEA)</vt:lpstr>
      <vt:lpstr>Model Organism: Blue Crab</vt:lpstr>
      <vt:lpstr>PowerPoint Presentation</vt:lpstr>
      <vt:lpstr>Control Group: Saline</vt:lpstr>
      <vt:lpstr>100mM 4-AP</vt:lpstr>
      <vt:lpstr>50mM TEA</vt:lpstr>
      <vt:lpstr>50mM TEA and 100mM 4-AP</vt:lpstr>
      <vt:lpstr>Counting</vt:lpstr>
      <vt:lpstr>PowerPoint Presentation</vt:lpstr>
      <vt:lpstr>PowerPoint Presentation</vt:lpstr>
      <vt:lpstr>Number of spikes in each preparation within a 10 second interval</vt:lpstr>
      <vt:lpstr>Percent Decrease</vt:lpstr>
      <vt:lpstr>Conclusion</vt:lpstr>
      <vt:lpstr>Replication and Validity</vt:lpstr>
      <vt:lpstr>Replication and Validity</vt:lpstr>
      <vt:lpstr>Future Directions</vt:lpstr>
      <vt:lpstr>Thank you!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TEA, 4-AP and in Combination on Primary Sensory Neurons in a Crustacean Model </dc:title>
  <dc:creator>Hannah Tanner</dc:creator>
  <cp:lastModifiedBy>Hannah Tanner</cp:lastModifiedBy>
  <cp:revision>5</cp:revision>
  <dcterms:created xsi:type="dcterms:W3CDTF">2021-10-14T23:07:12Z</dcterms:created>
  <dcterms:modified xsi:type="dcterms:W3CDTF">2021-11-04T01:20:03Z</dcterms:modified>
</cp:coreProperties>
</file>