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84" r:id="rId4"/>
    <p:sldId id="267" r:id="rId5"/>
    <p:sldId id="266" r:id="rId6"/>
    <p:sldId id="261" r:id="rId7"/>
    <p:sldId id="262" r:id="rId8"/>
    <p:sldId id="281" r:id="rId9"/>
    <p:sldId id="286" r:id="rId10"/>
    <p:sldId id="282" r:id="rId11"/>
    <p:sldId id="265" r:id="rId12"/>
    <p:sldId id="263" r:id="rId13"/>
    <p:sldId id="271" r:id="rId14"/>
    <p:sldId id="268" r:id="rId15"/>
    <p:sldId id="274" r:id="rId16"/>
    <p:sldId id="283" r:id="rId17"/>
    <p:sldId id="287" r:id="rId18"/>
    <p:sldId id="276" r:id="rId19"/>
    <p:sldId id="277" r:id="rId20"/>
    <p:sldId id="288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  <a:srgbClr val="046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EFFC2-2D27-A94B-B061-44C583088E1D}" v="19" dt="2019-07-25T13:39:57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64670064718192E-2"/>
          <c:y val="3.9622032845313293E-2"/>
          <c:w val="0.93570985068707124"/>
          <c:h val="0.80075525210324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Sheet1!$S$60</c:f>
              <c:strCache>
                <c:ptCount val="1"/>
                <c:pt idx="0">
                  <c:v>US Fancy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Sheet1!$R$61:$R$69</c:f>
              <c:strCache>
                <c:ptCount val="9"/>
                <c:pt idx="0">
                  <c:v>Biochar</c:v>
                </c:pt>
                <c:pt idx="1">
                  <c:v>Chitin</c:v>
                </c:pt>
                <c:pt idx="2">
                  <c:v>CM</c:v>
                </c:pt>
                <c:pt idx="3">
                  <c:v>CM+BIO</c:v>
                </c:pt>
                <c:pt idx="4">
                  <c:v>CM+Chitin</c:v>
                </c:pt>
                <c:pt idx="5">
                  <c:v>NM</c:v>
                </c:pt>
                <c:pt idx="6">
                  <c:v>SS</c:v>
                </c:pt>
                <c:pt idx="7">
                  <c:v>SS+Bio</c:v>
                </c:pt>
                <c:pt idx="8">
                  <c:v>SS+Chitin</c:v>
                </c:pt>
              </c:strCache>
            </c:strRef>
          </c:cat>
          <c:val>
            <c:numRef>
              <c:f>Sheet1!$S$61:$S$69</c:f>
              <c:numCache>
                <c:formatCode>General</c:formatCode>
                <c:ptCount val="9"/>
                <c:pt idx="0">
                  <c:v>9</c:v>
                </c:pt>
                <c:pt idx="1">
                  <c:v>14</c:v>
                </c:pt>
                <c:pt idx="2">
                  <c:v>14</c:v>
                </c:pt>
                <c:pt idx="3">
                  <c:v>13</c:v>
                </c:pt>
                <c:pt idx="4">
                  <c:v>5</c:v>
                </c:pt>
                <c:pt idx="5">
                  <c:v>8</c:v>
                </c:pt>
                <c:pt idx="6">
                  <c:v>5</c:v>
                </c:pt>
                <c:pt idx="7">
                  <c:v>14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A-4DC5-A268-DE5CA51A6906}"/>
            </c:ext>
          </c:extLst>
        </c:ser>
        <c:ser>
          <c:idx val="1"/>
          <c:order val="1"/>
          <c:tx>
            <c:strRef>
              <c:f>Sheet1!$T$60</c:f>
              <c:strCache>
                <c:ptCount val="1"/>
                <c:pt idx="0">
                  <c:v>US #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Sheet1!$R$61:$R$69</c:f>
              <c:strCache>
                <c:ptCount val="9"/>
                <c:pt idx="0">
                  <c:v>Biochar</c:v>
                </c:pt>
                <c:pt idx="1">
                  <c:v>Chitin</c:v>
                </c:pt>
                <c:pt idx="2">
                  <c:v>CM</c:v>
                </c:pt>
                <c:pt idx="3">
                  <c:v>CM+BIO</c:v>
                </c:pt>
                <c:pt idx="4">
                  <c:v>CM+Chitin</c:v>
                </c:pt>
                <c:pt idx="5">
                  <c:v>NM</c:v>
                </c:pt>
                <c:pt idx="6">
                  <c:v>SS</c:v>
                </c:pt>
                <c:pt idx="7">
                  <c:v>SS+Bio</c:v>
                </c:pt>
                <c:pt idx="8">
                  <c:v>SS+Chitin</c:v>
                </c:pt>
              </c:strCache>
            </c:strRef>
          </c:cat>
          <c:val>
            <c:numRef>
              <c:f>Sheet1!$T$61:$T$69</c:f>
              <c:numCache>
                <c:formatCode>General</c:formatCode>
                <c:ptCount val="9"/>
                <c:pt idx="0">
                  <c:v>10</c:v>
                </c:pt>
                <c:pt idx="1">
                  <c:v>28</c:v>
                </c:pt>
                <c:pt idx="2">
                  <c:v>18</c:v>
                </c:pt>
                <c:pt idx="3">
                  <c:v>24</c:v>
                </c:pt>
                <c:pt idx="4">
                  <c:v>6</c:v>
                </c:pt>
                <c:pt idx="5">
                  <c:v>14</c:v>
                </c:pt>
                <c:pt idx="6">
                  <c:v>11</c:v>
                </c:pt>
                <c:pt idx="7">
                  <c:v>9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A-4DC5-A268-DE5CA51A6906}"/>
            </c:ext>
          </c:extLst>
        </c:ser>
        <c:ser>
          <c:idx val="2"/>
          <c:order val="2"/>
          <c:tx>
            <c:strRef>
              <c:f>Sheet1!$U$60</c:f>
              <c:strCache>
                <c:ptCount val="1"/>
                <c:pt idx="0">
                  <c:v>US #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Sheet1!$R$61:$R$69</c:f>
              <c:strCache>
                <c:ptCount val="9"/>
                <c:pt idx="0">
                  <c:v>Biochar</c:v>
                </c:pt>
                <c:pt idx="1">
                  <c:v>Chitin</c:v>
                </c:pt>
                <c:pt idx="2">
                  <c:v>CM</c:v>
                </c:pt>
                <c:pt idx="3">
                  <c:v>CM+BIO</c:v>
                </c:pt>
                <c:pt idx="4">
                  <c:v>CM+Chitin</c:v>
                </c:pt>
                <c:pt idx="5">
                  <c:v>NM</c:v>
                </c:pt>
                <c:pt idx="6">
                  <c:v>SS</c:v>
                </c:pt>
                <c:pt idx="7">
                  <c:v>SS+Bio</c:v>
                </c:pt>
                <c:pt idx="8">
                  <c:v>SS+Chitin</c:v>
                </c:pt>
              </c:strCache>
            </c:strRef>
          </c:cat>
          <c:val>
            <c:numRef>
              <c:f>Sheet1!$U$61:$U$69</c:f>
              <c:numCache>
                <c:formatCode>General</c:formatCode>
                <c:ptCount val="9"/>
                <c:pt idx="0">
                  <c:v>16</c:v>
                </c:pt>
                <c:pt idx="1">
                  <c:v>23</c:v>
                </c:pt>
                <c:pt idx="2">
                  <c:v>41</c:v>
                </c:pt>
                <c:pt idx="3">
                  <c:v>15</c:v>
                </c:pt>
                <c:pt idx="4">
                  <c:v>31</c:v>
                </c:pt>
                <c:pt idx="5">
                  <c:v>25</c:v>
                </c:pt>
                <c:pt idx="6">
                  <c:v>23</c:v>
                </c:pt>
                <c:pt idx="7">
                  <c:v>16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5A-4DC5-A268-DE5CA51A6906}"/>
            </c:ext>
          </c:extLst>
        </c:ser>
        <c:ser>
          <c:idx val="3"/>
          <c:order val="3"/>
          <c:tx>
            <c:strRef>
              <c:f>Sheet1!$V$60</c:f>
              <c:strCache>
                <c:ptCount val="1"/>
                <c:pt idx="0">
                  <c:v>Cull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Sheet1!$R$61:$R$69</c:f>
              <c:strCache>
                <c:ptCount val="9"/>
                <c:pt idx="0">
                  <c:v>Biochar</c:v>
                </c:pt>
                <c:pt idx="1">
                  <c:v>Chitin</c:v>
                </c:pt>
                <c:pt idx="2">
                  <c:v>CM</c:v>
                </c:pt>
                <c:pt idx="3">
                  <c:v>CM+BIO</c:v>
                </c:pt>
                <c:pt idx="4">
                  <c:v>CM+Chitin</c:v>
                </c:pt>
                <c:pt idx="5">
                  <c:v>NM</c:v>
                </c:pt>
                <c:pt idx="6">
                  <c:v>SS</c:v>
                </c:pt>
                <c:pt idx="7">
                  <c:v>SS+Bio</c:v>
                </c:pt>
                <c:pt idx="8">
                  <c:v>SS+Chitin</c:v>
                </c:pt>
              </c:strCache>
            </c:strRef>
          </c:cat>
          <c:val>
            <c:numRef>
              <c:f>Sheet1!$V$61:$V$69</c:f>
              <c:numCache>
                <c:formatCode>General</c:formatCode>
                <c:ptCount val="9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5A-4DC5-A268-DE5CA51A6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193896"/>
        <c:axId val="507195208"/>
      </c:barChart>
      <c:catAx>
        <c:axId val="507193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Soil Amendments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198907870332621"/>
              <c:y val="0.927492927831119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195208"/>
        <c:crosses val="autoZero"/>
        <c:auto val="1"/>
        <c:lblAlgn val="ctr"/>
        <c:lblOffset val="100"/>
        <c:noMultiLvlLbl val="0"/>
      </c:catAx>
      <c:valAx>
        <c:axId val="50719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Number of </a:t>
                </a:r>
                <a:r>
                  <a:rPr lang="en-US" dirty="0" smtClean="0"/>
                  <a:t>Fruits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0722943421842851E-3"/>
              <c:y val="0.33109189794945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19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983710854593556"/>
          <c:y val="0.1416559430657387"/>
          <c:w val="0.25079074887827796"/>
          <c:h val="8.1752213166120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69177222412417E-2"/>
          <c:y val="4.0860994939947208E-2"/>
          <c:w val="0.9326689870287953"/>
          <c:h val="0.84391099932940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Sheet1!$S$73</c:f>
              <c:strCache>
                <c:ptCount val="1"/>
                <c:pt idx="0">
                  <c:v>Fruit #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Sheet1!$R$74:$R$82</c:f>
              <c:strCache>
                <c:ptCount val="9"/>
                <c:pt idx="0">
                  <c:v>Biochar</c:v>
                </c:pt>
                <c:pt idx="1">
                  <c:v>Chitin</c:v>
                </c:pt>
                <c:pt idx="2">
                  <c:v>CM</c:v>
                </c:pt>
                <c:pt idx="3">
                  <c:v>CM+BIO</c:v>
                </c:pt>
                <c:pt idx="4">
                  <c:v>CM+Chitin</c:v>
                </c:pt>
                <c:pt idx="5">
                  <c:v>NM</c:v>
                </c:pt>
                <c:pt idx="6">
                  <c:v>SS</c:v>
                </c:pt>
                <c:pt idx="7">
                  <c:v>SS+Bio</c:v>
                </c:pt>
                <c:pt idx="8">
                  <c:v>SS+Chitin</c:v>
                </c:pt>
              </c:strCache>
            </c:strRef>
          </c:cat>
          <c:val>
            <c:numRef>
              <c:f>Sheet1!$S$74:$S$82</c:f>
              <c:numCache>
                <c:formatCode>General</c:formatCode>
                <c:ptCount val="9"/>
                <c:pt idx="0">
                  <c:v>37</c:v>
                </c:pt>
                <c:pt idx="1">
                  <c:v>71</c:v>
                </c:pt>
                <c:pt idx="2">
                  <c:v>76</c:v>
                </c:pt>
                <c:pt idx="3">
                  <c:v>56</c:v>
                </c:pt>
                <c:pt idx="4">
                  <c:v>46</c:v>
                </c:pt>
                <c:pt idx="5">
                  <c:v>51</c:v>
                </c:pt>
                <c:pt idx="6">
                  <c:v>46</c:v>
                </c:pt>
                <c:pt idx="7">
                  <c:v>44</c:v>
                </c:pt>
                <c:pt idx="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B-43FF-9640-5FEB8CA3D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885552"/>
        <c:axId val="356887192"/>
      </c:barChart>
      <c:catAx>
        <c:axId val="356885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Soil Treatments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5273555479478111"/>
              <c:y val="0.95767961822355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87192"/>
        <c:crosses val="autoZero"/>
        <c:auto val="1"/>
        <c:lblAlgn val="ctr"/>
        <c:lblOffset val="100"/>
        <c:noMultiLvlLbl val="0"/>
      </c:catAx>
      <c:valAx>
        <c:axId val="35688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Number of </a:t>
                </a:r>
                <a:r>
                  <a:rPr lang="en-US" dirty="0" smtClean="0"/>
                  <a:t>Fruits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830917874396135E-3"/>
              <c:y val="0.34179486861282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8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11448743292858E-2"/>
          <c:y val="2.25343415824697E-2"/>
          <c:w val="0.89325817565659416"/>
          <c:h val="0.778160940445017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Sheet1!$S$73</c:f>
              <c:strCache>
                <c:ptCount val="1"/>
                <c:pt idx="0">
                  <c:v>Fruit #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Sheet1!$R$74:$R$82</c:f>
              <c:strCache>
                <c:ptCount val="9"/>
                <c:pt idx="0">
                  <c:v>Biochar</c:v>
                </c:pt>
                <c:pt idx="1">
                  <c:v>Chitin</c:v>
                </c:pt>
                <c:pt idx="2">
                  <c:v>CM</c:v>
                </c:pt>
                <c:pt idx="3">
                  <c:v>CM+BIO</c:v>
                </c:pt>
                <c:pt idx="4">
                  <c:v>CM+Chitin</c:v>
                </c:pt>
                <c:pt idx="5">
                  <c:v>NM</c:v>
                </c:pt>
                <c:pt idx="6">
                  <c:v>SS</c:v>
                </c:pt>
                <c:pt idx="7">
                  <c:v>SS+Bio</c:v>
                </c:pt>
                <c:pt idx="8">
                  <c:v>SS+Chitin</c:v>
                </c:pt>
              </c:strCache>
            </c:strRef>
          </c:cat>
          <c:val>
            <c:numRef>
              <c:f>Sheet1!$S$74:$S$82</c:f>
              <c:numCache>
                <c:formatCode>General</c:formatCode>
                <c:ptCount val="9"/>
                <c:pt idx="0">
                  <c:v>37</c:v>
                </c:pt>
                <c:pt idx="1">
                  <c:v>71</c:v>
                </c:pt>
                <c:pt idx="2">
                  <c:v>76</c:v>
                </c:pt>
                <c:pt idx="3">
                  <c:v>56</c:v>
                </c:pt>
                <c:pt idx="4">
                  <c:v>46</c:v>
                </c:pt>
                <c:pt idx="5">
                  <c:v>51</c:v>
                </c:pt>
                <c:pt idx="6">
                  <c:v>46</c:v>
                </c:pt>
                <c:pt idx="7">
                  <c:v>44</c:v>
                </c:pt>
                <c:pt idx="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2-45A5-B76A-85EC5A91F0E3}"/>
            </c:ext>
          </c:extLst>
        </c:ser>
        <c:ser>
          <c:idx val="1"/>
          <c:order val="1"/>
          <c:tx>
            <c:strRef>
              <c:f>Sheet1!$T$73</c:f>
              <c:strCache>
                <c:ptCount val="1"/>
                <c:pt idx="0">
                  <c:v>Total WT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Sheet1!$R$74:$R$82</c:f>
              <c:strCache>
                <c:ptCount val="9"/>
                <c:pt idx="0">
                  <c:v>Biochar</c:v>
                </c:pt>
                <c:pt idx="1">
                  <c:v>Chitin</c:v>
                </c:pt>
                <c:pt idx="2">
                  <c:v>CM</c:v>
                </c:pt>
                <c:pt idx="3">
                  <c:v>CM+BIO</c:v>
                </c:pt>
                <c:pt idx="4">
                  <c:v>CM+Chitin</c:v>
                </c:pt>
                <c:pt idx="5">
                  <c:v>NM</c:v>
                </c:pt>
                <c:pt idx="6">
                  <c:v>SS</c:v>
                </c:pt>
                <c:pt idx="7">
                  <c:v>SS+Bio</c:v>
                </c:pt>
                <c:pt idx="8">
                  <c:v>SS+Chitin</c:v>
                </c:pt>
              </c:strCache>
            </c:strRef>
          </c:cat>
          <c:val>
            <c:numRef>
              <c:f>Sheet1!$T$74:$T$82</c:f>
              <c:numCache>
                <c:formatCode>0.0</c:formatCode>
                <c:ptCount val="9"/>
                <c:pt idx="0">
                  <c:v>14.5</c:v>
                </c:pt>
                <c:pt idx="1">
                  <c:v>29.8</c:v>
                </c:pt>
                <c:pt idx="2">
                  <c:v>28.5</c:v>
                </c:pt>
                <c:pt idx="3">
                  <c:v>24</c:v>
                </c:pt>
                <c:pt idx="4">
                  <c:v>18</c:v>
                </c:pt>
                <c:pt idx="5">
                  <c:v>18</c:v>
                </c:pt>
                <c:pt idx="6">
                  <c:v>14.9</c:v>
                </c:pt>
                <c:pt idx="7">
                  <c:v>17.3</c:v>
                </c:pt>
                <c:pt idx="8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2-45A5-B76A-85EC5A91F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019528"/>
        <c:axId val="519020184"/>
      </c:barChart>
      <c:catAx>
        <c:axId val="519019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Soil Treatments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20184"/>
        <c:crosses val="autoZero"/>
        <c:auto val="1"/>
        <c:lblAlgn val="ctr"/>
        <c:lblOffset val="100"/>
        <c:noMultiLvlLbl val="0"/>
      </c:catAx>
      <c:valAx>
        <c:axId val="519020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Yield and Weight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71751934481786"/>
          <c:y val="0.18327228803856746"/>
          <c:w val="0.21360998587969501"/>
          <c:h val="0.1237967083004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75603" y="-21006"/>
            <a:ext cx="12440976" cy="1413577"/>
            <a:chOff x="-56705" y="-21005"/>
            <a:chExt cx="9302765" cy="105939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 userDrawn="1"/>
        </p:nvGrpSpPr>
        <p:grpSpPr>
          <a:xfrm>
            <a:off x="-75603" y="7022"/>
            <a:ext cx="12424529" cy="1385549"/>
            <a:chOff x="-56705" y="0"/>
            <a:chExt cx="9290467" cy="103838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461362" y="106991"/>
              <a:ext cx="7772400" cy="57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College of Agriculture, Community, and the Sciences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22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5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75604" y="-21005"/>
            <a:ext cx="12403687" cy="1059394"/>
            <a:chOff x="-56705" y="-21005"/>
            <a:chExt cx="9302765" cy="105939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 userDrawn="1"/>
        </p:nvGrpSpPr>
        <p:grpSpPr>
          <a:xfrm>
            <a:off x="-75603" y="-21006"/>
            <a:ext cx="12440976" cy="1413577"/>
            <a:chOff x="-56705" y="-21005"/>
            <a:chExt cx="9302765" cy="105939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 userDrawn="1"/>
        </p:nvGrpSpPr>
        <p:grpSpPr>
          <a:xfrm>
            <a:off x="-75603" y="7022"/>
            <a:ext cx="12424529" cy="1385549"/>
            <a:chOff x="-56705" y="0"/>
            <a:chExt cx="9290467" cy="103838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461362" y="106991"/>
              <a:ext cx="7772400" cy="57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College of Agriculture, Community, and the Sciences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7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49036"/>
            <a:ext cx="12192000" cy="89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12192000" cy="1007390"/>
            <a:chOff x="0" y="0"/>
            <a:chExt cx="9144000" cy="100739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60289" y="0"/>
              <a:ext cx="716843" cy="1007390"/>
            </a:xfrm>
            <a:custGeom>
              <a:avLst/>
              <a:gdLst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0 w 817582"/>
                <a:gd name="connsiteY3" fmla="*/ 978946 h 978946"/>
                <a:gd name="connsiteX4" fmla="*/ 0 w 817582"/>
                <a:gd name="connsiteY4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06878 w 817582"/>
                <a:gd name="connsiteY3" fmla="*/ 976393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14627 w 817582"/>
                <a:gd name="connsiteY3" fmla="*/ 805911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82" h="978946">
                  <a:moveTo>
                    <a:pt x="0" y="0"/>
                  </a:moveTo>
                  <a:lnTo>
                    <a:pt x="817582" y="0"/>
                  </a:lnTo>
                  <a:lnTo>
                    <a:pt x="817582" y="978946"/>
                  </a:lnTo>
                  <a:lnTo>
                    <a:pt x="414627" y="805911"/>
                  </a:lnTo>
                  <a:lnTo>
                    <a:pt x="0" y="978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7755"/>
            <a:stretch/>
          </p:blipFill>
          <p:spPr>
            <a:xfrm>
              <a:off x="387461" y="77492"/>
              <a:ext cx="643179" cy="70823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1828800" y="97564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75604" y="-21005"/>
            <a:ext cx="12403687" cy="1059394"/>
            <a:chOff x="-56705" y="-21005"/>
            <a:chExt cx="9302765" cy="105939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 userDrawn="1"/>
        </p:nvGrpSpPr>
        <p:grpSpPr>
          <a:xfrm>
            <a:off x="-75603" y="-21006"/>
            <a:ext cx="12440976" cy="1413577"/>
            <a:chOff x="-56705" y="-21005"/>
            <a:chExt cx="9302765" cy="105939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 userDrawn="1"/>
        </p:nvGrpSpPr>
        <p:grpSpPr>
          <a:xfrm>
            <a:off x="-75603" y="7022"/>
            <a:ext cx="12424529" cy="1385549"/>
            <a:chOff x="-56705" y="0"/>
            <a:chExt cx="9290467" cy="1038389"/>
          </a:xfrm>
        </p:grpSpPr>
        <p:sp>
          <p:nvSpPr>
            <p:cNvPr id="28" name="Rectangle 27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1461362" y="106991"/>
              <a:ext cx="7772400" cy="57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College of Agriculture, Community, and the Sciences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100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6832"/>
            <a:ext cx="10515600" cy="5757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0501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0501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49036"/>
            <a:ext cx="12192000" cy="89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2192000" cy="1007390"/>
            <a:chOff x="0" y="0"/>
            <a:chExt cx="9144000" cy="100739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9"/>
            <p:cNvSpPr/>
            <p:nvPr userDrawn="1"/>
          </p:nvSpPr>
          <p:spPr>
            <a:xfrm>
              <a:off x="360289" y="0"/>
              <a:ext cx="716843" cy="1007390"/>
            </a:xfrm>
            <a:custGeom>
              <a:avLst/>
              <a:gdLst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0 w 817582"/>
                <a:gd name="connsiteY3" fmla="*/ 978946 h 978946"/>
                <a:gd name="connsiteX4" fmla="*/ 0 w 817582"/>
                <a:gd name="connsiteY4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06878 w 817582"/>
                <a:gd name="connsiteY3" fmla="*/ 976393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14627 w 817582"/>
                <a:gd name="connsiteY3" fmla="*/ 805911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82" h="978946">
                  <a:moveTo>
                    <a:pt x="0" y="0"/>
                  </a:moveTo>
                  <a:lnTo>
                    <a:pt x="817582" y="0"/>
                  </a:lnTo>
                  <a:lnTo>
                    <a:pt x="817582" y="978946"/>
                  </a:lnTo>
                  <a:lnTo>
                    <a:pt x="414627" y="805911"/>
                  </a:lnTo>
                  <a:lnTo>
                    <a:pt x="0" y="978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7755"/>
            <a:stretch/>
          </p:blipFill>
          <p:spPr>
            <a:xfrm>
              <a:off x="387461" y="77492"/>
              <a:ext cx="643179" cy="70823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1828800" y="13570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75604" y="-21005"/>
            <a:ext cx="12403687" cy="1059394"/>
            <a:chOff x="-56705" y="-21005"/>
            <a:chExt cx="9302765" cy="105939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 userDrawn="1"/>
        </p:nvGrpSpPr>
        <p:grpSpPr>
          <a:xfrm>
            <a:off x="-75603" y="-21006"/>
            <a:ext cx="12440976" cy="1413577"/>
            <a:chOff x="-56705" y="-21005"/>
            <a:chExt cx="9302765" cy="105939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 userDrawn="1"/>
        </p:nvGrpSpPr>
        <p:grpSpPr>
          <a:xfrm>
            <a:off x="-75603" y="7022"/>
            <a:ext cx="12424529" cy="1385549"/>
            <a:chOff x="-56705" y="0"/>
            <a:chExt cx="9290467" cy="1038389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1461362" y="106991"/>
              <a:ext cx="7772400" cy="57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College of Agriculture, Community, and the Sciences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34" name="Straight Connector 33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262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949036"/>
            <a:ext cx="12192000" cy="89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12192000" cy="1007390"/>
            <a:chOff x="0" y="0"/>
            <a:chExt cx="9144000" cy="100739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9"/>
            <p:cNvSpPr/>
            <p:nvPr userDrawn="1"/>
          </p:nvSpPr>
          <p:spPr>
            <a:xfrm>
              <a:off x="360289" y="0"/>
              <a:ext cx="716843" cy="1007390"/>
            </a:xfrm>
            <a:custGeom>
              <a:avLst/>
              <a:gdLst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0 w 817582"/>
                <a:gd name="connsiteY3" fmla="*/ 978946 h 978946"/>
                <a:gd name="connsiteX4" fmla="*/ 0 w 817582"/>
                <a:gd name="connsiteY4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06878 w 817582"/>
                <a:gd name="connsiteY3" fmla="*/ 976393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14627 w 817582"/>
                <a:gd name="connsiteY3" fmla="*/ 805911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82" h="978946">
                  <a:moveTo>
                    <a:pt x="0" y="0"/>
                  </a:moveTo>
                  <a:lnTo>
                    <a:pt x="817582" y="0"/>
                  </a:lnTo>
                  <a:lnTo>
                    <a:pt x="817582" y="978946"/>
                  </a:lnTo>
                  <a:lnTo>
                    <a:pt x="414627" y="805911"/>
                  </a:lnTo>
                  <a:lnTo>
                    <a:pt x="0" y="978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7755"/>
            <a:stretch/>
          </p:blipFill>
          <p:spPr>
            <a:xfrm>
              <a:off x="387461" y="77492"/>
              <a:ext cx="643179" cy="70823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1828800" y="134564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75604" y="-21005"/>
            <a:ext cx="12403687" cy="1059394"/>
            <a:chOff x="-56705" y="-21005"/>
            <a:chExt cx="9302765" cy="105939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 userDrawn="1"/>
        </p:nvGrpSpPr>
        <p:grpSpPr>
          <a:xfrm>
            <a:off x="-75603" y="-21006"/>
            <a:ext cx="12440976" cy="1413577"/>
            <a:chOff x="-56705" y="-21005"/>
            <a:chExt cx="9302765" cy="105939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9" name="Straight Connector 28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 userDrawn="1"/>
        </p:nvGrpSpPr>
        <p:grpSpPr>
          <a:xfrm>
            <a:off x="-75603" y="7022"/>
            <a:ext cx="12424529" cy="1385549"/>
            <a:chOff x="-56705" y="0"/>
            <a:chExt cx="9290467" cy="1038389"/>
          </a:xfrm>
        </p:grpSpPr>
        <p:sp>
          <p:nvSpPr>
            <p:cNvPr id="31" name="Rectangle 30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1461362" y="106991"/>
              <a:ext cx="7772400" cy="57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College of Agriculture, Community, and the Sciences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36" name="Straight Connector 35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229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57" y="141413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949036"/>
            <a:ext cx="12192000" cy="89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1007390"/>
            <a:chOff x="0" y="0"/>
            <a:chExt cx="9144000" cy="100739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9"/>
            <p:cNvSpPr/>
            <p:nvPr userDrawn="1"/>
          </p:nvSpPr>
          <p:spPr>
            <a:xfrm>
              <a:off x="360289" y="0"/>
              <a:ext cx="716843" cy="1007390"/>
            </a:xfrm>
            <a:custGeom>
              <a:avLst/>
              <a:gdLst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0 w 817582"/>
                <a:gd name="connsiteY3" fmla="*/ 978946 h 978946"/>
                <a:gd name="connsiteX4" fmla="*/ 0 w 817582"/>
                <a:gd name="connsiteY4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06878 w 817582"/>
                <a:gd name="connsiteY3" fmla="*/ 976393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14627 w 817582"/>
                <a:gd name="connsiteY3" fmla="*/ 805911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82" h="978946">
                  <a:moveTo>
                    <a:pt x="0" y="0"/>
                  </a:moveTo>
                  <a:lnTo>
                    <a:pt x="817582" y="0"/>
                  </a:lnTo>
                  <a:lnTo>
                    <a:pt x="817582" y="978946"/>
                  </a:lnTo>
                  <a:lnTo>
                    <a:pt x="414627" y="805911"/>
                  </a:lnTo>
                  <a:lnTo>
                    <a:pt x="0" y="978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7755"/>
            <a:stretch/>
          </p:blipFill>
          <p:spPr>
            <a:xfrm>
              <a:off x="387461" y="77492"/>
              <a:ext cx="643179" cy="70823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1625600" y="1743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5604" y="-21005"/>
            <a:ext cx="12403687" cy="1059394"/>
            <a:chOff x="-56705" y="-21005"/>
            <a:chExt cx="9302765" cy="105939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-75603" y="-21006"/>
            <a:ext cx="12440976" cy="1413577"/>
            <a:chOff x="-56705" y="-21005"/>
            <a:chExt cx="9302765" cy="105939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 userDrawn="1"/>
        </p:nvGrpSpPr>
        <p:grpSpPr>
          <a:xfrm>
            <a:off x="-75603" y="7022"/>
            <a:ext cx="12424529" cy="1385549"/>
            <a:chOff x="-56705" y="0"/>
            <a:chExt cx="9290467" cy="1038389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1461362" y="106991"/>
              <a:ext cx="7772400" cy="57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College of Agriculture, Community, and the Sciences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664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49036"/>
            <a:ext cx="12192000" cy="89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12192000" cy="1007390"/>
            <a:chOff x="0" y="0"/>
            <a:chExt cx="9144000" cy="100739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Rectangle 9"/>
            <p:cNvSpPr/>
            <p:nvPr userDrawn="1"/>
          </p:nvSpPr>
          <p:spPr>
            <a:xfrm>
              <a:off x="360289" y="0"/>
              <a:ext cx="716843" cy="1007390"/>
            </a:xfrm>
            <a:custGeom>
              <a:avLst/>
              <a:gdLst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0 w 817582"/>
                <a:gd name="connsiteY3" fmla="*/ 978946 h 978946"/>
                <a:gd name="connsiteX4" fmla="*/ 0 w 817582"/>
                <a:gd name="connsiteY4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06878 w 817582"/>
                <a:gd name="connsiteY3" fmla="*/ 976393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14627 w 817582"/>
                <a:gd name="connsiteY3" fmla="*/ 805911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82" h="978946">
                  <a:moveTo>
                    <a:pt x="0" y="0"/>
                  </a:moveTo>
                  <a:lnTo>
                    <a:pt x="817582" y="0"/>
                  </a:lnTo>
                  <a:lnTo>
                    <a:pt x="817582" y="978946"/>
                  </a:lnTo>
                  <a:lnTo>
                    <a:pt x="414627" y="805911"/>
                  </a:lnTo>
                  <a:lnTo>
                    <a:pt x="0" y="978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7755"/>
            <a:stretch/>
          </p:blipFill>
          <p:spPr>
            <a:xfrm>
              <a:off x="387461" y="77492"/>
              <a:ext cx="643179" cy="70823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 userDrawn="1"/>
        </p:nvSpPr>
        <p:spPr>
          <a:xfrm>
            <a:off x="1625600" y="1743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75604" y="-21005"/>
            <a:ext cx="12403687" cy="1059394"/>
            <a:chOff x="-56705" y="-21005"/>
            <a:chExt cx="9302765" cy="105939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 userDrawn="1"/>
        </p:nvGrpSpPr>
        <p:grpSpPr>
          <a:xfrm>
            <a:off x="-75603" y="7022"/>
            <a:ext cx="12424529" cy="1385549"/>
            <a:chOff x="-56705" y="0"/>
            <a:chExt cx="9290467" cy="1038389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1461362" y="106991"/>
              <a:ext cx="7772400" cy="57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College of Agriculture, Community, and the Sciences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427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57981"/>
            <a:ext cx="3932237" cy="10761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466363"/>
            <a:ext cx="6172200" cy="3889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49036"/>
            <a:ext cx="12192000" cy="89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2192000" cy="1007390"/>
            <a:chOff x="0" y="0"/>
            <a:chExt cx="9144000" cy="100739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9"/>
            <p:cNvSpPr/>
            <p:nvPr userDrawn="1"/>
          </p:nvSpPr>
          <p:spPr>
            <a:xfrm>
              <a:off x="360289" y="0"/>
              <a:ext cx="716843" cy="1007390"/>
            </a:xfrm>
            <a:custGeom>
              <a:avLst/>
              <a:gdLst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0 w 817582"/>
                <a:gd name="connsiteY3" fmla="*/ 978946 h 978946"/>
                <a:gd name="connsiteX4" fmla="*/ 0 w 817582"/>
                <a:gd name="connsiteY4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06878 w 817582"/>
                <a:gd name="connsiteY3" fmla="*/ 976393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14627 w 817582"/>
                <a:gd name="connsiteY3" fmla="*/ 805911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82" h="978946">
                  <a:moveTo>
                    <a:pt x="0" y="0"/>
                  </a:moveTo>
                  <a:lnTo>
                    <a:pt x="817582" y="0"/>
                  </a:lnTo>
                  <a:lnTo>
                    <a:pt x="817582" y="978946"/>
                  </a:lnTo>
                  <a:lnTo>
                    <a:pt x="414627" y="805911"/>
                  </a:lnTo>
                  <a:lnTo>
                    <a:pt x="0" y="978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7755"/>
            <a:stretch/>
          </p:blipFill>
          <p:spPr>
            <a:xfrm>
              <a:off x="387461" y="77492"/>
              <a:ext cx="643179" cy="70823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1625600" y="1743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75604" y="-21005"/>
            <a:ext cx="12403687" cy="1059394"/>
            <a:chOff x="-56705" y="-21005"/>
            <a:chExt cx="9302765" cy="105939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 userDrawn="1"/>
        </p:nvGrpSpPr>
        <p:grpSpPr>
          <a:xfrm>
            <a:off x="-75603" y="7022"/>
            <a:ext cx="12439056" cy="1385549"/>
            <a:chOff x="-56705" y="0"/>
            <a:chExt cx="9301329" cy="103838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472224" y="107993"/>
              <a:ext cx="7772400" cy="57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College of Agriculture, Community, and the Sciences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16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71768"/>
            <a:ext cx="3932237" cy="8393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600" y="1671768"/>
            <a:ext cx="6172200" cy="465810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44346"/>
            <a:ext cx="3932237" cy="38120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49036"/>
            <a:ext cx="12192000" cy="89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2192000" cy="1007390"/>
            <a:chOff x="0" y="0"/>
            <a:chExt cx="9144000" cy="100739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9"/>
            <p:cNvSpPr/>
            <p:nvPr userDrawn="1"/>
          </p:nvSpPr>
          <p:spPr>
            <a:xfrm>
              <a:off x="360289" y="0"/>
              <a:ext cx="716843" cy="1007390"/>
            </a:xfrm>
            <a:custGeom>
              <a:avLst/>
              <a:gdLst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0 w 817582"/>
                <a:gd name="connsiteY3" fmla="*/ 978946 h 978946"/>
                <a:gd name="connsiteX4" fmla="*/ 0 w 817582"/>
                <a:gd name="connsiteY4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06878 w 817582"/>
                <a:gd name="connsiteY3" fmla="*/ 976393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  <a:gd name="connsiteX0" fmla="*/ 0 w 817582"/>
                <a:gd name="connsiteY0" fmla="*/ 0 h 978946"/>
                <a:gd name="connsiteX1" fmla="*/ 817582 w 817582"/>
                <a:gd name="connsiteY1" fmla="*/ 0 h 978946"/>
                <a:gd name="connsiteX2" fmla="*/ 817582 w 817582"/>
                <a:gd name="connsiteY2" fmla="*/ 978946 h 978946"/>
                <a:gd name="connsiteX3" fmla="*/ 414627 w 817582"/>
                <a:gd name="connsiteY3" fmla="*/ 805911 h 978946"/>
                <a:gd name="connsiteX4" fmla="*/ 0 w 817582"/>
                <a:gd name="connsiteY4" fmla="*/ 978946 h 978946"/>
                <a:gd name="connsiteX5" fmla="*/ 0 w 817582"/>
                <a:gd name="connsiteY5" fmla="*/ 0 h 9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82" h="978946">
                  <a:moveTo>
                    <a:pt x="0" y="0"/>
                  </a:moveTo>
                  <a:lnTo>
                    <a:pt x="817582" y="0"/>
                  </a:lnTo>
                  <a:lnTo>
                    <a:pt x="817582" y="978946"/>
                  </a:lnTo>
                  <a:lnTo>
                    <a:pt x="414627" y="805911"/>
                  </a:lnTo>
                  <a:lnTo>
                    <a:pt x="0" y="978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7755"/>
            <a:stretch/>
          </p:blipFill>
          <p:spPr>
            <a:xfrm>
              <a:off x="387461" y="77492"/>
              <a:ext cx="643179" cy="70823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1625600" y="1743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75604" y="-21005"/>
            <a:ext cx="12403687" cy="1059394"/>
            <a:chOff x="-56705" y="-21005"/>
            <a:chExt cx="9302765" cy="105939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473660" y="-21005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Cooperative Extension Program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 userDrawn="1"/>
        </p:nvGrpSpPr>
        <p:grpSpPr>
          <a:xfrm>
            <a:off x="-75603" y="7022"/>
            <a:ext cx="12424529" cy="1385549"/>
            <a:chOff x="-56705" y="0"/>
            <a:chExt cx="9290467" cy="103838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949034"/>
              <a:ext cx="9144000" cy="8935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9144000" cy="94539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461362" y="106991"/>
              <a:ext cx="7772400" cy="57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endParaRPr>
            </a:p>
            <a:p>
              <a:r>
                <a:rPr lang="en-US" sz="2800" b="0" cap="all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College of Agriculture, Community, and the Sciences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34083"/>
            <a:stretch/>
          </p:blipFill>
          <p:spPr>
            <a:xfrm>
              <a:off x="-56705" y="120582"/>
              <a:ext cx="1472396" cy="72470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012457" y="749466"/>
              <a:ext cx="191530" cy="126966"/>
            </a:xfrm>
            <a:prstGeom prst="rect">
              <a:avLst/>
            </a:prstGeom>
            <a:solidFill>
              <a:srgbClr val="046A38"/>
            </a:solidFill>
            <a:ln>
              <a:solidFill>
                <a:srgbClr val="04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1357721" y="89433"/>
              <a:ext cx="0" cy="730966"/>
            </a:xfrm>
            <a:prstGeom prst="line">
              <a:avLst/>
            </a:prstGeom>
            <a:ln>
              <a:solidFill>
                <a:srgbClr val="FFD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245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90B43-80D3-4E62-BCCE-7E9532414BF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F8FE5-FDAC-4AE2-9681-7E7F068E48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denguides.com/89749-benefits-chicken-manure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05" y="1670858"/>
            <a:ext cx="11878887" cy="15627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Yield and Quality of Eggplant, </a:t>
            </a:r>
            <a:r>
              <a:rPr lang="en-US" sz="4000" i="1" dirty="0"/>
              <a:t>Solanum melongena</a:t>
            </a:r>
            <a:r>
              <a:rPr lang="en-US" sz="4000" dirty="0"/>
              <a:t>, Grown in Various Soil </a:t>
            </a:r>
            <a:r>
              <a:rPr lang="en-US" sz="4000" dirty="0" smtClean="0"/>
              <a:t>Amendments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065" y="3685165"/>
            <a:ext cx="10871200" cy="88683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Eric T.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Turley,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Rance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Paxton, and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George F. Antonious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26094" y="4779817"/>
            <a:ext cx="854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Agriculture, Community, and the Sciences, Kentucky State University, Frankfort, KY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40601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1370040"/>
            <a:ext cx="4747953" cy="909493"/>
          </a:xfrm>
        </p:spPr>
        <p:txBody>
          <a:bodyPr>
            <a:normAutofit/>
          </a:bodyPr>
          <a:lstStyle/>
          <a:p>
            <a:r>
              <a:rPr lang="en-US" sz="4000" dirty="0"/>
              <a:t>Benefits of </a:t>
            </a:r>
            <a:r>
              <a:rPr lang="en-US" sz="4000" dirty="0" smtClean="0"/>
              <a:t>Chitin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66" y="2412537"/>
            <a:ext cx="10807931" cy="437064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Chitin </a:t>
            </a:r>
            <a:r>
              <a:rPr lang="en-US" sz="2400" dirty="0" smtClean="0"/>
              <a:t>is </a:t>
            </a:r>
            <a:r>
              <a:rPr lang="en-US" sz="2400" dirty="0"/>
              <a:t>a long-chain </a:t>
            </a:r>
            <a:r>
              <a:rPr lang="en-US" sz="2400" dirty="0" smtClean="0"/>
              <a:t>polymer, </a:t>
            </a:r>
            <a:r>
              <a:rPr lang="en-US" sz="2400" dirty="0"/>
              <a:t>an amide derivative of glucose. This polysaccharide is a primary component of cell walls in fungi, the exoskeletons of arthropods, such as crustaceans and insects, the radulae of </a:t>
            </a:r>
            <a:r>
              <a:rPr lang="en-US" sz="2400" dirty="0" smtClean="0"/>
              <a:t>mollusks,</a:t>
            </a:r>
            <a:r>
              <a:rPr lang="en-US" sz="2400" dirty="0"/>
              <a:t> cephalopod beaks, and the scales of fish and skin of </a:t>
            </a:r>
            <a:r>
              <a:rPr lang="en-US" sz="2400" dirty="0" smtClean="0"/>
              <a:t>lissamphibians, making </a:t>
            </a:r>
            <a:r>
              <a:rPr lang="en-US" sz="2400" dirty="0"/>
              <a:t>it the second most abundant polysaccharide in </a:t>
            </a:r>
            <a:r>
              <a:rPr lang="en-US" sz="2400" dirty="0" smtClean="0"/>
              <a:t>nature.</a:t>
            </a:r>
          </a:p>
          <a:p>
            <a:r>
              <a:rPr lang="en-US" sz="2400" dirty="0"/>
              <a:t>Chitin is a good inducer of plant defense mechanisms for controlling </a:t>
            </a:r>
            <a:r>
              <a:rPr lang="en-US" sz="2400" dirty="0" smtClean="0"/>
              <a:t>diseases and it </a:t>
            </a:r>
            <a:r>
              <a:rPr lang="en-US" sz="2400" dirty="0"/>
              <a:t>has potential for use as </a:t>
            </a:r>
            <a:r>
              <a:rPr lang="en-US" sz="2400" dirty="0" smtClean="0"/>
              <a:t>a soil fertilizer</a:t>
            </a:r>
            <a:r>
              <a:rPr lang="en-US" sz="2400" dirty="0"/>
              <a:t> to improve fertility and plant resilience that may enhance crop yields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It is the second most abundant polysaccharide, after cellulose, and rich in </a:t>
            </a:r>
            <a:r>
              <a:rPr lang="en-US" sz="2400" dirty="0" smtClean="0"/>
              <a:t>N, Ca, Mg and </a:t>
            </a:r>
            <a:r>
              <a:rPr lang="en-US" sz="2400" dirty="0"/>
              <a:t>other vital minerals required for healthy microbial activity. When released in the soil, chitin increases the availability of </a:t>
            </a:r>
            <a:r>
              <a:rPr lang="en-US" sz="2400" dirty="0" smtClean="0"/>
              <a:t>N </a:t>
            </a:r>
            <a:r>
              <a:rPr lang="en-US" sz="2400" dirty="0"/>
              <a:t>to soil microbes and plants.</a:t>
            </a:r>
          </a:p>
        </p:txBody>
      </p:sp>
    </p:spTree>
    <p:extLst>
      <p:ext uri="{BB962C8B-B14F-4D97-AF65-F5344CB8AC3E}">
        <p14:creationId xmlns:p14="http://schemas.microsoft.com/office/powerpoint/2010/main" val="2603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890" y="1645371"/>
            <a:ext cx="10515600" cy="894629"/>
          </a:xfrm>
        </p:spPr>
        <p:txBody>
          <a:bodyPr/>
          <a:lstStyle/>
          <a:p>
            <a:r>
              <a:rPr lang="en-US" dirty="0"/>
              <a:t>Study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1" y="3048001"/>
            <a:ext cx="8750530" cy="229769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assess the impact of soil amendments on the yield and quality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eggplant grown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amended soil.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891" y="1327555"/>
            <a:ext cx="310665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Method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8891" y="2869249"/>
            <a:ext cx="10515600" cy="3082664"/>
          </a:xfrm>
        </p:spPr>
        <p:txBody>
          <a:bodyPr>
            <a:normAutofit/>
          </a:bodyPr>
          <a:lstStyle/>
          <a:p>
            <a:r>
              <a:rPr lang="en-US" dirty="0"/>
              <a:t>Plants were grown in </a:t>
            </a:r>
            <a:r>
              <a:rPr lang="en-US" dirty="0" smtClean="0"/>
              <a:t>27 plots, with 9 </a:t>
            </a:r>
            <a:r>
              <a:rPr lang="en-US" dirty="0"/>
              <a:t>different soil treatments </a:t>
            </a:r>
            <a:r>
              <a:rPr lang="en-US" dirty="0" smtClean="0"/>
              <a:t>(eight </a:t>
            </a:r>
            <a:r>
              <a:rPr lang="en-US" dirty="0"/>
              <a:t>soil </a:t>
            </a:r>
            <a:r>
              <a:rPr lang="en-US" dirty="0" smtClean="0"/>
              <a:t>amendment treatments and </a:t>
            </a:r>
            <a:r>
              <a:rPr lang="en-US" dirty="0"/>
              <a:t>native soil used as a </a:t>
            </a:r>
            <a:r>
              <a:rPr lang="en-US" dirty="0" smtClean="0"/>
              <a:t>control</a:t>
            </a:r>
            <a:r>
              <a:rPr lang="en-US" dirty="0"/>
              <a:t>) replicated three times.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All eggplant were harvested and graded according to United States Department of Agriculture (USDA) Grading Standards.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138" y="1636684"/>
            <a:ext cx="5316452" cy="97553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Eggplant Variety (</a:t>
            </a:r>
            <a:r>
              <a:rPr lang="en-US" sz="3600" dirty="0"/>
              <a:t>cv. </a:t>
            </a:r>
            <a:r>
              <a:rPr lang="en-US" sz="3600" dirty="0" smtClean="0"/>
              <a:t>Nadia)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 descr="Nadia Eggplan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r="23737"/>
          <a:stretch/>
        </p:blipFill>
        <p:spPr bwMode="auto">
          <a:xfrm>
            <a:off x="2585258" y="2296908"/>
            <a:ext cx="5245331" cy="440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125" y="1128133"/>
            <a:ext cx="10515600" cy="903865"/>
          </a:xfrm>
        </p:spPr>
        <p:txBody>
          <a:bodyPr>
            <a:normAutofit/>
          </a:bodyPr>
          <a:lstStyle/>
          <a:p>
            <a:r>
              <a:rPr lang="en-US" sz="3600" dirty="0"/>
              <a:t>Experimental Plot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25" y="1882870"/>
            <a:ext cx="5469774" cy="479224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flipH="1">
            <a:off x="8919555" y="1230285"/>
            <a:ext cx="623455" cy="40482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295" y="1259205"/>
            <a:ext cx="8264238" cy="761711"/>
          </a:xfrm>
        </p:spPr>
        <p:txBody>
          <a:bodyPr>
            <a:normAutofit/>
          </a:bodyPr>
          <a:lstStyle/>
          <a:p>
            <a:r>
              <a:rPr lang="en-US" sz="3600" dirty="0"/>
              <a:t>Quality of </a:t>
            </a:r>
            <a:r>
              <a:rPr lang="en-US" sz="3600" dirty="0" smtClean="0"/>
              <a:t>Eggplant-USDA </a:t>
            </a:r>
            <a:r>
              <a:rPr lang="en-US" sz="3600" dirty="0"/>
              <a:t>Grade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824690"/>
              </p:ext>
            </p:extLst>
          </p:nvPr>
        </p:nvGraphicFramePr>
        <p:xfrm>
          <a:off x="340822" y="1825624"/>
          <a:ext cx="11012978" cy="480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56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402" y="1272655"/>
            <a:ext cx="6495473" cy="752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Quantity of Eggplant Fruit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046752"/>
              </p:ext>
            </p:extLst>
          </p:nvPr>
        </p:nvGraphicFramePr>
        <p:xfrm>
          <a:off x="570345" y="2025129"/>
          <a:ext cx="10515600" cy="45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7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095" y="1553847"/>
            <a:ext cx="10515600" cy="7487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Total Yield &amp; Weight of Eggplant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842043"/>
              </p:ext>
            </p:extLst>
          </p:nvPr>
        </p:nvGraphicFramePr>
        <p:xfrm>
          <a:off x="538941" y="2208010"/>
          <a:ext cx="11065625" cy="450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36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37" y="1524000"/>
            <a:ext cx="4832927" cy="80399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48" y="2811549"/>
            <a:ext cx="10515600" cy="3331557"/>
          </a:xfrm>
        </p:spPr>
        <p:txBody>
          <a:bodyPr/>
          <a:lstStyle/>
          <a:p>
            <a:r>
              <a:rPr lang="en-US" dirty="0" smtClean="0"/>
              <a:t>Results </a:t>
            </a:r>
            <a:r>
              <a:rPr lang="en-US" dirty="0"/>
              <a:t>revealed that </a:t>
            </a:r>
            <a:r>
              <a:rPr lang="en-US" dirty="0" smtClean="0"/>
              <a:t>eggplant yield </a:t>
            </a:r>
            <a:r>
              <a:rPr lang="en-US" dirty="0"/>
              <a:t>obtained from </a:t>
            </a:r>
            <a:r>
              <a:rPr lang="en-US" dirty="0" smtClean="0"/>
              <a:t>Chicken Manure </a:t>
            </a:r>
            <a:r>
              <a:rPr lang="en-US" dirty="0"/>
              <a:t>treatment was significantly greater </a:t>
            </a:r>
            <a:r>
              <a:rPr lang="en-US" dirty="0" smtClean="0"/>
              <a:t>for total yield compared to all other soil treatments. </a:t>
            </a:r>
          </a:p>
          <a:p>
            <a:r>
              <a:rPr lang="en-US" dirty="0" smtClean="0"/>
              <a:t>Chicken </a:t>
            </a:r>
            <a:r>
              <a:rPr lang="en-US" dirty="0"/>
              <a:t>manure </a:t>
            </a:r>
            <a:r>
              <a:rPr lang="en-US" dirty="0" smtClean="0"/>
              <a:t>only and Chitin only amended </a:t>
            </a:r>
            <a:r>
              <a:rPr lang="en-US" dirty="0"/>
              <a:t>soil </a:t>
            </a:r>
            <a:r>
              <a:rPr lang="en-US" dirty="0" smtClean="0"/>
              <a:t>had the greatest number of eggplant fruit in USDA grades: US Fancy, US No.1, and US No.2 compared </a:t>
            </a:r>
            <a:r>
              <a:rPr lang="en-US" dirty="0"/>
              <a:t>to </a:t>
            </a:r>
            <a:r>
              <a:rPr lang="en-US" dirty="0" smtClean="0"/>
              <a:t>all other soil treatments.</a:t>
            </a:r>
          </a:p>
        </p:txBody>
      </p:sp>
    </p:spTree>
    <p:extLst>
      <p:ext uri="{BB962C8B-B14F-4D97-AF65-F5344CB8AC3E}">
        <p14:creationId xmlns:p14="http://schemas.microsoft.com/office/powerpoint/2010/main" val="18091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5162"/>
            <a:ext cx="10515600" cy="724766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1055"/>
            <a:ext cx="9727276" cy="2309090"/>
          </a:xfrm>
        </p:spPr>
        <p:txBody>
          <a:bodyPr>
            <a:normAutofit/>
          </a:bodyPr>
          <a:lstStyle/>
          <a:p>
            <a:r>
              <a:rPr lang="en-US" dirty="0" smtClean="0"/>
              <a:t>Our research shows that of all research amendments, the use of Chicken Manure Only or Chitin Only amended soil gives the </a:t>
            </a:r>
            <a:r>
              <a:rPr lang="en-US" dirty="0"/>
              <a:t>greatest total </a:t>
            </a:r>
            <a:r>
              <a:rPr lang="en-US" dirty="0" smtClean="0"/>
              <a:t>yield and greatest USDA marketable graded eggplant fruit.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45" y="1131223"/>
            <a:ext cx="320640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345" y="2394066"/>
            <a:ext cx="10515600" cy="42893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soil amendments as a source </a:t>
            </a:r>
            <a:r>
              <a:rPr lang="en-US" dirty="0"/>
              <a:t>of soil nutrients in </a:t>
            </a:r>
            <a:r>
              <a:rPr lang="en-US" dirty="0" smtClean="0"/>
              <a:t>fruit &amp; vegetable </a:t>
            </a:r>
            <a:r>
              <a:rPr lang="en-US" dirty="0"/>
              <a:t>production is growing </a:t>
            </a:r>
            <a:r>
              <a:rPr lang="en-US" dirty="0" smtClean="0"/>
              <a:t>worldwide.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Problems with soil deterioration and erosion associated with conventional farming practices also </a:t>
            </a:r>
            <a:r>
              <a:rPr lang="en-US" dirty="0" smtClean="0"/>
              <a:t>drives </a:t>
            </a:r>
            <a:r>
              <a:rPr lang="en-US" dirty="0"/>
              <a:t>the </a:t>
            </a:r>
            <a:r>
              <a:rPr lang="en-US" dirty="0" smtClean="0"/>
              <a:t>increasing use </a:t>
            </a:r>
            <a:r>
              <a:rPr lang="en-US" dirty="0"/>
              <a:t>of soil </a:t>
            </a:r>
            <a:r>
              <a:rPr lang="en-US" dirty="0" smtClean="0"/>
              <a:t>amendments.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Escalating production costs associated with </a:t>
            </a:r>
            <a:r>
              <a:rPr lang="en-US" dirty="0" smtClean="0"/>
              <a:t>escalating </a:t>
            </a:r>
            <a:r>
              <a:rPr lang="en-US" dirty="0"/>
              <a:t>costs of fuel and fertilizers </a:t>
            </a:r>
            <a:r>
              <a:rPr lang="en-US" dirty="0" smtClean="0"/>
              <a:t>have </a:t>
            </a:r>
            <a:r>
              <a:rPr lang="en-US" dirty="0"/>
              <a:t>generated considerable interest in less expensive and more environmentally friendly production alternatives.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29" y="12878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29" y="2613401"/>
            <a:ext cx="10515600" cy="4094970"/>
          </a:xfrm>
        </p:spPr>
        <p:txBody>
          <a:bodyPr/>
          <a:lstStyle/>
          <a:p>
            <a:r>
              <a:rPr lang="en-US" dirty="0"/>
              <a:t>This investigation was supported by </a:t>
            </a:r>
            <a:r>
              <a:rPr lang="en-US" dirty="0" smtClean="0"/>
              <a:t>a grant </a:t>
            </a:r>
            <a:r>
              <a:rPr lang="en-US" dirty="0"/>
              <a:t>from the United States Department of Agriculture, National Institute of Food and Agriculture (USDA/NIFA) to Kentucky State University (KSU) under agreement No. </a:t>
            </a:r>
            <a:r>
              <a:rPr lang="en-US" dirty="0" smtClean="0"/>
              <a:t>KYX-10-18-65P </a:t>
            </a:r>
            <a:r>
              <a:rPr lang="en-US" altLang="en-US" dirty="0" smtClean="0">
                <a:latin typeface="Arial" panose="020B0604020202020204" pitchFamily="34" charset="0"/>
              </a:rPr>
              <a:t>Accession </a:t>
            </a:r>
            <a:r>
              <a:rPr lang="en-US" altLang="en-US" dirty="0">
                <a:latin typeface="Arial" panose="020B0604020202020204" pitchFamily="34" charset="0"/>
              </a:rPr>
              <a:t>1017900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Special </a:t>
            </a:r>
            <a:r>
              <a:rPr lang="en-US" dirty="0" smtClean="0"/>
              <a:t>thanks to:</a:t>
            </a:r>
            <a:endParaRPr lang="en-US" dirty="0"/>
          </a:p>
          <a:p>
            <a:r>
              <a:rPr lang="en-US" dirty="0" smtClean="0"/>
              <a:t>Steve Diver and Staff- University of Kentucky South Farm</a:t>
            </a:r>
            <a:endParaRPr lang="en-US" dirty="0"/>
          </a:p>
          <a:p>
            <a:r>
              <a:rPr lang="en-US" dirty="0"/>
              <a:t>Graduate Assistant: Anjan Nepal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4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433368"/>
            <a:ext cx="4084782" cy="724766"/>
          </a:xfrm>
        </p:spPr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2058380"/>
            <a:ext cx="10786687" cy="4683242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1400" smtClean="0"/>
              <a:t>Sanders </a:t>
            </a:r>
            <a:r>
              <a:rPr lang="en-US" sz="1400" dirty="0" smtClean="0"/>
              <a:t>A (2017) Benefits of Chicken Manure. Garden Guides</a:t>
            </a:r>
            <a:r>
              <a:rPr lang="en-US" sz="1400" dirty="0"/>
              <a:t>.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www.gardenguides.com/89749-benefits-chicken-manure.html</a:t>
            </a:r>
            <a:endParaRPr lang="en-US" sz="1400" dirty="0" smtClean="0"/>
          </a:p>
          <a:p>
            <a:pPr>
              <a:lnSpc>
                <a:spcPct val="95000"/>
              </a:lnSpc>
            </a:pPr>
            <a:r>
              <a:rPr lang="en-US" sz="1400" dirty="0" smtClean="0"/>
              <a:t>Gaskell </a:t>
            </a:r>
            <a:r>
              <a:rPr lang="en-US" sz="1400" dirty="0" smtClean="0"/>
              <a:t>M </a:t>
            </a:r>
            <a:r>
              <a:rPr lang="en-US" sz="1400" dirty="0"/>
              <a:t>The effects of manure, compost, and feather meal on soil nitrogen dynamics, beneficial soil microorganisms, and bell pepper yield. Research report submitted to the Organic Farming Research Foundation, 2001, 14pp.</a:t>
            </a:r>
            <a:endParaRPr lang="en-US" sz="1400" b="1" i="1" dirty="0"/>
          </a:p>
          <a:p>
            <a:pPr>
              <a:lnSpc>
                <a:spcPct val="95000"/>
              </a:lnSpc>
            </a:pPr>
            <a:r>
              <a:rPr lang="en-US" sz="1400" dirty="0"/>
              <a:t>Hernando S, Lobo MC, Polo A (1989) Effect of application of a municipal refuse compost on the physical and chemical properties of a soil. Science and the Total Environment  81/82: 589-596. </a:t>
            </a:r>
            <a:endParaRPr lang="en-US" sz="1400" b="1" i="1" dirty="0"/>
          </a:p>
          <a:p>
            <a:pPr>
              <a:lnSpc>
                <a:spcPct val="95000"/>
              </a:lnSpc>
            </a:pPr>
            <a:r>
              <a:rPr lang="en-US" sz="1400" dirty="0"/>
              <a:t>Marchesini A, Allievi L, Comotti E, Ferrari A (1988) Long-term effects of quality-compost treatment on soil.  Plant and Soil 106: 253-261.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National Research Council (2002) Biosolids Applied to Land: Advancing Standards and Practices, 2002, 346pp. National Academic Press. </a:t>
            </a:r>
            <a:endParaRPr lang="en-US" sz="1400" b="1" i="1" dirty="0"/>
          </a:p>
          <a:p>
            <a:pPr>
              <a:lnSpc>
                <a:spcPct val="95000"/>
              </a:lnSpc>
            </a:pPr>
            <a:r>
              <a:rPr lang="en-US" sz="1400" dirty="0"/>
              <a:t>SAS Institute, SAS/STAT Guide, SAS Inc., SAS Campus Drive, Cary, NC 27513, USA, 2001.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Stratton, M.L.; Rechcigl, J.E. Organic mulches, wood products, and compost as soil amendments and conditioners. In: Handbook of Soil Conditioners. Wallace A, Terry R (eds), Marcel Dekker, Inc., New York, 1998, pp. 43-95.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U.S. Environmental Protection Agency. Municipal solid waste in the United States: Facts and figures-1999. 2001 EPA/530-R-01-014.  </a:t>
            </a:r>
            <a:endParaRPr lang="en-US" sz="1400" b="1" i="1" dirty="0"/>
          </a:p>
          <a:p>
            <a:pPr>
              <a:lnSpc>
                <a:spcPct val="95000"/>
              </a:lnSpc>
            </a:pPr>
            <a:r>
              <a:rPr lang="en-US" sz="1400" dirty="0"/>
              <a:t>USEPA. Standards for disposal of sewage sludge; final rules: Part II. Federal Resister, February 19, 1993, pp. 9247-9415.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Woodbury, P.B. Trace elements in municipal solid waste composts. Biomass and Bioenergy 1992, 3, 239</a:t>
            </a:r>
            <a:r>
              <a:rPr lang="en-US" sz="1400" dirty="0" smtClean="0"/>
              <a:t>.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Shamshina, Julia &amp; Oldham, Tetyana &amp; Rogers, Robin. (2019). Applications of Chitin in Agriculture. 10.1007/978-3-030-16581-9_4.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38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379" y="1961773"/>
            <a:ext cx="3539837" cy="88003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Thank You 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07" y="2204705"/>
            <a:ext cx="10515600" cy="4351338"/>
          </a:xfrm>
        </p:spPr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9"/>
          <a:stretch/>
        </p:blipFill>
        <p:spPr>
          <a:xfrm>
            <a:off x="3229407" y="2950883"/>
            <a:ext cx="3929783" cy="34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13" y="1299845"/>
            <a:ext cx="5276273" cy="7801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Soil Amendments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13" y="2277868"/>
            <a:ext cx="4554912" cy="41087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Sewage Sludge (SS)</a:t>
            </a:r>
          </a:p>
          <a:p>
            <a:endParaRPr lang="en-US" sz="2400" dirty="0"/>
          </a:p>
          <a:p>
            <a:r>
              <a:rPr lang="en-US" sz="2400" dirty="0" smtClean="0"/>
              <a:t>Chicken Manure (CM)</a:t>
            </a:r>
          </a:p>
          <a:p>
            <a:endParaRPr lang="en-US" sz="2400" dirty="0"/>
          </a:p>
          <a:p>
            <a:r>
              <a:rPr lang="en-US" sz="2400" dirty="0" smtClean="0"/>
              <a:t>Biochar (BIO)</a:t>
            </a:r>
          </a:p>
          <a:p>
            <a:endParaRPr lang="en-US" sz="2400" dirty="0"/>
          </a:p>
          <a:p>
            <a:r>
              <a:rPr lang="en-US" sz="2400" dirty="0" smtClean="0"/>
              <a:t>Chitin (CH)</a:t>
            </a:r>
          </a:p>
          <a:p>
            <a:endParaRPr lang="en-US" sz="2400" dirty="0"/>
          </a:p>
          <a:p>
            <a:r>
              <a:rPr lang="en-US" sz="2400" dirty="0" smtClean="0"/>
              <a:t>No </a:t>
            </a:r>
            <a:r>
              <a:rPr lang="en-US" sz="2400" dirty="0" smtClean="0"/>
              <a:t>Mulch (NM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02779" y="2277868"/>
            <a:ext cx="5274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Sewage </a:t>
            </a:r>
            <a:r>
              <a:rPr lang="en-US" sz="2400" dirty="0" smtClean="0"/>
              <a:t>Sludge </a:t>
            </a:r>
            <a:r>
              <a:rPr lang="en-US" sz="2400" dirty="0"/>
              <a:t>mixed with biochar (SS+BIO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sewage sludge mixed with chitin (SS+CH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chicken manure mixed with biochar (CM+BIO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chicken manure mixed with chitin (CM+CH)</a:t>
            </a:r>
          </a:p>
        </p:txBody>
      </p:sp>
    </p:spTree>
    <p:extLst>
      <p:ext uri="{BB962C8B-B14F-4D97-AF65-F5344CB8AC3E}">
        <p14:creationId xmlns:p14="http://schemas.microsoft.com/office/powerpoint/2010/main" val="13550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9509" y="1344181"/>
            <a:ext cx="10515600" cy="1020330"/>
          </a:xfrm>
        </p:spPr>
        <p:txBody>
          <a:bodyPr>
            <a:normAutofit/>
          </a:bodyPr>
          <a:lstStyle/>
          <a:p>
            <a:r>
              <a:rPr lang="en-US" sz="4000" dirty="0"/>
              <a:t>Sewage Sludge Benefits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509" y="2506662"/>
            <a:ext cx="10515600" cy="427282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U.S. Environmental Protection </a:t>
            </a:r>
            <a:r>
              <a:rPr lang="en-US" dirty="0" smtClean="0"/>
              <a:t>Agency, Water </a:t>
            </a:r>
            <a:r>
              <a:rPr lang="en-US" dirty="0"/>
              <a:t>Environment </a:t>
            </a:r>
            <a:r>
              <a:rPr lang="en-US" dirty="0" smtClean="0"/>
              <a:t>Federation and </a:t>
            </a:r>
            <a:r>
              <a:rPr lang="en-US" dirty="0"/>
              <a:t>Association </a:t>
            </a:r>
            <a:r>
              <a:rPr lang="en-US" dirty="0" smtClean="0"/>
              <a:t>of </a:t>
            </a:r>
            <a:r>
              <a:rPr lang="en-US" dirty="0"/>
              <a:t>Metropolitan Sewage Agencies all promote sewage sludge (biosolids) recycling as an environmentally safe and cost-effective solution for managing </a:t>
            </a:r>
            <a:r>
              <a:rPr lang="en-US" dirty="0" smtClean="0"/>
              <a:t>waste disposal.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When conducted in accordance with </a:t>
            </a:r>
            <a:r>
              <a:rPr lang="en-US" dirty="0" smtClean="0"/>
              <a:t>state </a:t>
            </a:r>
            <a:r>
              <a:rPr lang="en-US" dirty="0"/>
              <a:t>and federal regulations, </a:t>
            </a:r>
            <a:r>
              <a:rPr lang="en-US" dirty="0" smtClean="0"/>
              <a:t>use </a:t>
            </a:r>
            <a:r>
              <a:rPr lang="en-US" dirty="0"/>
              <a:t>of sewage sludge benefits communities and supports environmental protection efforts with an excellent source of </a:t>
            </a:r>
            <a:r>
              <a:rPr lang="en-US" dirty="0" smtClean="0"/>
              <a:t>safe plant </a:t>
            </a:r>
            <a:r>
              <a:rPr lang="en-US" dirty="0"/>
              <a:t>nutrients.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4236" y="1506826"/>
            <a:ext cx="10515600" cy="811502"/>
          </a:xfrm>
        </p:spPr>
        <p:txBody>
          <a:bodyPr/>
          <a:lstStyle/>
          <a:p>
            <a:r>
              <a:rPr lang="en-US" sz="4000" dirty="0"/>
              <a:t>Sewage Sludge </a:t>
            </a:r>
            <a:r>
              <a:rPr lang="en-US" sz="4000" dirty="0" smtClean="0"/>
              <a:t>Benefits </a:t>
            </a:r>
            <a:r>
              <a:rPr lang="en-US" sz="2800" dirty="0" smtClean="0"/>
              <a:t>cont</a:t>
            </a:r>
            <a:r>
              <a:rPr lang="en-US" sz="2800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4236" y="2601478"/>
            <a:ext cx="10515600" cy="41133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EPA supports sewage sludge (biosolids) recycling and encourages composting and land application of biosolids. </a:t>
            </a:r>
          </a:p>
          <a:p>
            <a:r>
              <a:rPr lang="en-US" dirty="0"/>
              <a:t>The use of sewage </a:t>
            </a:r>
            <a:r>
              <a:rPr lang="en-US" dirty="0" smtClean="0"/>
              <a:t>sludge(biosolids</a:t>
            </a:r>
            <a:r>
              <a:rPr lang="en-US" dirty="0"/>
              <a:t>) can: 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en-US" dirty="0"/>
              <a:t>	• Improve crop production</a:t>
            </a:r>
            <a:br>
              <a:rPr lang="en-US" dirty="0"/>
            </a:br>
            <a:r>
              <a:rPr lang="en-US" dirty="0"/>
              <a:t>• Reduce soil erosion and protect water quality</a:t>
            </a:r>
            <a:br>
              <a:rPr lang="en-US" dirty="0"/>
            </a:br>
            <a:r>
              <a:rPr lang="en-US" dirty="0"/>
              <a:t>• Provide topsoil for recreational uses</a:t>
            </a:r>
            <a:br>
              <a:rPr lang="en-US" dirty="0"/>
            </a:br>
            <a:r>
              <a:rPr lang="en-US" dirty="0"/>
              <a:t>• Reclaim strip-mined lands</a:t>
            </a:r>
            <a:br>
              <a:rPr lang="en-US" dirty="0"/>
            </a:br>
            <a:r>
              <a:rPr lang="en-US" dirty="0"/>
              <a:t>• Enrich forestland</a:t>
            </a:r>
            <a:br>
              <a:rPr lang="en-US" dirty="0"/>
            </a:br>
            <a:r>
              <a:rPr lang="en-US" dirty="0"/>
              <a:t>• Conserve landfill space</a:t>
            </a:r>
            <a:br>
              <a:rPr lang="en-US" dirty="0"/>
            </a:br>
            <a:r>
              <a:rPr lang="en-US" dirty="0"/>
              <a:t>• Provide economic incentives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0346" y="1514764"/>
            <a:ext cx="10515600" cy="887124"/>
          </a:xfrm>
        </p:spPr>
        <p:txBody>
          <a:bodyPr>
            <a:normAutofit/>
          </a:bodyPr>
          <a:lstStyle/>
          <a:p>
            <a:r>
              <a:rPr lang="en-US" sz="4000" dirty="0"/>
              <a:t>Benefits of Chicken Manure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0346" y="2703079"/>
            <a:ext cx="10515600" cy="3549939"/>
          </a:xfrm>
        </p:spPr>
        <p:txBody>
          <a:bodyPr/>
          <a:lstStyle/>
          <a:p>
            <a:r>
              <a:rPr lang="en-US" dirty="0"/>
              <a:t>Chicken Manure adds organic matter, increases the water holding capacity, and beneficial biota in soil.</a:t>
            </a:r>
          </a:p>
          <a:p>
            <a:endParaRPr lang="en-US" dirty="0"/>
          </a:p>
          <a:p>
            <a:r>
              <a:rPr lang="en-US" dirty="0"/>
              <a:t>Chicken manure provides </a:t>
            </a:r>
            <a:r>
              <a:rPr lang="en-US" dirty="0" smtClean="0"/>
              <a:t>N, P, and K </a:t>
            </a:r>
            <a:r>
              <a:rPr lang="en-US" dirty="0"/>
              <a:t>to plants (more than horse, </a:t>
            </a:r>
            <a:r>
              <a:rPr lang="en-US" dirty="0" smtClean="0"/>
              <a:t>cow, </a:t>
            </a:r>
            <a:r>
              <a:rPr lang="en-US" dirty="0"/>
              <a:t>or steer manure).</a:t>
            </a:r>
          </a:p>
          <a:p>
            <a:endParaRPr lang="en-US" dirty="0"/>
          </a:p>
          <a:p>
            <a:r>
              <a:rPr lang="en-US" dirty="0"/>
              <a:t>Chicken Manure contains necessary macro and </a:t>
            </a:r>
            <a:r>
              <a:rPr lang="en-US" dirty="0" smtClean="0"/>
              <a:t>micro-nutrients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2018" y="1547380"/>
            <a:ext cx="10515600" cy="872547"/>
          </a:xfrm>
        </p:spPr>
        <p:txBody>
          <a:bodyPr>
            <a:normAutofit/>
          </a:bodyPr>
          <a:lstStyle/>
          <a:p>
            <a:r>
              <a:rPr lang="en-US" sz="4000" dirty="0"/>
              <a:t>Benefits of Chicken </a:t>
            </a:r>
            <a:r>
              <a:rPr lang="en-US" sz="4000" dirty="0" smtClean="0"/>
              <a:t>Manure </a:t>
            </a:r>
            <a:r>
              <a:rPr lang="en-US" sz="2800" dirty="0" smtClean="0"/>
              <a:t>cont</a:t>
            </a:r>
            <a:r>
              <a:rPr lang="en-US" sz="2800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2018" y="2770909"/>
            <a:ext cx="10515600" cy="3380509"/>
          </a:xfrm>
        </p:spPr>
        <p:txBody>
          <a:bodyPr>
            <a:noAutofit/>
          </a:bodyPr>
          <a:lstStyle/>
          <a:p>
            <a:r>
              <a:rPr lang="en-US" dirty="0"/>
              <a:t>Chicken manure is naturally free from parasites and diseases that are likely to be present in the manure of meat-consuming animals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Chicken manure is organic, so there are fewer chances of harsh chemicals entering the soil if gardening is being done organically.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9" y="1547380"/>
            <a:ext cx="10515600" cy="67858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Biochar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9" y="2410692"/>
            <a:ext cx="10515600" cy="4331854"/>
          </a:xfrm>
        </p:spPr>
        <p:txBody>
          <a:bodyPr>
            <a:noAutofit/>
          </a:bodyPr>
          <a:lstStyle/>
          <a:p>
            <a:r>
              <a:rPr lang="en-US" dirty="0"/>
              <a:t> 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77" y="1254587"/>
            <a:ext cx="2661458" cy="956599"/>
          </a:xfrm>
        </p:spPr>
        <p:txBody>
          <a:bodyPr>
            <a:normAutofit/>
          </a:bodyPr>
          <a:lstStyle/>
          <a:p>
            <a:r>
              <a:rPr lang="en-US" dirty="0" smtClean="0"/>
              <a:t>Biochar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76" y="2136370"/>
            <a:ext cx="10882745" cy="47216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Biochar is the charcoal-like byproduct of the process of pyrolysis, or the anaerobic thermal decomposition of organic materials (generally plant-based residues). </a:t>
            </a:r>
            <a:endParaRPr lang="en-US" dirty="0" smtClean="0"/>
          </a:p>
          <a:p>
            <a:r>
              <a:rPr lang="en-US" dirty="0" smtClean="0"/>
              <a:t>Less </a:t>
            </a:r>
            <a:r>
              <a:rPr lang="en-US" dirty="0"/>
              <a:t>risk of reduced crop yield during dry seasons;</a:t>
            </a:r>
          </a:p>
          <a:p>
            <a:r>
              <a:rPr lang="en-US" dirty="0"/>
              <a:t>Reduce the need for chemical fertilizers containing </a:t>
            </a:r>
            <a:r>
              <a:rPr lang="en-US" dirty="0" smtClean="0"/>
              <a:t>N </a:t>
            </a:r>
            <a:r>
              <a:rPr lang="en-US" dirty="0"/>
              <a:t>and </a:t>
            </a:r>
            <a:r>
              <a:rPr lang="en-US" dirty="0" smtClean="0"/>
              <a:t>P;</a:t>
            </a:r>
            <a:endParaRPr lang="en-US" dirty="0"/>
          </a:p>
          <a:p>
            <a:r>
              <a:rPr lang="en-US" dirty="0"/>
              <a:t>Help retain </a:t>
            </a:r>
            <a:r>
              <a:rPr lang="en-US" dirty="0" smtClean="0"/>
              <a:t>N </a:t>
            </a:r>
            <a:r>
              <a:rPr lang="en-US" dirty="0"/>
              <a:t>and </a:t>
            </a:r>
            <a:r>
              <a:rPr lang="en-US" dirty="0" smtClean="0"/>
              <a:t>S </a:t>
            </a:r>
            <a:r>
              <a:rPr lang="en-US" dirty="0"/>
              <a:t>in soil, which also reduces emissions;</a:t>
            </a:r>
          </a:p>
          <a:p>
            <a:r>
              <a:rPr lang="en-US" dirty="0"/>
              <a:t>Facilitate reestablishment of vegetation on sterile ground;</a:t>
            </a:r>
          </a:p>
          <a:p>
            <a:r>
              <a:rPr lang="en-US" dirty="0"/>
              <a:t>Inhibit the growth of molds or mildews;</a:t>
            </a:r>
          </a:p>
          <a:p>
            <a:r>
              <a:rPr lang="en-US" dirty="0" smtClean="0"/>
              <a:t>Filter </a:t>
            </a:r>
            <a:r>
              <a:rPr lang="en-US" dirty="0"/>
              <a:t>out contaminants from shallow soil water;</a:t>
            </a:r>
          </a:p>
          <a:p>
            <a:r>
              <a:rPr lang="en-US" dirty="0"/>
              <a:t>Remove heavy metals and acids from abandoned mine ponds;</a:t>
            </a:r>
          </a:p>
          <a:p>
            <a:r>
              <a:rPr lang="en-US" dirty="0"/>
              <a:t>Bind toxins and prevent their leaching into surface and ground water.</a:t>
            </a:r>
          </a:p>
        </p:txBody>
      </p:sp>
    </p:spTree>
    <p:extLst>
      <p:ext uri="{BB962C8B-B14F-4D97-AF65-F5344CB8AC3E}">
        <p14:creationId xmlns:p14="http://schemas.microsoft.com/office/powerpoint/2010/main" val="29561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5764</TotalTime>
  <Words>1270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Narrow</vt:lpstr>
      <vt:lpstr>Minion Pro</vt:lpstr>
      <vt:lpstr>Office Theme</vt:lpstr>
      <vt:lpstr>Yield and Quality of Eggplant, Solanum melongena, Grown in Various Soil Amendments</vt:lpstr>
      <vt:lpstr>Introduction</vt:lpstr>
      <vt:lpstr>Soil Amendments</vt:lpstr>
      <vt:lpstr>Sewage Sludge Benefits </vt:lpstr>
      <vt:lpstr>Sewage Sludge Benefits cont.</vt:lpstr>
      <vt:lpstr>Benefits of Chicken Manure</vt:lpstr>
      <vt:lpstr>Benefits of Chicken Manure cont.</vt:lpstr>
      <vt:lpstr>Biochar</vt:lpstr>
      <vt:lpstr>Biochar</vt:lpstr>
      <vt:lpstr>Benefits of Chitin</vt:lpstr>
      <vt:lpstr>Study Objective</vt:lpstr>
      <vt:lpstr>Method</vt:lpstr>
      <vt:lpstr>Eggplant Variety (cv. Nadia) </vt:lpstr>
      <vt:lpstr>Experimental Plot Design</vt:lpstr>
      <vt:lpstr>Quality of Eggplant-USDA Grade</vt:lpstr>
      <vt:lpstr>Quantity of Eggplant Fruit</vt:lpstr>
      <vt:lpstr>Total Yield &amp; Weight of Eggplant</vt:lpstr>
      <vt:lpstr>Conclusion</vt:lpstr>
      <vt:lpstr>Conclusion</vt:lpstr>
      <vt:lpstr>ACKNOWLEDGMENTS</vt:lpstr>
      <vt:lpstr>References</vt:lpstr>
      <vt:lpstr>Thank You  </vt:lpstr>
    </vt:vector>
  </TitlesOfParts>
  <Company>Kentucky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Wyvette</dc:creator>
  <cp:lastModifiedBy>Turley, Eric</cp:lastModifiedBy>
  <cp:revision>113</cp:revision>
  <dcterms:created xsi:type="dcterms:W3CDTF">2017-05-24T17:58:24Z</dcterms:created>
  <dcterms:modified xsi:type="dcterms:W3CDTF">2021-10-28T20:34:42Z</dcterms:modified>
</cp:coreProperties>
</file>