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91" r:id="rId8"/>
    <p:sldId id="264" r:id="rId9"/>
    <p:sldId id="293" r:id="rId10"/>
    <p:sldId id="265" r:id="rId11"/>
    <p:sldId id="274" r:id="rId12"/>
    <p:sldId id="275" r:id="rId13"/>
    <p:sldId id="276" r:id="rId14"/>
    <p:sldId id="277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8"/>
    <p:restoredTop sz="91496"/>
  </p:normalViewPr>
  <p:slideViewPr>
    <p:cSldViewPr snapToGrid="0" snapToObjects="1">
      <p:cViewPr>
        <p:scale>
          <a:sx n="108" d="100"/>
          <a:sy n="108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99052-2556-5949-830B-4C96980CACB4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83E98-F46C-D442-86B4-1EE5686F2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1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04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7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29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86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6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11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9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3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6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6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5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5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0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3E98-F46C-D442-86B4-1EE5686F28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3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8DEB-A4FF-1E40-8B5C-EEE9E17C5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5F087-E9BB-7844-B337-B82B822D9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B315-7889-C943-956A-2C56A25D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7D4F7-4C6F-6B4B-B0AC-E2751C85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03CE5-7C84-9B4F-9A9F-D2355B90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2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AB45D-1E77-7D49-B0C1-F2DC7809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E5757-4748-A24A-9AB5-1F58D6660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DE95D-FA7E-BB49-AD8F-6FAF03DB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17B69-A499-7843-92D2-99E0FB9C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8DA3-CE23-2B4C-98CB-CF184BF2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5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9F835-D5A2-5641-B428-5000C7152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2386D-4FC8-994C-969F-72E5F2E0D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1635-B24C-6E45-9816-21EDB750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28C0D-B360-FC46-B7DC-AC5432A9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4D2B-19F3-BB4F-A5F5-CB0B2101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F386-2B79-4940-BF0D-C436BB3C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2E75-27BF-7545-9EA5-EF8A265BD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58060-6FD9-184B-8D03-C9F1D53B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CACCB-005C-4148-8368-5C63D161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19B3F-771B-6147-A72B-BA4AA380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9DFA-C4C5-5A49-A750-2A1D0E63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591BE-64BD-5541-8A4A-04A6471D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9C7A8-AF13-DE44-8252-DD92EE7B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50E51-730E-0C42-8BFE-9098724F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3ED5F-5418-8B47-9655-14F0A431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87E-07C8-D34E-BAEE-70A26AD2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4003-643F-7B44-9003-C2D8D03F7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D10CA-D5EB-C74B-B331-E8E643DCF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78A79-32E4-4C46-A9B5-A42A5B18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45DF4-0C69-E244-91E2-95F59F09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4FBE4-A51D-9145-BA33-25CC9604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8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3C05-35BC-0C42-A385-B605CD2C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52E-B356-724B-AE77-C5A8A1949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7C705-576D-F346-BE4E-393E5C337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CDF0A-641E-0345-A3AB-2E903A1D3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56AE9-01A4-4846-9980-F934E31AE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039EE-B8AF-6C48-ACAD-1D307122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9764A-E5EC-EC49-B4EB-0FC00B56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A5B1A-1209-D648-B717-54F72A0C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CEA-D1C5-A247-BA84-6601F6A6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41F9C-6068-2945-B697-FC708958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A18A6-B276-454E-A956-0895C874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34743-600F-D04B-B4C6-AEEADF8A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7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054EA-AE8F-1943-9124-8C7FEE21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9C00F-672E-FA44-8422-87CC6437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0BBDB-95D9-1B48-9E14-BF5DD726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5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7E79-C0A6-894E-B82C-9086D2F6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0A9D5-B5FF-104C-B097-3583003C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FF5FE-143B-BB4A-86F3-666A56B63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4FA44-F13C-1945-AA5E-03EAD548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01B4A-E4FD-8042-ADD6-A1F4FAFD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C6D7C-73F9-9C4D-8FE9-672A059C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5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392C-7D97-D948-B544-04EBF94B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EF4D3-CE8F-A14F-9E2E-82A87524B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4C4E7-563B-FC47-9D71-D11910CBA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39C0A-3D26-7646-BC77-778EE912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BB1CA-75AD-DF45-B210-4019DBA7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85600-2435-6343-B74C-691C5766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2255C-246C-B841-AD82-765735C9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81144-5B5E-5842-9465-6A9AAB36F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22D72-2C2E-0746-9E33-1806D77B4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822C-86D2-C44F-840E-A8638394F61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2D835-1BFC-B848-88BB-E9F417141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8910-AE68-8148-9E5E-6937E9C93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3BB9-73FF-1C44-86EC-7C3EC9AA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4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rady_parlato@mymail.eku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pixabay.com/en/maple-autumn-fall-leaf-red-tree-150712/" TargetMode="External"/><Relationship Id="rId18" Type="http://schemas.openxmlformats.org/officeDocument/2006/relationships/image" Target="../media/image28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hyperlink" Target="https://pixabay.com/en/leaf-plant-vine-tree-nature-34891/" TargetMode="External"/><Relationship Id="rId5" Type="http://schemas.openxmlformats.org/officeDocument/2006/relationships/image" Target="../media/image20.png"/><Relationship Id="rId1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hyperlink" Target="https://pixabay.com/en/oak-oak-leaves-leaves-autumn-fall-157967/" TargetMode="Externa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01B3-B76D-134E-AAAE-50B80335B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02776"/>
            <a:ext cx="7839572" cy="2387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Consumptive and non-consumptive effects of wood frog (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Lithobates sylvaticus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tadpoles on invertebrate communities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A4E1D-C26F-4946-8254-8E139EC6D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8605"/>
            <a:ext cx="9144000" cy="165576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Brady P. Parlato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Cy L. Mott</a:t>
            </a:r>
          </a:p>
          <a:p>
            <a:b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Biological Sciences, Eastern Kentucky University, Richmond KY, 40475, USA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49E74-8740-B54A-8850-523834BA9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632" y="3811050"/>
            <a:ext cx="5365750" cy="2844174"/>
          </a:xfrm>
          <a:prstGeom prst="roundRect">
            <a:avLst/>
          </a:prstGeom>
          <a:effectLst>
            <a:softEdge rad="889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C2DEA7-F1EE-4A48-8676-D970CDDE1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26708">
            <a:off x="6357019" y="4183793"/>
            <a:ext cx="197956" cy="427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DDDAD-EAA4-A54D-B8BD-501A0D1C9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62303">
            <a:off x="4163657" y="4138386"/>
            <a:ext cx="286537" cy="274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06E22-5DA9-8148-983D-EB2F47AA9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34420">
            <a:off x="8000267" y="3860994"/>
            <a:ext cx="274344" cy="82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9EA3D-94F7-5E4F-8F35-D103746D7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90067">
            <a:off x="5475267" y="3887958"/>
            <a:ext cx="274344" cy="829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46BBD-30CC-5445-A92C-36BDD1472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63251">
            <a:off x="7054720" y="4103335"/>
            <a:ext cx="286537" cy="274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F64D9-9106-EA4E-A5A7-7D70F79E7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0418">
            <a:off x="4121013" y="4682669"/>
            <a:ext cx="197956" cy="427586"/>
          </a:xfrm>
          <a:prstGeom prst="rect">
            <a:avLst/>
          </a:prstGeom>
        </p:spPr>
      </p:pic>
      <p:pic>
        <p:nvPicPr>
          <p:cNvPr id="14" name="Google Shape;86;p1" descr="C:\Users\Cy Mott\Downloads\EKU  Maroon.png">
            <a:extLst>
              <a:ext uri="{FF2B5EF4-FFF2-40B4-BE49-F238E27FC236}">
                <a16:creationId xmlns:a16="http://schemas.microsoft.com/office/drawing/2014/main" id="{67BCC8F9-BEFA-0140-8B91-8828F2F43A8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90" y="104467"/>
            <a:ext cx="2021510" cy="148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AD003B-415C-8543-B03E-33A0C57CB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3076" y="41001"/>
            <a:ext cx="240892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2CBC-D5B7-7D4B-8AC1-475CCD5E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03" y="125234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 3. Effects of Shading and Tadpole Body Size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798799-112F-9249-A72A-4DA5CF4AC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10461" y="1591731"/>
            <a:ext cx="5722739" cy="408516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5C8F62-2ABD-5241-A640-ECBCDBD6DE1D}"/>
              </a:ext>
            </a:extLst>
          </p:cNvPr>
          <p:cNvSpPr txBox="1"/>
          <p:nvPr/>
        </p:nvSpPr>
        <p:spPr>
          <a:xfrm>
            <a:off x="0" y="5676901"/>
            <a:ext cx="1864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Hypothesis</a:t>
            </a:r>
            <a:r>
              <a:rPr lang="en-US" sz="2400" dirty="0"/>
              <a:t>: Invertebrate abundance will be lowest and community structure </a:t>
            </a:r>
          </a:p>
          <a:p>
            <a:r>
              <a:rPr lang="en-US" sz="2400" dirty="0"/>
              <a:t>will be most negatively impacted in the presence of large, free-swimming tadpoles in shaded </a:t>
            </a:r>
          </a:p>
          <a:p>
            <a:r>
              <a:rPr lang="en-US" sz="2400" dirty="0"/>
              <a:t>conditions.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CB659E-E47A-4742-B4BA-D6D949DA5D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458" b="17222"/>
          <a:stretch/>
        </p:blipFill>
        <p:spPr>
          <a:xfrm>
            <a:off x="102806" y="1591733"/>
            <a:ext cx="5722738" cy="4085169"/>
          </a:xfrm>
          <a:prstGeom prst="rect">
            <a:avLst/>
          </a:prstGeom>
          <a:effectLst>
            <a:softEdge rad="889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3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F8FE5B5-FAF0-EF42-86AD-FF1E02099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500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E5F2-F408-714C-9D3C-594F1233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3937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Statistical Analyses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53D525-4B84-D148-AE4D-2286FBAE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937"/>
            <a:ext cx="10515600" cy="5664729"/>
          </a:xfrm>
        </p:spPr>
        <p:txBody>
          <a:bodyPr>
            <a:normAutofit/>
          </a:bodyPr>
          <a:lstStyle/>
          <a:p>
            <a:r>
              <a:rPr lang="en-US" sz="2600" b="1" u="sng" dirty="0"/>
              <a:t>Objective 1</a:t>
            </a:r>
            <a:r>
              <a:rPr lang="en-US" sz="2600" b="1" dirty="0"/>
              <a:t>: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Chi-Square Test of Independence to compare proportions of omnivory versus strict herbivory.</a:t>
            </a:r>
          </a:p>
          <a:p>
            <a:pPr lvl="1"/>
            <a:r>
              <a:rPr lang="en-US" sz="2600" dirty="0"/>
              <a:t>MANOVA to compare abundances of consumed invertebrates by taxon across ponds.</a:t>
            </a:r>
          </a:p>
          <a:p>
            <a:r>
              <a:rPr lang="en-US" sz="2600" b="1" u="sng" dirty="0"/>
              <a:t>Objective 2</a:t>
            </a:r>
            <a:r>
              <a:rPr lang="en-US" sz="2600" b="1" dirty="0"/>
              <a:t>: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MANOVA, ANOVA, and Tukey HSD Tests to compare macroinvertebrate and zooplankton abundance among tadpole presence treatments</a:t>
            </a:r>
          </a:p>
          <a:p>
            <a:r>
              <a:rPr lang="en-US" sz="2600" b="1" u="sng" dirty="0"/>
              <a:t>Objective 3</a:t>
            </a:r>
            <a:r>
              <a:rPr lang="en-US" sz="2600" b="1" dirty="0"/>
              <a:t>:</a:t>
            </a:r>
          </a:p>
          <a:p>
            <a:pPr lvl="1"/>
            <a:r>
              <a:rPr lang="en-US" sz="2600" dirty="0"/>
              <a:t>MANOVA, ANOVAs, and Tukey’s HSD Tests to compare total macroinvertebrate and zooplankton abundance across size, shading, and tadpole presence treatments.</a:t>
            </a:r>
          </a:p>
          <a:p>
            <a:pPr lvl="1"/>
            <a:r>
              <a:rPr lang="en-US" sz="2600" dirty="0"/>
              <a:t>ANOSIM to test for consumptive and non-consumptive effects of tadpoles on invertebrate community structure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1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550F-F56A-074D-AD87-DE09E6AC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Results – Objective 1: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Wood Frog Tadpoles Engage in Omnivory?</a:t>
            </a:r>
          </a:p>
        </p:txBody>
      </p:sp>
      <p:pic>
        <p:nvPicPr>
          <p:cNvPr id="6" name="Content Placeholder 3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36BB0BBA-2802-EE4D-8586-4FEE3B105F8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4"/>
          <a:stretch/>
        </p:blipFill>
        <p:spPr>
          <a:xfrm>
            <a:off x="6662057" y="2065865"/>
            <a:ext cx="5529943" cy="4792133"/>
          </a:xfrm>
          <a:prstGeom prst="rect">
            <a:avLst/>
          </a:prstGeom>
        </p:spPr>
      </p:pic>
      <p:sp>
        <p:nvSpPr>
          <p:cNvPr id="9" name="Text Box 64">
            <a:extLst>
              <a:ext uri="{FF2B5EF4-FFF2-40B4-BE49-F238E27FC236}">
                <a16:creationId xmlns:a16="http://schemas.microsoft.com/office/drawing/2014/main" id="{F558BD43-00C5-1B4E-9A38-CA771451166E}"/>
              </a:ext>
            </a:extLst>
          </p:cNvPr>
          <p:cNvSpPr txBox="1"/>
          <p:nvPr/>
        </p:nvSpPr>
        <p:spPr>
          <a:xfrm>
            <a:off x="6266959" y="1490812"/>
            <a:ext cx="5925041" cy="59563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Average # Invertebrates Consumed by Tadpoles Among 11 Ponds in DBNF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62">
            <a:extLst>
              <a:ext uri="{FF2B5EF4-FFF2-40B4-BE49-F238E27FC236}">
                <a16:creationId xmlns:a16="http://schemas.microsoft.com/office/drawing/2014/main" id="{65FD88C1-880C-774B-A3FA-79D8F96B68A8}"/>
              </a:ext>
            </a:extLst>
          </p:cNvPr>
          <p:cNvSpPr txBox="1"/>
          <p:nvPr/>
        </p:nvSpPr>
        <p:spPr>
          <a:xfrm rot="16200000">
            <a:off x="4068442" y="4267303"/>
            <a:ext cx="4792133" cy="3892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Average # Invertebrates Consumed by Tadpoles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Content Placeholder 3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5399D78E-BDDA-E848-B8B3-7BA3186F07D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3" r="-2244"/>
          <a:stretch/>
        </p:blipFill>
        <p:spPr>
          <a:xfrm>
            <a:off x="-4380" y="2098220"/>
            <a:ext cx="6663516" cy="4759777"/>
          </a:xfrm>
          <a:prstGeom prst="rect">
            <a:avLst/>
          </a:prstGeom>
        </p:spPr>
      </p:pic>
      <p:sp>
        <p:nvSpPr>
          <p:cNvPr id="15" name="Text Box 65">
            <a:extLst>
              <a:ext uri="{FF2B5EF4-FFF2-40B4-BE49-F238E27FC236}">
                <a16:creationId xmlns:a16="http://schemas.microsoft.com/office/drawing/2014/main" id="{AB2D3BDC-61F8-B143-B5C0-82E06E28D665}"/>
              </a:ext>
            </a:extLst>
          </p:cNvPr>
          <p:cNvSpPr txBox="1"/>
          <p:nvPr/>
        </p:nvSpPr>
        <p:spPr>
          <a:xfrm>
            <a:off x="-35953" y="1478491"/>
            <a:ext cx="6328772" cy="75499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Proportion of Omnivorous Tadpoles Among 11 Ponds in DBNF</a:t>
            </a:r>
          </a:p>
        </p:txBody>
      </p:sp>
      <p:sp>
        <p:nvSpPr>
          <p:cNvPr id="16" name="Text Box 62">
            <a:extLst>
              <a:ext uri="{FF2B5EF4-FFF2-40B4-BE49-F238E27FC236}">
                <a16:creationId xmlns:a16="http://schemas.microsoft.com/office/drawing/2014/main" id="{5303C3B9-7725-AB4B-B1E9-B85BE36F652C}"/>
              </a:ext>
            </a:extLst>
          </p:cNvPr>
          <p:cNvSpPr txBox="1"/>
          <p:nvPr/>
        </p:nvSpPr>
        <p:spPr>
          <a:xfrm rot="16200000">
            <a:off x="-2237391" y="4267302"/>
            <a:ext cx="4792133" cy="3892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Proportion of Omnivorous Tadpoles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8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0C4F-7929-2945-A940-248C058E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Objectives 2 and 3: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Do Tadpoles Have Consumptive and Non-consumptive Effects on Invertebrates, and Are These Effects Influenced by Habitat Shading and Body Size?</a:t>
            </a:r>
          </a:p>
        </p:txBody>
      </p:sp>
      <p:pic>
        <p:nvPicPr>
          <p:cNvPr id="9" name="Picture 8" descr="Diagram, engineering drawing, box and whisker chart&#10;&#10;Description automatically generated">
            <a:extLst>
              <a:ext uri="{FF2B5EF4-FFF2-40B4-BE49-F238E27FC236}">
                <a16:creationId xmlns:a16="http://schemas.microsoft.com/office/drawing/2014/main" id="{A4EA8D08-E6DD-6C44-A11B-FAD7AEAD70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730"/>
            <a:ext cx="12192000" cy="553243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C2953F-ED7D-2144-89E6-94BEDD8C68B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299" y="2420389"/>
            <a:ext cx="2050301" cy="3112049"/>
          </a:xfrm>
          <a:prstGeom prst="rect">
            <a:avLst/>
          </a:prstGeom>
        </p:spPr>
      </p:pic>
      <p:sp>
        <p:nvSpPr>
          <p:cNvPr id="11" name="Text Box 13">
            <a:extLst>
              <a:ext uri="{FF2B5EF4-FFF2-40B4-BE49-F238E27FC236}">
                <a16:creationId xmlns:a16="http://schemas.microsoft.com/office/drawing/2014/main" id="{9B6863B0-C141-8A4E-9179-147AFA739104}"/>
              </a:ext>
            </a:extLst>
          </p:cNvPr>
          <p:cNvSpPr txBox="1"/>
          <p:nvPr/>
        </p:nvSpPr>
        <p:spPr>
          <a:xfrm>
            <a:off x="0" y="1325561"/>
            <a:ext cx="12039600" cy="36777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Total # Macroinvertebrates by Cage, Shade, and Tadpole Size Treatment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91CFD3-2506-F141-BF52-CA26FA9EB332}"/>
              </a:ext>
            </a:extLst>
          </p:cNvPr>
          <p:cNvSpPr/>
          <p:nvPr/>
        </p:nvSpPr>
        <p:spPr>
          <a:xfrm>
            <a:off x="2173574" y="2165545"/>
            <a:ext cx="1588957" cy="3852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90F560-7EB3-DF48-B178-152832ED86F7}"/>
              </a:ext>
            </a:extLst>
          </p:cNvPr>
          <p:cNvSpPr/>
          <p:nvPr/>
        </p:nvSpPr>
        <p:spPr>
          <a:xfrm>
            <a:off x="5546361" y="2206768"/>
            <a:ext cx="1471534" cy="35157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7D3E52-AEE5-624C-827A-6FAD90D24172}"/>
              </a:ext>
            </a:extLst>
          </p:cNvPr>
          <p:cNvSpPr/>
          <p:nvPr/>
        </p:nvSpPr>
        <p:spPr>
          <a:xfrm>
            <a:off x="8589363" y="2623279"/>
            <a:ext cx="1311641" cy="29091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09575D-8D8D-E540-8A80-66B498F39F73}"/>
              </a:ext>
            </a:extLst>
          </p:cNvPr>
          <p:cNvSpPr/>
          <p:nvPr/>
        </p:nvSpPr>
        <p:spPr>
          <a:xfrm>
            <a:off x="3844978" y="3964630"/>
            <a:ext cx="1851284" cy="184003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B60770-676D-DC49-BE4F-5E202A65FA88}"/>
              </a:ext>
            </a:extLst>
          </p:cNvPr>
          <p:cNvSpPr/>
          <p:nvPr/>
        </p:nvSpPr>
        <p:spPr>
          <a:xfrm>
            <a:off x="6910465" y="4091781"/>
            <a:ext cx="1588957" cy="214414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C9DA3B-26E1-A84F-A3FC-A083B95623EB}"/>
              </a:ext>
            </a:extLst>
          </p:cNvPr>
          <p:cNvSpPr/>
          <p:nvPr/>
        </p:nvSpPr>
        <p:spPr>
          <a:xfrm>
            <a:off x="5234064" y="2420389"/>
            <a:ext cx="1588957" cy="410195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0F8DE0-7F10-FF43-8ADE-D7A972943487}"/>
              </a:ext>
            </a:extLst>
          </p:cNvPr>
          <p:cNvSpPr/>
          <p:nvPr/>
        </p:nvSpPr>
        <p:spPr>
          <a:xfrm>
            <a:off x="8250439" y="2446983"/>
            <a:ext cx="1767987" cy="410195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3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DA93C207-F22B-9A42-8528-7AF64669473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745DB44A-06A9-4A43-A1F1-397932C4F782}"/>
              </a:ext>
            </a:extLst>
          </p:cNvPr>
          <p:cNvSpPr txBox="1"/>
          <p:nvPr/>
        </p:nvSpPr>
        <p:spPr>
          <a:xfrm>
            <a:off x="149878" y="0"/>
            <a:ext cx="12042122" cy="4368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Total # Zooplankton by Cage, Shade, and Tadpole Size Treatment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0575CF9-FF8E-7E49-B022-9D85367B531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1983346"/>
            <a:ext cx="2494208" cy="264016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F5761B2-8520-DC43-9718-4F9B6FF3CB36}"/>
              </a:ext>
            </a:extLst>
          </p:cNvPr>
          <p:cNvSpPr/>
          <p:nvPr/>
        </p:nvSpPr>
        <p:spPr>
          <a:xfrm>
            <a:off x="2248524" y="2248524"/>
            <a:ext cx="1454045" cy="214359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1CB785-D5E9-0B4E-A0D8-E7E18C19D4FF}"/>
              </a:ext>
            </a:extLst>
          </p:cNvPr>
          <p:cNvSpPr/>
          <p:nvPr/>
        </p:nvSpPr>
        <p:spPr>
          <a:xfrm>
            <a:off x="5786203" y="2640266"/>
            <a:ext cx="839449" cy="37305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7B0C62-00C4-2549-8B78-013E57575345}"/>
              </a:ext>
            </a:extLst>
          </p:cNvPr>
          <p:cNvSpPr/>
          <p:nvPr/>
        </p:nvSpPr>
        <p:spPr>
          <a:xfrm>
            <a:off x="8768403" y="4623515"/>
            <a:ext cx="839449" cy="18652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98948E-83A9-444B-B507-32958B330CDF}"/>
              </a:ext>
            </a:extLst>
          </p:cNvPr>
          <p:cNvSpPr/>
          <p:nvPr/>
        </p:nvSpPr>
        <p:spPr>
          <a:xfrm>
            <a:off x="4062751" y="1124262"/>
            <a:ext cx="1454045" cy="509665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270FCC-59C5-3248-B19F-4457BA42279E}"/>
              </a:ext>
            </a:extLst>
          </p:cNvPr>
          <p:cNvSpPr/>
          <p:nvPr/>
        </p:nvSpPr>
        <p:spPr>
          <a:xfrm>
            <a:off x="7038297" y="2878111"/>
            <a:ext cx="1454045" cy="352733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7FDD30-E296-C84C-89BA-BB15E253F1DE}"/>
              </a:ext>
            </a:extLst>
          </p:cNvPr>
          <p:cNvSpPr/>
          <p:nvPr/>
        </p:nvSpPr>
        <p:spPr>
          <a:xfrm>
            <a:off x="5254055" y="1469035"/>
            <a:ext cx="1454045" cy="4936409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5833A2-48E4-D647-A08F-B21EDAA1C124}"/>
              </a:ext>
            </a:extLst>
          </p:cNvPr>
          <p:cNvSpPr/>
          <p:nvPr/>
        </p:nvSpPr>
        <p:spPr>
          <a:xfrm>
            <a:off x="8243747" y="4512039"/>
            <a:ext cx="1454045" cy="2210697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6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0828-A4CA-F04C-8D95-3F7E6047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16" y="178974"/>
            <a:ext cx="11806767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b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Wood Frog Tadpoles are Primarily Omnivorous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C5866-1B35-5640-A6C9-60A1AE78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379" y="1901587"/>
            <a:ext cx="6367549" cy="5013485"/>
          </a:xfrm>
        </p:spPr>
        <p:txBody>
          <a:bodyPr>
            <a:normAutofit/>
          </a:bodyPr>
          <a:lstStyle/>
          <a:p>
            <a:r>
              <a:rPr lang="en-US" sz="3200" dirty="0"/>
              <a:t>Results suggest that omnivory in wood frog tadpoles is driven by hydroperiod length, adult fitness, and gape size.</a:t>
            </a:r>
          </a:p>
          <a:p>
            <a:endParaRPr lang="en-US" sz="3200" dirty="0"/>
          </a:p>
          <a:p>
            <a:r>
              <a:rPr lang="en-US" sz="3200" dirty="0"/>
              <a:t>In addition, tadpoles that developed in unshaded conditions grew faster than shaded individuals. 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2" name="Graphic 11" descr="Frog with solid fill">
            <a:extLst>
              <a:ext uri="{FF2B5EF4-FFF2-40B4-BE49-F238E27FC236}">
                <a16:creationId xmlns:a16="http://schemas.microsoft.com/office/drawing/2014/main" id="{4CC50CE6-87C3-B543-B6E3-8B47BB869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5341" y="1251844"/>
            <a:ext cx="3161204" cy="2510444"/>
          </a:xfrm>
          <a:prstGeom prst="rect">
            <a:avLst/>
          </a:prstGeom>
        </p:spPr>
      </p:pic>
      <p:pic>
        <p:nvPicPr>
          <p:cNvPr id="20" name="Graphic 19" descr="Frog with solid fill">
            <a:extLst>
              <a:ext uri="{FF2B5EF4-FFF2-40B4-BE49-F238E27FC236}">
                <a16:creationId xmlns:a16="http://schemas.microsoft.com/office/drawing/2014/main" id="{EFF48C5B-C346-1248-BADF-44137FE42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02285" y="5192925"/>
            <a:ext cx="1834701" cy="159838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203A5-CC5A-D542-839D-37DE7B08C052}"/>
              </a:ext>
            </a:extLst>
          </p:cNvPr>
          <p:cNvGrpSpPr/>
          <p:nvPr/>
        </p:nvGrpSpPr>
        <p:grpSpPr>
          <a:xfrm>
            <a:off x="6484843" y="1757231"/>
            <a:ext cx="5182022" cy="4015798"/>
            <a:chOff x="6484843" y="1757231"/>
            <a:chExt cx="5182022" cy="40157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D611D1-4206-8C45-9430-9A11A29D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484843" y="3893150"/>
              <a:ext cx="1833695" cy="54045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7080D44-7605-8C45-831F-BEEB11231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8538" y="3169617"/>
              <a:ext cx="930919" cy="55477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CD06E64-1D95-B64E-9561-E0D50988C3A3}"/>
                </a:ext>
              </a:extLst>
            </p:cNvPr>
            <p:cNvCxnSpPr>
              <a:cxnSpLocks/>
            </p:cNvCxnSpPr>
            <p:nvPr/>
          </p:nvCxnSpPr>
          <p:spPr>
            <a:xfrm>
              <a:off x="8318538" y="4652694"/>
              <a:ext cx="2022495" cy="112033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832545-2CD0-3D4B-BEE9-BFBB8D46727C}"/>
                </a:ext>
              </a:extLst>
            </p:cNvPr>
            <p:cNvGrpSpPr/>
            <p:nvPr/>
          </p:nvGrpSpPr>
          <p:grpSpPr>
            <a:xfrm>
              <a:off x="11104416" y="1757231"/>
              <a:ext cx="230437" cy="174568"/>
              <a:chOff x="10658601" y="4206438"/>
              <a:chExt cx="128462" cy="7173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FE81E4-B75D-0749-A7F4-C752ABDEBD69}"/>
                  </a:ext>
                </a:extLst>
              </p:cNvPr>
              <p:cNvSpPr/>
              <p:nvPr/>
            </p:nvSpPr>
            <p:spPr>
              <a:xfrm flipH="1">
                <a:off x="10658601" y="4206438"/>
                <a:ext cx="128462" cy="717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6DAFC09-CC0A-7D47-B179-A55009E3D1C2}"/>
                  </a:ext>
                </a:extLst>
              </p:cNvPr>
              <p:cNvSpPr/>
              <p:nvPr/>
            </p:nvSpPr>
            <p:spPr>
              <a:xfrm flipH="1">
                <a:off x="10690716" y="4207845"/>
                <a:ext cx="64231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E13E3E-5ACA-7A42-882F-337C68360B21}"/>
                </a:ext>
              </a:extLst>
            </p:cNvPr>
            <p:cNvSpPr txBox="1"/>
            <p:nvPr/>
          </p:nvSpPr>
          <p:spPr>
            <a:xfrm rot="19907928">
              <a:off x="8108932" y="3062080"/>
              <a:ext cx="1119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Omnivory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6BD210-729B-A247-AAA3-EDC3C3A1D6A0}"/>
                </a:ext>
              </a:extLst>
            </p:cNvPr>
            <p:cNvSpPr txBox="1"/>
            <p:nvPr/>
          </p:nvSpPr>
          <p:spPr>
            <a:xfrm rot="1706307">
              <a:off x="8769926" y="4754811"/>
              <a:ext cx="1119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Herbivory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01EF3C6-B1BF-1048-9401-C6CE75EE0ACF}"/>
                </a:ext>
              </a:extLst>
            </p:cNvPr>
            <p:cNvGrpSpPr/>
            <p:nvPr/>
          </p:nvGrpSpPr>
          <p:grpSpPr>
            <a:xfrm>
              <a:off x="11493285" y="5534558"/>
              <a:ext cx="173580" cy="143195"/>
              <a:chOff x="10658601" y="4206438"/>
              <a:chExt cx="128462" cy="7173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9CC31F-8E59-7C49-B98F-8638BCD2E0AD}"/>
                  </a:ext>
                </a:extLst>
              </p:cNvPr>
              <p:cNvSpPr/>
              <p:nvPr/>
            </p:nvSpPr>
            <p:spPr>
              <a:xfrm flipH="1">
                <a:off x="10658601" y="4206438"/>
                <a:ext cx="128462" cy="717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8F79029-90AB-F04F-A6AB-9F4928476152}"/>
                  </a:ext>
                </a:extLst>
              </p:cNvPr>
              <p:cNvSpPr/>
              <p:nvPr/>
            </p:nvSpPr>
            <p:spPr>
              <a:xfrm flipH="1">
                <a:off x="10690716" y="4207845"/>
                <a:ext cx="64231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666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F78D-4DFA-0548-87B1-07B89B1C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0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Consumptive and Non-consumptive Effects of Tadpoles on Invertebrates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6072-D35A-D245-A1E2-481AD3B4F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540749"/>
          </a:xfrm>
        </p:spPr>
        <p:txBody>
          <a:bodyPr/>
          <a:lstStyle/>
          <a:p>
            <a:r>
              <a:rPr lang="en-US" dirty="0"/>
              <a:t>Tadpoles had greater consumptive relative to non-consumptive effects on invertebrates, mainly on zooplankton. However, non-consumptive effects were still important, and may have occurred via different mechanisms: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488549-9793-6243-AE25-DA54F4185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2026"/>
            <a:ext cx="12192000" cy="1641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A63F68-3F50-F943-841E-542FE0642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0810"/>
            <a:ext cx="12192000" cy="2276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2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A888-AA81-7A4F-9E15-41355F74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Effects of Tadpoles on Invertebrates are Linked to Habitat Shading and Body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AA6A-9809-574F-AC09-833E3D15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" y="1415034"/>
            <a:ext cx="12070080" cy="5514182"/>
          </a:xfrm>
        </p:spPr>
        <p:txBody>
          <a:bodyPr/>
          <a:lstStyle/>
          <a:p>
            <a:r>
              <a:rPr lang="en-US" dirty="0"/>
              <a:t>Overall invertebrate abundances were generally lower in shaded conditions and in the presence of larger, free-swimming tadpoles. Possible mechanisms for reduced invertebrate abundance?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2BF3DD-43C6-6C4C-8F21-3EC99417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3538"/>
            <a:ext cx="11976100" cy="2044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62F5B1-2FA9-7F4A-9D9E-E16563938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19485"/>
            <a:ext cx="12192000" cy="1849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39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D19F-8FBC-F348-97A7-4472817E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592"/>
            <a:ext cx="10515600" cy="938742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9B536-7002-2C43-B231-CBABFBC38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L. sylvaticus </a:t>
            </a:r>
            <a:r>
              <a:rPr lang="en-US" dirty="0"/>
              <a:t>tadpoles feed on invertebrates and have consumptive and non-consumptive effects on invertebrate communities that are mediated by habitat shading and tadpole body size. </a:t>
            </a:r>
          </a:p>
          <a:p>
            <a:endParaRPr lang="en-US" dirty="0"/>
          </a:p>
          <a:p>
            <a:r>
              <a:rPr lang="en-US" u="sng" dirty="0"/>
              <a:t>Questions for future studies:</a:t>
            </a:r>
          </a:p>
          <a:p>
            <a:endParaRPr lang="en-US" dirty="0"/>
          </a:p>
          <a:p>
            <a:r>
              <a:rPr lang="en-US" dirty="0"/>
              <a:t>1. Are tadpoles targeting invertebrates as prey, or just consuming them as bycatch?</a:t>
            </a:r>
          </a:p>
          <a:p>
            <a:r>
              <a:rPr lang="en-US" dirty="0"/>
              <a:t>2. What chemical cues, if any, are tadpoles producing that are causing non-consumptive effects on invertebrates?</a:t>
            </a:r>
          </a:p>
          <a:p>
            <a:r>
              <a:rPr lang="en-US" dirty="0"/>
              <a:t>3. Are predatory invertebrates having similar non-consumptive effects on tadpoles?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3D4A-7990-7249-9927-D67C18BB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Consumptive and Non-consumptive Predatory Effects of Tadpoles?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7007-166E-9940-A1D7-AB84A3C4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4993"/>
            <a:ext cx="5524500" cy="4351338"/>
          </a:xfrm>
        </p:spPr>
        <p:txBody>
          <a:bodyPr/>
          <a:lstStyle/>
          <a:p>
            <a:r>
              <a:rPr lang="en-US" dirty="0"/>
              <a:t>Recent evidence suggests that tadpoles feed on:</a:t>
            </a:r>
          </a:p>
          <a:p>
            <a:pPr lvl="1"/>
            <a:r>
              <a:rPr lang="en-US" dirty="0"/>
              <a:t>Algae / Plant Matter</a:t>
            </a:r>
          </a:p>
          <a:p>
            <a:pPr lvl="1"/>
            <a:r>
              <a:rPr lang="en-US" dirty="0"/>
              <a:t>Zooplankton and Small Macroinvertebrates</a:t>
            </a:r>
          </a:p>
          <a:p>
            <a:pPr lvl="1"/>
            <a:r>
              <a:rPr lang="en-US" dirty="0"/>
              <a:t>Other Tadpoles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B18D5-24E4-B343-95B1-4DAEF0516380}"/>
              </a:ext>
            </a:extLst>
          </p:cNvPr>
          <p:cNvSpPr txBox="1"/>
          <p:nvPr/>
        </p:nvSpPr>
        <p:spPr>
          <a:xfrm>
            <a:off x="0" y="4181123"/>
            <a:ext cx="56435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addition to competition, tadpoles likely have important consumptive and non-consumptive effects on invertebrate communities.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F13543D-6C1C-E74E-B4C0-5629B93C9B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1507067"/>
            <a:ext cx="6029325" cy="4965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3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7FCE-5832-F342-B293-86F54DE2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0"/>
            <a:ext cx="1124835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C92F00-DF42-C544-94A9-AACF5C3BD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3" y="1325561"/>
            <a:ext cx="10515600" cy="5604669"/>
          </a:xfrm>
        </p:spPr>
        <p:txBody>
          <a:bodyPr>
            <a:normAutofit fontScale="92500"/>
          </a:bodyPr>
          <a:lstStyle/>
          <a:p>
            <a:r>
              <a:rPr lang="en-US" dirty="0"/>
              <a:t>I would like to thank the following individuals / organizations for their contributions to my thesis research:</a:t>
            </a:r>
          </a:p>
          <a:p>
            <a:endParaRPr lang="en-US" dirty="0"/>
          </a:p>
          <a:p>
            <a:pPr lvl="1"/>
            <a:r>
              <a:rPr lang="en-US" sz="2800" dirty="0"/>
              <a:t>Dr. Cy Mott (</a:t>
            </a:r>
            <a:r>
              <a:rPr lang="en-US" sz="2800" i="1" dirty="0"/>
              <a:t>Faculty Advisor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Dr. Amy Braccia and Dr. Valerie Peters (</a:t>
            </a:r>
            <a:r>
              <a:rPr lang="en-US" sz="2800" i="1" dirty="0"/>
              <a:t>Thesis Committee Members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Dr. Stephen Richter and Dr. David Brown (</a:t>
            </a:r>
            <a:r>
              <a:rPr lang="en-US" sz="2800" i="1" dirty="0"/>
              <a:t>Research Guidance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Aaron Devine, Sandra Elliott, Renae Steinberger, Idris Irihamye, and Ian Kratzer (</a:t>
            </a:r>
            <a:r>
              <a:rPr lang="en-US" sz="2800" i="1" dirty="0"/>
              <a:t>Assistance with Proposal Writing and Fieldwork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EKU Graduate School, College of Science, and Department of Biological Sciences (</a:t>
            </a:r>
            <a:r>
              <a:rPr lang="en-US" sz="2800" i="1" dirty="0"/>
              <a:t>Financial and Educational Support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KDFWR, USFS, and EKU IACUC (</a:t>
            </a:r>
            <a:r>
              <a:rPr lang="en-US" sz="2800" i="1" dirty="0"/>
              <a:t>Approvals and Permits</a:t>
            </a:r>
            <a:r>
              <a:rPr lang="en-US" sz="2800" dirty="0"/>
              <a:t>)</a:t>
            </a:r>
          </a:p>
          <a:p>
            <a:pPr lvl="1"/>
            <a:r>
              <a:rPr lang="en-US" sz="2800" b="1" u="sng" dirty="0"/>
              <a:t>Kentucky Academy of Science</a:t>
            </a:r>
            <a:r>
              <a:rPr lang="en-US" sz="2800" dirty="0"/>
              <a:t>, Society for the Study of Amphibians and Reptiles, EKU Division of Natural Areas, and KY TWS (</a:t>
            </a:r>
            <a:r>
              <a:rPr lang="en-US" sz="2800" i="1" dirty="0"/>
              <a:t>Funding Sources</a:t>
            </a:r>
            <a:r>
              <a:rPr lang="en-US" sz="2800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91DD-912C-654D-9A59-535862BF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Literature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0DFD-4892-A949-9754-C83395C6D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962"/>
            <a:ext cx="10515600" cy="5532437"/>
          </a:xfrm>
        </p:spPr>
        <p:txBody>
          <a:bodyPr>
            <a:normAutofit lnSpcReduction="10000"/>
          </a:bodyPr>
          <a:lstStyle/>
          <a:p>
            <a:r>
              <a:rPr lang="en-US" sz="1200" dirty="0" err="1"/>
              <a:t>Blaustein</a:t>
            </a:r>
            <a:r>
              <a:rPr lang="en-US" sz="1200" dirty="0"/>
              <a:t>, L., and J. Margalit. 1996. Priority effects in temporary pools: nature and outcome of mosquito larva-toad tadpole interactions depend on order of entrance. Journal of Animal Ecology 65:77-84.</a:t>
            </a:r>
          </a:p>
          <a:p>
            <a:r>
              <a:rPr lang="en-US" sz="1200" dirty="0"/>
              <a:t>Borges, F. D. F., </a:t>
            </a:r>
            <a:r>
              <a:rPr lang="en-US" sz="1200" dirty="0" err="1"/>
              <a:t>Stéfani</a:t>
            </a:r>
            <a:r>
              <a:rPr lang="en-US" sz="1200" dirty="0"/>
              <a:t>, M. V. D., and Amaral, L. A. D. 2014. Quality of the effluents of bullfrog tadpole ponds. </a:t>
            </a:r>
            <a:r>
              <a:rPr lang="en-US" sz="1200" dirty="0" err="1"/>
              <a:t>Boletim</a:t>
            </a:r>
            <a:r>
              <a:rPr lang="en-US" sz="1200" dirty="0"/>
              <a:t> Do Instituto de </a:t>
            </a:r>
            <a:r>
              <a:rPr lang="en-US" sz="1200" dirty="0" err="1"/>
              <a:t>Pesca</a:t>
            </a:r>
            <a:r>
              <a:rPr lang="en-US" sz="1200" dirty="0"/>
              <a:t> 409-417.</a:t>
            </a:r>
          </a:p>
          <a:p>
            <a:r>
              <a:rPr lang="en-US" sz="1200" dirty="0"/>
              <a:t>Gu, L., Qin, S., Lu, N., Zhao, Y., Zhou, Q., Zhang, L., Sun, Y., Huang, Y,. </a:t>
            </a:r>
            <a:r>
              <a:rPr lang="en-US" sz="1200" dirty="0" err="1"/>
              <a:t>Lyu</a:t>
            </a:r>
            <a:r>
              <a:rPr lang="en-US" sz="1200" dirty="0"/>
              <a:t>, K., and Yang, Z. 2020. </a:t>
            </a:r>
            <a:r>
              <a:rPr lang="en-US" sz="1200" i="1" dirty="0"/>
              <a:t>Daphnia </a:t>
            </a:r>
            <a:r>
              <a:rPr lang="en-US" sz="1200" i="1" dirty="0" err="1"/>
              <a:t>mitsukuri</a:t>
            </a:r>
            <a:r>
              <a:rPr lang="en-US" sz="1200" dirty="0"/>
              <a:t> traits responding to predation cues alter its population dynamics. Ecological Indicators 117:106587.</a:t>
            </a:r>
          </a:p>
          <a:p>
            <a:r>
              <a:rPr lang="en-US" sz="1200" dirty="0" err="1"/>
              <a:t>Juanes</a:t>
            </a:r>
            <a:r>
              <a:rPr lang="en-US" sz="1200" dirty="0"/>
              <a:t>, F., and D. O. Conover. 1995. Size-structured </a:t>
            </a:r>
            <a:r>
              <a:rPr lang="en-US" sz="1200" dirty="0" err="1"/>
              <a:t>piscivory</a:t>
            </a:r>
            <a:r>
              <a:rPr lang="en-US" sz="1200" dirty="0"/>
              <a:t>: advection and the linkage between predator and prey recruitment in young-of-the-year bluefish. Marine Ecology Progress Series 128:287-304.</a:t>
            </a:r>
          </a:p>
          <a:p>
            <a:r>
              <a:rPr lang="en-US" sz="1200" dirty="0"/>
              <a:t>Martin, T. H., L. B. Crowder, C. F. Dumas and J. M. Burkholder. 1992. Indirect effects of fish on macrophytes in Bays Mountain Lake: evidence for a littoral trophic cascade. </a:t>
            </a:r>
            <a:r>
              <a:rPr lang="en-US" sz="1200" dirty="0" err="1"/>
              <a:t>Oecologia</a:t>
            </a:r>
            <a:r>
              <a:rPr lang="en-US" sz="1200" dirty="0"/>
              <a:t> 89:476-481.</a:t>
            </a:r>
          </a:p>
          <a:p>
            <a:r>
              <a:rPr lang="en-US" sz="1200" dirty="0" err="1"/>
              <a:t>Peacor</a:t>
            </a:r>
            <a:r>
              <a:rPr lang="en-US" sz="1200" dirty="0"/>
              <a:t>, S. D., and E. E. Werner. 2000. Predator effects on an assemblage of consumers through induced changes in consumer foraging behavior. Ecology 81:1998-2010.</a:t>
            </a:r>
          </a:p>
          <a:p>
            <a:r>
              <a:rPr lang="en-US" sz="1200" dirty="0"/>
              <a:t>Pfennig, D. W. 1999. Cannibalistic tadpoles that pose the greatest threat to kin are most likely to discriminate kin. Proceedings of the Royal Society of London. Series B: Biological Sciences 266:57-61.</a:t>
            </a:r>
          </a:p>
          <a:p>
            <a:r>
              <a:rPr lang="en-US" sz="1200" dirty="0" err="1"/>
              <a:t>Ramamonjisoa</a:t>
            </a:r>
            <a:r>
              <a:rPr lang="en-US" sz="1200" dirty="0"/>
              <a:t>, N., Iwai, N., and </a:t>
            </a:r>
            <a:r>
              <a:rPr lang="en-US" sz="1200" dirty="0" err="1"/>
              <a:t>Natuhara</a:t>
            </a:r>
            <a:r>
              <a:rPr lang="en-US" sz="1200" dirty="0"/>
              <a:t>, Y. 2016. Post-metamorphic costs of carnivorous diets in an omnivorous tadpole. </a:t>
            </a:r>
            <a:r>
              <a:rPr lang="en-US" sz="1200" dirty="0" err="1"/>
              <a:t>Copeia</a:t>
            </a:r>
            <a:r>
              <a:rPr lang="en-US" sz="1200" dirty="0"/>
              <a:t> 104:808-815.</a:t>
            </a:r>
          </a:p>
          <a:p>
            <a:r>
              <a:rPr lang="en-US" sz="1200" dirty="0" err="1"/>
              <a:t>Riessen</a:t>
            </a:r>
            <a:r>
              <a:rPr lang="en-US" sz="1200" dirty="0"/>
              <a:t>, H. P., and </a:t>
            </a:r>
            <a:r>
              <a:rPr lang="en-US" sz="1200" dirty="0" err="1"/>
              <a:t>Trevett</a:t>
            </a:r>
            <a:r>
              <a:rPr lang="en-US" sz="1200" dirty="0"/>
              <a:t>-Smith, J. B. 2009. Turning inducible defenses on and off: adaptive responses of </a:t>
            </a:r>
            <a:r>
              <a:rPr lang="en-US" sz="1200" i="1" dirty="0"/>
              <a:t>Daphnia</a:t>
            </a:r>
            <a:r>
              <a:rPr lang="en-US" sz="1200" dirty="0"/>
              <a:t> to a gape‐limited predator. Ecology 90:3455-3469.</a:t>
            </a:r>
          </a:p>
          <a:p>
            <a:r>
              <a:rPr lang="en-US" sz="1200" dirty="0"/>
              <a:t>Schalk, C. M., C. G. Montaña, K. O. </a:t>
            </a:r>
            <a:r>
              <a:rPr lang="en-US" sz="1200" dirty="0" err="1"/>
              <a:t>Winemiller</a:t>
            </a:r>
            <a:r>
              <a:rPr lang="en-US" sz="1200" dirty="0"/>
              <a:t>, and L. A. Fitzgerald. 2017. Trophic plasticity, environmental gradients and food‐web structure of tropical pond communities. Freshwater Biology 62:519-529.</a:t>
            </a:r>
          </a:p>
          <a:p>
            <a:r>
              <a:rPr lang="en-US" sz="1200" dirty="0" err="1"/>
              <a:t>Schiesari</a:t>
            </a:r>
            <a:r>
              <a:rPr lang="en-US" sz="1200" dirty="0"/>
              <a:t>, L., E. E. Werner, and G. W. Kling. 2009. Carnivory and resource-based niche differentiation in anuran larvae: implications for food web and experimental ecology. Freshwater Biology 54:572-586.</a:t>
            </a:r>
          </a:p>
          <a:p>
            <a:r>
              <a:rPr lang="en-US" sz="1200" dirty="0" err="1"/>
              <a:t>Stuijfzand</a:t>
            </a:r>
            <a:r>
              <a:rPr lang="en-US" sz="1200" dirty="0"/>
              <a:t>, S. C., Engels, S., Van </a:t>
            </a:r>
            <a:r>
              <a:rPr lang="en-US" sz="1200" dirty="0" err="1"/>
              <a:t>Ammelrooy</a:t>
            </a:r>
            <a:r>
              <a:rPr lang="en-US" sz="1200" dirty="0"/>
              <a:t>, E., and Jonker, M. 1999. Caddisflies (</a:t>
            </a:r>
            <a:r>
              <a:rPr lang="en-US" sz="1200" dirty="0" err="1"/>
              <a:t>Trichoptera</a:t>
            </a:r>
            <a:r>
              <a:rPr lang="en-US" sz="1200" dirty="0"/>
              <a:t>: </a:t>
            </a:r>
            <a:r>
              <a:rPr lang="en-US" sz="1200" dirty="0" err="1"/>
              <a:t>Hydropsychidae</a:t>
            </a:r>
            <a:r>
              <a:rPr lang="en-US" sz="1200" dirty="0"/>
              <a:t>) used for evaluating water quality of large European rivers. Archives of environmental contamination and toxicology 36:186-192.</a:t>
            </a:r>
          </a:p>
          <a:p>
            <a:r>
              <a:rPr lang="en-US" sz="1200" dirty="0"/>
              <a:t>Whiles, M. R., M. I </a:t>
            </a:r>
            <a:r>
              <a:rPr lang="en-US" sz="1200" dirty="0" err="1"/>
              <a:t>Gladyshev</a:t>
            </a:r>
            <a:r>
              <a:rPr lang="en-US" sz="1200" dirty="0"/>
              <a:t>, N. N. </a:t>
            </a:r>
            <a:r>
              <a:rPr lang="en-US" sz="1200" dirty="0" err="1"/>
              <a:t>Sushchik</a:t>
            </a:r>
            <a:r>
              <a:rPr lang="en-US" sz="1200" dirty="0"/>
              <a:t>, O. N. </a:t>
            </a:r>
            <a:r>
              <a:rPr lang="en-US" sz="1200" dirty="0" err="1"/>
              <a:t>Makhutova</a:t>
            </a:r>
            <a:r>
              <a:rPr lang="en-US" sz="1200" dirty="0"/>
              <a:t>, G. S. </a:t>
            </a:r>
            <a:r>
              <a:rPr lang="en-US" sz="1200" dirty="0" err="1"/>
              <a:t>Kalachova</a:t>
            </a:r>
            <a:r>
              <a:rPr lang="en-US" sz="1200" dirty="0"/>
              <a:t>, S. D. Peterson, and K. J. </a:t>
            </a:r>
            <a:r>
              <a:rPr lang="en-US" sz="1200" dirty="0" err="1"/>
              <a:t>Regester</a:t>
            </a:r>
            <a:r>
              <a:rPr lang="en-US" sz="1200" dirty="0"/>
              <a:t>. 2010. Fatty acid analyses reveal high degrees of omnivory and dietary plasticity in pond-dwelling tadpoles. Freshwater Biology 55:1533-1547. </a:t>
            </a:r>
          </a:p>
          <a:p>
            <a:endParaRPr lang="en-US" sz="1200" dirty="0"/>
          </a:p>
          <a:p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50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FEE5FD-159C-364D-A017-95051460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54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brady_parlato@mymail.eku.edu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BradyParlato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49137F-47DE-8A45-BCF3-D63156106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497" y="2254827"/>
            <a:ext cx="6858000" cy="2514600"/>
          </a:xfrm>
          <a:prstGeom prst="ellipse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61818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35E4-FA4E-094E-8307-1EE05C72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139767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Factors Influence Predatory Effects of Tadpoles?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B2BA-91A3-D445-B2F5-1DC0FDF0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19"/>
            <a:ext cx="10515600" cy="395603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Predatory effects of tadpoles on invertebrates are likely influenced by certain factors: </a:t>
            </a:r>
          </a:p>
          <a:p>
            <a:endParaRPr lang="en-US" dirty="0"/>
          </a:p>
          <a:p>
            <a:pPr lvl="1"/>
            <a:r>
              <a:rPr lang="en-US" sz="3200" b="1" dirty="0"/>
              <a:t>Degree of Habitat Shading 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3200" b="1" dirty="0"/>
              <a:t>Tadpole Body Size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0023E3-4D75-3E48-8AB0-88F71F6399F9}"/>
              </a:ext>
            </a:extLst>
          </p:cNvPr>
          <p:cNvSpPr txBox="1">
            <a:spLocks/>
          </p:cNvSpPr>
          <p:nvPr/>
        </p:nvSpPr>
        <p:spPr>
          <a:xfrm>
            <a:off x="690563" y="3730624"/>
            <a:ext cx="10515600" cy="177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8C58C4-79E3-024B-9496-4B99535DC43C}"/>
              </a:ext>
            </a:extLst>
          </p:cNvPr>
          <p:cNvGrpSpPr/>
          <p:nvPr/>
        </p:nvGrpSpPr>
        <p:grpSpPr>
          <a:xfrm>
            <a:off x="6362146" y="2571261"/>
            <a:ext cx="5667375" cy="1774825"/>
            <a:chOff x="5845870" y="2491302"/>
            <a:chExt cx="5688702" cy="3098155"/>
          </a:xfrm>
        </p:grpSpPr>
        <p:pic>
          <p:nvPicPr>
            <p:cNvPr id="6" name="Picture 2" descr="Scenic water pond in the beautiful ... | Stock image | Colourbox">
              <a:extLst>
                <a:ext uri="{FF2B5EF4-FFF2-40B4-BE49-F238E27FC236}">
                  <a16:creationId xmlns:a16="http://schemas.microsoft.com/office/drawing/2014/main" id="{5778A960-BEA1-2C4D-B29F-1617B907E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870" y="2491302"/>
              <a:ext cx="2631340" cy="3098155"/>
            </a:xfrm>
            <a:prstGeom prst="roundRect">
              <a:avLst/>
            </a:prstGeom>
            <a:noFill/>
            <a:effectLst>
              <a:softEdge rad="889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shady pond early in the walk. - Picture of Ohme Gardens, Wenatchee -  Tripadvisor">
              <a:extLst>
                <a:ext uri="{FF2B5EF4-FFF2-40B4-BE49-F238E27FC236}">
                  <a16:creationId xmlns:a16="http://schemas.microsoft.com/office/drawing/2014/main" id="{21F5226F-04A1-F344-B4EB-5A7D86EAA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3232" y="2497596"/>
              <a:ext cx="2631340" cy="3091861"/>
            </a:xfrm>
            <a:prstGeom prst="roundRect">
              <a:avLst/>
            </a:prstGeom>
            <a:noFill/>
            <a:effectLst>
              <a:softEdge rad="889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3319BE-2E77-E244-96B5-CD8DFC11D053}"/>
              </a:ext>
            </a:extLst>
          </p:cNvPr>
          <p:cNvGrpSpPr/>
          <p:nvPr/>
        </p:nvGrpSpPr>
        <p:grpSpPr>
          <a:xfrm>
            <a:off x="5840147" y="4692815"/>
            <a:ext cx="5851514" cy="2036571"/>
            <a:chOff x="5922920" y="4209154"/>
            <a:chExt cx="5851514" cy="20365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C6EED8-C93D-854C-9489-9F72ED3A4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92258">
              <a:off x="5922920" y="4947555"/>
              <a:ext cx="237626" cy="6606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E91BB8-5F4B-2247-A7BF-1CC2DF320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56857">
              <a:off x="5953298" y="4209154"/>
              <a:ext cx="3055864" cy="90067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D53E31-B82D-1241-8AE4-90AEA669A7FB}"/>
                </a:ext>
              </a:extLst>
            </p:cNvPr>
            <p:cNvSpPr/>
            <p:nvPr/>
          </p:nvSpPr>
          <p:spPr>
            <a:xfrm flipH="1">
              <a:off x="6029570" y="5087735"/>
              <a:ext cx="280255" cy="115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111EA2-5913-AB48-BAFB-349E6D52B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86950" y="4699086"/>
              <a:ext cx="1887484" cy="55631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94DB12-52FF-E340-B320-683B467BF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92258">
              <a:off x="9093630" y="4677774"/>
              <a:ext cx="237626" cy="660622"/>
            </a:xfrm>
            <a:prstGeom prst="rect">
              <a:avLst/>
            </a:prstGeom>
          </p:spPr>
        </p:pic>
        <p:pic>
          <p:nvPicPr>
            <p:cNvPr id="18" name="Graphic 17" descr="Close with solid fill">
              <a:extLst>
                <a:ext uri="{FF2B5EF4-FFF2-40B4-BE49-F238E27FC236}">
                  <a16:creationId xmlns:a16="http://schemas.microsoft.com/office/drawing/2014/main" id="{324B478E-3371-1D40-ACAE-12557353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20183" y="5255397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Checkmark with solid fill">
              <a:extLst>
                <a:ext uri="{FF2B5EF4-FFF2-40B4-BE49-F238E27FC236}">
                  <a16:creationId xmlns:a16="http://schemas.microsoft.com/office/drawing/2014/main" id="{90F0B190-84AD-6E45-997C-4990DAFA2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95988" y="5331325"/>
              <a:ext cx="914400" cy="914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060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1845D-1803-354A-86A7-5001FF5E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 Study Predatory Effects of Tadpoles?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8656A-26A7-2F43-8513-87B78AFE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3357"/>
            <a:ext cx="6105526" cy="4351338"/>
          </a:xfrm>
        </p:spPr>
        <p:txBody>
          <a:bodyPr>
            <a:noAutofit/>
          </a:bodyPr>
          <a:lstStyle/>
          <a:p>
            <a:r>
              <a:rPr lang="en-US" dirty="0"/>
              <a:t>Often the dominant vertebrate consumers in fishless ponds. </a:t>
            </a:r>
          </a:p>
          <a:p>
            <a:endParaRPr lang="en-US" dirty="0"/>
          </a:p>
          <a:p>
            <a:r>
              <a:rPr lang="en-US" dirty="0"/>
              <a:t>Nearly 40% of amphibians are at risk of extinction and they play valuable ecological roles:</a:t>
            </a:r>
          </a:p>
          <a:p>
            <a:pPr lvl="1"/>
            <a:r>
              <a:rPr lang="en-US" sz="2800" dirty="0"/>
              <a:t>Disease Vector Control</a:t>
            </a:r>
          </a:p>
          <a:p>
            <a:pPr lvl="1"/>
            <a:r>
              <a:rPr lang="en-US" sz="2800" dirty="0"/>
              <a:t>Nutrient Cycling </a:t>
            </a:r>
          </a:p>
          <a:p>
            <a:pPr lvl="1"/>
            <a:r>
              <a:rPr lang="en-US" sz="2800" dirty="0"/>
              <a:t>Energy Transfer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C4F6E7-895A-2A47-9AEC-C79071537791}"/>
              </a:ext>
            </a:extLst>
          </p:cNvPr>
          <p:cNvSpPr txBox="1">
            <a:spLocks/>
          </p:cNvSpPr>
          <p:nvPr/>
        </p:nvSpPr>
        <p:spPr>
          <a:xfrm>
            <a:off x="-9526" y="5599112"/>
            <a:ext cx="6105526" cy="1530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Loss of tadpoles and their roles as predators could have severe ecological consequences.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0778D-538F-F448-B500-38D5143E7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837" y="1453357"/>
            <a:ext cx="4652963" cy="2487004"/>
          </a:xfrm>
          <a:prstGeom prst="roundRect">
            <a:avLst/>
          </a:prstGeom>
          <a:effectLst>
            <a:softEdge rad="889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632DA9-45E6-E144-87DF-A7510FB593C7}"/>
              </a:ext>
            </a:extLst>
          </p:cNvPr>
          <p:cNvGrpSpPr/>
          <p:nvPr/>
        </p:nvGrpSpPr>
        <p:grpSpPr>
          <a:xfrm>
            <a:off x="6115052" y="4162101"/>
            <a:ext cx="5631423" cy="2202186"/>
            <a:chOff x="5957889" y="3910383"/>
            <a:chExt cx="5631423" cy="22021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9239461-DF34-5D44-B79B-B47C86B05B02}"/>
                </a:ext>
              </a:extLst>
            </p:cNvPr>
            <p:cNvSpPr/>
            <p:nvPr/>
          </p:nvSpPr>
          <p:spPr>
            <a:xfrm>
              <a:off x="5957889" y="4800600"/>
              <a:ext cx="3069430" cy="1196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BA3990-8CA5-9D49-9307-8A060C556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5701" y="5065710"/>
              <a:ext cx="1046263" cy="308372"/>
            </a:xfrm>
            <a:prstGeom prst="rect">
              <a:avLst/>
            </a:prstGeom>
          </p:spPr>
        </p:pic>
        <p:sp>
          <p:nvSpPr>
            <p:cNvPr id="8" name="Bent Arrow 7">
              <a:extLst>
                <a:ext uri="{FF2B5EF4-FFF2-40B4-BE49-F238E27FC236}">
                  <a16:creationId xmlns:a16="http://schemas.microsoft.com/office/drawing/2014/main" id="{43E2334E-65B3-D646-8D7E-6BEE8D307A83}"/>
                </a:ext>
              </a:extLst>
            </p:cNvPr>
            <p:cNvSpPr/>
            <p:nvPr/>
          </p:nvSpPr>
          <p:spPr>
            <a:xfrm>
              <a:off x="7591926" y="4546901"/>
              <a:ext cx="2202675" cy="322753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08613C-55B0-C747-BBC0-7069D86F4EF4}"/>
                </a:ext>
              </a:extLst>
            </p:cNvPr>
            <p:cNvSpPr txBox="1"/>
            <p:nvPr/>
          </p:nvSpPr>
          <p:spPr>
            <a:xfrm>
              <a:off x="7891964" y="3955396"/>
              <a:ext cx="197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Aquatic Nutrients / Energy</a:t>
              </a:r>
            </a:p>
          </p:txBody>
        </p:sp>
        <p:pic>
          <p:nvPicPr>
            <p:cNvPr id="11" name="Graphic 10" descr="Frog with solid fill">
              <a:extLst>
                <a:ext uri="{FF2B5EF4-FFF2-40B4-BE49-F238E27FC236}">
                  <a16:creationId xmlns:a16="http://schemas.microsoft.com/office/drawing/2014/main" id="{740A7429-D7AB-B64F-9DF3-15654630C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18265" y="3910383"/>
              <a:ext cx="1338656" cy="1338656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DC9A2C2-4922-1544-A6AC-749AF25B3B3C}"/>
                </a:ext>
              </a:extLst>
            </p:cNvPr>
            <p:cNvGrpSpPr/>
            <p:nvPr/>
          </p:nvGrpSpPr>
          <p:grpSpPr>
            <a:xfrm>
              <a:off x="10658601" y="4206438"/>
              <a:ext cx="128462" cy="71732"/>
              <a:chOff x="10658601" y="4206438"/>
              <a:chExt cx="128462" cy="717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D4E90F2-4F24-244F-AC1C-9483B99092F6}"/>
                  </a:ext>
                </a:extLst>
              </p:cNvPr>
              <p:cNvSpPr/>
              <p:nvPr/>
            </p:nvSpPr>
            <p:spPr>
              <a:xfrm flipH="1">
                <a:off x="10658601" y="4206438"/>
                <a:ext cx="128462" cy="717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24A0873-82CE-4744-8430-4E5554DC9C4F}"/>
                  </a:ext>
                </a:extLst>
              </p:cNvPr>
              <p:cNvSpPr/>
              <p:nvPr/>
            </p:nvSpPr>
            <p:spPr>
              <a:xfrm flipH="1">
                <a:off x="10690716" y="4207845"/>
                <a:ext cx="64231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Bent Arrow 14">
              <a:extLst>
                <a:ext uri="{FF2B5EF4-FFF2-40B4-BE49-F238E27FC236}">
                  <a16:creationId xmlns:a16="http://schemas.microsoft.com/office/drawing/2014/main" id="{0A0FA5AE-5E12-D04B-AB3E-3663F206FE7F}"/>
                </a:ext>
              </a:extLst>
            </p:cNvPr>
            <p:cNvSpPr/>
            <p:nvPr/>
          </p:nvSpPr>
          <p:spPr>
            <a:xfrm rot="10800000">
              <a:off x="8400920" y="5238986"/>
              <a:ext cx="1902636" cy="487459"/>
            </a:xfrm>
            <a:prstGeom prst="bentArrow">
              <a:avLst>
                <a:gd name="adj1" fmla="val 19138"/>
                <a:gd name="adj2" fmla="val 26466"/>
                <a:gd name="adj3" fmla="val 25000"/>
                <a:gd name="adj4" fmla="val 437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EA3C66-E1E9-B541-B923-9BF75750B309}"/>
                </a:ext>
              </a:extLst>
            </p:cNvPr>
            <p:cNvSpPr txBox="1"/>
            <p:nvPr/>
          </p:nvSpPr>
          <p:spPr>
            <a:xfrm>
              <a:off x="8693263" y="5743237"/>
              <a:ext cx="289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Terrestrial Nutrients / Energy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8DA68C-AD9D-D74F-8ECB-BF6C9F1B4AFD}"/>
                </a:ext>
              </a:extLst>
            </p:cNvPr>
            <p:cNvGrpSpPr/>
            <p:nvPr/>
          </p:nvGrpSpPr>
          <p:grpSpPr>
            <a:xfrm>
              <a:off x="7780488" y="5427670"/>
              <a:ext cx="460619" cy="466380"/>
              <a:chOff x="7443008" y="6148683"/>
              <a:chExt cx="460619" cy="46638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C8002D-730A-7446-A3BE-B4E13E3B26E3}"/>
                  </a:ext>
                </a:extLst>
              </p:cNvPr>
              <p:cNvSpPr/>
              <p:nvPr/>
            </p:nvSpPr>
            <p:spPr>
              <a:xfrm>
                <a:off x="7734802" y="6344170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72AFFC7-831F-264E-BBDC-D872E483922E}"/>
                  </a:ext>
                </a:extLst>
              </p:cNvPr>
              <p:cNvSpPr/>
              <p:nvPr/>
            </p:nvSpPr>
            <p:spPr>
              <a:xfrm>
                <a:off x="7598174" y="6232721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C3A9CBC-D8BA-3C43-AD27-5FCE90351249}"/>
                  </a:ext>
                </a:extLst>
              </p:cNvPr>
              <p:cNvSpPr/>
              <p:nvPr/>
            </p:nvSpPr>
            <p:spPr>
              <a:xfrm>
                <a:off x="7746465" y="6201123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8751E09-7E66-BC49-A959-93A71B23A923}"/>
                  </a:ext>
                </a:extLst>
              </p:cNvPr>
              <p:cNvSpPr/>
              <p:nvPr/>
            </p:nvSpPr>
            <p:spPr>
              <a:xfrm>
                <a:off x="7553326" y="6336901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A5A21C4-8928-9546-8273-55B4B6C61A20}"/>
                  </a:ext>
                </a:extLst>
              </p:cNvPr>
              <p:cNvSpPr/>
              <p:nvPr/>
            </p:nvSpPr>
            <p:spPr>
              <a:xfrm>
                <a:off x="7638457" y="6464250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B5421A2-2F04-454A-99AF-E110E4D37061}"/>
                  </a:ext>
                </a:extLst>
              </p:cNvPr>
              <p:cNvSpPr/>
              <p:nvPr/>
            </p:nvSpPr>
            <p:spPr>
              <a:xfrm>
                <a:off x="7499878" y="6449215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4528C75-675B-C045-BF6A-F4F7001FC472}"/>
                  </a:ext>
                </a:extLst>
              </p:cNvPr>
              <p:cNvSpPr/>
              <p:nvPr/>
            </p:nvSpPr>
            <p:spPr>
              <a:xfrm>
                <a:off x="7443008" y="6336900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9117ADF-8E32-6D45-8097-9715FE97392A}"/>
                  </a:ext>
                </a:extLst>
              </p:cNvPr>
              <p:cNvSpPr/>
              <p:nvPr/>
            </p:nvSpPr>
            <p:spPr>
              <a:xfrm>
                <a:off x="7474745" y="6192835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34DE03E-F18B-DB4B-801F-44768AF742DA}"/>
                  </a:ext>
                </a:extLst>
              </p:cNvPr>
              <p:cNvSpPr/>
              <p:nvPr/>
            </p:nvSpPr>
            <p:spPr>
              <a:xfrm>
                <a:off x="7600170" y="6148683"/>
                <a:ext cx="157162" cy="1508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92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3857-E35E-5446-AE52-B1FD1DD78F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F704-2613-2C44-A839-80B43A2EB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546"/>
            <a:ext cx="10515600" cy="5785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Determine proportions of omnivory and quantify invertebrates consumed by </a:t>
            </a:r>
            <a:r>
              <a:rPr lang="en-US" sz="4400" i="1" dirty="0"/>
              <a:t>Lithobates sylvaticus </a:t>
            </a:r>
            <a:r>
              <a:rPr lang="en-US" sz="4400" dirty="0"/>
              <a:t>(wood frog)</a:t>
            </a:r>
            <a:r>
              <a:rPr lang="en-US" sz="4400" i="1" dirty="0"/>
              <a:t> </a:t>
            </a:r>
            <a:r>
              <a:rPr lang="en-US" sz="4400" dirty="0"/>
              <a:t>tadpoles from ephemeral ponds in the Daniel Boone National Forest (DBNF).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0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B386-5E8E-4840-BB31-40B5F9D7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Materials and Methods</a:t>
            </a:r>
            <a:b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/>
              <a:t>Objective 1: Gut Content Analyses 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4D619-3EED-6D4B-83A5-F4641614A564}"/>
              </a:ext>
            </a:extLst>
          </p:cNvPr>
          <p:cNvSpPr txBox="1"/>
          <p:nvPr/>
        </p:nvSpPr>
        <p:spPr>
          <a:xfrm>
            <a:off x="563562" y="5903893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Hypothesis:</a:t>
            </a:r>
            <a:r>
              <a:rPr lang="en-US" sz="2800" dirty="0"/>
              <a:t> Proportions of omnivory will be higher than strict herbivory or </a:t>
            </a:r>
            <a:r>
              <a:rPr lang="en-US" sz="2800" dirty="0" err="1"/>
              <a:t>detritivory</a:t>
            </a:r>
            <a:r>
              <a:rPr lang="en-US" sz="2800" dirty="0"/>
              <a:t> in sampled tadpoles.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D6AB3-7E4E-BF44-9828-E452F45D8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388" y="1460034"/>
            <a:ext cx="9049871" cy="4578329"/>
          </a:xfrm>
          <a:prstGeom prst="rect">
            <a:avLst/>
          </a:prstGeom>
          <a:effectLst>
            <a:softEdge rad="889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6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3857-E35E-5446-AE52-B1FD1DD78F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F704-2613-2C44-A839-80B43A2EB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546"/>
            <a:ext cx="10515600" cy="5785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Use mesocosms to investigate the presence of consumptive and non-consumptive predatory effects of tadpoles on invertebrates.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0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B16E06C-41F3-1E4F-A189-15215E16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94" y="252104"/>
            <a:ext cx="10515600" cy="1325563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 2. Consumptive and Non-Consumptive Effects of Tadpole Predators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1812B-C1CC-5C4F-8051-BB63DFD95322}"/>
              </a:ext>
            </a:extLst>
          </p:cNvPr>
          <p:cNvSpPr/>
          <p:nvPr/>
        </p:nvSpPr>
        <p:spPr>
          <a:xfrm>
            <a:off x="459581" y="5959565"/>
            <a:ext cx="11020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Hypothesis</a:t>
            </a:r>
            <a:r>
              <a:rPr lang="en-US" sz="2000" dirty="0"/>
              <a:t>: Invertebrate abundance will be lowest and community structure will be most negatively impacted in the presence of free-swimming tadpoles.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B8760C-35FC-AF42-8B70-633568B06AFF}"/>
              </a:ext>
            </a:extLst>
          </p:cNvPr>
          <p:cNvGrpSpPr/>
          <p:nvPr/>
        </p:nvGrpSpPr>
        <p:grpSpPr>
          <a:xfrm>
            <a:off x="711993" y="1577666"/>
            <a:ext cx="11071420" cy="4294497"/>
            <a:chOff x="711993" y="1577666"/>
            <a:chExt cx="11071420" cy="42944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3F6F7F9-1E75-F049-A5DA-F1E80A4D0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485" r="14532"/>
            <a:stretch/>
          </p:blipFill>
          <p:spPr>
            <a:xfrm>
              <a:off x="711993" y="1577666"/>
              <a:ext cx="5164932" cy="4294497"/>
            </a:xfrm>
            <a:prstGeom prst="rect">
              <a:avLst/>
            </a:prstGeom>
            <a:effectLst>
              <a:softEdge rad="88900"/>
            </a:effec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B4CA080-4A12-4144-9CD4-985E35DB3D84}"/>
                </a:ext>
              </a:extLst>
            </p:cNvPr>
            <p:cNvGrpSpPr/>
            <p:nvPr/>
          </p:nvGrpSpPr>
          <p:grpSpPr>
            <a:xfrm>
              <a:off x="6336443" y="1577666"/>
              <a:ext cx="5446970" cy="4207094"/>
              <a:chOff x="199186" y="1809993"/>
              <a:chExt cx="5945382" cy="484663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4E438A7-DB52-164D-AD1A-D01E8DC7144C}"/>
                  </a:ext>
                </a:extLst>
              </p:cNvPr>
              <p:cNvGrpSpPr/>
              <p:nvPr/>
            </p:nvGrpSpPr>
            <p:grpSpPr>
              <a:xfrm>
                <a:off x="949637" y="4600813"/>
                <a:ext cx="3548064" cy="2055816"/>
                <a:chOff x="1371177" y="3814772"/>
                <a:chExt cx="4369372" cy="2581550"/>
              </a:xfrm>
            </p:grpSpPr>
            <p:sp>
              <p:nvSpPr>
                <p:cNvPr id="40" name="Trapezoid 39">
                  <a:extLst>
                    <a:ext uri="{FF2B5EF4-FFF2-40B4-BE49-F238E27FC236}">
                      <a16:creationId xmlns:a16="http://schemas.microsoft.com/office/drawing/2014/main" id="{33E51EC6-78F0-8042-8057-37DA460B08B6}"/>
                    </a:ext>
                  </a:extLst>
                </p:cNvPr>
                <p:cNvSpPr/>
                <p:nvPr/>
              </p:nvSpPr>
              <p:spPr>
                <a:xfrm rot="10800000">
                  <a:off x="1859665" y="4174118"/>
                  <a:ext cx="3725650" cy="2222204"/>
                </a:xfrm>
                <a:prstGeom prst="trapezoid">
                  <a:avLst>
                    <a:gd name="adj" fmla="val 12560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4C814A2-6500-F544-8CF2-EDEC8BD6CA55}"/>
                    </a:ext>
                  </a:extLst>
                </p:cNvPr>
                <p:cNvSpPr/>
                <p:nvPr/>
              </p:nvSpPr>
              <p:spPr>
                <a:xfrm>
                  <a:off x="1608735" y="3993364"/>
                  <a:ext cx="4131814" cy="18075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3A202ADC-EDFA-FE46-80FB-C163AA7075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1245568">
                  <a:off x="1371177" y="3814772"/>
                  <a:ext cx="406654" cy="453878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30A96F7F-895A-6A41-832E-2CDEB87779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089815">
                  <a:off x="1601301" y="3822524"/>
                  <a:ext cx="406654" cy="453878"/>
                </a:xfrm>
                <a:prstGeom prst="rect">
                  <a:avLst/>
                </a:prstGeom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6EE5CE9-2AA4-324F-918C-874AA9F967D0}"/>
                    </a:ext>
                  </a:extLst>
                </p:cNvPr>
                <p:cNvSpPr/>
                <p:nvPr/>
              </p:nvSpPr>
              <p:spPr>
                <a:xfrm rot="21110202">
                  <a:off x="2010707" y="4098214"/>
                  <a:ext cx="2227256" cy="1714266"/>
                </a:xfrm>
                <a:prstGeom prst="rect">
                  <a:avLst/>
                </a:prstGeom>
                <a:pattFill prst="smGrid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5F4DF05-F170-9547-AA84-CBD2D0C72ABB}"/>
                    </a:ext>
                  </a:extLst>
                </p:cNvPr>
                <p:cNvSpPr/>
                <p:nvPr/>
              </p:nvSpPr>
              <p:spPr>
                <a:xfrm rot="4967230">
                  <a:off x="1265248" y="4968588"/>
                  <a:ext cx="1541569" cy="107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F1C06C9-F8B1-924D-A2D7-762014FB8E11}"/>
                    </a:ext>
                  </a:extLst>
                </p:cNvPr>
                <p:cNvSpPr/>
                <p:nvPr/>
              </p:nvSpPr>
              <p:spPr>
                <a:xfrm rot="21098314">
                  <a:off x="2474722" y="5778967"/>
                  <a:ext cx="1673123" cy="107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605389A6-82FF-6041-A4F5-BEA758A7CE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5755627">
                  <a:off x="2049715" y="5614193"/>
                  <a:ext cx="406654" cy="453878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0EC24036-05B5-184D-9A0B-4DA413130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269658">
                  <a:off x="4030321" y="5361626"/>
                  <a:ext cx="406654" cy="453878"/>
                </a:xfrm>
                <a:prstGeom prst="rect">
                  <a:avLst/>
                </a:prstGeom>
              </p:spPr>
            </p:pic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71B67EC-139A-0E47-8BC1-58B9C930AD86}"/>
                    </a:ext>
                  </a:extLst>
                </p:cNvPr>
                <p:cNvSpPr/>
                <p:nvPr/>
              </p:nvSpPr>
              <p:spPr>
                <a:xfrm rot="4855258">
                  <a:off x="3597409" y="4703837"/>
                  <a:ext cx="1296630" cy="107726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DD440361-9518-9146-A33F-E1EDB1F8B2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050729">
                  <a:off x="1756784" y="4060075"/>
                  <a:ext cx="379195" cy="337061"/>
                </a:xfrm>
                <a:prstGeom prst="rect">
                  <a:avLst/>
                </a:prstGeom>
              </p:spPr>
            </p:pic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4D1A567-178D-5F4A-9DF0-D69250310E94}"/>
                    </a:ext>
                  </a:extLst>
                </p:cNvPr>
                <p:cNvSpPr/>
                <p:nvPr/>
              </p:nvSpPr>
              <p:spPr>
                <a:xfrm rot="21136442">
                  <a:off x="2035020" y="4029877"/>
                  <a:ext cx="1818427" cy="107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E5BA67B1-30DD-954E-93A9-C8454FE06A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4912034">
                  <a:off x="3829596" y="3849513"/>
                  <a:ext cx="406654" cy="453878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C1A723C-4902-754F-9CCC-3045983DE146}"/>
                  </a:ext>
                </a:extLst>
              </p:cNvPr>
              <p:cNvGrpSpPr/>
              <p:nvPr/>
            </p:nvGrpSpPr>
            <p:grpSpPr>
              <a:xfrm>
                <a:off x="518691" y="2240102"/>
                <a:ext cx="1012308" cy="912805"/>
                <a:chOff x="2911749" y="1941734"/>
                <a:chExt cx="1012308" cy="912805"/>
              </a:xfrm>
            </p:grpSpPr>
            <p:pic>
              <p:nvPicPr>
                <p:cNvPr id="35" name="Picture 34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92BE2F3C-8A88-E44C-87C9-84C8F8236C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 rot="32676">
                  <a:off x="2955649" y="2194176"/>
                  <a:ext cx="774092" cy="660363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icon&#10;&#10;Description automatically generated">
                  <a:extLst>
                    <a:ext uri="{FF2B5EF4-FFF2-40B4-BE49-F238E27FC236}">
                      <a16:creationId xmlns:a16="http://schemas.microsoft.com/office/drawing/2014/main" id="{4ADEA7C8-D371-9C45-8F4B-2ADC378B1A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  <a:stretch>
                  <a:fillRect/>
                </a:stretch>
              </p:blipFill>
              <p:spPr>
                <a:xfrm rot="32676">
                  <a:off x="2911749" y="2220530"/>
                  <a:ext cx="537055" cy="438412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picture containing icon&#10;&#10;Description automatically generated">
                  <a:extLst>
                    <a:ext uri="{FF2B5EF4-FFF2-40B4-BE49-F238E27FC236}">
                      <a16:creationId xmlns:a16="http://schemas.microsoft.com/office/drawing/2014/main" id="{397A2B8C-100F-A141-A66E-526718E9D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  <a:stretch>
                  <a:fillRect/>
                </a:stretch>
              </p:blipFill>
              <p:spPr>
                <a:xfrm rot="32676">
                  <a:off x="3387002" y="2250545"/>
                  <a:ext cx="537055" cy="438412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logo&#10;&#10;Description automatically generated">
                  <a:extLst>
                    <a:ext uri="{FF2B5EF4-FFF2-40B4-BE49-F238E27FC236}">
                      <a16:creationId xmlns:a16="http://schemas.microsoft.com/office/drawing/2014/main" id="{152B82DE-625A-A44B-A876-94DB689DD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 rot="32676">
                  <a:off x="3109326" y="1941734"/>
                  <a:ext cx="774092" cy="660363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lose up of a tree&#10;&#10;Description automatically generated">
                  <a:extLst>
                    <a:ext uri="{FF2B5EF4-FFF2-40B4-BE49-F238E27FC236}">
                      <a16:creationId xmlns:a16="http://schemas.microsoft.com/office/drawing/2014/main" id="{D56C6A42-1D0F-4A4F-95C8-A23671369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53248" y="2029079"/>
                  <a:ext cx="422789" cy="36135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B5B6C68-CBB3-A843-B286-599A8D00FDBD}"/>
                  </a:ext>
                </a:extLst>
              </p:cNvPr>
              <p:cNvGrpSpPr/>
              <p:nvPr/>
            </p:nvGrpSpPr>
            <p:grpSpPr>
              <a:xfrm>
                <a:off x="2108931" y="1809993"/>
                <a:ext cx="834135" cy="922378"/>
                <a:chOff x="1198605" y="930640"/>
                <a:chExt cx="837277" cy="840452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669FB33C-CBD5-9243-B26A-7E31EFFCB0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email">
                  <a:duotone>
                    <a:prstClr val="black"/>
                    <a:schemeClr val="accent5">
                      <a:lumMod val="75000"/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7412" y="1441879"/>
                  <a:ext cx="152413" cy="329213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AB29E9CB-079F-B542-949F-AE684060CC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9242164">
                  <a:off x="1761538" y="930640"/>
                  <a:ext cx="274344" cy="829128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2E636326-7423-7643-957A-2244D1520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2243317">
                  <a:off x="1198605" y="1132541"/>
                  <a:ext cx="321839" cy="308144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B5A332-6168-5E47-BD0D-4833352811DD}"/>
                  </a:ext>
                </a:extLst>
              </p:cNvPr>
              <p:cNvSpPr txBox="1"/>
              <p:nvPr/>
            </p:nvSpPr>
            <p:spPr>
              <a:xfrm>
                <a:off x="1396453" y="2754188"/>
                <a:ext cx="2572462" cy="67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250 ml Collected Invertebrate Solution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822635-9E1C-2B4B-ABE9-F49F2BFBD4EC}"/>
                  </a:ext>
                </a:extLst>
              </p:cNvPr>
              <p:cNvSpPr txBox="1"/>
              <p:nvPr/>
            </p:nvSpPr>
            <p:spPr>
              <a:xfrm>
                <a:off x="199186" y="3129284"/>
                <a:ext cx="1500795" cy="744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607.5 cm</a:t>
                </a:r>
                <a:r>
                  <a:rPr lang="en-US" baseline="30000" dirty="0"/>
                  <a:t>3 </a:t>
                </a:r>
                <a:r>
                  <a:rPr lang="en-US" dirty="0"/>
                  <a:t>Leaves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71B7098-DF0E-3F4D-8099-8B16C23E20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60" y="3371252"/>
                <a:ext cx="578028" cy="108043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1110C7B-3E8F-D543-9AF5-D7ACF91BE6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62200" y="3429000"/>
                <a:ext cx="162862" cy="1022682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1E75C1A-393D-2840-8484-6605839344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78872" y="3570443"/>
                <a:ext cx="1461580" cy="877225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2C0B4C5-7B20-4E47-B859-41E4A6E4771D}"/>
                  </a:ext>
                </a:extLst>
              </p:cNvPr>
              <p:cNvGrpSpPr/>
              <p:nvPr/>
            </p:nvGrpSpPr>
            <p:grpSpPr>
              <a:xfrm>
                <a:off x="4387958" y="2276162"/>
                <a:ext cx="761344" cy="912417"/>
                <a:chOff x="4330782" y="2460324"/>
                <a:chExt cx="748535" cy="868845"/>
              </a:xfrm>
            </p:grpSpPr>
            <p:pic>
              <p:nvPicPr>
                <p:cNvPr id="25" name="Graphic 24" descr="Worm with solid fill">
                  <a:extLst>
                    <a:ext uri="{FF2B5EF4-FFF2-40B4-BE49-F238E27FC236}">
                      <a16:creationId xmlns:a16="http://schemas.microsoft.com/office/drawing/2014/main" id="{3E0A0EAD-81F0-A34A-B697-566D7466B5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 rot="18437096">
                  <a:off x="4442860" y="2460324"/>
                  <a:ext cx="487715" cy="487715"/>
                </a:xfrm>
                <a:prstGeom prst="rect">
                  <a:avLst/>
                </a:prstGeom>
              </p:spPr>
            </p:pic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AB07044-DDCC-7A41-9038-A110B0C047EA}"/>
                    </a:ext>
                  </a:extLst>
                </p:cNvPr>
                <p:cNvGrpSpPr/>
                <p:nvPr/>
              </p:nvGrpSpPr>
              <p:grpSpPr>
                <a:xfrm>
                  <a:off x="4330782" y="2534450"/>
                  <a:ext cx="748535" cy="794719"/>
                  <a:chOff x="4347502" y="2562391"/>
                  <a:chExt cx="748535" cy="794719"/>
                </a:xfrm>
              </p:grpSpPr>
              <p:pic>
                <p:nvPicPr>
                  <p:cNvPr id="27" name="Graphic 26" descr="Worm with solid fill">
                    <a:extLst>
                      <a:ext uri="{FF2B5EF4-FFF2-40B4-BE49-F238E27FC236}">
                        <a16:creationId xmlns:a16="http://schemas.microsoft.com/office/drawing/2014/main" id="{3B02A1AD-9F33-5941-9A22-D44801AC2B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13050" y="2904129"/>
                    <a:ext cx="452981" cy="452981"/>
                  </a:xfrm>
                  <a:prstGeom prst="rect">
                    <a:avLst/>
                  </a:prstGeom>
                </p:spPr>
              </p:pic>
              <p:pic>
                <p:nvPicPr>
                  <p:cNvPr id="28" name="Graphic 27" descr="Worm with solid fill">
                    <a:extLst>
                      <a:ext uri="{FF2B5EF4-FFF2-40B4-BE49-F238E27FC236}">
                        <a16:creationId xmlns:a16="http://schemas.microsoft.com/office/drawing/2014/main" id="{4506453E-A341-354E-82F9-054CD74767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 rot="18437096">
                    <a:off x="4469534" y="2783046"/>
                    <a:ext cx="487715" cy="487715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phic 28" descr="Worm with solid fill">
                    <a:extLst>
                      <a:ext uri="{FF2B5EF4-FFF2-40B4-BE49-F238E27FC236}">
                        <a16:creationId xmlns:a16="http://schemas.microsoft.com/office/drawing/2014/main" id="{6850268F-CD71-B348-B850-34B19650B8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 rot="2779237">
                    <a:off x="4476146" y="2641097"/>
                    <a:ext cx="487715" cy="487715"/>
                  </a:xfrm>
                  <a:prstGeom prst="rect">
                    <a:avLst/>
                  </a:prstGeom>
                </p:spPr>
              </p:pic>
              <p:pic>
                <p:nvPicPr>
                  <p:cNvPr id="30" name="Graphic 29" descr="Worm with solid fill">
                    <a:extLst>
                      <a:ext uri="{FF2B5EF4-FFF2-40B4-BE49-F238E27FC236}">
                        <a16:creationId xmlns:a16="http://schemas.microsoft.com/office/drawing/2014/main" id="{2A450D0D-33C4-EA49-8BCE-2E4410EC12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 rot="1121318">
                    <a:off x="4608322" y="2562391"/>
                    <a:ext cx="487715" cy="487715"/>
                  </a:xfrm>
                  <a:prstGeom prst="rect">
                    <a:avLst/>
                  </a:prstGeom>
                </p:spPr>
              </p:pic>
              <p:pic>
                <p:nvPicPr>
                  <p:cNvPr id="31" name="Graphic 30" descr="Worm with solid fill">
                    <a:extLst>
                      <a:ext uri="{FF2B5EF4-FFF2-40B4-BE49-F238E27FC236}">
                        <a16:creationId xmlns:a16="http://schemas.microsoft.com/office/drawing/2014/main" id="{B3899616-97FB-5F41-8941-3520979BBB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 rot="1121318">
                    <a:off x="4347502" y="2683088"/>
                    <a:ext cx="487715" cy="487715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53D740-9049-B844-8636-9CC233796893}"/>
                  </a:ext>
                </a:extLst>
              </p:cNvPr>
              <p:cNvSpPr txBox="1"/>
              <p:nvPr/>
            </p:nvSpPr>
            <p:spPr>
              <a:xfrm>
                <a:off x="3572106" y="3172605"/>
                <a:ext cx="2572462" cy="67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20 ml Bloodworm Solution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45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3857-E35E-5446-AE52-B1FD1DD78F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Objective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F704-2613-2C44-A839-80B43A2EB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546"/>
            <a:ext cx="10515600" cy="5785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Determine if degree of habitat shading and tadpole body size influence predatory effects of tadpoles on invertebrates.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0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|5.2|3.8|9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0.4|0.4|18|0.2|0.3|3.7|0.4|0.3|0.3|15|0.4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3|0.3|11.8|0.1|0.4|0.8|0.6|0.5|0.3|10.6|0.2|0.4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7|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8|1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7|6.5|4.6|3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8|2|3.2|4|8.1|5.9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|5.1|5.2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6|8.9|2.3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9.1|1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21349</TotalTime>
  <Words>1478</Words>
  <Application>Microsoft Macintosh PowerPoint</Application>
  <PresentationFormat>Widescreen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Consumptive and non-consumptive effects of wood frog (Lithobates sylvaticus) tadpoles on invertebrate communities </vt:lpstr>
      <vt:lpstr>Consumptive and Non-consumptive Predatory Effects of Tadpoles? </vt:lpstr>
      <vt:lpstr>What Factors Influence Predatory Effects of Tadpoles?</vt:lpstr>
      <vt:lpstr>Why Study Predatory Effects of Tadpoles? </vt:lpstr>
      <vt:lpstr>Objective 1</vt:lpstr>
      <vt:lpstr>Materials and Methods Objective 1: Gut Content Analyses </vt:lpstr>
      <vt:lpstr>Objective 2</vt:lpstr>
      <vt:lpstr>Objective 2. Consumptive and Non-Consumptive Effects of Tadpole Predators</vt:lpstr>
      <vt:lpstr>Objective 3</vt:lpstr>
      <vt:lpstr>Objective 3. Effects of Shading and Tadpole Body Size </vt:lpstr>
      <vt:lpstr>PowerPoint Presentation</vt:lpstr>
      <vt:lpstr>Statistical Analyses</vt:lpstr>
      <vt:lpstr>Results – Objective 1: Do Wood Frog Tadpoles Engage in Omnivory?</vt:lpstr>
      <vt:lpstr>Objectives 2 and 3: Do Tadpoles Have Consumptive and Non-consumptive Effects on Invertebrates, and Are These Effects Influenced by Habitat Shading and Body Size?</vt:lpstr>
      <vt:lpstr>PowerPoint Presentation</vt:lpstr>
      <vt:lpstr>Discussion Wood Frog Tadpoles are Primarily Omnivorous</vt:lpstr>
      <vt:lpstr>Consumptive and Non-consumptive Effects of Tadpoles on Invertebrates</vt:lpstr>
      <vt:lpstr>Effects of Tadpoles on Invertebrates are Linked to Habitat Shading and Body Size</vt:lpstr>
      <vt:lpstr>Conclusion</vt:lpstr>
      <vt:lpstr>Acknowledgements</vt:lpstr>
      <vt:lpstr>Literature Cited</vt:lpstr>
      <vt:lpstr>Questions?       Email: brady_parlato@mymail.eku.edu Twitter: @BradyParlato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Consumptive and non-consumptive effects of wood frog (Lithobates sylvaticus) tadpoles on invertebrate communities </dc:title>
  <dc:creator>Parlato, Brady P.</dc:creator>
  <cp:lastModifiedBy>Parlato, Brady P.</cp:lastModifiedBy>
  <cp:revision>65</cp:revision>
  <dcterms:created xsi:type="dcterms:W3CDTF">2021-10-15T23:51:39Z</dcterms:created>
  <dcterms:modified xsi:type="dcterms:W3CDTF">2021-11-03T00:12:22Z</dcterms:modified>
</cp:coreProperties>
</file>