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41148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 snapToGrid="0">
      <p:cViewPr varScale="1">
        <p:scale>
          <a:sx n="19" d="100"/>
          <a:sy n="19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CO2</a:t>
            </a:r>
            <a:r>
              <a:rPr lang="en-US" sz="4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Emissions by Production System 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 Fuel'!$B$1</c:f>
              <c:strCache>
                <c:ptCount val="1"/>
                <c:pt idx="0">
                  <c:v>kg CO2-eq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5-4638-8FB2-0A37D468EF2A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5-4638-8FB2-0A37D468EF2A}"/>
              </c:ext>
            </c:extLst>
          </c:dPt>
          <c:cat>
            <c:strRef>
              <c:f>'No Fuel'!$A$2:$A$17</c:f>
              <c:strCache>
                <c:ptCount val="16"/>
                <c:pt idx="0">
                  <c:v>Spain, open field</c:v>
                </c:pt>
                <c:pt idx="1">
                  <c:v>Spain, unheated greenhouse </c:v>
                </c:pt>
                <c:pt idx="2">
                  <c:v>Colombia, greenhouse</c:v>
                </c:pt>
                <c:pt idx="3">
                  <c:v>Iran, greenhouse</c:v>
                </c:pt>
                <c:pt idx="4">
                  <c:v>Morocco, unheated greenhouse</c:v>
                </c:pt>
                <c:pt idx="5">
                  <c:v>Spain, greenhouse</c:v>
                </c:pt>
                <c:pt idx="6">
                  <c:v>No natural gas used</c:v>
                </c:pt>
                <c:pt idx="7">
                  <c:v>France, high-Tunnel </c:v>
                </c:pt>
                <c:pt idx="8">
                  <c:v>Sweden, greenhouse</c:v>
                </c:pt>
                <c:pt idx="9">
                  <c:v>Morocco, unheated greenhouse</c:v>
                </c:pt>
                <c:pt idx="10">
                  <c:v>Italy, greenhouse</c:v>
                </c:pt>
                <c:pt idx="11">
                  <c:v>Tunisia, hydroponic greenhouse</c:v>
                </c:pt>
                <c:pt idx="12">
                  <c:v>Italy, greenhouse</c:v>
                </c:pt>
                <c:pt idx="13">
                  <c:v>Baseline </c:v>
                </c:pt>
                <c:pt idx="14">
                  <c:v>Denmark, greenhouse</c:v>
                </c:pt>
                <c:pt idx="15">
                  <c:v>France, hydroponic greenhouse</c:v>
                </c:pt>
              </c:strCache>
            </c:strRef>
          </c:cat>
          <c:val>
            <c:numRef>
              <c:f>'No Fuel'!$B$2:$B$17</c:f>
              <c:numCache>
                <c:formatCode>General</c:formatCode>
                <c:ptCount val="16"/>
                <c:pt idx="0">
                  <c:v>0.05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0.22</c:v>
                </c:pt>
                <c:pt idx="5">
                  <c:v>0.27</c:v>
                </c:pt>
                <c:pt idx="6">
                  <c:v>0.36</c:v>
                </c:pt>
                <c:pt idx="7">
                  <c:v>0.51</c:v>
                </c:pt>
                <c:pt idx="8">
                  <c:v>0.54</c:v>
                </c:pt>
                <c:pt idx="9">
                  <c:v>0.55000000000000004</c:v>
                </c:pt>
                <c:pt idx="10">
                  <c:v>0.81</c:v>
                </c:pt>
                <c:pt idx="11">
                  <c:v>1.05</c:v>
                </c:pt>
                <c:pt idx="12">
                  <c:v>1.37</c:v>
                </c:pt>
                <c:pt idx="13">
                  <c:v>3.13</c:v>
                </c:pt>
                <c:pt idx="14">
                  <c:v>3.5</c:v>
                </c:pt>
                <c:pt idx="1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5-4638-8FB2-0A37D468E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3150928"/>
        <c:axId val="633149288"/>
      </c:barChart>
      <c:catAx>
        <c:axId val="63315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4400" b="1">
                    <a:latin typeface="Cambria" panose="02040503050406030204" pitchFamily="18" charset="0"/>
                    <a:ea typeface="Cambria" panose="02040503050406030204" pitchFamily="18" charset="0"/>
                  </a:rPr>
                  <a:t>Production</a:t>
                </a:r>
                <a:r>
                  <a:rPr lang="en-US" sz="4400" b="1" baseline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endParaRPr lang="en-US" sz="44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28944403405546393"/>
              <c:y val="0.91710990119817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4400" b="0" i="0" u="none" strike="noStrike" kern="1200" baseline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49288"/>
        <c:crosses val="autoZero"/>
        <c:auto val="1"/>
        <c:lblAlgn val="ctr"/>
        <c:lblOffset val="100"/>
        <c:noMultiLvlLbl val="0"/>
      </c:catAx>
      <c:valAx>
        <c:axId val="63314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3200" b="1">
                    <a:latin typeface="Cambria" panose="02040503050406030204" pitchFamily="18" charset="0"/>
                    <a:ea typeface="Cambria" panose="02040503050406030204" pitchFamily="18" charset="0"/>
                  </a:rPr>
                  <a:t>kg CO</a:t>
                </a:r>
                <a:r>
                  <a:rPr lang="en-US" sz="3200" b="1" baseline="-2500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1" baseline="0">
                    <a:latin typeface="Cambria" panose="02040503050406030204" pitchFamily="18" charset="0"/>
                    <a:ea typeface="Cambria" panose="02040503050406030204" pitchFamily="18" charset="0"/>
                  </a:rPr>
                  <a:t>-eq</a:t>
                </a:r>
                <a:r>
                  <a:rPr lang="en-US" sz="3200" b="1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baseline="0">
                    <a:latin typeface="Cambria" panose="02040503050406030204" pitchFamily="18" charset="0"/>
                    <a:ea typeface="Cambria" panose="02040503050406030204" pitchFamily="18" charset="0"/>
                  </a:rPr>
                  <a:t>per kg of tomato </a:t>
                </a:r>
                <a:endParaRPr lang="en-US" sz="32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7077638773638907E-3"/>
              <c:y val="4.46761440669431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5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4489452"/>
            <a:ext cx="349758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14408152"/>
            <a:ext cx="30861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1460500"/>
            <a:ext cx="8872538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1460500"/>
            <a:ext cx="26103263" cy="232473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6838958"/>
            <a:ext cx="3549015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18357858"/>
            <a:ext cx="3549015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7302500"/>
            <a:ext cx="174879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7302500"/>
            <a:ext cx="174879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460506"/>
            <a:ext cx="3549015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6724652"/>
            <a:ext cx="1740753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0020300"/>
            <a:ext cx="17407530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6724652"/>
            <a:ext cx="174932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0020300"/>
            <a:ext cx="17493260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1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828800"/>
            <a:ext cx="13271301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3949706"/>
            <a:ext cx="20831175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8229600"/>
            <a:ext cx="13271301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828800"/>
            <a:ext cx="13271301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3949706"/>
            <a:ext cx="20831175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8229600"/>
            <a:ext cx="13271301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1460506"/>
            <a:ext cx="3549015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7302500"/>
            <a:ext cx="3549015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2266-7366-4F3D-8254-C6E960CC0E6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18BF-94F6-4B15-B9F3-95B7C5E6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13BFE-6113-4992-89D5-BED18A460C71}"/>
              </a:ext>
            </a:extLst>
          </p:cNvPr>
          <p:cNvSpPr txBox="1"/>
          <p:nvPr/>
        </p:nvSpPr>
        <p:spPr>
          <a:xfrm>
            <a:off x="6772811" y="1349264"/>
            <a:ext cx="28787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+mj-lt"/>
              </a:rPr>
              <a:t> Life Cycle Assessment of </a:t>
            </a:r>
            <a:r>
              <a:rPr lang="en-US" sz="10000" b="1" dirty="0">
                <a:latin typeface="+mj-lt"/>
              </a:rPr>
              <a:t>Berea</a:t>
            </a:r>
            <a:r>
              <a:rPr lang="en-US" sz="9000" b="1" dirty="0">
                <a:latin typeface="+mj-lt"/>
              </a:rPr>
              <a:t> College Tomatoes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A101C-FEA8-4E50-A36A-934F19A34647}"/>
              </a:ext>
            </a:extLst>
          </p:cNvPr>
          <p:cNvSpPr txBox="1"/>
          <p:nvPr/>
        </p:nvSpPr>
        <p:spPr>
          <a:xfrm>
            <a:off x="27826755" y="16755070"/>
            <a:ext cx="1219199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40882-AF24-45C4-A5E6-B5916B06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49" y="20116801"/>
            <a:ext cx="12191998" cy="682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BAD75-2FFA-4EEA-8674-3CC777D710E0}"/>
              </a:ext>
            </a:extLst>
          </p:cNvPr>
          <p:cNvSpPr txBox="1"/>
          <p:nvPr/>
        </p:nvSpPr>
        <p:spPr>
          <a:xfrm>
            <a:off x="1129248" y="16146391"/>
            <a:ext cx="12191999" cy="3370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/>
              <a:t>Other Production Systems </a:t>
            </a:r>
          </a:p>
          <a:p>
            <a:r>
              <a:rPr lang="en-US" sz="4125" b="1" dirty="0"/>
              <a:t> This b</a:t>
            </a:r>
            <a:r>
              <a:rPr lang="en-US" sz="4125" dirty="0"/>
              <a:t>ar graph represents CO</a:t>
            </a:r>
            <a:r>
              <a:rPr lang="en-US" sz="4125" baseline="-25000" dirty="0"/>
              <a:t>2</a:t>
            </a:r>
            <a:r>
              <a:rPr lang="en-US" sz="4125" dirty="0"/>
              <a:t> emissions by production system, including the College Farm, and represents lower emissions achieved when simulated without using natural gas heating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920B7-131B-4DA8-81D2-F16DAD8DA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1" y="17678400"/>
            <a:ext cx="12192000" cy="9267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7D3D2-6844-4808-8F5D-78432C464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0" cy="27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95886-969C-4607-B0B8-0DBF61599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0696" y="-203200"/>
            <a:ext cx="5907536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25BE2-1FF0-421C-8EF0-E6F0790AF3A9}"/>
              </a:ext>
            </a:extLst>
          </p:cNvPr>
          <p:cNvSpPr txBox="1"/>
          <p:nvPr/>
        </p:nvSpPr>
        <p:spPr>
          <a:xfrm>
            <a:off x="3967164" y="414317"/>
            <a:ext cx="3240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A Life Cycle Assessment of Tomato Production at the Berea College Farm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FD2F9A-1D70-424A-8B19-53721228C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36" y="0"/>
            <a:ext cx="3888932" cy="41879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5A44C3-4A19-4B17-8651-9DC7562C0EDA}"/>
              </a:ext>
            </a:extLst>
          </p:cNvPr>
          <p:cNvSpPr txBox="1"/>
          <p:nvPr/>
        </p:nvSpPr>
        <p:spPr>
          <a:xfrm>
            <a:off x="468846" y="4979784"/>
            <a:ext cx="1219199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Background: The Farm</a:t>
            </a: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The Berea College Farm produced an average of 825 kg of tomatoes per year from 2019-2020, to help supply the Dining Hall and Farm Store.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A2C6A-9570-49A5-9D15-92944C7C82BF}"/>
              </a:ext>
            </a:extLst>
          </p:cNvPr>
          <p:cNvSpPr txBox="1"/>
          <p:nvPr/>
        </p:nvSpPr>
        <p:spPr>
          <a:xfrm>
            <a:off x="468846" y="9306749"/>
            <a:ext cx="12191999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Other Production Systems</a:t>
            </a: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To contextualize the Greenhouse Gas (GHG) emissions found at the Farm, yields and GHG emissions from other open field, greenhouse, and high tunnel production systems were compared. 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714294-D87A-4CEE-AB87-324E4BC416A4}"/>
              </a:ext>
            </a:extLst>
          </p:cNvPr>
          <p:cNvSpPr txBox="1"/>
          <p:nvPr/>
        </p:nvSpPr>
        <p:spPr>
          <a:xfrm>
            <a:off x="468846" y="14547304"/>
            <a:ext cx="12191998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Life Cycle Assessment (LCA)</a:t>
            </a: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This procedure measures the full impact of an object or system and is trending globally as a way to analyze and compare the amount of pollutants emitted during the production of a product. A list of production inputs is entered into the software as seen in 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Figure 1, 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and the Global Warming Potential (GWP) is calculated.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C2C89-720B-44E1-82CD-50A2B1066400}"/>
              </a:ext>
            </a:extLst>
          </p:cNvPr>
          <p:cNvSpPr txBox="1"/>
          <p:nvPr/>
        </p:nvSpPr>
        <p:spPr>
          <a:xfrm>
            <a:off x="27789434" y="4513654"/>
            <a:ext cx="12852399" cy="74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Using the EUPHOROS LCA tool, it was found that the Farm’s GWP for tomato production is 3.13 kgCO2-eq per kg of fruit produced. This is a high number compared to other production systems found around the world, and research revealed a lower yield compared to others as well.  As shown in 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Figure 2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, GHG emissions would decrease to 0.36 kgCO2-eq if the Farm discontinued natural gas usage.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7ACB7FA-F7BF-4C53-81AE-52AB96F47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21935"/>
              </p:ext>
            </p:extLst>
          </p:nvPr>
        </p:nvGraphicFramePr>
        <p:xfrm>
          <a:off x="14046474" y="14816302"/>
          <a:ext cx="12623525" cy="84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BAC8179-4179-4AA5-A1B5-F029CB27B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474" y="5322079"/>
            <a:ext cx="12623525" cy="7778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7D41BF-E217-4CE2-A068-12EBE583D10C}"/>
              </a:ext>
            </a:extLst>
          </p:cNvPr>
          <p:cNvSpPr txBox="1"/>
          <p:nvPr/>
        </p:nvSpPr>
        <p:spPr>
          <a:xfrm>
            <a:off x="9328460" y="1898407"/>
            <a:ext cx="23196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Hallie Whitehead</a:t>
            </a:r>
          </a:p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Agriculture and Natural Resources ‘23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F1A0E-F00A-4ECD-9644-544D9D94F7DB}"/>
              </a:ext>
            </a:extLst>
          </p:cNvPr>
          <p:cNvSpPr txBox="1"/>
          <p:nvPr/>
        </p:nvSpPr>
        <p:spPr>
          <a:xfrm>
            <a:off x="404021" y="22003852"/>
            <a:ext cx="12143577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Citations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Torrellas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M.; Antón, A.; López, J.C.;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Baeza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J.P.; Parra; P, Muñoz; J.I., Montero LCA of a tomato crop in a multi-tunnel greenhouse in Almeria 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Int. J. Life Cycle Assess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2012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863-875. </a:t>
            </a:r>
          </a:p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Montero, J.;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Ruijs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M. EUPHOROS environment simulation tool. Wageningen University</a:t>
            </a:r>
            <a:r>
              <a:rPr lang="en-US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6535-23B7-4E61-99F0-661A1CA221CD}"/>
              </a:ext>
            </a:extLst>
          </p:cNvPr>
          <p:cNvSpPr txBox="1"/>
          <p:nvPr/>
        </p:nvSpPr>
        <p:spPr>
          <a:xfrm>
            <a:off x="27789434" y="12637831"/>
            <a:ext cx="12927043" cy="74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GWP for tomato production at the College Farm is higher than most other systems, which is cause for concern.</a:t>
            </a:r>
          </a:p>
          <a:p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order to reduce GHG emissions, future work should include:</a:t>
            </a:r>
          </a:p>
          <a:p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•Decreasing the amount of natural gas used for production on the College Farm</a:t>
            </a:r>
          </a:p>
          <a:p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•Increasing tomato yields through pest management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E41129-9EEC-4DB2-AEC0-35AFCE4B51B3}"/>
              </a:ext>
            </a:extLst>
          </p:cNvPr>
          <p:cNvSpPr txBox="1"/>
          <p:nvPr/>
        </p:nvSpPr>
        <p:spPr>
          <a:xfrm>
            <a:off x="27826755" y="20973633"/>
            <a:ext cx="1281507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Acknowledgements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I would like to thank Horticulture Supervisor Janet Meyer, Professor Sean Clark, my research partner Victor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Faluyi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and the URCPP committee.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3A578C-4746-443B-9C6A-8E521EACB1C1}"/>
              </a:ext>
            </a:extLst>
          </p:cNvPr>
          <p:cNvSpPr txBox="1"/>
          <p:nvPr/>
        </p:nvSpPr>
        <p:spPr>
          <a:xfrm>
            <a:off x="14793161" y="13474826"/>
            <a:ext cx="10753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Figure 1. Life Cycle Assessment Diagram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E0D92-7E21-4C9B-A8CB-0F2E20234EBA}"/>
              </a:ext>
            </a:extLst>
          </p:cNvPr>
          <p:cNvSpPr txBox="1"/>
          <p:nvPr/>
        </p:nvSpPr>
        <p:spPr>
          <a:xfrm>
            <a:off x="14933157" y="23788209"/>
            <a:ext cx="1085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Figure 2. Emissions by production system </a:t>
            </a:r>
          </a:p>
        </p:txBody>
      </p:sp>
    </p:spTree>
    <p:extLst>
      <p:ext uri="{BB962C8B-B14F-4D97-AF65-F5344CB8AC3E}">
        <p14:creationId xmlns:p14="http://schemas.microsoft.com/office/powerpoint/2010/main" val="213052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25400</TotalTime>
  <Words>449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Hallie A. Whitehead</dc:creator>
  <cp:lastModifiedBy>Hallie A. Whitehead</cp:lastModifiedBy>
  <cp:revision>27</cp:revision>
  <dcterms:created xsi:type="dcterms:W3CDTF">2021-07-12T00:17:49Z</dcterms:created>
  <dcterms:modified xsi:type="dcterms:W3CDTF">2021-07-30T19:23:43Z</dcterms:modified>
</cp:coreProperties>
</file>