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sldIdLst>
    <p:sldId id="256" r:id="rId2"/>
    <p:sldId id="282" r:id="rId3"/>
    <p:sldId id="257" r:id="rId4"/>
    <p:sldId id="260" r:id="rId5"/>
    <p:sldId id="269" r:id="rId6"/>
    <p:sldId id="270" r:id="rId7"/>
    <p:sldId id="280" r:id="rId8"/>
    <p:sldId id="307" r:id="rId9"/>
    <p:sldId id="281" r:id="rId10"/>
    <p:sldId id="283" r:id="rId11"/>
    <p:sldId id="285" r:id="rId12"/>
    <p:sldId id="293" r:id="rId13"/>
    <p:sldId id="294" r:id="rId14"/>
    <p:sldId id="298" r:id="rId15"/>
    <p:sldId id="299" r:id="rId16"/>
    <p:sldId id="295" r:id="rId17"/>
    <p:sldId id="302" r:id="rId18"/>
    <p:sldId id="291" r:id="rId19"/>
    <p:sldId id="297" r:id="rId20"/>
    <p:sldId id="301" r:id="rId21"/>
    <p:sldId id="292" r:id="rId22"/>
    <p:sldId id="300" r:id="rId23"/>
    <p:sldId id="303" r:id="rId24"/>
    <p:sldId id="304" r:id="rId25"/>
    <p:sldId id="305" r:id="rId26"/>
    <p:sldId id="306" r:id="rId27"/>
    <p:sldId id="288" r:id="rId28"/>
    <p:sldId id="289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C77E1C-9E90-41C3-9EDE-F944E668115B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76BA5F-3349-4BE0-B8BC-C9999F47F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524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8B62C-C81C-435B-B9F7-CB9B21BC95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8B7878-B8C5-4883-AC55-D36206E4D2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77C016-5B9E-4A2F-99E9-6D08CBBDD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2FF92-8CD7-430E-947A-7FA8DCC48881}" type="datetime1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75605D-0BBD-4CBD-890F-89B2A50FD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303C55-906E-400A-A86A-BA4770A6E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7599B-D811-4ED1-BEB8-3DA7A2A92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661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A4D309-F9A6-4444-B8C3-EFCC0572A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51C4B3-D204-4D7F-BBE5-10892C306A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369F5E-DEBF-45DA-9393-A5BC87ECF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385AD-CAC0-43CE-9EBD-628A8249EE58}" type="datetime1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EC6715-4827-467E-9420-73C45F135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B97172-5D0D-468F-8078-5D4AA2884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7599B-D811-4ED1-BEB8-3DA7A2A92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173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A9C8F8C-0E2F-45A4-BBE9-787EC4A9D2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83E5B6-3469-41E7-B80B-6FC360CA24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D62EE4-A7C0-4A18-AAD1-8F99597B2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C633E-ABF5-469A-B536-498BBDB3527E}" type="datetime1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CBFCA9-7A6F-4D29-A9AE-84884E14D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AC905C-34E9-413C-BD00-D8995A676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7599B-D811-4ED1-BEB8-3DA7A2A92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325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C8158C-030E-4240-99B3-F7626AA39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965AD8-7F49-48D9-A036-F69A903729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FBC3D1-39A8-4F14-AA4D-88048AE16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AE2A-83F5-462A-8E49-88BC06421033}" type="datetime1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D8A3BD-487F-4C85-9C33-0B4686CA7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51244E-1505-49A7-8CCA-312D4554E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7599B-D811-4ED1-BEB8-3DA7A2A92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026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2B87C6-CF80-466E-8547-8A301F97F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AB9520-68C8-4828-B0EF-A957083C8A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F9E616-E70E-462A-95DA-95943D972E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DBA9C-67DF-48F8-AD3B-A7E0085E4592}" type="datetime1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69B894-8371-404A-845E-2C3F40219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EDC90F-895D-4166-8468-60A83EC20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7599B-D811-4ED1-BEB8-3DA7A2A92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733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89F66F-67E9-47E0-A0D7-0B4C7FB05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06A52A-216A-4C6D-8D0E-5ECBB8D857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7EEB35-4327-42E7-AA39-4F357BF4A2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72A2E7-2A66-4BA7-8A34-069CBDCF0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FDA1A-DD89-410D-8B5B-9F64482256FB}" type="datetime1">
              <a:rPr lang="en-US" smtClean="0"/>
              <a:t>11/1/2021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FC1244-0C3C-4B03-B342-F80E23D52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6DDA5-54E9-4A5C-A48B-63180D593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7599B-D811-4ED1-BEB8-3DA7A2A92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844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C5CD7-3880-4759-8DD0-B12F9DC8C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15D0A6-7ADA-4635-B7C0-55A216B32B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1E29EC-AB30-4B75-BE54-94A0FF1B31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34EAC3-CFA6-454D-968A-FF58E74E19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913C8BC-1159-4655-9AFB-C963B78EF5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96E657-AA4E-4DF0-A684-E2452DB42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BF648-58DD-42E2-96BA-7C83EE91BC1D}" type="datetime1">
              <a:rPr lang="en-US" smtClean="0"/>
              <a:t>11/1/2021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C810B1-1464-44F9-A96F-BEF48DC99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BC87036-3285-4071-A6A8-C5A33FF90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7599B-D811-4ED1-BEB8-3DA7A2A92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200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3FD18-B09A-4D48-987A-18DFE1F7F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6EFDA64-238C-47B0-8426-F8C143984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BD332-F9CF-41EF-B048-BDD7EA34FFF9}" type="datetime1">
              <a:rPr lang="en-US" smtClean="0"/>
              <a:t>11/1/2021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20AF0F-FF4E-40E4-BB05-F3100A9AA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E9D92F-FD2B-4D3F-8B6E-3E30C9E9D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7599B-D811-4ED1-BEB8-3DA7A2A92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48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56B1B8-F58A-498C-A97A-208928608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A0DA3-7A50-4FA2-A774-5BD6163BD173}" type="datetime1">
              <a:rPr lang="en-US" smtClean="0"/>
              <a:t>11/1/2021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6857A2F-801D-4670-9C0B-CE42BD288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589098-C1A2-4B84-8B5D-EFE8CED21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7599B-D811-4ED1-BEB8-3DA7A2A92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089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1A9076-B1C1-4B94-A0FA-1C5B3B5510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A7404C-4D0C-4221-8CA7-B5B1964D28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7AFCE5-211B-4FE3-9DCC-20C9DFA880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861893-6496-4E94-87C0-7B9534FA3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BD343-F21C-4B3C-AB30-A71D18672C3C}" type="datetime1">
              <a:rPr lang="en-US" smtClean="0"/>
              <a:t>11/1/2021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0EEDFF-5E29-4EDF-9001-1EC6C0E6D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00EAF2-BD20-4B77-BDCE-97C83B6A6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7599B-D811-4ED1-BEB8-3DA7A2A92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292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B02321-1F31-4E36-A8EA-06B65D343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9D8F8B5-B011-4280-92FC-F6096331EF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5428C7-CE97-45F9-BA34-7F73A42B73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4666B1-7C91-449A-BE67-4334337EE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BF25A-5200-4857-B1F3-392847B8354A}" type="datetime1">
              <a:rPr lang="en-US" smtClean="0"/>
              <a:t>11/1/2021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5F3250-A9AC-4F0E-9199-7B550EB28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A49950-3B0F-4995-BF1C-2A513F49F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7599B-D811-4ED1-BEB8-3DA7A2A92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141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C15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5F9F90F-ACDB-4140-9FFD-872DCB4E6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1498E6-FCDC-4364-B8ED-8EDE4FAA67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49612E-132E-420F-8191-A014765C13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465A0D-A71E-49E4-80F2-81231DD4463A}" type="datetime1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72AA97-5CC9-4A20-884E-48382ACBC8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6AE3F5-49F2-453C-8BF9-1F2D7105F1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7599B-D811-4ED1-BEB8-3DA7A2A92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193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E733F-1EF0-4B35-955D-D5F51E0B280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</a:rPr>
              <a:t>Chromatographic Studies on some Selective Estrogen Receptor Modulators used in Doping in Sports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C8BB9C-CF4D-4482-8E27-E24B6CEF4E2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Ruth Speidel</a:t>
            </a:r>
          </a:p>
          <a:p>
            <a:r>
              <a:rPr lang="en-US" dirty="0">
                <a:solidFill>
                  <a:schemeClr val="bg1"/>
                </a:solidFill>
              </a:rPr>
              <a:t>Dr. Karim Abdelhay</a:t>
            </a:r>
          </a:p>
          <a:p>
            <a:r>
              <a:rPr lang="en-US" dirty="0">
                <a:solidFill>
                  <a:schemeClr val="bg1"/>
                </a:solidFill>
              </a:rPr>
              <a:t>Eastern Kentucky University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48E4C8-C791-4351-A4C0-A69722008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7599B-D811-4ED1-BEB8-3DA7A2A929A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66407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E83704-421B-41F6-96FE-7E3F616C1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Method Development Toremifene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327328-B8D5-44C8-A599-2323016691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4175" y="1847850"/>
            <a:ext cx="5238750" cy="4351338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Retention Time: 24.9 min</a:t>
            </a:r>
          </a:p>
          <a:p>
            <a:r>
              <a:rPr lang="en-US" dirty="0">
                <a:solidFill>
                  <a:schemeClr val="bg1"/>
                </a:solidFill>
              </a:rPr>
              <a:t>Inlet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250</a:t>
            </a:r>
            <a:r>
              <a:rPr lang="en-US" baseline="30000" dirty="0">
                <a:solidFill>
                  <a:schemeClr val="bg1"/>
                </a:solidFill>
              </a:rPr>
              <a:t>o</a:t>
            </a:r>
            <a:r>
              <a:rPr lang="en-US" dirty="0">
                <a:solidFill>
                  <a:schemeClr val="bg1"/>
                </a:solidFill>
              </a:rPr>
              <a:t>C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10 psi</a:t>
            </a:r>
          </a:p>
          <a:p>
            <a:r>
              <a:rPr lang="en-US" dirty="0">
                <a:solidFill>
                  <a:schemeClr val="bg1"/>
                </a:solidFill>
              </a:rPr>
              <a:t>Auxiliary Heater 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280</a:t>
            </a:r>
            <a:r>
              <a:rPr lang="en-US" baseline="30000" dirty="0">
                <a:solidFill>
                  <a:schemeClr val="bg1"/>
                </a:solidFill>
              </a:rPr>
              <a:t>o</a:t>
            </a:r>
            <a:r>
              <a:rPr lang="en-US" dirty="0">
                <a:solidFill>
                  <a:schemeClr val="bg1"/>
                </a:solidFill>
              </a:rPr>
              <a:t>C</a:t>
            </a:r>
          </a:p>
          <a:p>
            <a:r>
              <a:rPr lang="en-US" dirty="0">
                <a:solidFill>
                  <a:schemeClr val="bg1"/>
                </a:solidFill>
              </a:rPr>
              <a:t>Temperature Program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E97305-1080-43AF-903F-BCBE324F4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1F759-1F48-4E40-8F4F-21988382F51E}" type="slidenum">
              <a:rPr lang="en-US" smtClean="0"/>
              <a:t>10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FB2EC25-4BE8-48D6-A7B4-0E61B1A550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075" y="1978025"/>
            <a:ext cx="6196679" cy="356393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165CF2F-5858-4A50-8F59-9CF201FF64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8527" y="5018088"/>
            <a:ext cx="2581275" cy="118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09817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D29083-A51D-488D-B966-822CD3DEF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4268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Method Optimization Toremifene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205841-7E4B-4C8D-AB88-77FD7ADFC7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2632" y="3911905"/>
            <a:ext cx="4372992" cy="1504951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chemeClr val="bg1"/>
                </a:solidFill>
              </a:rPr>
              <a:t>Retention Time: 20.8 min</a:t>
            </a:r>
          </a:p>
          <a:p>
            <a:r>
              <a:rPr lang="en-US" dirty="0">
                <a:solidFill>
                  <a:schemeClr val="bg1"/>
                </a:solidFill>
              </a:rPr>
              <a:t>Inlet &amp; Aux heater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Same</a:t>
            </a:r>
          </a:p>
          <a:p>
            <a:r>
              <a:rPr lang="en-US" dirty="0">
                <a:solidFill>
                  <a:schemeClr val="bg1"/>
                </a:solidFill>
              </a:rPr>
              <a:t>Temperature Program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B6452A-B7BF-40FB-93C4-A9439B3E7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1F759-1F48-4E40-8F4F-21988382F51E}" type="slidenum">
              <a:rPr lang="en-US" smtClean="0"/>
              <a:t>11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0A46CD0-DFF7-4269-BB03-250A05B96A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7216" y="1150450"/>
            <a:ext cx="4801828" cy="274764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87ADFD7-BA30-4716-A01B-BFC671EB93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42956" y="1083069"/>
            <a:ext cx="4801828" cy="2736456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B7A3AB2-4BB8-4B79-B364-372194EC4C78}"/>
              </a:ext>
            </a:extLst>
          </p:cNvPr>
          <p:cNvSpPr txBox="1">
            <a:spLocks/>
          </p:cNvSpPr>
          <p:nvPr/>
        </p:nvSpPr>
        <p:spPr>
          <a:xfrm>
            <a:off x="6529149" y="3942830"/>
            <a:ext cx="4372992" cy="150495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1"/>
                </a:solidFill>
              </a:rPr>
              <a:t>Retention Time: 16.8 min</a:t>
            </a:r>
          </a:p>
          <a:p>
            <a:r>
              <a:rPr lang="en-US" dirty="0">
                <a:solidFill>
                  <a:schemeClr val="bg1"/>
                </a:solidFill>
              </a:rPr>
              <a:t>Inlet &amp; Aux heater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Same</a:t>
            </a:r>
          </a:p>
          <a:p>
            <a:r>
              <a:rPr lang="en-US" dirty="0">
                <a:solidFill>
                  <a:schemeClr val="bg1"/>
                </a:solidFill>
              </a:rPr>
              <a:t>Temperature Program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10227DE-7829-4370-AD98-9C6AB115A99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07537" y="5416856"/>
            <a:ext cx="2590800" cy="11906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73893E6-B241-4BBB-9259-F885C5887E1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21140" y="5425816"/>
            <a:ext cx="2619375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32332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7DEB4-50A8-4830-B855-070D95464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Method Optimization Toremifene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AA6F692-D632-44ED-9E91-622B2EEF52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12818" y="2625185"/>
            <a:ext cx="4372992" cy="1504951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chemeClr val="bg1"/>
                </a:solidFill>
              </a:rPr>
              <a:t>Retention Time: 15.9 min</a:t>
            </a:r>
          </a:p>
          <a:p>
            <a:r>
              <a:rPr lang="en-US" dirty="0">
                <a:solidFill>
                  <a:schemeClr val="bg1"/>
                </a:solidFill>
              </a:rPr>
              <a:t>Inlet &amp; Aux heater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Same</a:t>
            </a:r>
          </a:p>
          <a:p>
            <a:r>
              <a:rPr lang="en-US" dirty="0">
                <a:solidFill>
                  <a:schemeClr val="bg1"/>
                </a:solidFill>
              </a:rPr>
              <a:t>Temperature Program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50AC0F-21AE-460F-93B1-64E09BCB9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1F759-1F48-4E40-8F4F-21988382F51E}" type="slidenum">
              <a:rPr lang="en-US" smtClean="0"/>
              <a:t>12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A460F74-589E-4CA0-9F16-B030120489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382" y="2295063"/>
            <a:ext cx="5474618" cy="314325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E4E4BAD-2067-46AB-9479-ED81AEDB05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89626" y="4202375"/>
            <a:ext cx="2619375" cy="962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27367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A522A-9B21-4E7E-A71D-21E7B6AF1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SIM Toremifene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6BF9C2-0A77-4B5A-9992-0298C9846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1F759-1F48-4E40-8F4F-21988382F51E}" type="slidenum">
              <a:rPr lang="en-US" smtClean="0"/>
              <a:t>13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C381AFF-E162-4F42-87A4-F02678726C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8845" y="1383683"/>
            <a:ext cx="4700339" cy="533779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593E771-A48E-4DB9-B156-6A46DF1162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47425" y="1383683"/>
            <a:ext cx="4682274" cy="5337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9074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88C19-07B8-4B14-A2D8-874C47B34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Method Development Trimetazidine 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93F24CF-E8B3-4BD4-80AA-056A02039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4175" y="1847850"/>
            <a:ext cx="5238750" cy="4351338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Retention Time: 17.3 min</a:t>
            </a:r>
          </a:p>
          <a:p>
            <a:r>
              <a:rPr lang="en-US" dirty="0">
                <a:solidFill>
                  <a:schemeClr val="bg1"/>
                </a:solidFill>
              </a:rPr>
              <a:t>Inlet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250</a:t>
            </a:r>
            <a:r>
              <a:rPr lang="en-US" baseline="30000" dirty="0">
                <a:solidFill>
                  <a:schemeClr val="bg1"/>
                </a:solidFill>
              </a:rPr>
              <a:t>o</a:t>
            </a:r>
            <a:r>
              <a:rPr lang="en-US" dirty="0">
                <a:solidFill>
                  <a:schemeClr val="bg1"/>
                </a:solidFill>
              </a:rPr>
              <a:t>C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10 psi</a:t>
            </a:r>
          </a:p>
          <a:p>
            <a:r>
              <a:rPr lang="en-US" dirty="0">
                <a:solidFill>
                  <a:schemeClr val="bg1"/>
                </a:solidFill>
              </a:rPr>
              <a:t>Auxiliary Heater 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280</a:t>
            </a:r>
            <a:r>
              <a:rPr lang="en-US" baseline="30000" dirty="0">
                <a:solidFill>
                  <a:schemeClr val="bg1"/>
                </a:solidFill>
              </a:rPr>
              <a:t>o</a:t>
            </a:r>
            <a:r>
              <a:rPr lang="en-US" dirty="0">
                <a:solidFill>
                  <a:schemeClr val="bg1"/>
                </a:solidFill>
              </a:rPr>
              <a:t>C</a:t>
            </a:r>
          </a:p>
          <a:p>
            <a:r>
              <a:rPr lang="en-US" dirty="0">
                <a:solidFill>
                  <a:schemeClr val="bg1"/>
                </a:solidFill>
              </a:rPr>
              <a:t>Temperature Program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806F23-0969-4E6E-BEB2-EF6A00546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1F759-1F48-4E40-8F4F-21988382F51E}" type="slidenum">
              <a:rPr lang="en-US" smtClean="0"/>
              <a:t>14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0DF7C6E-FC0D-45BA-AF16-0BBE5DC78D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8563" y="2210540"/>
            <a:ext cx="5777476" cy="330813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E322C28-172A-48D7-8F51-0DBBADD97A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00912" y="5037661"/>
            <a:ext cx="2619375" cy="962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67643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65E991-A2A5-43B3-A20D-8AC3AC968E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1916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Method Optimization Trimetazidine 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22C4FE3-11EF-40C2-8BA2-8E36E2C6C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7222" y="3948741"/>
            <a:ext cx="4372992" cy="1504951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chemeClr val="bg1"/>
                </a:solidFill>
              </a:rPr>
              <a:t>Retention Time: 14.0 min</a:t>
            </a:r>
          </a:p>
          <a:p>
            <a:r>
              <a:rPr lang="en-US" dirty="0">
                <a:solidFill>
                  <a:schemeClr val="bg1"/>
                </a:solidFill>
              </a:rPr>
              <a:t>Inlet &amp; Aux heater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Same</a:t>
            </a:r>
          </a:p>
          <a:p>
            <a:r>
              <a:rPr lang="en-US" dirty="0">
                <a:solidFill>
                  <a:schemeClr val="bg1"/>
                </a:solidFill>
              </a:rPr>
              <a:t>Temperature Program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CEDAEB-30AF-49DF-83E2-E180872A5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1F759-1F48-4E40-8F4F-21988382F51E}" type="slidenum">
              <a:rPr lang="en-US" smtClean="0"/>
              <a:t>15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04D7DFB-1F0C-45AF-8AB2-AEBE2FEA5A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5102" y="1346015"/>
            <a:ext cx="4414478" cy="253802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05731DE-3295-4496-B18D-131EF50DB3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3243" y="1346015"/>
            <a:ext cx="4393655" cy="2538024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32FD61BC-C7B4-48FA-837A-25DFB2FFC0CC}"/>
              </a:ext>
            </a:extLst>
          </p:cNvPr>
          <p:cNvSpPr txBox="1">
            <a:spLocks/>
          </p:cNvSpPr>
          <p:nvPr/>
        </p:nvSpPr>
        <p:spPr>
          <a:xfrm>
            <a:off x="6853243" y="3913877"/>
            <a:ext cx="4372992" cy="150495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1"/>
                </a:solidFill>
              </a:rPr>
              <a:t>Retention Time: 10.2 min</a:t>
            </a:r>
          </a:p>
          <a:p>
            <a:r>
              <a:rPr lang="en-US" dirty="0">
                <a:solidFill>
                  <a:schemeClr val="bg1"/>
                </a:solidFill>
              </a:rPr>
              <a:t>Inlet &amp; Aux heater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Same</a:t>
            </a:r>
          </a:p>
          <a:p>
            <a:r>
              <a:rPr lang="en-US" dirty="0">
                <a:solidFill>
                  <a:schemeClr val="bg1"/>
                </a:solidFill>
              </a:rPr>
              <a:t>Temperature Program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B5BA0D6-944B-4621-8884-9580165DCF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1319" y="5453692"/>
            <a:ext cx="2619375" cy="97155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5E5899B1-7656-42A0-BE58-AB5745745B5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06206" y="5418828"/>
            <a:ext cx="2667000" cy="99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99588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2580FC-D871-484C-9A79-BFED90A0F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SIM Trimetazidine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180AB9-2C55-46F1-A116-90C7CD55A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1F759-1F48-4E40-8F4F-21988382F51E}" type="slidenum">
              <a:rPr lang="en-US" smtClean="0"/>
              <a:t>16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90E2755-ABB2-48B5-BA8B-184F87E88D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3401" y="1278100"/>
            <a:ext cx="4825962" cy="549083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F5E520A-70C6-4E8D-983C-DD29079A48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50615" y="1278099"/>
            <a:ext cx="4832816" cy="5490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24711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97C0658-9185-4E4E-9304-CE5473606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Calibration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38A278-485B-4AA7-92A3-9606C73FF51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900675D-11C7-49B1-BDDF-9B5404E6C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7599B-D811-4ED1-BEB8-3DA7A2A929A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8104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DBAA7E-E02F-4C33-891E-835B79837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External Calibration Toremifene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BB3AA9-D2B3-445C-9ED8-71D654925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1F759-1F48-4E40-8F4F-21988382F51E}" type="slidenum">
              <a:rPr lang="en-US" smtClean="0"/>
              <a:t>18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DE18786-D5D2-4459-8005-3A01A79A2C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2281" y="1439863"/>
            <a:ext cx="4763719" cy="516731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356549A-B9D6-45AF-979C-BE43533B661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510"/>
          <a:stretch/>
        </p:blipFill>
        <p:spPr>
          <a:xfrm>
            <a:off x="7304103" y="1761708"/>
            <a:ext cx="2798685" cy="4072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21356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extLst>
              <a:ext uri="{FF2B5EF4-FFF2-40B4-BE49-F238E27FC236}">
                <a16:creationId xmlns:a16="http://schemas.microsoft.com/office/drawing/2014/main" id="{A413EB47-D55D-4665-A318-FD94E600C8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111625"/>
            <a:ext cx="3924300" cy="2381250"/>
          </a:xfrm>
          <a:prstGeom prst="rect">
            <a:avLst/>
          </a:prstGeom>
        </p:spPr>
      </p:pic>
      <p:pic>
        <p:nvPicPr>
          <p:cNvPr id="15" name="Content Placeholder 5">
            <a:extLst>
              <a:ext uri="{FF2B5EF4-FFF2-40B4-BE49-F238E27FC236}">
                <a16:creationId xmlns:a16="http://schemas.microsoft.com/office/drawing/2014/main" id="{00221AB2-0349-45C9-B60B-1FDFEE7D1381}"/>
              </a:ext>
            </a:extLst>
          </p:cNvPr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9176457" y="1027906"/>
            <a:ext cx="2639721" cy="222858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DA556FF-4E71-4DD8-A748-8AEECCCB9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Internal Standard Toremifene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60A62A-3FBF-4920-A438-CA2EB7391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1F759-1F48-4E40-8F4F-21988382F51E}" type="slidenum">
              <a:rPr lang="en-US" smtClean="0"/>
              <a:t>19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66CFB69-3D3C-462A-A8DF-BC1B1295521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67343" y="1567403"/>
            <a:ext cx="5868889" cy="336858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A5A56C4-F1CF-40EA-B65B-91C865792EEE}"/>
              </a:ext>
            </a:extLst>
          </p:cNvPr>
          <p:cNvSpPr txBox="1"/>
          <p:nvPr/>
        </p:nvSpPr>
        <p:spPr>
          <a:xfrm>
            <a:off x="1389540" y="4247767"/>
            <a:ext cx="11452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Tamoxifen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CBE429-6D98-4DBE-AC10-BE5DD917E494}"/>
              </a:ext>
            </a:extLst>
          </p:cNvPr>
          <p:cNvSpPr txBox="1"/>
          <p:nvPr/>
        </p:nvSpPr>
        <p:spPr>
          <a:xfrm>
            <a:off x="9186040" y="2887156"/>
            <a:ext cx="135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Toremifene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E2261A96-D36C-4B23-A6EA-159C459D0D22}"/>
              </a:ext>
            </a:extLst>
          </p:cNvPr>
          <p:cNvCxnSpPr>
            <a:cxnSpLocks/>
          </p:cNvCxnSpPr>
          <p:nvPr/>
        </p:nvCxnSpPr>
        <p:spPr>
          <a:xfrm flipH="1">
            <a:off x="8029448" y="2263806"/>
            <a:ext cx="1627793" cy="133770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EEDCE37A-D861-4450-8A05-3EAD1ECE447B}"/>
              </a:ext>
            </a:extLst>
          </p:cNvPr>
          <p:cNvCxnSpPr>
            <a:stCxn id="6" idx="3"/>
          </p:cNvCxnSpPr>
          <p:nvPr/>
        </p:nvCxnSpPr>
        <p:spPr>
          <a:xfrm flipV="1">
            <a:off x="2534759" y="3336667"/>
            <a:ext cx="4913606" cy="109576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1740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1CBFC9D-E0A5-4712-8759-2327F5594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Background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52D5371-F8D1-44A9-8B5C-70A8E1FC072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3B2A353-306D-42A7-877F-35EF28072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7599B-D811-4ED1-BEB8-3DA7A2A929A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3122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86EE9-96CA-44E3-AF2C-2A8BAAB9D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Internal Standard Toremifene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A1107BF-49FD-4C2F-92FA-ACA3D1D74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7599B-D811-4ED1-BEB8-3DA7A2A929A5}" type="slidenum">
              <a:rPr lang="en-US" smtClean="0"/>
              <a:t>20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928654-3DA9-4644-8FD2-38D0829766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3800" y="1911620"/>
            <a:ext cx="4724400" cy="4019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11084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1B7F2E-2D5F-4744-839E-17D91B2B3F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External Calibration Trimetazidine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F17DE5-A9FB-429B-94BE-985DEEC65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1F759-1F48-4E40-8F4F-21988382F51E}" type="slidenum">
              <a:rPr lang="en-US" smtClean="0"/>
              <a:t>21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38D84D2-4FAB-4FC8-BA32-F6F8F639DF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3139" y="1371600"/>
            <a:ext cx="4772861" cy="516731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1CAA405-8D33-4256-A35D-90FDDA6E1A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9666" y="1690688"/>
            <a:ext cx="2881868" cy="4125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1693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extLst>
              <a:ext uri="{FF2B5EF4-FFF2-40B4-BE49-F238E27FC236}">
                <a16:creationId xmlns:a16="http://schemas.microsoft.com/office/drawing/2014/main" id="{C117B364-DCF0-4E58-9D42-4DD0ACD58C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3275" y="2296041"/>
            <a:ext cx="3267075" cy="237172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EE897A88-AC63-4C2C-A597-3F800E58CF4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6996"/>
          <a:stretch/>
        </p:blipFill>
        <p:spPr>
          <a:xfrm>
            <a:off x="31650" y="1690688"/>
            <a:ext cx="2956264" cy="400866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4744D03-064C-458E-89B1-8AE9599F0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Internal Standard Trimetazidine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8C4111-1FF9-4538-9A24-4F58F7B1D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1F759-1F48-4E40-8F4F-21988382F51E}" type="slidenum">
              <a:rPr lang="en-US" smtClean="0"/>
              <a:t>22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30BD962-C11C-423F-9A17-9E15D074C33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87914" y="1974174"/>
            <a:ext cx="5805533" cy="331177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34AA530-963C-4D62-9287-D10268D9680F}"/>
              </a:ext>
            </a:extLst>
          </p:cNvPr>
          <p:cNvSpPr txBox="1"/>
          <p:nvPr/>
        </p:nvSpPr>
        <p:spPr>
          <a:xfrm>
            <a:off x="1460955" y="1698317"/>
            <a:ext cx="1526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Trimetazidine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476D463-91A3-4C5D-A87E-06276770F920}"/>
              </a:ext>
            </a:extLst>
          </p:cNvPr>
          <p:cNvSpPr txBox="1"/>
          <p:nvPr/>
        </p:nvSpPr>
        <p:spPr>
          <a:xfrm>
            <a:off x="9204086" y="2418525"/>
            <a:ext cx="1526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Propranolol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0C75C912-CC0E-4C44-991C-0C45A36E6E7E}"/>
              </a:ext>
            </a:extLst>
          </p:cNvPr>
          <p:cNvCxnSpPr>
            <a:cxnSpLocks/>
          </p:cNvCxnSpPr>
          <p:nvPr/>
        </p:nvCxnSpPr>
        <p:spPr>
          <a:xfrm>
            <a:off x="2334827" y="2876365"/>
            <a:ext cx="4634144" cy="7770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53FD1915-B04F-442D-A005-A3443ADB0F0D}"/>
              </a:ext>
            </a:extLst>
          </p:cNvPr>
          <p:cNvCxnSpPr>
            <a:cxnSpLocks/>
          </p:cNvCxnSpPr>
          <p:nvPr/>
        </p:nvCxnSpPr>
        <p:spPr>
          <a:xfrm flipH="1">
            <a:off x="7634796" y="3160450"/>
            <a:ext cx="2015231" cy="46961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83070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9880FC-6BA7-4411-AECC-65F4964EC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Internal Standard Trimetazidine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7B7CF57-D5E1-4FA7-8D0F-65428C24F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7599B-D811-4ED1-BEB8-3DA7A2A929A5}" type="slidenum">
              <a:rPr lang="en-US" smtClean="0"/>
              <a:t>23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ABF3A05-1798-4CEF-8324-6430CB3BF8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4262" y="1881518"/>
            <a:ext cx="4943475" cy="3990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6712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FB65EC4-019F-4C4E-B6B3-E11684261A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Biological Fluids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9FBE268-C7F9-4993-903B-DA78995314C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CA2381E-DC3B-4B5B-98B2-E846930AB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7599B-D811-4ED1-BEB8-3DA7A2A929A5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4739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1CC1C6-906F-466A-AA89-BD7778EA9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Trimetazidine in Urine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DF9727-BC93-4558-9C8D-A157C88F39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Liquid Extraction 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Add NaOH to urine until pH≈12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Extract with 7 mL of Chloroform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D76E88-D9C1-46D2-8F46-CD3AD6951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B72CC-AE51-4044-8BD1-5B54855BAE06}" type="slidenum">
              <a:rPr lang="en-US" smtClean="0"/>
              <a:t>25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B8B20D4-CAB3-433B-BC6D-F4B147BB4A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1650" y="3624440"/>
            <a:ext cx="5061242" cy="2687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60325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6B7A23-86D8-4E75-B5B5-52ABA4C3A3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Trimetazidine in Urine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8A8172FB-F1E6-4D59-9CF3-1E159F5082A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46804" y="1380636"/>
            <a:ext cx="5213335" cy="2987177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036E24-BF5F-4673-A652-D916593BA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7599B-D811-4ED1-BEB8-3DA7A2A929A5}" type="slidenum">
              <a:rPr lang="en-US" smtClean="0"/>
              <a:t>26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6542BCA-D79D-4558-91B1-12DFA43346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884" y="4490355"/>
            <a:ext cx="4389360" cy="215122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67C3EE9-C8B4-4D1C-B24C-01A7FA3A86C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06077" y="4477148"/>
            <a:ext cx="4263361" cy="217889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EB456B6-9922-44E9-8100-A2A37FD71FE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61787" y="1513480"/>
            <a:ext cx="4592013" cy="2202062"/>
          </a:xfrm>
          <a:prstGeom prst="rect">
            <a:avLst/>
          </a:prstGeom>
        </p:spPr>
      </p:pic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0F3A283D-4C71-4506-AFBE-F34C5C57F047}"/>
              </a:ext>
            </a:extLst>
          </p:cNvPr>
          <p:cNvCxnSpPr/>
          <p:nvPr/>
        </p:nvCxnSpPr>
        <p:spPr>
          <a:xfrm flipV="1">
            <a:off x="3515557" y="4003829"/>
            <a:ext cx="1180730" cy="79899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84A7238-0DB8-46BF-B69A-3A9B875B286A}"/>
              </a:ext>
            </a:extLst>
          </p:cNvPr>
          <p:cNvCxnSpPr/>
          <p:nvPr/>
        </p:nvCxnSpPr>
        <p:spPr>
          <a:xfrm flipH="1" flipV="1">
            <a:off x="5433134" y="3429000"/>
            <a:ext cx="587464" cy="132943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8CDA5BB6-5DCA-42AB-A934-E62616E163D5}"/>
              </a:ext>
            </a:extLst>
          </p:cNvPr>
          <p:cNvCxnSpPr/>
          <p:nvPr/>
        </p:nvCxnSpPr>
        <p:spPr>
          <a:xfrm flipH="1">
            <a:off x="5921406" y="2364535"/>
            <a:ext cx="947337" cy="50968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56613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A3276-7946-435E-B56C-D02908021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05CFAB-4D8D-43AB-B4FC-740EF36DA7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3380"/>
            <a:ext cx="10515600" cy="4351338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Use biological fluids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Toremifene in Plasma</a:t>
            </a:r>
          </a:p>
          <a:p>
            <a:r>
              <a:rPr lang="en-US" dirty="0">
                <a:solidFill>
                  <a:schemeClr val="bg1"/>
                </a:solidFill>
              </a:rPr>
              <a:t>Method Validation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Demonstrate that it is suitable for its intended purpose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9D7ED4-C62A-4A8A-BF2B-040B00432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1F759-1F48-4E40-8F4F-21988382F51E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70534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D7273F-1857-49BC-A853-69EB2C14E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Acknowledgements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F21F61-9113-47BA-A7DD-5273876672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76990"/>
            <a:ext cx="10515600" cy="367574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>
                <a:solidFill>
                  <a:schemeClr val="bg1"/>
                </a:solidFill>
              </a:rPr>
              <a:t>Huge THANK YOU to Dr. Abdelhay</a:t>
            </a:r>
          </a:p>
          <a:p>
            <a:pPr marL="0" indent="0" algn="ctr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dirty="0">
                <a:solidFill>
                  <a:schemeClr val="bg1"/>
                </a:solidFill>
              </a:rPr>
              <a:t>Thank you to my committee members</a:t>
            </a:r>
          </a:p>
          <a:p>
            <a:pPr marL="0" indent="0" algn="ctr">
              <a:buNone/>
            </a:pPr>
            <a:r>
              <a:rPr lang="en-US" dirty="0">
                <a:solidFill>
                  <a:schemeClr val="bg1"/>
                </a:solidFill>
              </a:rPr>
              <a:t>Dr. Jamie Fredricks</a:t>
            </a:r>
          </a:p>
          <a:p>
            <a:pPr marL="0" indent="0" algn="ctr">
              <a:buNone/>
            </a:pPr>
            <a:r>
              <a:rPr lang="en-US" dirty="0">
                <a:solidFill>
                  <a:schemeClr val="bg1"/>
                </a:solidFill>
              </a:rPr>
              <a:t>Dr. Jerome May</a:t>
            </a:r>
          </a:p>
          <a:p>
            <a:pPr marL="0" indent="0" algn="ctr">
              <a:buNone/>
            </a:pPr>
            <a:r>
              <a:rPr lang="en-US" dirty="0">
                <a:solidFill>
                  <a:schemeClr val="bg1"/>
                </a:solidFill>
              </a:rPr>
              <a:t>Dr. Cindy Tran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35F811-C153-4AD4-8AE7-70DF7E5A8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1F759-1F48-4E40-8F4F-21988382F51E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761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2F3BB-CF23-4257-AE3F-75EEF1CC3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World Anti-Doping Agency (WADA)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71109B2-D7E3-4751-87FE-65ADBB6B9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7599B-D811-4ED1-BEB8-3DA7A2A929A5}" type="slidenum">
              <a:rPr lang="en-US" smtClean="0"/>
              <a:t>3</a:t>
            </a:fld>
            <a:endParaRPr lang="en-US"/>
          </a:p>
        </p:txBody>
      </p:sp>
      <p:pic>
        <p:nvPicPr>
          <p:cNvPr id="4" name="Picture 2" descr="WADA publishes Q&amp;A document to explain the CAS decision regarding the  non-compliance of the Russian Anti-Doping Agency &gt; World ParaVolleyWorld  ParaVolley">
            <a:extLst>
              <a:ext uri="{FF2B5EF4-FFF2-40B4-BE49-F238E27FC236}">
                <a16:creationId xmlns:a16="http://schemas.microsoft.com/office/drawing/2014/main" id="{9960D81B-0053-4B2E-A7ED-92D0A8D8A0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2210" y="2286647"/>
            <a:ext cx="8087580" cy="3235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4472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41C4F9-E4E5-4561-9817-5468CE1C6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Toremifene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66530F-25AF-420B-9348-A5CDB105A2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Selective Estrogen Receptor Modulator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Hormone Modulator</a:t>
            </a:r>
          </a:p>
          <a:p>
            <a:r>
              <a:rPr lang="en-US" dirty="0">
                <a:solidFill>
                  <a:schemeClr val="bg1"/>
                </a:solidFill>
              </a:rPr>
              <a:t>Medical Use: Breast Cancer and Osteoporosis</a:t>
            </a:r>
          </a:p>
          <a:p>
            <a:r>
              <a:rPr lang="en-US" dirty="0">
                <a:solidFill>
                  <a:schemeClr val="bg1"/>
                </a:solidFill>
              </a:rPr>
              <a:t>Doping Use: Increase Testosterone Levels (in men)</a:t>
            </a:r>
          </a:p>
          <a:p>
            <a:r>
              <a:rPr lang="en-US" dirty="0">
                <a:solidFill>
                  <a:schemeClr val="bg1"/>
                </a:solidFill>
              </a:rPr>
              <a:t>Blocks estrogen activity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Prevents gynecomastia (unlike anabolic steroids)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762FCD-5105-45D0-A964-85527888E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1F759-1F48-4E40-8F4F-21988382F51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656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E0C6E2-4C1E-4691-BDC5-4818E31F4B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Toremifene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6CC15E-BF10-42B8-8781-8A4860359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Absorption: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Peak plasma concentration 2-6 hours</a:t>
            </a:r>
          </a:p>
          <a:p>
            <a:r>
              <a:rPr lang="en-US" dirty="0">
                <a:solidFill>
                  <a:schemeClr val="bg1"/>
                </a:solidFill>
              </a:rPr>
              <a:t>Distribution: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99.7% binds to plasma protein</a:t>
            </a:r>
          </a:p>
          <a:p>
            <a:r>
              <a:rPr lang="en-US" dirty="0">
                <a:solidFill>
                  <a:schemeClr val="bg1"/>
                </a:solidFill>
              </a:rPr>
              <a:t>Elimination: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Majority in feces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8A4677-631C-4DF7-AEBB-5D6AA46D3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1F759-1F48-4E40-8F4F-21988382F51E}" type="slidenum">
              <a:rPr lang="en-US" smtClean="0"/>
              <a:t>5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8DA76F1-9787-499D-875E-C860CAD954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56609" y="6176963"/>
            <a:ext cx="7343223" cy="914844"/>
          </a:xfrm>
          <a:prstGeom prst="rect">
            <a:avLst/>
          </a:prstGeom>
        </p:spPr>
      </p:pic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8FFD841D-427E-4D08-9D28-06E8216F3BE6}"/>
              </a:ext>
            </a:extLst>
          </p:cNvPr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7267759" y="1825625"/>
            <a:ext cx="4005263" cy="3243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2122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16F35-BE38-4859-8E07-AC0CD44D7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Trimetazidine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890C9F-11CC-4D94-9F60-1AF80BAA3A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Metabolic Modulator</a:t>
            </a:r>
          </a:p>
          <a:p>
            <a:r>
              <a:rPr lang="en-US" dirty="0">
                <a:solidFill>
                  <a:schemeClr val="bg1"/>
                </a:solidFill>
              </a:rPr>
              <a:t>Medical Use: treat angina pectoris (not FDA approved)</a:t>
            </a:r>
          </a:p>
          <a:p>
            <a:r>
              <a:rPr lang="en-US" dirty="0">
                <a:solidFill>
                  <a:schemeClr val="bg1"/>
                </a:solidFill>
              </a:rPr>
              <a:t>Doping Use: 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decrease contractility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increase fatty acid oxidation (ATP production)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9E8E32-644D-4C36-BAA6-37ECAD19F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1F759-1F48-4E40-8F4F-21988382F51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1967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559D80-165F-4428-B86F-FD916320E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Trimetazidine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3F26A8-FD83-489D-B791-85385AD2BF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257800" cy="4351338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Absorption: 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Peak plasma concentration 2 hours</a:t>
            </a:r>
          </a:p>
          <a:p>
            <a:r>
              <a:rPr lang="en-US" dirty="0">
                <a:solidFill>
                  <a:schemeClr val="bg1"/>
                </a:solidFill>
              </a:rPr>
              <a:t>Distribution: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Weakly binds to plasma proteins</a:t>
            </a:r>
          </a:p>
          <a:p>
            <a:r>
              <a:rPr lang="en-US" dirty="0">
                <a:solidFill>
                  <a:schemeClr val="bg1"/>
                </a:solidFill>
              </a:rPr>
              <a:t>Elimination: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Approximately 80%  eliminated in the urine 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Approximately 60% unchanged parent compound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5B6D90-9691-4D80-8E49-33852C3BC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1F759-1F48-4E40-8F4F-21988382F51E}" type="slidenum">
              <a:rPr lang="en-US" smtClean="0"/>
              <a:t>7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85AD502-1B4E-4176-B858-ED86BC2BDACC}"/>
              </a:ext>
            </a:extLst>
          </p:cNvPr>
          <p:cNvSpPr txBox="1"/>
          <p:nvPr/>
        </p:nvSpPr>
        <p:spPr>
          <a:xfrm>
            <a:off x="369772" y="6075144"/>
            <a:ext cx="57262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Dazsi</a:t>
            </a:r>
            <a:r>
              <a:rPr lang="en-US" dirty="0"/>
              <a:t>, C.A. Trimetazidine in Practice :Review of the Clinical and Experimental Evidence. </a:t>
            </a:r>
            <a:r>
              <a:rPr lang="en-US" i="1" dirty="0"/>
              <a:t>Am J </a:t>
            </a:r>
            <a:r>
              <a:rPr lang="en-US" i="1" dirty="0" err="1"/>
              <a:t>Therap</a:t>
            </a:r>
            <a:r>
              <a:rPr lang="en-US" dirty="0"/>
              <a:t> </a:t>
            </a:r>
            <a:r>
              <a:rPr lang="en-US" b="1" dirty="0"/>
              <a:t>2016, </a:t>
            </a:r>
            <a:r>
              <a:rPr lang="en-US" dirty="0"/>
              <a:t>23: 871-879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435ED78-D803-4E74-B0A9-11A35904CC5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996"/>
          <a:stretch/>
        </p:blipFill>
        <p:spPr>
          <a:xfrm>
            <a:off x="7750206" y="1269460"/>
            <a:ext cx="2956264" cy="4008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47960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DA90B-E73B-48F7-BE53-008981AA5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GC-MS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62BD51-4555-421A-994A-295416DABFC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bg1"/>
                </a:solidFill>
              </a:rPr>
              <a:t>Gas Chromatography- Mass Spectroscopy</a:t>
            </a:r>
          </a:p>
          <a:p>
            <a:r>
              <a:rPr lang="en-US" dirty="0">
                <a:solidFill>
                  <a:schemeClr val="bg1"/>
                </a:solidFill>
              </a:rPr>
              <a:t>Gas Chromatography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Column: HP-5ms (5%-phenyl)-methlpolysiloxane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Mobile Phase: Helium</a:t>
            </a:r>
          </a:p>
          <a:p>
            <a:r>
              <a:rPr lang="en-US" dirty="0">
                <a:solidFill>
                  <a:schemeClr val="bg1"/>
                </a:solidFill>
              </a:rPr>
              <a:t>Mass Spec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Ionization Source (Electron Ionization)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Mass Analyzer (Quadrupole)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Detector (Electron Multiplier)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DE8F31-56D4-41D0-BD4B-36277A296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7599B-D811-4ED1-BEB8-3DA7A2A929A5}" type="slidenum">
              <a:rPr lang="en-US" smtClean="0"/>
              <a:t>8</a:t>
            </a:fld>
            <a:endParaRPr lang="en-US"/>
          </a:p>
        </p:txBody>
      </p:sp>
      <p:pic>
        <p:nvPicPr>
          <p:cNvPr id="1026" name="Picture 2" descr="GC-MS: Principle, Technique and its application in Food Science | Semantic  Scholar">
            <a:extLst>
              <a:ext uri="{FF2B5EF4-FFF2-40B4-BE49-F238E27FC236}">
                <a16:creationId xmlns:a16="http://schemas.microsoft.com/office/drawing/2014/main" id="{D4952AE2-81A7-448E-BC43-61B6559AFDF7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2797826"/>
            <a:ext cx="5181600" cy="2406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47100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93FC125-EFC7-4C41-A286-42E3FB386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Method Development and Method Optimization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A80258D-5443-4614-B2CB-393443D3D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7599B-D811-4ED1-BEB8-3DA7A2A929A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33867"/>
      </p:ext>
    </p:extLst>
  </p:cSld>
  <p:clrMapOvr>
    <a:masterClrMapping/>
  </p:clrMapOvr>
</p:sld>
</file>

<file path=ppt/theme/theme1.xml><?xml version="1.0" encoding="utf-8"?>
<a:theme xmlns:a="http://schemas.openxmlformats.org/drawingml/2006/main" name="EKU Color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U Colors" id="{2D81CE22-1D5A-4307-BB67-F0F32C8DCBBF}" vid="{30DD1BF6-BF80-4BB1-92EF-BBAD84A6783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EKU Colors</Template>
  <TotalTime>92</TotalTime>
  <Words>437</Words>
  <Application>Microsoft Office PowerPoint</Application>
  <PresentationFormat>Widescreen</PresentationFormat>
  <Paragraphs>143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Calibri</vt:lpstr>
      <vt:lpstr>Calibri Light</vt:lpstr>
      <vt:lpstr>EKU Colors</vt:lpstr>
      <vt:lpstr>Chromatographic Studies on some Selective Estrogen Receptor Modulators used in Doping in Sports</vt:lpstr>
      <vt:lpstr>Background</vt:lpstr>
      <vt:lpstr>World Anti-Doping Agency (WADA)</vt:lpstr>
      <vt:lpstr>Toremifene</vt:lpstr>
      <vt:lpstr>Toremifene</vt:lpstr>
      <vt:lpstr>Trimetazidine </vt:lpstr>
      <vt:lpstr>Trimetazidine</vt:lpstr>
      <vt:lpstr>GC-MS</vt:lpstr>
      <vt:lpstr>Method Development and Method Optimization</vt:lpstr>
      <vt:lpstr>Method Development Toremifene</vt:lpstr>
      <vt:lpstr>Method Optimization Toremifene</vt:lpstr>
      <vt:lpstr>Method Optimization Toremifene</vt:lpstr>
      <vt:lpstr>SIM Toremifene</vt:lpstr>
      <vt:lpstr>Method Development Trimetazidine </vt:lpstr>
      <vt:lpstr>Method Optimization Trimetazidine </vt:lpstr>
      <vt:lpstr>SIM Trimetazidine</vt:lpstr>
      <vt:lpstr>Calibration</vt:lpstr>
      <vt:lpstr>External Calibration Toremifene</vt:lpstr>
      <vt:lpstr>Internal Standard Toremifene</vt:lpstr>
      <vt:lpstr>Internal Standard Toremifene</vt:lpstr>
      <vt:lpstr>External Calibration Trimetazidine</vt:lpstr>
      <vt:lpstr>Internal Standard Trimetazidine</vt:lpstr>
      <vt:lpstr>Internal Standard Trimetazidine</vt:lpstr>
      <vt:lpstr>Biological Fluids</vt:lpstr>
      <vt:lpstr>Trimetazidine in Urine</vt:lpstr>
      <vt:lpstr>Trimetazidine in Urine</vt:lpstr>
      <vt:lpstr>Next Steps</vt:lpstr>
      <vt:lpstr>Acknowledgements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Chromatographic Studies on some Selective Estrogen Receptor Modulators used in Doping in Sports</dc:title>
  <dc:creator>Ruth Speidel</dc:creator>
  <cp:lastModifiedBy>Ruth Speidel</cp:lastModifiedBy>
  <cp:revision>4</cp:revision>
  <dcterms:created xsi:type="dcterms:W3CDTF">2021-10-31T18:26:48Z</dcterms:created>
  <dcterms:modified xsi:type="dcterms:W3CDTF">2021-11-01T15:39:41Z</dcterms:modified>
</cp:coreProperties>
</file>