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Source Code Pro"/>
      <p:regular r:id="rId17"/>
      <p:bold r:id="rId18"/>
      <p:italic r:id="rId19"/>
      <p:boldItalic r:id="rId20"/>
    </p:embeddedFont>
    <p:embeddedFont>
      <p:font typeface="Oswald"/>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boldItalic.fntdata"/><Relationship Id="rId11" Type="http://schemas.openxmlformats.org/officeDocument/2006/relationships/slide" Target="slides/slide6.xml"/><Relationship Id="rId22" Type="http://schemas.openxmlformats.org/officeDocument/2006/relationships/font" Target="fonts/Oswald-bold.fntdata"/><Relationship Id="rId10" Type="http://schemas.openxmlformats.org/officeDocument/2006/relationships/slide" Target="slides/slide5.xml"/><Relationship Id="rId21" Type="http://schemas.openxmlformats.org/officeDocument/2006/relationships/font" Target="fonts/Oswald-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SourceCodePr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SourceCodePro-italic.fntdata"/><Relationship Id="rId6" Type="http://schemas.openxmlformats.org/officeDocument/2006/relationships/slide" Target="slides/slide1.xml"/><Relationship Id="rId18" Type="http://schemas.openxmlformats.org/officeDocument/2006/relationships/font" Target="fonts/SourceCodePr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3816b7d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d3816b7d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d38a7b540c_2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d38a7b540c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f913798c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f913798c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d38a7b540c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d38a7b540c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38a7b540c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d38a7b540c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d38a7b540c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d38a7b540c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38a7b540c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38a7b540c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d38a7b540c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d38a7b540c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38a7b540c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38a7b540c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38a7b540c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d38a7b540c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a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az"/>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drive.google.com/file/d/1B0MQxaPnpH6OdQvXSfEGvUvUZnKdC9Wl/view" TargetMode="External"/><Relationship Id="rId4" Type="http://schemas.openxmlformats.org/officeDocument/2006/relationships/image" Target="../media/image6.jp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859500"/>
            <a:ext cx="8282400" cy="1893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az" sz="3455"/>
              <a:t>The Legacy Cycle of Problem-Based Learning in Middle Grades Mathematics: Sword Art Escape Room</a:t>
            </a:r>
            <a:endParaRPr sz="3455"/>
          </a:p>
          <a:p>
            <a:pPr indent="0" lvl="0" marL="0" rtl="0" algn="ctr">
              <a:spcBef>
                <a:spcPts val="0"/>
              </a:spcBef>
              <a:spcAft>
                <a:spcPts val="0"/>
              </a:spcAft>
              <a:buNone/>
            </a:pPr>
            <a:r>
              <a:rPr lang="az" sz="3000">
                <a:solidFill>
                  <a:srgbClr val="000000"/>
                </a:solidFill>
              </a:rPr>
              <a:t>Cassidy Day and Rece Johnson</a:t>
            </a:r>
            <a:endParaRPr sz="3000">
              <a:solidFill>
                <a:srgbClr val="000000"/>
              </a:solidFill>
            </a:endParaRPr>
          </a:p>
        </p:txBody>
      </p:sp>
      <p:pic>
        <p:nvPicPr>
          <p:cNvPr id="63" name="Google Shape;63;p13"/>
          <p:cNvPicPr preferRelativeResize="0"/>
          <p:nvPr/>
        </p:nvPicPr>
        <p:blipFill rotWithShape="1">
          <a:blip r:embed="rId3">
            <a:alphaModFix/>
          </a:blip>
          <a:srcRect b="4040" l="0" r="0" t="-4040"/>
          <a:stretch/>
        </p:blipFill>
        <p:spPr>
          <a:xfrm>
            <a:off x="2911675" y="-1"/>
            <a:ext cx="3320650" cy="1239600"/>
          </a:xfrm>
          <a:prstGeom prst="rect">
            <a:avLst/>
          </a:prstGeom>
          <a:noFill/>
          <a:ln>
            <a:noFill/>
          </a:ln>
        </p:spPr>
      </p:pic>
      <p:pic>
        <p:nvPicPr>
          <p:cNvPr id="64" name="Google Shape;64;p13"/>
          <p:cNvPicPr preferRelativeResize="0"/>
          <p:nvPr/>
        </p:nvPicPr>
        <p:blipFill>
          <a:blip r:embed="rId4">
            <a:alphaModFix/>
          </a:blip>
          <a:stretch>
            <a:fillRect/>
          </a:stretch>
        </p:blipFill>
        <p:spPr>
          <a:xfrm>
            <a:off x="895900" y="2941989"/>
            <a:ext cx="3270000" cy="2038000"/>
          </a:xfrm>
          <a:prstGeom prst="rect">
            <a:avLst/>
          </a:prstGeom>
          <a:noFill/>
          <a:ln>
            <a:noFill/>
          </a:ln>
        </p:spPr>
      </p:pic>
      <p:pic>
        <p:nvPicPr>
          <p:cNvPr id="65" name="Google Shape;65;p13"/>
          <p:cNvPicPr preferRelativeResize="0"/>
          <p:nvPr/>
        </p:nvPicPr>
        <p:blipFill>
          <a:blip r:embed="rId5">
            <a:alphaModFix/>
          </a:blip>
          <a:stretch>
            <a:fillRect/>
          </a:stretch>
        </p:blipFill>
        <p:spPr>
          <a:xfrm>
            <a:off x="5054300" y="2941988"/>
            <a:ext cx="3639286" cy="203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311700" y="153575"/>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az">
                <a:solidFill>
                  <a:schemeClr val="dk1"/>
                </a:solidFill>
              </a:rPr>
              <a:t>Go Public Rubric</a:t>
            </a:r>
            <a:endParaRPr>
              <a:solidFill>
                <a:schemeClr val="dk1"/>
              </a:solidFill>
            </a:endParaRPr>
          </a:p>
        </p:txBody>
      </p:sp>
      <p:pic>
        <p:nvPicPr>
          <p:cNvPr id="138" name="Google Shape;138;p22"/>
          <p:cNvPicPr preferRelativeResize="0"/>
          <p:nvPr/>
        </p:nvPicPr>
        <p:blipFill>
          <a:blip r:embed="rId3">
            <a:alphaModFix/>
          </a:blip>
          <a:stretch>
            <a:fillRect/>
          </a:stretch>
        </p:blipFill>
        <p:spPr>
          <a:xfrm>
            <a:off x="115975" y="3699525"/>
            <a:ext cx="1116600" cy="1328025"/>
          </a:xfrm>
          <a:prstGeom prst="rect">
            <a:avLst/>
          </a:prstGeom>
          <a:noFill/>
          <a:ln>
            <a:noFill/>
          </a:ln>
        </p:spPr>
      </p:pic>
      <p:pic>
        <p:nvPicPr>
          <p:cNvPr id="139" name="Google Shape;139;p22"/>
          <p:cNvPicPr preferRelativeResize="0"/>
          <p:nvPr/>
        </p:nvPicPr>
        <p:blipFill rotWithShape="1">
          <a:blip r:embed="rId4">
            <a:alphaModFix/>
          </a:blip>
          <a:srcRect b="-2711" l="4057" r="1798" t="0"/>
          <a:stretch/>
        </p:blipFill>
        <p:spPr>
          <a:xfrm>
            <a:off x="2900775" y="774300"/>
            <a:ext cx="3424525" cy="4253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az">
                <a:solidFill>
                  <a:schemeClr val="dk1"/>
                </a:solidFill>
              </a:rPr>
              <a:t>Lessons Learned </a:t>
            </a:r>
            <a:endParaRPr>
              <a:solidFill>
                <a:schemeClr val="dk1"/>
              </a:solidFill>
            </a:endParaRPr>
          </a:p>
        </p:txBody>
      </p:sp>
      <p:sp>
        <p:nvSpPr>
          <p:cNvPr id="145" name="Google Shape;145;p23"/>
          <p:cNvSpPr txBox="1"/>
          <p:nvPr>
            <p:ph idx="1" type="body"/>
          </p:nvPr>
        </p:nvSpPr>
        <p:spPr>
          <a:xfrm>
            <a:off x="311700" y="1468825"/>
            <a:ext cx="8520600" cy="30999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Font typeface="Oswald"/>
              <a:buChar char="★"/>
            </a:pPr>
            <a:r>
              <a:rPr lang="az">
                <a:latin typeface="Oswald"/>
                <a:ea typeface="Oswald"/>
                <a:cs typeface="Oswald"/>
                <a:sym typeface="Oswald"/>
              </a:rPr>
              <a:t>Time Management </a:t>
            </a:r>
            <a:endParaRPr>
              <a:latin typeface="Oswald"/>
              <a:ea typeface="Oswald"/>
              <a:cs typeface="Oswald"/>
              <a:sym typeface="Oswald"/>
            </a:endParaRPr>
          </a:p>
          <a:p>
            <a:pPr indent="-317500" lvl="1" marL="914400" rtl="0" algn="l">
              <a:spcBef>
                <a:spcPts val="0"/>
              </a:spcBef>
              <a:spcAft>
                <a:spcPts val="0"/>
              </a:spcAft>
              <a:buSzPts val="1400"/>
              <a:buFont typeface="Oswald"/>
              <a:buChar char="○"/>
            </a:pPr>
            <a:r>
              <a:rPr lang="az">
                <a:latin typeface="Oswald"/>
                <a:ea typeface="Oswald"/>
                <a:cs typeface="Oswald"/>
                <a:sym typeface="Oswald"/>
              </a:rPr>
              <a:t>Stay </a:t>
            </a:r>
            <a:r>
              <a:rPr lang="az">
                <a:latin typeface="Oswald"/>
                <a:ea typeface="Oswald"/>
                <a:cs typeface="Oswald"/>
                <a:sym typeface="Oswald"/>
              </a:rPr>
              <a:t>focused</a:t>
            </a:r>
            <a:r>
              <a:rPr lang="az">
                <a:latin typeface="Oswald"/>
                <a:ea typeface="Oswald"/>
                <a:cs typeface="Oswald"/>
                <a:sym typeface="Oswald"/>
              </a:rPr>
              <a:t> </a:t>
            </a:r>
            <a:endParaRPr>
              <a:latin typeface="Oswald"/>
              <a:ea typeface="Oswald"/>
              <a:cs typeface="Oswald"/>
              <a:sym typeface="Oswald"/>
            </a:endParaRPr>
          </a:p>
          <a:p>
            <a:pPr indent="-317500" lvl="1" marL="914400" rtl="0" algn="l">
              <a:spcBef>
                <a:spcPts val="0"/>
              </a:spcBef>
              <a:spcAft>
                <a:spcPts val="0"/>
              </a:spcAft>
              <a:buSzPts val="1400"/>
              <a:buFont typeface="Oswald"/>
              <a:buChar char="○"/>
            </a:pPr>
            <a:r>
              <a:rPr lang="az">
                <a:latin typeface="Oswald"/>
                <a:ea typeface="Oswald"/>
                <a:cs typeface="Oswald"/>
                <a:sym typeface="Oswald"/>
              </a:rPr>
              <a:t>Avoid mulitasking </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az">
                <a:latin typeface="Oswald"/>
                <a:ea typeface="Oswald"/>
                <a:cs typeface="Oswald"/>
                <a:sym typeface="Oswald"/>
              </a:rPr>
              <a:t>Collaborate</a:t>
            </a:r>
            <a:endParaRPr>
              <a:latin typeface="Oswald"/>
              <a:ea typeface="Oswald"/>
              <a:cs typeface="Oswald"/>
              <a:sym typeface="Oswald"/>
            </a:endParaRPr>
          </a:p>
          <a:p>
            <a:pPr indent="-317500" lvl="1" marL="914400" rtl="0" algn="l">
              <a:spcBef>
                <a:spcPts val="0"/>
              </a:spcBef>
              <a:spcAft>
                <a:spcPts val="0"/>
              </a:spcAft>
              <a:buSzPts val="1400"/>
              <a:buFont typeface="Oswald"/>
              <a:buChar char="○"/>
            </a:pPr>
            <a:r>
              <a:rPr lang="az">
                <a:latin typeface="Oswald"/>
                <a:ea typeface="Oswald"/>
                <a:cs typeface="Oswald"/>
                <a:sym typeface="Oswald"/>
              </a:rPr>
              <a:t>Cohesive</a:t>
            </a:r>
            <a:endParaRPr>
              <a:latin typeface="Oswald"/>
              <a:ea typeface="Oswald"/>
              <a:cs typeface="Oswald"/>
              <a:sym typeface="Oswald"/>
            </a:endParaRPr>
          </a:p>
          <a:p>
            <a:pPr indent="-317500" lvl="1" marL="914400" rtl="0" algn="l">
              <a:spcBef>
                <a:spcPts val="0"/>
              </a:spcBef>
              <a:spcAft>
                <a:spcPts val="0"/>
              </a:spcAft>
              <a:buSzPts val="1400"/>
              <a:buFont typeface="Oswald"/>
              <a:buChar char="○"/>
            </a:pPr>
            <a:r>
              <a:rPr lang="az">
                <a:latin typeface="Oswald"/>
                <a:ea typeface="Oswald"/>
                <a:cs typeface="Oswald"/>
                <a:sym typeface="Oswald"/>
              </a:rPr>
              <a:t>Plan in advance </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az">
                <a:latin typeface="Oswald"/>
                <a:ea typeface="Oswald"/>
                <a:cs typeface="Oswald"/>
                <a:sym typeface="Oswald"/>
              </a:rPr>
              <a:t>Take Breaks</a:t>
            </a:r>
            <a:endParaRPr>
              <a:latin typeface="Oswald"/>
              <a:ea typeface="Oswald"/>
              <a:cs typeface="Oswald"/>
              <a:sym typeface="Oswald"/>
            </a:endParaRPr>
          </a:p>
          <a:p>
            <a:pPr indent="-317500" lvl="1" marL="914400" rtl="0" algn="l">
              <a:spcBef>
                <a:spcPts val="0"/>
              </a:spcBef>
              <a:spcAft>
                <a:spcPts val="0"/>
              </a:spcAft>
              <a:buSzPts val="1400"/>
              <a:buFont typeface="Oswald"/>
              <a:buChar char="○"/>
            </a:pPr>
            <a:r>
              <a:rPr lang="az">
                <a:latin typeface="Oswald"/>
                <a:ea typeface="Oswald"/>
                <a:cs typeface="Oswald"/>
                <a:sym typeface="Oswald"/>
              </a:rPr>
              <a:t>Avoid brain blocks</a:t>
            </a:r>
            <a:endParaRPr>
              <a:latin typeface="Oswald"/>
              <a:ea typeface="Oswald"/>
              <a:cs typeface="Oswald"/>
              <a:sym typeface="Oswald"/>
            </a:endParaRPr>
          </a:p>
          <a:p>
            <a:pPr indent="-317500" lvl="1" marL="914400" rtl="0" algn="l">
              <a:spcBef>
                <a:spcPts val="0"/>
              </a:spcBef>
              <a:spcAft>
                <a:spcPts val="0"/>
              </a:spcAft>
              <a:buSzPts val="1400"/>
              <a:buFont typeface="Oswald"/>
              <a:buChar char="○"/>
            </a:pPr>
            <a:r>
              <a:rPr lang="az">
                <a:latin typeface="Oswald"/>
                <a:ea typeface="Oswald"/>
                <a:cs typeface="Oswald"/>
                <a:sym typeface="Oswald"/>
              </a:rPr>
              <a:t>Take time and come at the task with fresh eyes</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az">
                <a:latin typeface="Oswald"/>
                <a:ea typeface="Oswald"/>
                <a:cs typeface="Oswald"/>
                <a:sym typeface="Oswald"/>
              </a:rPr>
              <a:t>Make it fun for you as well as the students</a:t>
            </a:r>
            <a:endParaRPr>
              <a:latin typeface="Oswald"/>
              <a:ea typeface="Oswald"/>
              <a:cs typeface="Oswald"/>
              <a:sym typeface="Oswald"/>
            </a:endParaRPr>
          </a:p>
          <a:p>
            <a:pPr indent="-317500" lvl="1" marL="914400" rtl="0" algn="l">
              <a:spcBef>
                <a:spcPts val="0"/>
              </a:spcBef>
              <a:spcAft>
                <a:spcPts val="0"/>
              </a:spcAft>
              <a:buSzPts val="1400"/>
              <a:buFont typeface="Oswald"/>
              <a:buChar char="○"/>
            </a:pPr>
            <a:r>
              <a:rPr lang="az">
                <a:latin typeface="Oswald"/>
                <a:ea typeface="Oswald"/>
                <a:cs typeface="Oswald"/>
                <a:sym typeface="Oswald"/>
              </a:rPr>
              <a:t>Plan with interests in mind </a:t>
            </a:r>
            <a:endParaRPr>
              <a:latin typeface="Oswald"/>
              <a:ea typeface="Oswald"/>
              <a:cs typeface="Oswald"/>
              <a:sym typeface="Oswald"/>
            </a:endParaRPr>
          </a:p>
        </p:txBody>
      </p:sp>
      <p:pic>
        <p:nvPicPr>
          <p:cNvPr id="146" name="Google Shape;146;p23"/>
          <p:cNvPicPr preferRelativeResize="0"/>
          <p:nvPr/>
        </p:nvPicPr>
        <p:blipFill>
          <a:blip r:embed="rId3">
            <a:alphaModFix/>
          </a:blip>
          <a:stretch>
            <a:fillRect/>
          </a:stretch>
        </p:blipFill>
        <p:spPr>
          <a:xfrm>
            <a:off x="6063550" y="1287487"/>
            <a:ext cx="2568500" cy="2568525"/>
          </a:xfrm>
          <a:prstGeom prst="rect">
            <a:avLst/>
          </a:prstGeom>
          <a:noFill/>
          <a:ln>
            <a:noFill/>
          </a:ln>
        </p:spPr>
      </p:pic>
      <p:pic>
        <p:nvPicPr>
          <p:cNvPr id="147" name="Google Shape;147;p23"/>
          <p:cNvPicPr preferRelativeResize="0"/>
          <p:nvPr/>
        </p:nvPicPr>
        <p:blipFill rotWithShape="1">
          <a:blip r:embed="rId4">
            <a:alphaModFix/>
          </a:blip>
          <a:srcRect b="17666" l="0" r="0" t="18622"/>
          <a:stretch/>
        </p:blipFill>
        <p:spPr>
          <a:xfrm>
            <a:off x="3409025" y="172950"/>
            <a:ext cx="2325950" cy="1481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4"/>
          <p:cNvPicPr preferRelativeResize="0"/>
          <p:nvPr/>
        </p:nvPicPr>
        <p:blipFill rotWithShape="1">
          <a:blip r:embed="rId3">
            <a:alphaModFix/>
          </a:blip>
          <a:srcRect b="8730" l="0" r="0" t="7243"/>
          <a:stretch/>
        </p:blipFill>
        <p:spPr>
          <a:xfrm>
            <a:off x="1588000" y="232900"/>
            <a:ext cx="5786925" cy="4461175"/>
          </a:xfrm>
          <a:prstGeom prst="rect">
            <a:avLst/>
          </a:prstGeom>
          <a:noFill/>
          <a:ln>
            <a:noFill/>
          </a:ln>
        </p:spPr>
      </p:pic>
      <p:sp>
        <p:nvSpPr>
          <p:cNvPr id="71" name="Google Shape;71;p14"/>
          <p:cNvSpPr txBox="1"/>
          <p:nvPr/>
        </p:nvSpPr>
        <p:spPr>
          <a:xfrm>
            <a:off x="3525550" y="1438175"/>
            <a:ext cx="22173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z" sz="2000">
                <a:solidFill>
                  <a:srgbClr val="FF0000"/>
                </a:solidFill>
                <a:latin typeface="Source Code Pro"/>
                <a:ea typeface="Source Code Pro"/>
                <a:cs typeface="Source Code Pro"/>
                <a:sym typeface="Source Code Pro"/>
              </a:rPr>
              <a:t>A cyclical process of active </a:t>
            </a:r>
            <a:r>
              <a:rPr lang="az" sz="2000">
                <a:solidFill>
                  <a:srgbClr val="FF0000"/>
                </a:solidFill>
                <a:latin typeface="Source Code Pro"/>
                <a:ea typeface="Source Code Pro"/>
                <a:cs typeface="Source Code Pro"/>
                <a:sym typeface="Source Code Pro"/>
              </a:rPr>
              <a:t>research</a:t>
            </a:r>
            <a:r>
              <a:rPr lang="az" sz="2000">
                <a:solidFill>
                  <a:srgbClr val="FF0000"/>
                </a:solidFill>
                <a:latin typeface="Source Code Pro"/>
                <a:ea typeface="Source Code Pro"/>
                <a:cs typeface="Source Code Pro"/>
                <a:sym typeface="Source Code Pro"/>
              </a:rPr>
              <a:t> and reflection </a:t>
            </a:r>
            <a:endParaRPr sz="2000">
              <a:solidFill>
                <a:srgbClr val="FF0000"/>
              </a:solidFill>
              <a:latin typeface="Source Code Pro"/>
              <a:ea typeface="Source Code Pro"/>
              <a:cs typeface="Source Code Pro"/>
              <a:sym typeface="Source Code Pro"/>
            </a:endParaRPr>
          </a:p>
        </p:txBody>
      </p:sp>
      <p:sp>
        <p:nvSpPr>
          <p:cNvPr id="72" name="Google Shape;72;p14"/>
          <p:cNvSpPr txBox="1"/>
          <p:nvPr/>
        </p:nvSpPr>
        <p:spPr>
          <a:xfrm>
            <a:off x="159775" y="499350"/>
            <a:ext cx="3435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z" sz="2100">
                <a:latin typeface="Source Code Pro"/>
                <a:ea typeface="Source Code Pro"/>
                <a:cs typeface="Source Code Pro"/>
                <a:sym typeface="Source Code Pro"/>
              </a:rPr>
              <a:t>The Legacy Cycle </a:t>
            </a:r>
            <a:endParaRPr b="1" sz="2100">
              <a:latin typeface="Source Code Pro"/>
              <a:ea typeface="Source Code Pro"/>
              <a:cs typeface="Source Code Pro"/>
              <a:sym typeface="Source Code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az">
                <a:solidFill>
                  <a:schemeClr val="dk1"/>
                </a:solidFill>
              </a:rPr>
              <a:t>The Grand Challenge</a:t>
            </a:r>
            <a:endParaRPr>
              <a:solidFill>
                <a:schemeClr val="dk1"/>
              </a:solidFill>
            </a:endParaRPr>
          </a:p>
        </p:txBody>
      </p:sp>
      <p:pic>
        <p:nvPicPr>
          <p:cNvPr id="78" name="Google Shape;78;p15"/>
          <p:cNvPicPr preferRelativeResize="0"/>
          <p:nvPr/>
        </p:nvPicPr>
        <p:blipFill>
          <a:blip r:embed="rId3">
            <a:alphaModFix amt="50000"/>
          </a:blip>
          <a:stretch>
            <a:fillRect/>
          </a:stretch>
        </p:blipFill>
        <p:spPr>
          <a:xfrm>
            <a:off x="1622387" y="1374037"/>
            <a:ext cx="5899225" cy="3314625"/>
          </a:xfrm>
          <a:prstGeom prst="rect">
            <a:avLst/>
          </a:prstGeom>
          <a:noFill/>
          <a:ln>
            <a:noFill/>
          </a:ln>
        </p:spPr>
      </p:pic>
      <p:sp>
        <p:nvSpPr>
          <p:cNvPr id="79" name="Google Shape;79;p15"/>
          <p:cNvSpPr txBox="1"/>
          <p:nvPr>
            <p:ph idx="1" type="body"/>
          </p:nvPr>
        </p:nvSpPr>
        <p:spPr>
          <a:xfrm>
            <a:off x="311700" y="1481375"/>
            <a:ext cx="8520600" cy="3099900"/>
          </a:xfrm>
          <a:prstGeom prst="rect">
            <a:avLst/>
          </a:prstGeom>
        </p:spPr>
        <p:txBody>
          <a:bodyPr anchorCtr="0" anchor="ctr" bIns="91425" lIns="91425" spcFirstLastPara="1" rIns="91425" wrap="square" tIns="91425">
            <a:normAutofit fontScale="92500" lnSpcReduction="20000"/>
          </a:bodyPr>
          <a:lstStyle/>
          <a:p>
            <a:pPr indent="0" lvl="0" marL="0" rtl="0" algn="ctr">
              <a:lnSpc>
                <a:spcPct val="100000"/>
              </a:lnSpc>
              <a:spcBef>
                <a:spcPts val="0"/>
              </a:spcBef>
              <a:spcAft>
                <a:spcPts val="0"/>
              </a:spcAft>
              <a:buNone/>
            </a:pPr>
            <a:r>
              <a:rPr lang="az" sz="3377">
                <a:solidFill>
                  <a:srgbClr val="000000"/>
                </a:solidFill>
                <a:latin typeface="Oswald"/>
                <a:ea typeface="Oswald"/>
                <a:cs typeface="Oswald"/>
                <a:sym typeface="Oswald"/>
              </a:rPr>
              <a:t>Students enter a virtual reality escape room - Sword Art Online(SAO). Shortly after doing so, the grandmaster announces that the log out button has disappeared. The only way to exit the game is for students to clear all of the floors, and defeat the final boss on floor 100. In order to do so, students must create an escape manual on how they defeated the boss on each floor.</a:t>
            </a:r>
            <a:endParaRPr sz="3377">
              <a:solidFill>
                <a:srgbClr val="000000"/>
              </a:solidFill>
              <a:latin typeface="Oswald"/>
              <a:ea typeface="Oswald"/>
              <a:cs typeface="Oswald"/>
              <a:sym typeface="Oswald"/>
            </a:endParaRPr>
          </a:p>
          <a:p>
            <a:pPr indent="0" lvl="0" marL="0" rtl="0" algn="l">
              <a:spcBef>
                <a:spcPts val="0"/>
              </a:spcBef>
              <a:spcAft>
                <a:spcPts val="1200"/>
              </a:spcAft>
              <a:buNone/>
            </a:pPr>
            <a:r>
              <a:t/>
            </a:r>
            <a:endParaRPr/>
          </a:p>
        </p:txBody>
      </p:sp>
      <p:pic>
        <p:nvPicPr>
          <p:cNvPr id="80" name="Google Shape;80;p15"/>
          <p:cNvPicPr preferRelativeResize="0"/>
          <p:nvPr/>
        </p:nvPicPr>
        <p:blipFill>
          <a:blip r:embed="rId4">
            <a:alphaModFix/>
          </a:blip>
          <a:stretch>
            <a:fillRect/>
          </a:stretch>
        </p:blipFill>
        <p:spPr>
          <a:xfrm>
            <a:off x="166575" y="4265200"/>
            <a:ext cx="785525" cy="789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az">
                <a:solidFill>
                  <a:srgbClr val="000000"/>
                </a:solidFill>
              </a:rPr>
              <a:t>Standards </a:t>
            </a:r>
            <a:r>
              <a:rPr lang="az">
                <a:solidFill>
                  <a:schemeClr val="dk1"/>
                </a:solidFill>
              </a:rPr>
              <a:t>and Objectives</a:t>
            </a:r>
            <a:endParaRPr>
              <a:solidFill>
                <a:schemeClr val="dk1"/>
              </a:solidFill>
            </a:endParaRPr>
          </a:p>
        </p:txBody>
      </p:sp>
      <p:sp>
        <p:nvSpPr>
          <p:cNvPr id="86" name="Google Shape;86;p16"/>
          <p:cNvSpPr txBox="1"/>
          <p:nvPr>
            <p:ph idx="1" type="body"/>
          </p:nvPr>
        </p:nvSpPr>
        <p:spPr>
          <a:xfrm>
            <a:off x="311700" y="1542625"/>
            <a:ext cx="8520600" cy="34956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Font typeface="Oswald"/>
              <a:buChar char="★"/>
            </a:pPr>
            <a:r>
              <a:rPr lang="az" sz="1700">
                <a:solidFill>
                  <a:srgbClr val="000000"/>
                </a:solidFill>
                <a:latin typeface="Oswald"/>
                <a:ea typeface="Oswald"/>
                <a:cs typeface="Oswald"/>
                <a:sym typeface="Oswald"/>
              </a:rPr>
              <a:t>KY.8. G.6 Explain a proof of the Pythagorean Theorem and its converse.</a:t>
            </a:r>
            <a:endParaRPr sz="1700">
              <a:solidFill>
                <a:srgbClr val="000000"/>
              </a:solidFill>
              <a:latin typeface="Oswald"/>
              <a:ea typeface="Oswald"/>
              <a:cs typeface="Oswald"/>
              <a:sym typeface="Oswald"/>
            </a:endParaRPr>
          </a:p>
          <a:p>
            <a:pPr indent="-336550" lvl="0" marL="457200" rtl="0" algn="l">
              <a:spcBef>
                <a:spcPts val="0"/>
              </a:spcBef>
              <a:spcAft>
                <a:spcPts val="0"/>
              </a:spcAft>
              <a:buClr>
                <a:srgbClr val="000000"/>
              </a:buClr>
              <a:buSzPts val="1700"/>
              <a:buFont typeface="Oswald"/>
              <a:buChar char="★"/>
            </a:pPr>
            <a:r>
              <a:rPr lang="az" sz="1700">
                <a:solidFill>
                  <a:srgbClr val="000000"/>
                </a:solidFill>
                <a:latin typeface="Oswald"/>
                <a:ea typeface="Oswald"/>
                <a:cs typeface="Oswald"/>
                <a:sym typeface="Oswald"/>
              </a:rPr>
              <a:t>KY.8. G.7 Apply the Pythagorean Theorem to determine unknown side lengths in right triangles in real-world and mathematical problems in two and three dimensions.</a:t>
            </a:r>
            <a:endParaRPr sz="1700">
              <a:solidFill>
                <a:srgbClr val="000000"/>
              </a:solidFill>
              <a:latin typeface="Oswald"/>
              <a:ea typeface="Oswald"/>
              <a:cs typeface="Oswald"/>
              <a:sym typeface="Oswald"/>
            </a:endParaRPr>
          </a:p>
          <a:p>
            <a:pPr indent="-336550" lvl="0" marL="457200" rtl="0" algn="l">
              <a:spcBef>
                <a:spcPts val="0"/>
              </a:spcBef>
              <a:spcAft>
                <a:spcPts val="0"/>
              </a:spcAft>
              <a:buClr>
                <a:srgbClr val="000000"/>
              </a:buClr>
              <a:buSzPts val="1700"/>
              <a:buFont typeface="Oswald"/>
              <a:buChar char="★"/>
            </a:pPr>
            <a:r>
              <a:rPr lang="az" sz="1700">
                <a:solidFill>
                  <a:srgbClr val="000000"/>
                </a:solidFill>
                <a:latin typeface="Oswald"/>
                <a:ea typeface="Oswald"/>
                <a:cs typeface="Oswald"/>
                <a:sym typeface="Oswald"/>
              </a:rPr>
              <a:t>KY.8. G.8 Apply the Pythagorean Theorem to find the distance between two points in a coordinate system.</a:t>
            </a:r>
            <a:endParaRPr sz="1700">
              <a:solidFill>
                <a:srgbClr val="000000"/>
              </a:solidFill>
              <a:latin typeface="Arial"/>
              <a:ea typeface="Arial"/>
              <a:cs typeface="Arial"/>
              <a:sym typeface="Arial"/>
            </a:endParaRPr>
          </a:p>
          <a:p>
            <a:pPr indent="-336550" lvl="0" marL="457200" rtl="0" algn="l">
              <a:spcBef>
                <a:spcPts val="0"/>
              </a:spcBef>
              <a:spcAft>
                <a:spcPts val="0"/>
              </a:spcAft>
              <a:buClr>
                <a:schemeClr val="dk1"/>
              </a:buClr>
              <a:buSzPts val="1700"/>
              <a:buFont typeface="Oswald"/>
              <a:buChar char="★"/>
            </a:pPr>
            <a:r>
              <a:rPr lang="az" sz="1700">
                <a:solidFill>
                  <a:schemeClr val="dk1"/>
                </a:solidFill>
                <a:highlight>
                  <a:srgbClr val="FFFFFF"/>
                </a:highlight>
                <a:latin typeface="Oswald"/>
                <a:ea typeface="Oswald"/>
                <a:cs typeface="Oswald"/>
                <a:sym typeface="Oswald"/>
              </a:rPr>
              <a:t>The eighth grade students will be able to explain a proof of the Pythagorean Theorem using the “Cheesy Proof” with 90% accuracy.</a:t>
            </a:r>
            <a:endParaRPr sz="1700">
              <a:solidFill>
                <a:schemeClr val="dk1"/>
              </a:solidFill>
              <a:highlight>
                <a:srgbClr val="FFFFFF"/>
              </a:highlight>
              <a:latin typeface="Oswald"/>
              <a:ea typeface="Oswald"/>
              <a:cs typeface="Oswald"/>
              <a:sym typeface="Oswald"/>
            </a:endParaRPr>
          </a:p>
          <a:p>
            <a:pPr indent="-336550" lvl="0" marL="457200" rtl="0" algn="l">
              <a:spcBef>
                <a:spcPts val="0"/>
              </a:spcBef>
              <a:spcAft>
                <a:spcPts val="0"/>
              </a:spcAft>
              <a:buClr>
                <a:schemeClr val="dk1"/>
              </a:buClr>
              <a:buSzPts val="1700"/>
              <a:buFont typeface="Oswald"/>
              <a:buChar char="★"/>
            </a:pPr>
            <a:r>
              <a:rPr lang="az" sz="1700">
                <a:solidFill>
                  <a:schemeClr val="dk1"/>
                </a:solidFill>
                <a:highlight>
                  <a:srgbClr val="FFFFFF"/>
                </a:highlight>
                <a:latin typeface="Oswald"/>
                <a:ea typeface="Oswald"/>
                <a:cs typeface="Oswald"/>
                <a:sym typeface="Oswald"/>
              </a:rPr>
              <a:t>The eighth grade students will identify the missing leg and hypotenuse sides using the Pythagorean Theorem with 90% accuracy.</a:t>
            </a:r>
            <a:endParaRPr sz="1700">
              <a:solidFill>
                <a:schemeClr val="dk1"/>
              </a:solidFill>
              <a:highlight>
                <a:srgbClr val="FFFFFF"/>
              </a:highlight>
              <a:latin typeface="Oswald"/>
              <a:ea typeface="Oswald"/>
              <a:cs typeface="Oswald"/>
              <a:sym typeface="Oswald"/>
            </a:endParaRPr>
          </a:p>
          <a:p>
            <a:pPr indent="-336550" lvl="0" marL="457200" rtl="0" algn="l">
              <a:spcBef>
                <a:spcPts val="0"/>
              </a:spcBef>
              <a:spcAft>
                <a:spcPts val="0"/>
              </a:spcAft>
              <a:buClr>
                <a:schemeClr val="dk1"/>
              </a:buClr>
              <a:buSzPts val="1700"/>
              <a:buFont typeface="Oswald"/>
              <a:buChar char="★"/>
            </a:pPr>
            <a:r>
              <a:rPr lang="az" sz="1700">
                <a:solidFill>
                  <a:schemeClr val="dk1"/>
                </a:solidFill>
                <a:highlight>
                  <a:srgbClr val="FFFFFF"/>
                </a:highlight>
                <a:latin typeface="Oswald"/>
                <a:ea typeface="Oswald"/>
                <a:cs typeface="Oswald"/>
                <a:sym typeface="Oswald"/>
              </a:rPr>
              <a:t>The eighth grade students will be given two points on the coordinate plane and will apply the Pythagorean Theorem to determine the distance between the points with 90% accuracy.</a:t>
            </a:r>
            <a:endParaRPr sz="1700">
              <a:solidFill>
                <a:schemeClr val="dk1"/>
              </a:solidFill>
              <a:latin typeface="Oswald"/>
              <a:ea typeface="Oswald"/>
              <a:cs typeface="Oswald"/>
              <a:sym typeface="Oswald"/>
            </a:endParaRPr>
          </a:p>
        </p:txBody>
      </p:sp>
      <p:pic>
        <p:nvPicPr>
          <p:cNvPr id="87" name="Google Shape;87;p16"/>
          <p:cNvPicPr preferRelativeResize="0"/>
          <p:nvPr/>
        </p:nvPicPr>
        <p:blipFill>
          <a:blip r:embed="rId3">
            <a:alphaModFix/>
          </a:blip>
          <a:stretch>
            <a:fillRect/>
          </a:stretch>
        </p:blipFill>
        <p:spPr>
          <a:xfrm>
            <a:off x="4980875" y="75775"/>
            <a:ext cx="3124200" cy="1466850"/>
          </a:xfrm>
          <a:prstGeom prst="rect">
            <a:avLst/>
          </a:prstGeom>
          <a:noFill/>
          <a:ln>
            <a:noFill/>
          </a:ln>
        </p:spPr>
      </p:pic>
      <p:pic>
        <p:nvPicPr>
          <p:cNvPr id="88" name="Google Shape;88;p16"/>
          <p:cNvPicPr preferRelativeResize="0"/>
          <p:nvPr/>
        </p:nvPicPr>
        <p:blipFill>
          <a:blip r:embed="rId4">
            <a:alphaModFix/>
          </a:blip>
          <a:stretch>
            <a:fillRect/>
          </a:stretch>
        </p:blipFill>
        <p:spPr>
          <a:xfrm>
            <a:off x="8234450" y="4322750"/>
            <a:ext cx="720850" cy="617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az">
                <a:solidFill>
                  <a:schemeClr val="dk1"/>
                </a:solidFill>
              </a:rPr>
              <a:t>The Anchor Video</a:t>
            </a:r>
            <a:endParaRPr>
              <a:solidFill>
                <a:schemeClr val="dk1"/>
              </a:solidFill>
            </a:endParaRPr>
          </a:p>
        </p:txBody>
      </p:sp>
      <p:sp>
        <p:nvSpPr>
          <p:cNvPr id="94" name="Google Shape;94;p17"/>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az"/>
              <a:t>Anchor Video</a:t>
            </a:r>
            <a:endParaRPr b="1"/>
          </a:p>
          <a:p>
            <a:pPr indent="-317500" lvl="0" marL="457200" rtl="0" algn="l">
              <a:spcBef>
                <a:spcPts val="1200"/>
              </a:spcBef>
              <a:spcAft>
                <a:spcPts val="0"/>
              </a:spcAft>
              <a:buSzPts val="1400"/>
              <a:buChar char="★"/>
            </a:pPr>
            <a:r>
              <a:t/>
            </a:r>
            <a:endParaRPr b="1"/>
          </a:p>
        </p:txBody>
      </p:sp>
      <p:pic>
        <p:nvPicPr>
          <p:cNvPr id="95" name="Google Shape;95;p17" title="Anchor Video.wmv">
            <a:hlinkClick r:id="rId3"/>
          </p:cNvPr>
          <p:cNvPicPr preferRelativeResize="0"/>
          <p:nvPr/>
        </p:nvPicPr>
        <p:blipFill>
          <a:blip r:embed="rId4">
            <a:alphaModFix/>
          </a:blip>
          <a:stretch>
            <a:fillRect/>
          </a:stretch>
        </p:blipFill>
        <p:spPr>
          <a:xfrm>
            <a:off x="311700" y="1468824"/>
            <a:ext cx="4503850" cy="3377875"/>
          </a:xfrm>
          <a:prstGeom prst="rect">
            <a:avLst/>
          </a:prstGeom>
          <a:noFill/>
          <a:ln>
            <a:noFill/>
          </a:ln>
        </p:spPr>
      </p:pic>
      <p:sp>
        <p:nvSpPr>
          <p:cNvPr id="96" name="Google Shape;96;p17"/>
          <p:cNvSpPr txBox="1"/>
          <p:nvPr>
            <p:ph idx="2" type="body"/>
          </p:nvPr>
        </p:nvSpPr>
        <p:spPr>
          <a:xfrm>
            <a:off x="4969425" y="1468825"/>
            <a:ext cx="3999900" cy="3099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Font typeface="Oswald"/>
              <a:buChar char="★"/>
            </a:pPr>
            <a:r>
              <a:rPr lang="az" sz="1700">
                <a:solidFill>
                  <a:srgbClr val="000000"/>
                </a:solidFill>
                <a:latin typeface="Oswald"/>
                <a:ea typeface="Oswald"/>
                <a:cs typeface="Oswald"/>
                <a:sym typeface="Oswald"/>
              </a:rPr>
              <a:t>The anchor video adds relevance to the unit by connecting it to something in students’ everyday lives.</a:t>
            </a:r>
            <a:endParaRPr sz="1700">
              <a:solidFill>
                <a:srgbClr val="000000"/>
              </a:solidFill>
              <a:latin typeface="Oswald"/>
              <a:ea typeface="Oswald"/>
              <a:cs typeface="Oswald"/>
              <a:sym typeface="Oswald"/>
            </a:endParaRPr>
          </a:p>
          <a:p>
            <a:pPr indent="-336550" lvl="0" marL="457200" rtl="0" algn="l">
              <a:spcBef>
                <a:spcPts val="0"/>
              </a:spcBef>
              <a:spcAft>
                <a:spcPts val="0"/>
              </a:spcAft>
              <a:buClr>
                <a:srgbClr val="000000"/>
              </a:buClr>
              <a:buSzPts val="1700"/>
              <a:buFont typeface="Oswald"/>
              <a:buChar char="★"/>
            </a:pPr>
            <a:r>
              <a:rPr lang="az" sz="1700">
                <a:solidFill>
                  <a:srgbClr val="000000"/>
                </a:solidFill>
                <a:latin typeface="Oswald"/>
                <a:ea typeface="Oswald"/>
                <a:cs typeface="Oswald"/>
                <a:sym typeface="Oswald"/>
              </a:rPr>
              <a:t>It introduces </a:t>
            </a:r>
            <a:r>
              <a:rPr lang="az" sz="1700">
                <a:solidFill>
                  <a:srgbClr val="000000"/>
                </a:solidFill>
                <a:latin typeface="Oswald"/>
                <a:ea typeface="Oswald"/>
                <a:cs typeface="Oswald"/>
                <a:sym typeface="Oswald"/>
              </a:rPr>
              <a:t>components</a:t>
            </a:r>
            <a:r>
              <a:rPr lang="az" sz="1700">
                <a:solidFill>
                  <a:srgbClr val="000000"/>
                </a:solidFill>
                <a:latin typeface="Oswald"/>
                <a:ea typeface="Oswald"/>
                <a:cs typeface="Oswald"/>
                <a:sym typeface="Oswald"/>
              </a:rPr>
              <a:t> of a STEM lesson, </a:t>
            </a:r>
            <a:r>
              <a:rPr lang="az" sz="1700">
                <a:solidFill>
                  <a:srgbClr val="000000"/>
                </a:solidFill>
                <a:latin typeface="Oswald"/>
                <a:ea typeface="Oswald"/>
                <a:cs typeface="Oswald"/>
                <a:sym typeface="Oswald"/>
              </a:rPr>
              <a:t>specifically</a:t>
            </a:r>
            <a:r>
              <a:rPr lang="az" sz="1700">
                <a:solidFill>
                  <a:srgbClr val="000000"/>
                </a:solidFill>
                <a:latin typeface="Oswald"/>
                <a:ea typeface="Oswald"/>
                <a:cs typeface="Oswald"/>
                <a:sym typeface="Oswald"/>
              </a:rPr>
              <a:t> the use of technology, </a:t>
            </a:r>
            <a:r>
              <a:rPr lang="az" sz="1700">
                <a:solidFill>
                  <a:srgbClr val="000000"/>
                </a:solidFill>
                <a:latin typeface="Oswald"/>
                <a:ea typeface="Oswald"/>
                <a:cs typeface="Oswald"/>
                <a:sym typeface="Oswald"/>
              </a:rPr>
              <a:t>engineering, and mathematics. </a:t>
            </a:r>
            <a:endParaRPr sz="1700">
              <a:solidFill>
                <a:srgbClr val="000000"/>
              </a:solidFill>
              <a:latin typeface="Oswald"/>
              <a:ea typeface="Oswald"/>
              <a:cs typeface="Oswald"/>
              <a:sym typeface="Oswald"/>
            </a:endParaRPr>
          </a:p>
          <a:p>
            <a:pPr indent="-336550" lvl="0" marL="457200" rtl="0" algn="l">
              <a:spcBef>
                <a:spcPts val="0"/>
              </a:spcBef>
              <a:spcAft>
                <a:spcPts val="0"/>
              </a:spcAft>
              <a:buClr>
                <a:srgbClr val="000000"/>
              </a:buClr>
              <a:buSzPts val="1700"/>
              <a:buFont typeface="Oswald"/>
              <a:buChar char="★"/>
            </a:pPr>
            <a:r>
              <a:rPr lang="az" sz="1700">
                <a:solidFill>
                  <a:srgbClr val="000000"/>
                </a:solidFill>
                <a:latin typeface="Oswald"/>
                <a:ea typeface="Oswald"/>
                <a:cs typeface="Oswald"/>
                <a:sym typeface="Oswald"/>
              </a:rPr>
              <a:t>The grand challenge is introduced with further elaboration after completing the “Generating Ideas” handout. </a:t>
            </a:r>
            <a:endParaRPr sz="1700">
              <a:solidFill>
                <a:srgbClr val="000000"/>
              </a:solidFill>
              <a:latin typeface="Oswald"/>
              <a:ea typeface="Oswald"/>
              <a:cs typeface="Oswald"/>
              <a:sym typeface="Oswald"/>
            </a:endParaRPr>
          </a:p>
        </p:txBody>
      </p:sp>
      <p:pic>
        <p:nvPicPr>
          <p:cNvPr id="97" name="Google Shape;97;p17"/>
          <p:cNvPicPr preferRelativeResize="0"/>
          <p:nvPr/>
        </p:nvPicPr>
        <p:blipFill>
          <a:blip r:embed="rId5">
            <a:alphaModFix/>
          </a:blip>
          <a:stretch>
            <a:fillRect/>
          </a:stretch>
        </p:blipFill>
        <p:spPr>
          <a:xfrm>
            <a:off x="8165975" y="4169493"/>
            <a:ext cx="879525" cy="915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az">
                <a:solidFill>
                  <a:schemeClr val="dk1"/>
                </a:solidFill>
              </a:rPr>
              <a:t>Calendar</a:t>
            </a:r>
            <a:endParaRPr>
              <a:solidFill>
                <a:schemeClr val="dk1"/>
              </a:solidFill>
            </a:endParaRPr>
          </a:p>
        </p:txBody>
      </p:sp>
      <p:sp>
        <p:nvSpPr>
          <p:cNvPr id="103" name="Google Shape;103;p18"/>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az" sz="1800">
                <a:solidFill>
                  <a:schemeClr val="dk1"/>
                </a:solidFill>
                <a:latin typeface="Oswald"/>
                <a:ea typeface="Oswald"/>
                <a:cs typeface="Oswald"/>
                <a:sym typeface="Oswald"/>
              </a:rPr>
              <a:t>Day One </a:t>
            </a:r>
            <a:endParaRPr sz="1800">
              <a:solidFill>
                <a:schemeClr val="dk1"/>
              </a:solidFill>
              <a:latin typeface="Oswald"/>
              <a:ea typeface="Oswald"/>
              <a:cs typeface="Oswald"/>
              <a:sym typeface="Oswald"/>
            </a:endParaRPr>
          </a:p>
          <a:p>
            <a:pPr indent="-323850" lvl="0" marL="457200" rtl="0" algn="l">
              <a:lnSpc>
                <a:spcPct val="100000"/>
              </a:lnSpc>
              <a:spcBef>
                <a:spcPts val="1200"/>
              </a:spcBef>
              <a:spcAft>
                <a:spcPts val="0"/>
              </a:spcAft>
              <a:buClr>
                <a:srgbClr val="000000"/>
              </a:buClr>
              <a:buSzPts val="1500"/>
              <a:buFont typeface="Oswald"/>
              <a:buChar char="★"/>
            </a:pPr>
            <a:r>
              <a:rPr lang="az" sz="1500">
                <a:solidFill>
                  <a:srgbClr val="000000"/>
                </a:solidFill>
                <a:highlight>
                  <a:srgbClr val="FFFFFF"/>
                </a:highlight>
                <a:latin typeface="Oswald"/>
                <a:ea typeface="Oswald"/>
                <a:cs typeface="Oswald"/>
                <a:sym typeface="Oswald"/>
              </a:rPr>
              <a:t>Show Anchor Video - Introduce Grand Challenge</a:t>
            </a:r>
            <a:endParaRPr sz="1500">
              <a:solidFill>
                <a:srgbClr val="000000"/>
              </a:solidFill>
              <a:highlight>
                <a:srgbClr val="FFFFFF"/>
              </a:highlight>
              <a:latin typeface="Oswald"/>
              <a:ea typeface="Oswald"/>
              <a:cs typeface="Oswald"/>
              <a:sym typeface="Oswald"/>
            </a:endParaRPr>
          </a:p>
          <a:p>
            <a:pPr indent="-323850" lvl="0" marL="457200" rtl="0" algn="l">
              <a:lnSpc>
                <a:spcPct val="100000"/>
              </a:lnSpc>
              <a:spcBef>
                <a:spcPts val="0"/>
              </a:spcBef>
              <a:spcAft>
                <a:spcPts val="0"/>
              </a:spcAft>
              <a:buClr>
                <a:srgbClr val="000000"/>
              </a:buClr>
              <a:buSzPts val="1500"/>
              <a:buFont typeface="Oswald"/>
              <a:buChar char="★"/>
            </a:pPr>
            <a:r>
              <a:rPr lang="az" sz="1500">
                <a:solidFill>
                  <a:srgbClr val="000000"/>
                </a:solidFill>
                <a:highlight>
                  <a:srgbClr val="FFFFFF"/>
                </a:highlight>
                <a:latin typeface="Oswald"/>
                <a:ea typeface="Oswald"/>
                <a:cs typeface="Oswald"/>
                <a:sym typeface="Oswald"/>
              </a:rPr>
              <a:t>Pass out “Generating Ideas” handout</a:t>
            </a:r>
            <a:endParaRPr sz="1500">
              <a:solidFill>
                <a:srgbClr val="000000"/>
              </a:solidFill>
              <a:highlight>
                <a:srgbClr val="FFFFFF"/>
              </a:highlight>
              <a:latin typeface="Oswald"/>
              <a:ea typeface="Oswald"/>
              <a:cs typeface="Oswald"/>
              <a:sym typeface="Oswald"/>
            </a:endParaRPr>
          </a:p>
          <a:p>
            <a:pPr indent="-323850" lvl="0" marL="457200" rtl="0" algn="l">
              <a:lnSpc>
                <a:spcPct val="100000"/>
              </a:lnSpc>
              <a:spcBef>
                <a:spcPts val="0"/>
              </a:spcBef>
              <a:spcAft>
                <a:spcPts val="0"/>
              </a:spcAft>
              <a:buClr>
                <a:srgbClr val="000000"/>
              </a:buClr>
              <a:buSzPts val="1500"/>
              <a:buFont typeface="Oswald"/>
              <a:buChar char="★"/>
            </a:pPr>
            <a:r>
              <a:rPr lang="az" sz="1500">
                <a:solidFill>
                  <a:srgbClr val="000000"/>
                </a:solidFill>
                <a:highlight>
                  <a:srgbClr val="FFFFFF"/>
                </a:highlight>
                <a:latin typeface="Oswald"/>
                <a:ea typeface="Oswald"/>
                <a:cs typeface="Oswald"/>
                <a:sym typeface="Oswald"/>
              </a:rPr>
              <a:t>Think-Pair-Share of “Generating Ideas” handout</a:t>
            </a:r>
            <a:endParaRPr sz="1500">
              <a:solidFill>
                <a:srgbClr val="000000"/>
              </a:solidFill>
              <a:highlight>
                <a:srgbClr val="FFFFFF"/>
              </a:highlight>
              <a:latin typeface="Oswald"/>
              <a:ea typeface="Oswald"/>
              <a:cs typeface="Oswald"/>
              <a:sym typeface="Oswald"/>
            </a:endParaRPr>
          </a:p>
          <a:p>
            <a:pPr indent="-323850" lvl="0" marL="457200" rtl="0" algn="l">
              <a:lnSpc>
                <a:spcPct val="100000"/>
              </a:lnSpc>
              <a:spcBef>
                <a:spcPts val="0"/>
              </a:spcBef>
              <a:spcAft>
                <a:spcPts val="0"/>
              </a:spcAft>
              <a:buClr>
                <a:srgbClr val="000000"/>
              </a:buClr>
              <a:buSzPts val="1500"/>
              <a:buFont typeface="Oswald"/>
              <a:buChar char="★"/>
            </a:pPr>
            <a:r>
              <a:rPr lang="az" sz="1500">
                <a:solidFill>
                  <a:srgbClr val="000000"/>
                </a:solidFill>
                <a:highlight>
                  <a:srgbClr val="FFFFFF"/>
                </a:highlight>
                <a:latin typeface="Oswald"/>
                <a:ea typeface="Oswald"/>
                <a:cs typeface="Oswald"/>
                <a:sym typeface="Oswald"/>
              </a:rPr>
              <a:t>Students work in pairs to complete “A Cheesy Proof” handout</a:t>
            </a:r>
            <a:endParaRPr sz="1500">
              <a:solidFill>
                <a:srgbClr val="000000"/>
              </a:solidFill>
              <a:highlight>
                <a:srgbClr val="FFFFFF"/>
              </a:highlight>
              <a:latin typeface="Oswald"/>
              <a:ea typeface="Oswald"/>
              <a:cs typeface="Oswald"/>
              <a:sym typeface="Oswald"/>
            </a:endParaRPr>
          </a:p>
          <a:p>
            <a:pPr indent="-323850" lvl="0" marL="457200" rtl="0" algn="l">
              <a:lnSpc>
                <a:spcPct val="100000"/>
              </a:lnSpc>
              <a:spcBef>
                <a:spcPts val="0"/>
              </a:spcBef>
              <a:spcAft>
                <a:spcPts val="0"/>
              </a:spcAft>
              <a:buClr>
                <a:srgbClr val="000000"/>
              </a:buClr>
              <a:buSzPts val="1500"/>
              <a:buFont typeface="Oswald"/>
              <a:buChar char="★"/>
            </a:pPr>
            <a:r>
              <a:rPr lang="az" sz="1500">
                <a:solidFill>
                  <a:srgbClr val="000000"/>
                </a:solidFill>
                <a:highlight>
                  <a:srgbClr val="FFFFFF"/>
                </a:highlight>
                <a:latin typeface="Oswald"/>
                <a:ea typeface="Oswald"/>
                <a:cs typeface="Oswald"/>
                <a:sym typeface="Oswald"/>
              </a:rPr>
              <a:t>“Cold Calling” - Class discussion on “</a:t>
            </a:r>
            <a:r>
              <a:rPr lang="az" sz="1500">
                <a:solidFill>
                  <a:srgbClr val="FF9900"/>
                </a:solidFill>
                <a:highlight>
                  <a:srgbClr val="FFFFFF"/>
                </a:highlight>
                <a:latin typeface="Oswald"/>
                <a:ea typeface="Oswald"/>
                <a:cs typeface="Oswald"/>
                <a:sym typeface="Oswald"/>
              </a:rPr>
              <a:t>A Cheesy Proof</a:t>
            </a:r>
            <a:r>
              <a:rPr lang="az" sz="1500">
                <a:solidFill>
                  <a:srgbClr val="000000"/>
                </a:solidFill>
                <a:highlight>
                  <a:srgbClr val="FFFFFF"/>
                </a:highlight>
                <a:latin typeface="Oswald"/>
                <a:ea typeface="Oswald"/>
                <a:cs typeface="Oswald"/>
                <a:sym typeface="Oswald"/>
              </a:rPr>
              <a:t>” handout</a:t>
            </a:r>
            <a:endParaRPr sz="1500">
              <a:solidFill>
                <a:srgbClr val="000000"/>
              </a:solidFill>
              <a:highlight>
                <a:srgbClr val="FFFFFF"/>
              </a:highlight>
              <a:latin typeface="Oswald"/>
              <a:ea typeface="Oswald"/>
              <a:cs typeface="Oswald"/>
              <a:sym typeface="Oswald"/>
            </a:endParaRPr>
          </a:p>
          <a:p>
            <a:pPr indent="-323850" lvl="0" marL="457200" rtl="0" algn="l">
              <a:lnSpc>
                <a:spcPct val="100000"/>
              </a:lnSpc>
              <a:spcBef>
                <a:spcPts val="0"/>
              </a:spcBef>
              <a:spcAft>
                <a:spcPts val="0"/>
              </a:spcAft>
              <a:buClr>
                <a:srgbClr val="000000"/>
              </a:buClr>
              <a:buSzPts val="1500"/>
              <a:buFont typeface="Oswald"/>
              <a:buChar char="★"/>
            </a:pPr>
            <a:r>
              <a:rPr lang="az" sz="1500">
                <a:solidFill>
                  <a:srgbClr val="000000"/>
                </a:solidFill>
                <a:highlight>
                  <a:srgbClr val="FFFFFF"/>
                </a:highlight>
                <a:latin typeface="Oswald"/>
                <a:ea typeface="Oswald"/>
                <a:cs typeface="Oswald"/>
                <a:sym typeface="Oswald"/>
              </a:rPr>
              <a:t>Watch TedTalk Video of other proofs</a:t>
            </a:r>
            <a:endParaRPr sz="1500">
              <a:solidFill>
                <a:srgbClr val="000000"/>
              </a:solidFill>
              <a:highlight>
                <a:srgbClr val="FFFFFF"/>
              </a:highlight>
              <a:latin typeface="Oswald"/>
              <a:ea typeface="Oswald"/>
              <a:cs typeface="Oswald"/>
              <a:sym typeface="Oswald"/>
            </a:endParaRPr>
          </a:p>
          <a:p>
            <a:pPr indent="-323850" lvl="0" marL="457200" rtl="0" algn="l">
              <a:lnSpc>
                <a:spcPct val="100000"/>
              </a:lnSpc>
              <a:spcBef>
                <a:spcPts val="0"/>
              </a:spcBef>
              <a:spcAft>
                <a:spcPts val="0"/>
              </a:spcAft>
              <a:buClr>
                <a:srgbClr val="000000"/>
              </a:buClr>
              <a:buSzPts val="1500"/>
              <a:buFont typeface="Oswald"/>
              <a:buChar char="★"/>
            </a:pPr>
            <a:r>
              <a:rPr lang="az" sz="1500">
                <a:solidFill>
                  <a:srgbClr val="000000"/>
                </a:solidFill>
                <a:highlight>
                  <a:srgbClr val="FFFFFF"/>
                </a:highlight>
                <a:latin typeface="Oswald"/>
                <a:ea typeface="Oswald"/>
                <a:cs typeface="Oswald"/>
                <a:sym typeface="Oswald"/>
              </a:rPr>
              <a:t>Complete “Real-World Applications” handout with opposite partner</a:t>
            </a:r>
            <a:endParaRPr sz="1500">
              <a:solidFill>
                <a:srgbClr val="000000"/>
              </a:solidFill>
              <a:highlight>
                <a:srgbClr val="FFFFFF"/>
              </a:highlight>
              <a:latin typeface="Oswald"/>
              <a:ea typeface="Oswald"/>
              <a:cs typeface="Oswald"/>
              <a:sym typeface="Oswald"/>
            </a:endParaRPr>
          </a:p>
          <a:p>
            <a:pPr indent="-323850" lvl="0" marL="457200" rtl="0" algn="l">
              <a:lnSpc>
                <a:spcPct val="100000"/>
              </a:lnSpc>
              <a:spcBef>
                <a:spcPts val="0"/>
              </a:spcBef>
              <a:spcAft>
                <a:spcPts val="0"/>
              </a:spcAft>
              <a:buClr>
                <a:srgbClr val="000000"/>
              </a:buClr>
              <a:buSzPts val="1500"/>
              <a:buFont typeface="Oswald"/>
              <a:buChar char="★"/>
            </a:pPr>
            <a:r>
              <a:rPr lang="az" sz="1500">
                <a:solidFill>
                  <a:srgbClr val="000000"/>
                </a:solidFill>
                <a:highlight>
                  <a:srgbClr val="FFFFFF"/>
                </a:highlight>
                <a:latin typeface="Oswald"/>
                <a:ea typeface="Oswald"/>
                <a:cs typeface="Oswald"/>
                <a:sym typeface="Oswald"/>
              </a:rPr>
              <a:t>Review “Real-World Applications” handout</a:t>
            </a:r>
            <a:endParaRPr sz="1500">
              <a:solidFill>
                <a:srgbClr val="000000"/>
              </a:solidFill>
              <a:highlight>
                <a:srgbClr val="FFFFFF"/>
              </a:highlight>
              <a:latin typeface="Oswald"/>
              <a:ea typeface="Oswald"/>
              <a:cs typeface="Oswald"/>
              <a:sym typeface="Oswald"/>
            </a:endParaRPr>
          </a:p>
          <a:p>
            <a:pPr indent="-323850" lvl="0" marL="457200" rtl="0" algn="l">
              <a:lnSpc>
                <a:spcPct val="100000"/>
              </a:lnSpc>
              <a:spcBef>
                <a:spcPts val="0"/>
              </a:spcBef>
              <a:spcAft>
                <a:spcPts val="0"/>
              </a:spcAft>
              <a:buClr>
                <a:srgbClr val="000000"/>
              </a:buClr>
              <a:buSzPts val="1500"/>
              <a:buFont typeface="Oswald"/>
              <a:buChar char="★"/>
            </a:pPr>
            <a:r>
              <a:rPr lang="az" sz="1500">
                <a:solidFill>
                  <a:srgbClr val="000000"/>
                </a:solidFill>
                <a:highlight>
                  <a:srgbClr val="FFFFFF"/>
                </a:highlight>
                <a:latin typeface="Oswald"/>
                <a:ea typeface="Oswald"/>
                <a:cs typeface="Oswald"/>
                <a:sym typeface="Oswald"/>
              </a:rPr>
              <a:t>Exit Slip </a:t>
            </a:r>
            <a:endParaRPr sz="1500">
              <a:solidFill>
                <a:schemeClr val="dk1"/>
              </a:solidFill>
              <a:latin typeface="Oswald"/>
              <a:ea typeface="Oswald"/>
              <a:cs typeface="Oswald"/>
              <a:sym typeface="Oswald"/>
            </a:endParaRPr>
          </a:p>
        </p:txBody>
      </p:sp>
      <p:sp>
        <p:nvSpPr>
          <p:cNvPr id="104" name="Google Shape;104;p18"/>
          <p:cNvSpPr txBox="1"/>
          <p:nvPr>
            <p:ph idx="2" type="body"/>
          </p:nvPr>
        </p:nvSpPr>
        <p:spPr>
          <a:xfrm>
            <a:off x="4832400" y="372500"/>
            <a:ext cx="3999900" cy="309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az" sz="1800">
                <a:solidFill>
                  <a:schemeClr val="dk1"/>
                </a:solidFill>
                <a:latin typeface="Oswald"/>
                <a:ea typeface="Oswald"/>
                <a:cs typeface="Oswald"/>
                <a:sym typeface="Oswald"/>
              </a:rPr>
              <a:t>Day Two</a:t>
            </a:r>
            <a:endParaRPr sz="1800">
              <a:solidFill>
                <a:schemeClr val="dk1"/>
              </a:solidFill>
              <a:latin typeface="Oswald"/>
              <a:ea typeface="Oswald"/>
              <a:cs typeface="Oswald"/>
              <a:sym typeface="Oswald"/>
            </a:endParaRPr>
          </a:p>
          <a:p>
            <a:pPr indent="-330200" lvl="0" marL="457200" rtl="0" algn="l">
              <a:lnSpc>
                <a:spcPct val="100000"/>
              </a:lnSpc>
              <a:spcBef>
                <a:spcPts val="1200"/>
              </a:spcBef>
              <a:spcAft>
                <a:spcPts val="0"/>
              </a:spcAft>
              <a:buClr>
                <a:srgbClr val="000000"/>
              </a:buClr>
              <a:buSzPts val="1600"/>
              <a:buFont typeface="Oswald"/>
              <a:buChar char="★"/>
            </a:pPr>
            <a:r>
              <a:rPr lang="az" sz="1600">
                <a:solidFill>
                  <a:srgbClr val="000000"/>
                </a:solidFill>
                <a:highlight>
                  <a:srgbClr val="FFFFFF"/>
                </a:highlight>
                <a:latin typeface="Oswald"/>
                <a:ea typeface="Oswald"/>
                <a:cs typeface="Oswald"/>
                <a:sym typeface="Oswald"/>
              </a:rPr>
              <a:t>Bellringer </a:t>
            </a:r>
            <a:endParaRPr sz="1600">
              <a:solidFill>
                <a:srgbClr val="000000"/>
              </a:solidFill>
              <a:highlight>
                <a:srgbClr val="FFFFFF"/>
              </a:highlight>
              <a:latin typeface="Oswald"/>
              <a:ea typeface="Oswald"/>
              <a:cs typeface="Oswald"/>
              <a:sym typeface="Oswald"/>
            </a:endParaRPr>
          </a:p>
          <a:p>
            <a:pPr indent="-330200" lvl="0" marL="457200" rtl="0" algn="l">
              <a:lnSpc>
                <a:spcPct val="100000"/>
              </a:lnSpc>
              <a:spcBef>
                <a:spcPts val="0"/>
              </a:spcBef>
              <a:spcAft>
                <a:spcPts val="0"/>
              </a:spcAft>
              <a:buClr>
                <a:srgbClr val="000000"/>
              </a:buClr>
              <a:buSzPts val="1600"/>
              <a:buFont typeface="Oswald"/>
              <a:buChar char="★"/>
            </a:pPr>
            <a:r>
              <a:rPr lang="az" sz="1600">
                <a:solidFill>
                  <a:srgbClr val="000000"/>
                </a:solidFill>
                <a:highlight>
                  <a:srgbClr val="FFFFFF"/>
                </a:highlight>
                <a:latin typeface="Oswald"/>
                <a:ea typeface="Oswald"/>
                <a:cs typeface="Oswald"/>
                <a:sym typeface="Oswald"/>
              </a:rPr>
              <a:t>“Cold Calling” - Answering the Bellringer questions</a:t>
            </a:r>
            <a:endParaRPr sz="1600">
              <a:solidFill>
                <a:srgbClr val="000000"/>
              </a:solidFill>
              <a:highlight>
                <a:srgbClr val="FFFFFF"/>
              </a:highlight>
              <a:latin typeface="Oswald"/>
              <a:ea typeface="Oswald"/>
              <a:cs typeface="Oswald"/>
              <a:sym typeface="Oswald"/>
            </a:endParaRPr>
          </a:p>
          <a:p>
            <a:pPr indent="-330200" lvl="0" marL="457200" rtl="0" algn="l">
              <a:lnSpc>
                <a:spcPct val="100000"/>
              </a:lnSpc>
              <a:spcBef>
                <a:spcPts val="0"/>
              </a:spcBef>
              <a:spcAft>
                <a:spcPts val="0"/>
              </a:spcAft>
              <a:buClr>
                <a:srgbClr val="000000"/>
              </a:buClr>
              <a:buSzPts val="1600"/>
              <a:buFont typeface="Oswald"/>
              <a:buChar char="★"/>
            </a:pPr>
            <a:r>
              <a:rPr lang="az" sz="1600">
                <a:solidFill>
                  <a:srgbClr val="000000"/>
                </a:solidFill>
                <a:highlight>
                  <a:srgbClr val="FFFFFF"/>
                </a:highlight>
                <a:latin typeface="Oswald"/>
                <a:ea typeface="Oswald"/>
                <a:cs typeface="Oswald"/>
                <a:sym typeface="Oswald"/>
              </a:rPr>
              <a:t>“Math Social Distancing” </a:t>
            </a:r>
            <a:endParaRPr sz="1600">
              <a:solidFill>
                <a:srgbClr val="000000"/>
              </a:solidFill>
              <a:highlight>
                <a:srgbClr val="FFFFFF"/>
              </a:highlight>
              <a:latin typeface="Oswald"/>
              <a:ea typeface="Oswald"/>
              <a:cs typeface="Oswald"/>
              <a:sym typeface="Oswald"/>
            </a:endParaRPr>
          </a:p>
          <a:p>
            <a:pPr indent="-330200" lvl="0" marL="457200" rtl="0" algn="l">
              <a:lnSpc>
                <a:spcPct val="100000"/>
              </a:lnSpc>
              <a:spcBef>
                <a:spcPts val="0"/>
              </a:spcBef>
              <a:spcAft>
                <a:spcPts val="0"/>
              </a:spcAft>
              <a:buClr>
                <a:srgbClr val="000000"/>
              </a:buClr>
              <a:buSzPts val="1600"/>
              <a:buFont typeface="Oswald"/>
              <a:buChar char="★"/>
            </a:pPr>
            <a:r>
              <a:rPr lang="az" sz="1600">
                <a:solidFill>
                  <a:srgbClr val="000000"/>
                </a:solidFill>
                <a:highlight>
                  <a:srgbClr val="FFFFFF"/>
                </a:highlight>
                <a:latin typeface="Oswald"/>
                <a:ea typeface="Oswald"/>
                <a:cs typeface="Oswald"/>
                <a:sym typeface="Oswald"/>
              </a:rPr>
              <a:t>Pass out “Recording Data Sheet”</a:t>
            </a:r>
            <a:endParaRPr sz="1600">
              <a:solidFill>
                <a:srgbClr val="000000"/>
              </a:solidFill>
              <a:highlight>
                <a:srgbClr val="FFFFFF"/>
              </a:highlight>
              <a:latin typeface="Oswald"/>
              <a:ea typeface="Oswald"/>
              <a:cs typeface="Oswald"/>
              <a:sym typeface="Oswald"/>
            </a:endParaRPr>
          </a:p>
          <a:p>
            <a:pPr indent="-330200" lvl="0" marL="457200" rtl="0" algn="l">
              <a:lnSpc>
                <a:spcPct val="100000"/>
              </a:lnSpc>
              <a:spcBef>
                <a:spcPts val="0"/>
              </a:spcBef>
              <a:spcAft>
                <a:spcPts val="0"/>
              </a:spcAft>
              <a:buClr>
                <a:srgbClr val="000000"/>
              </a:buClr>
              <a:buSzPts val="1600"/>
              <a:buFont typeface="Oswald"/>
              <a:buChar char="★"/>
            </a:pPr>
            <a:r>
              <a:rPr lang="az" sz="1600">
                <a:solidFill>
                  <a:srgbClr val="000000"/>
                </a:solidFill>
                <a:highlight>
                  <a:srgbClr val="FFFFFF"/>
                </a:highlight>
                <a:latin typeface="Oswald"/>
                <a:ea typeface="Oswald"/>
                <a:cs typeface="Oswald"/>
                <a:sym typeface="Oswald"/>
              </a:rPr>
              <a:t>Class Discussion - Are the individuals following CDC guidelines?</a:t>
            </a:r>
            <a:endParaRPr sz="1600">
              <a:latin typeface="Oswald"/>
              <a:ea typeface="Oswald"/>
              <a:cs typeface="Oswald"/>
              <a:sym typeface="Oswald"/>
            </a:endParaRPr>
          </a:p>
        </p:txBody>
      </p:sp>
      <p:pic>
        <p:nvPicPr>
          <p:cNvPr id="105" name="Google Shape;105;p18"/>
          <p:cNvPicPr preferRelativeResize="0"/>
          <p:nvPr/>
        </p:nvPicPr>
        <p:blipFill>
          <a:blip r:embed="rId3">
            <a:alphaModFix/>
          </a:blip>
          <a:stretch>
            <a:fillRect/>
          </a:stretch>
        </p:blipFill>
        <p:spPr>
          <a:xfrm>
            <a:off x="5732200" y="2795788"/>
            <a:ext cx="2200275" cy="2200275"/>
          </a:xfrm>
          <a:prstGeom prst="rect">
            <a:avLst/>
          </a:prstGeom>
          <a:noFill/>
          <a:ln>
            <a:noFill/>
          </a:ln>
        </p:spPr>
      </p:pic>
      <p:pic>
        <p:nvPicPr>
          <p:cNvPr id="106" name="Google Shape;106;p18"/>
          <p:cNvPicPr preferRelativeResize="0"/>
          <p:nvPr/>
        </p:nvPicPr>
        <p:blipFill>
          <a:blip r:embed="rId4">
            <a:alphaModFix/>
          </a:blip>
          <a:stretch>
            <a:fillRect/>
          </a:stretch>
        </p:blipFill>
        <p:spPr>
          <a:xfrm>
            <a:off x="2986275" y="210300"/>
            <a:ext cx="1585725" cy="1258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1700" y="328725"/>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az">
                <a:solidFill>
                  <a:schemeClr val="dk1"/>
                </a:solidFill>
              </a:rPr>
              <a:t>Calendar</a:t>
            </a:r>
            <a:endParaRPr>
              <a:solidFill>
                <a:schemeClr val="dk1"/>
              </a:solidFill>
            </a:endParaRPr>
          </a:p>
        </p:txBody>
      </p:sp>
      <p:sp>
        <p:nvSpPr>
          <p:cNvPr id="112" name="Google Shape;112;p19"/>
          <p:cNvSpPr txBox="1"/>
          <p:nvPr>
            <p:ph idx="1" type="body"/>
          </p:nvPr>
        </p:nvSpPr>
        <p:spPr>
          <a:xfrm>
            <a:off x="311700" y="1293725"/>
            <a:ext cx="3999900" cy="3099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az" sz="1600">
                <a:solidFill>
                  <a:schemeClr val="dk1"/>
                </a:solidFill>
                <a:latin typeface="Oswald"/>
                <a:ea typeface="Oswald"/>
                <a:cs typeface="Oswald"/>
                <a:sym typeface="Oswald"/>
              </a:rPr>
              <a:t>Day Three </a:t>
            </a:r>
            <a:endParaRPr sz="1600">
              <a:solidFill>
                <a:schemeClr val="dk1"/>
              </a:solidFill>
              <a:latin typeface="Oswald"/>
              <a:ea typeface="Oswald"/>
              <a:cs typeface="Oswald"/>
              <a:sym typeface="Oswald"/>
            </a:endParaRPr>
          </a:p>
          <a:p>
            <a:pPr indent="-323850" lvl="0" marL="457200" rtl="0" algn="l">
              <a:lnSpc>
                <a:spcPct val="100000"/>
              </a:lnSpc>
              <a:spcBef>
                <a:spcPts val="1200"/>
              </a:spcBef>
              <a:spcAft>
                <a:spcPts val="0"/>
              </a:spcAft>
              <a:buClr>
                <a:srgbClr val="000000"/>
              </a:buClr>
              <a:buSzPts val="1500"/>
              <a:buFont typeface="Oswald"/>
              <a:buChar char="★"/>
            </a:pPr>
            <a:r>
              <a:rPr lang="az" sz="1500">
                <a:solidFill>
                  <a:srgbClr val="000000"/>
                </a:solidFill>
                <a:highlight>
                  <a:srgbClr val="FFFFFF"/>
                </a:highlight>
                <a:latin typeface="Oswald"/>
                <a:ea typeface="Oswald"/>
                <a:cs typeface="Oswald"/>
                <a:sym typeface="Oswald"/>
              </a:rPr>
              <a:t>“How Viruses Spread” computer program activity with handout</a:t>
            </a:r>
            <a:endParaRPr sz="1500">
              <a:solidFill>
                <a:srgbClr val="000000"/>
              </a:solidFill>
              <a:highlight>
                <a:srgbClr val="FFFFFF"/>
              </a:highlight>
              <a:latin typeface="Oswald"/>
              <a:ea typeface="Oswald"/>
              <a:cs typeface="Oswald"/>
              <a:sym typeface="Oswald"/>
            </a:endParaRPr>
          </a:p>
          <a:p>
            <a:pPr indent="-323850" lvl="0" marL="457200" rtl="0" algn="l">
              <a:lnSpc>
                <a:spcPct val="100000"/>
              </a:lnSpc>
              <a:spcBef>
                <a:spcPts val="0"/>
              </a:spcBef>
              <a:spcAft>
                <a:spcPts val="0"/>
              </a:spcAft>
              <a:buClr>
                <a:srgbClr val="000000"/>
              </a:buClr>
              <a:buSzPts val="1500"/>
              <a:buFont typeface="Oswald"/>
              <a:buChar char="★"/>
            </a:pPr>
            <a:r>
              <a:rPr lang="az" sz="1500">
                <a:solidFill>
                  <a:srgbClr val="000000"/>
                </a:solidFill>
                <a:highlight>
                  <a:srgbClr val="FFFFFF"/>
                </a:highlight>
                <a:latin typeface="Oswald"/>
                <a:ea typeface="Oswald"/>
                <a:cs typeface="Oswald"/>
                <a:sym typeface="Oswald"/>
              </a:rPr>
              <a:t>Think-Pair-Share to create idiom about what students learned from “How Viruses Spread” activity</a:t>
            </a:r>
            <a:endParaRPr sz="1500">
              <a:solidFill>
                <a:srgbClr val="000000"/>
              </a:solidFill>
              <a:highlight>
                <a:srgbClr val="FFFFFF"/>
              </a:highlight>
              <a:latin typeface="Oswald"/>
              <a:ea typeface="Oswald"/>
              <a:cs typeface="Oswald"/>
              <a:sym typeface="Oswald"/>
            </a:endParaRPr>
          </a:p>
          <a:p>
            <a:pPr indent="-323850" lvl="0" marL="457200" rtl="0" algn="l">
              <a:lnSpc>
                <a:spcPct val="100000"/>
              </a:lnSpc>
              <a:spcBef>
                <a:spcPts val="0"/>
              </a:spcBef>
              <a:spcAft>
                <a:spcPts val="0"/>
              </a:spcAft>
              <a:buClr>
                <a:srgbClr val="000000"/>
              </a:buClr>
              <a:buSzPts val="1500"/>
              <a:buFont typeface="Oswald"/>
              <a:buChar char="★"/>
            </a:pPr>
            <a:r>
              <a:rPr lang="az" sz="1500">
                <a:solidFill>
                  <a:srgbClr val="000000"/>
                </a:solidFill>
                <a:highlight>
                  <a:srgbClr val="FFFFFF"/>
                </a:highlight>
                <a:latin typeface="Oswald"/>
                <a:ea typeface="Oswald"/>
                <a:cs typeface="Oswald"/>
                <a:sym typeface="Oswald"/>
              </a:rPr>
              <a:t>Exit Slip </a:t>
            </a:r>
            <a:endParaRPr sz="1500">
              <a:solidFill>
                <a:srgbClr val="000000"/>
              </a:solidFill>
              <a:highlight>
                <a:srgbClr val="FFFFFF"/>
              </a:highlight>
              <a:latin typeface="Oswald"/>
              <a:ea typeface="Oswald"/>
              <a:cs typeface="Oswald"/>
              <a:sym typeface="Oswald"/>
            </a:endParaRPr>
          </a:p>
          <a:p>
            <a:pPr indent="-323850" lvl="0" marL="457200" rtl="0" algn="l">
              <a:lnSpc>
                <a:spcPct val="100000"/>
              </a:lnSpc>
              <a:spcBef>
                <a:spcPts val="0"/>
              </a:spcBef>
              <a:spcAft>
                <a:spcPts val="0"/>
              </a:spcAft>
              <a:buClr>
                <a:srgbClr val="000000"/>
              </a:buClr>
              <a:buSzPts val="1500"/>
              <a:buFont typeface="Oswald"/>
              <a:buChar char="★"/>
            </a:pPr>
            <a:r>
              <a:rPr lang="az" sz="1500">
                <a:solidFill>
                  <a:srgbClr val="000000"/>
                </a:solidFill>
                <a:highlight>
                  <a:srgbClr val="FFFFFF"/>
                </a:highlight>
                <a:latin typeface="Oswald"/>
                <a:ea typeface="Oswald"/>
                <a:cs typeface="Oswald"/>
                <a:sym typeface="Oswald"/>
              </a:rPr>
              <a:t>Start SAO Escape Room</a:t>
            </a:r>
            <a:endParaRPr sz="1500">
              <a:solidFill>
                <a:srgbClr val="000000"/>
              </a:solidFill>
              <a:highlight>
                <a:srgbClr val="FFFFFF"/>
              </a:highlight>
              <a:latin typeface="Oswald"/>
              <a:ea typeface="Oswald"/>
              <a:cs typeface="Oswald"/>
              <a:sym typeface="Oswald"/>
            </a:endParaRPr>
          </a:p>
          <a:p>
            <a:pPr indent="0" lvl="0" marL="0" rtl="0" algn="l">
              <a:spcBef>
                <a:spcPts val="0"/>
              </a:spcBef>
              <a:spcAft>
                <a:spcPts val="0"/>
              </a:spcAft>
              <a:buNone/>
            </a:pPr>
            <a:r>
              <a:t/>
            </a:r>
            <a:endParaRPr>
              <a:solidFill>
                <a:srgbClr val="000000"/>
              </a:solidFill>
              <a:highlight>
                <a:srgbClr val="FFFFFF"/>
              </a:highlight>
              <a:latin typeface="Oswald"/>
              <a:ea typeface="Oswald"/>
              <a:cs typeface="Oswald"/>
              <a:sym typeface="Oswald"/>
            </a:endParaRPr>
          </a:p>
          <a:p>
            <a:pPr indent="0" lvl="0" marL="0" rtl="0" algn="ctr">
              <a:spcBef>
                <a:spcPts val="0"/>
              </a:spcBef>
              <a:spcAft>
                <a:spcPts val="0"/>
              </a:spcAft>
              <a:buNone/>
            </a:pPr>
            <a:r>
              <a:rPr lang="az" sz="1600">
                <a:solidFill>
                  <a:schemeClr val="dk1"/>
                </a:solidFill>
                <a:highlight>
                  <a:srgbClr val="FFFFFF"/>
                </a:highlight>
                <a:latin typeface="Oswald"/>
                <a:ea typeface="Oswald"/>
                <a:cs typeface="Oswald"/>
                <a:sym typeface="Oswald"/>
              </a:rPr>
              <a:t>Day Four</a:t>
            </a:r>
            <a:endParaRPr sz="1600">
              <a:solidFill>
                <a:schemeClr val="dk1"/>
              </a:solidFill>
              <a:highlight>
                <a:srgbClr val="FFFFFF"/>
              </a:highlight>
              <a:latin typeface="Oswald"/>
              <a:ea typeface="Oswald"/>
              <a:cs typeface="Oswald"/>
              <a:sym typeface="Oswald"/>
            </a:endParaRPr>
          </a:p>
          <a:p>
            <a:pPr indent="-323850" lvl="0" marL="457200" rtl="0" algn="l">
              <a:spcBef>
                <a:spcPts val="0"/>
              </a:spcBef>
              <a:spcAft>
                <a:spcPts val="0"/>
              </a:spcAft>
              <a:buClr>
                <a:srgbClr val="000000"/>
              </a:buClr>
              <a:buSzPts val="1500"/>
              <a:buFont typeface="Oswald"/>
              <a:buChar char="★"/>
            </a:pPr>
            <a:r>
              <a:rPr lang="az" sz="1500">
                <a:solidFill>
                  <a:srgbClr val="000000"/>
                </a:solidFill>
                <a:latin typeface="Oswald"/>
                <a:ea typeface="Oswald"/>
                <a:cs typeface="Oswald"/>
                <a:sym typeface="Oswald"/>
              </a:rPr>
              <a:t>SAO Escape Room</a:t>
            </a:r>
            <a:endParaRPr sz="1500">
              <a:solidFill>
                <a:srgbClr val="000000"/>
              </a:solidFill>
              <a:latin typeface="Oswald"/>
              <a:ea typeface="Oswald"/>
              <a:cs typeface="Oswald"/>
              <a:sym typeface="Oswald"/>
            </a:endParaRPr>
          </a:p>
          <a:p>
            <a:pPr indent="-323850" lvl="0" marL="457200" rtl="0" algn="l">
              <a:spcBef>
                <a:spcPts val="0"/>
              </a:spcBef>
              <a:spcAft>
                <a:spcPts val="0"/>
              </a:spcAft>
              <a:buClr>
                <a:srgbClr val="000000"/>
              </a:buClr>
              <a:buSzPts val="1500"/>
              <a:buFont typeface="Oswald"/>
              <a:buChar char="★"/>
            </a:pPr>
            <a:r>
              <a:rPr lang="az" sz="1500">
                <a:solidFill>
                  <a:srgbClr val="000000"/>
                </a:solidFill>
                <a:latin typeface="Oswald"/>
                <a:ea typeface="Oswald"/>
                <a:cs typeface="Oswald"/>
                <a:sym typeface="Oswald"/>
              </a:rPr>
              <a:t>Start creating “Go Public” PowerPoint Presentation if students finish SAO Escape Room Early</a:t>
            </a:r>
            <a:endParaRPr sz="1500">
              <a:solidFill>
                <a:srgbClr val="000000"/>
              </a:solidFill>
              <a:latin typeface="Oswald"/>
              <a:ea typeface="Oswald"/>
              <a:cs typeface="Oswald"/>
              <a:sym typeface="Oswald"/>
            </a:endParaRPr>
          </a:p>
        </p:txBody>
      </p:sp>
      <p:sp>
        <p:nvSpPr>
          <p:cNvPr id="113" name="Google Shape;113;p19"/>
          <p:cNvSpPr txBox="1"/>
          <p:nvPr>
            <p:ph idx="2" type="body"/>
          </p:nvPr>
        </p:nvSpPr>
        <p:spPr>
          <a:xfrm>
            <a:off x="4832400" y="328725"/>
            <a:ext cx="3999900" cy="309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az" sz="1800">
                <a:solidFill>
                  <a:schemeClr val="dk1"/>
                </a:solidFill>
                <a:latin typeface="Oswald"/>
                <a:ea typeface="Oswald"/>
                <a:cs typeface="Oswald"/>
                <a:sym typeface="Oswald"/>
              </a:rPr>
              <a:t>Day Five </a:t>
            </a:r>
            <a:endParaRPr sz="1800">
              <a:solidFill>
                <a:schemeClr val="dk1"/>
              </a:solidFill>
              <a:latin typeface="Oswald"/>
              <a:ea typeface="Oswald"/>
              <a:cs typeface="Oswald"/>
              <a:sym typeface="Oswald"/>
            </a:endParaRPr>
          </a:p>
          <a:p>
            <a:pPr indent="-323850" lvl="0" marL="457200" rtl="0" algn="l">
              <a:lnSpc>
                <a:spcPct val="100000"/>
              </a:lnSpc>
              <a:spcBef>
                <a:spcPts val="1200"/>
              </a:spcBef>
              <a:spcAft>
                <a:spcPts val="0"/>
              </a:spcAft>
              <a:buClr>
                <a:srgbClr val="000000"/>
              </a:buClr>
              <a:buSzPts val="1500"/>
              <a:buFont typeface="Oswald"/>
              <a:buChar char="★"/>
            </a:pPr>
            <a:r>
              <a:rPr lang="az" sz="1500">
                <a:solidFill>
                  <a:srgbClr val="000000"/>
                </a:solidFill>
                <a:latin typeface="Oswald"/>
                <a:ea typeface="Oswald"/>
                <a:cs typeface="Oswald"/>
                <a:sym typeface="Oswald"/>
              </a:rPr>
              <a:t>Finish creating “Go Public” PowerPoint Presentation</a:t>
            </a:r>
            <a:endParaRPr sz="1500">
              <a:solidFill>
                <a:srgbClr val="000000"/>
              </a:solidFill>
              <a:latin typeface="Oswald"/>
              <a:ea typeface="Oswald"/>
              <a:cs typeface="Oswald"/>
              <a:sym typeface="Oswald"/>
            </a:endParaRPr>
          </a:p>
          <a:p>
            <a:pPr indent="0" lvl="0" marL="0" rtl="0" algn="l">
              <a:lnSpc>
                <a:spcPct val="100000"/>
              </a:lnSpc>
              <a:spcBef>
                <a:spcPts val="0"/>
              </a:spcBef>
              <a:spcAft>
                <a:spcPts val="0"/>
              </a:spcAft>
              <a:buNone/>
            </a:pPr>
            <a:r>
              <a:t/>
            </a:r>
            <a:endParaRPr>
              <a:solidFill>
                <a:srgbClr val="000000"/>
              </a:solidFill>
              <a:latin typeface="Oswald"/>
              <a:ea typeface="Oswald"/>
              <a:cs typeface="Oswald"/>
              <a:sym typeface="Oswald"/>
            </a:endParaRPr>
          </a:p>
          <a:p>
            <a:pPr indent="0" lvl="0" marL="0" rtl="0" algn="l">
              <a:lnSpc>
                <a:spcPct val="100000"/>
              </a:lnSpc>
              <a:spcBef>
                <a:spcPts val="0"/>
              </a:spcBef>
              <a:spcAft>
                <a:spcPts val="0"/>
              </a:spcAft>
              <a:buNone/>
            </a:pPr>
            <a:r>
              <a:t/>
            </a:r>
            <a:endParaRPr>
              <a:solidFill>
                <a:srgbClr val="000000"/>
              </a:solidFill>
              <a:latin typeface="Oswald"/>
              <a:ea typeface="Oswald"/>
              <a:cs typeface="Oswald"/>
              <a:sym typeface="Oswald"/>
            </a:endParaRPr>
          </a:p>
          <a:p>
            <a:pPr indent="0" lvl="0" marL="0" rtl="0" algn="ctr">
              <a:spcBef>
                <a:spcPts val="0"/>
              </a:spcBef>
              <a:spcAft>
                <a:spcPts val="0"/>
              </a:spcAft>
              <a:buNone/>
            </a:pPr>
            <a:r>
              <a:rPr lang="az" sz="1800">
                <a:solidFill>
                  <a:schemeClr val="dk1"/>
                </a:solidFill>
                <a:highlight>
                  <a:srgbClr val="FFFFFF"/>
                </a:highlight>
                <a:latin typeface="Oswald"/>
                <a:ea typeface="Oswald"/>
                <a:cs typeface="Oswald"/>
                <a:sym typeface="Oswald"/>
              </a:rPr>
              <a:t>Day Six</a:t>
            </a:r>
            <a:endParaRPr sz="1600">
              <a:solidFill>
                <a:srgbClr val="000000"/>
              </a:solidFill>
              <a:latin typeface="Oswald"/>
              <a:ea typeface="Oswald"/>
              <a:cs typeface="Oswald"/>
              <a:sym typeface="Oswald"/>
            </a:endParaRPr>
          </a:p>
          <a:p>
            <a:pPr indent="-323850" lvl="0" marL="457200" rtl="0" algn="l">
              <a:lnSpc>
                <a:spcPct val="100000"/>
              </a:lnSpc>
              <a:spcBef>
                <a:spcPts val="0"/>
              </a:spcBef>
              <a:spcAft>
                <a:spcPts val="0"/>
              </a:spcAft>
              <a:buClr>
                <a:srgbClr val="000000"/>
              </a:buClr>
              <a:buSzPts val="1500"/>
              <a:buFont typeface="Oswald"/>
              <a:buChar char="★"/>
            </a:pPr>
            <a:r>
              <a:rPr lang="az" sz="1500">
                <a:solidFill>
                  <a:srgbClr val="000000"/>
                </a:solidFill>
                <a:latin typeface="Oswald"/>
                <a:ea typeface="Oswald"/>
                <a:cs typeface="Oswald"/>
                <a:sym typeface="Oswald"/>
              </a:rPr>
              <a:t>“Go Public” presentations with parents</a:t>
            </a:r>
            <a:endParaRPr sz="1500">
              <a:solidFill>
                <a:srgbClr val="000000"/>
              </a:solidFill>
              <a:latin typeface="Oswald"/>
              <a:ea typeface="Oswald"/>
              <a:cs typeface="Oswald"/>
              <a:sym typeface="Oswald"/>
            </a:endParaRPr>
          </a:p>
          <a:p>
            <a:pPr indent="0" lvl="0" marL="457200" rtl="0" algn="l">
              <a:lnSpc>
                <a:spcPct val="100000"/>
              </a:lnSpc>
              <a:spcBef>
                <a:spcPts val="0"/>
              </a:spcBef>
              <a:spcAft>
                <a:spcPts val="0"/>
              </a:spcAft>
              <a:buNone/>
            </a:pPr>
            <a:r>
              <a:t/>
            </a:r>
            <a:endParaRPr>
              <a:solidFill>
                <a:srgbClr val="000000"/>
              </a:solidFill>
              <a:latin typeface="Oswald"/>
              <a:ea typeface="Oswald"/>
              <a:cs typeface="Oswald"/>
              <a:sym typeface="Oswald"/>
            </a:endParaRPr>
          </a:p>
        </p:txBody>
      </p:sp>
      <p:pic>
        <p:nvPicPr>
          <p:cNvPr id="114" name="Google Shape;114;p19"/>
          <p:cNvPicPr preferRelativeResize="0"/>
          <p:nvPr/>
        </p:nvPicPr>
        <p:blipFill>
          <a:blip r:embed="rId3">
            <a:alphaModFix/>
          </a:blip>
          <a:stretch>
            <a:fillRect/>
          </a:stretch>
        </p:blipFill>
        <p:spPr>
          <a:xfrm>
            <a:off x="4983463" y="2571750"/>
            <a:ext cx="3697775" cy="2347175"/>
          </a:xfrm>
          <a:prstGeom prst="rect">
            <a:avLst/>
          </a:prstGeom>
          <a:noFill/>
          <a:ln>
            <a:noFill/>
          </a:ln>
        </p:spPr>
      </p:pic>
      <p:pic>
        <p:nvPicPr>
          <p:cNvPr id="115" name="Google Shape;115;p19"/>
          <p:cNvPicPr preferRelativeResize="0"/>
          <p:nvPr/>
        </p:nvPicPr>
        <p:blipFill>
          <a:blip r:embed="rId4">
            <a:alphaModFix/>
          </a:blip>
          <a:stretch>
            <a:fillRect/>
          </a:stretch>
        </p:blipFill>
        <p:spPr>
          <a:xfrm>
            <a:off x="2957200" y="2951927"/>
            <a:ext cx="796475" cy="800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az">
                <a:solidFill>
                  <a:schemeClr val="dk1"/>
                </a:solidFill>
              </a:rPr>
              <a:t>Student</a:t>
            </a:r>
            <a:r>
              <a:rPr lang="az">
                <a:solidFill>
                  <a:schemeClr val="dk1"/>
                </a:solidFill>
              </a:rPr>
              <a:t> </a:t>
            </a:r>
            <a:r>
              <a:rPr lang="az">
                <a:solidFill>
                  <a:schemeClr val="dk1"/>
                </a:solidFill>
              </a:rPr>
              <a:t>Assessment</a:t>
            </a:r>
            <a:r>
              <a:rPr lang="az">
                <a:solidFill>
                  <a:schemeClr val="dk1"/>
                </a:solidFill>
              </a:rPr>
              <a:t>  </a:t>
            </a:r>
            <a:endParaRPr>
              <a:solidFill>
                <a:schemeClr val="dk1"/>
              </a:solidFill>
            </a:endParaRPr>
          </a:p>
        </p:txBody>
      </p:sp>
      <p:sp>
        <p:nvSpPr>
          <p:cNvPr id="121" name="Google Shape;121;p20"/>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Oswald"/>
              <a:buChar char="★"/>
            </a:pPr>
            <a:r>
              <a:rPr lang="az" sz="1800">
                <a:solidFill>
                  <a:srgbClr val="000000"/>
                </a:solidFill>
                <a:latin typeface="Oswald"/>
                <a:ea typeface="Oswald"/>
                <a:cs typeface="Oswald"/>
                <a:sym typeface="Oswald"/>
              </a:rPr>
              <a:t>“Generating Ideas” handout</a:t>
            </a:r>
            <a:endParaRPr sz="1800">
              <a:solidFill>
                <a:srgbClr val="000000"/>
              </a:solidFill>
              <a:latin typeface="Oswald"/>
              <a:ea typeface="Oswald"/>
              <a:cs typeface="Oswald"/>
              <a:sym typeface="Oswald"/>
            </a:endParaRPr>
          </a:p>
          <a:p>
            <a:pPr indent="-342900" lvl="1" marL="914400" rtl="0" algn="l">
              <a:spcBef>
                <a:spcPts val="0"/>
              </a:spcBef>
              <a:spcAft>
                <a:spcPts val="0"/>
              </a:spcAft>
              <a:buClr>
                <a:schemeClr val="dk1"/>
              </a:buClr>
              <a:buSzPts val="1800"/>
              <a:buFont typeface="Oswald"/>
              <a:buChar char="○"/>
            </a:pPr>
            <a:r>
              <a:rPr lang="az" sz="1800">
                <a:solidFill>
                  <a:schemeClr val="dk1"/>
                </a:solidFill>
                <a:latin typeface="Oswald"/>
                <a:ea typeface="Oswald"/>
                <a:cs typeface="Oswald"/>
                <a:sym typeface="Oswald"/>
              </a:rPr>
              <a:t>Assess prior knowledge</a:t>
            </a:r>
            <a:endParaRPr sz="1800">
              <a:solidFill>
                <a:schemeClr val="dk1"/>
              </a:solidFill>
              <a:latin typeface="Oswald"/>
              <a:ea typeface="Oswald"/>
              <a:cs typeface="Oswald"/>
              <a:sym typeface="Oswald"/>
            </a:endParaRPr>
          </a:p>
          <a:p>
            <a:pPr indent="-342900" lvl="1" marL="914400" rtl="0" algn="l">
              <a:spcBef>
                <a:spcPts val="0"/>
              </a:spcBef>
              <a:spcAft>
                <a:spcPts val="0"/>
              </a:spcAft>
              <a:buClr>
                <a:schemeClr val="dk1"/>
              </a:buClr>
              <a:buSzPts val="1800"/>
              <a:buFont typeface="Oswald"/>
              <a:buChar char="○"/>
            </a:pPr>
            <a:r>
              <a:rPr lang="az" sz="1800">
                <a:solidFill>
                  <a:schemeClr val="dk1"/>
                </a:solidFill>
                <a:latin typeface="Oswald"/>
                <a:ea typeface="Oswald"/>
                <a:cs typeface="Oswald"/>
                <a:sym typeface="Oswald"/>
              </a:rPr>
              <a:t>Think-Pair-Share</a:t>
            </a:r>
            <a:endParaRPr sz="1800">
              <a:solidFill>
                <a:schemeClr val="dk1"/>
              </a:solidFill>
              <a:latin typeface="Oswald"/>
              <a:ea typeface="Oswald"/>
              <a:cs typeface="Oswald"/>
              <a:sym typeface="Oswald"/>
            </a:endParaRPr>
          </a:p>
          <a:p>
            <a:pPr indent="-342900" lvl="0" marL="457200" rtl="0" algn="l">
              <a:spcBef>
                <a:spcPts val="0"/>
              </a:spcBef>
              <a:spcAft>
                <a:spcPts val="0"/>
              </a:spcAft>
              <a:buClr>
                <a:srgbClr val="000000"/>
              </a:buClr>
              <a:buSzPts val="1800"/>
              <a:buFont typeface="Oswald"/>
              <a:buChar char="★"/>
            </a:pPr>
            <a:r>
              <a:rPr lang="az" sz="1800">
                <a:solidFill>
                  <a:srgbClr val="000000"/>
                </a:solidFill>
                <a:latin typeface="Oswald"/>
                <a:ea typeface="Oswald"/>
                <a:cs typeface="Oswald"/>
                <a:sym typeface="Oswald"/>
              </a:rPr>
              <a:t>“A Cheesy Proof” review</a:t>
            </a:r>
            <a:endParaRPr sz="1800">
              <a:solidFill>
                <a:srgbClr val="000000"/>
              </a:solidFill>
              <a:latin typeface="Oswald"/>
              <a:ea typeface="Oswald"/>
              <a:cs typeface="Oswald"/>
              <a:sym typeface="Oswald"/>
            </a:endParaRPr>
          </a:p>
          <a:p>
            <a:pPr indent="-342900" lvl="1" marL="914400" rtl="0" algn="l">
              <a:spcBef>
                <a:spcPts val="0"/>
              </a:spcBef>
              <a:spcAft>
                <a:spcPts val="0"/>
              </a:spcAft>
              <a:buClr>
                <a:schemeClr val="dk1"/>
              </a:buClr>
              <a:buSzPts val="1800"/>
              <a:buFont typeface="Oswald"/>
              <a:buChar char="○"/>
            </a:pPr>
            <a:r>
              <a:rPr lang="az" sz="1800">
                <a:solidFill>
                  <a:schemeClr val="dk1"/>
                </a:solidFill>
                <a:latin typeface="Oswald"/>
                <a:ea typeface="Oswald"/>
                <a:cs typeface="Oswald"/>
                <a:sym typeface="Oswald"/>
              </a:rPr>
              <a:t>Cold Calling</a:t>
            </a:r>
            <a:endParaRPr sz="1800">
              <a:solidFill>
                <a:schemeClr val="dk1"/>
              </a:solidFill>
              <a:latin typeface="Oswald"/>
              <a:ea typeface="Oswald"/>
              <a:cs typeface="Oswald"/>
              <a:sym typeface="Oswald"/>
            </a:endParaRPr>
          </a:p>
          <a:p>
            <a:pPr indent="-342900" lvl="0" marL="457200" rtl="0" algn="l">
              <a:spcBef>
                <a:spcPts val="0"/>
              </a:spcBef>
              <a:spcAft>
                <a:spcPts val="0"/>
              </a:spcAft>
              <a:buClr>
                <a:srgbClr val="000000"/>
              </a:buClr>
              <a:buSzPts val="1800"/>
              <a:buFont typeface="Oswald"/>
              <a:buChar char="★"/>
            </a:pPr>
            <a:r>
              <a:rPr lang="az" sz="1800">
                <a:solidFill>
                  <a:srgbClr val="000000"/>
                </a:solidFill>
                <a:latin typeface="Oswald"/>
                <a:ea typeface="Oswald"/>
                <a:cs typeface="Oswald"/>
                <a:sym typeface="Oswald"/>
              </a:rPr>
              <a:t>Lesson 2 Bellringer</a:t>
            </a:r>
            <a:endParaRPr sz="1800">
              <a:solidFill>
                <a:srgbClr val="000000"/>
              </a:solidFill>
              <a:latin typeface="Oswald"/>
              <a:ea typeface="Oswald"/>
              <a:cs typeface="Oswald"/>
              <a:sym typeface="Oswald"/>
            </a:endParaRPr>
          </a:p>
          <a:p>
            <a:pPr indent="-342900" lvl="1" marL="914400" rtl="0" algn="l">
              <a:spcBef>
                <a:spcPts val="0"/>
              </a:spcBef>
              <a:spcAft>
                <a:spcPts val="0"/>
              </a:spcAft>
              <a:buClr>
                <a:schemeClr val="dk1"/>
              </a:buClr>
              <a:buSzPts val="1800"/>
              <a:buFont typeface="Oswald"/>
              <a:buChar char="○"/>
            </a:pPr>
            <a:r>
              <a:rPr lang="az" sz="1800">
                <a:solidFill>
                  <a:schemeClr val="dk1"/>
                </a:solidFill>
                <a:latin typeface="Oswald"/>
                <a:ea typeface="Oswald"/>
                <a:cs typeface="Oswald"/>
                <a:sym typeface="Oswald"/>
              </a:rPr>
              <a:t>Cold Calling</a:t>
            </a:r>
            <a:endParaRPr sz="1800">
              <a:solidFill>
                <a:schemeClr val="dk1"/>
              </a:solidFill>
              <a:latin typeface="Oswald"/>
              <a:ea typeface="Oswald"/>
              <a:cs typeface="Oswald"/>
              <a:sym typeface="Oswald"/>
            </a:endParaRPr>
          </a:p>
        </p:txBody>
      </p:sp>
      <p:sp>
        <p:nvSpPr>
          <p:cNvPr id="122" name="Google Shape;122;p20"/>
          <p:cNvSpPr txBox="1"/>
          <p:nvPr>
            <p:ph idx="2" type="body"/>
          </p:nvPr>
        </p:nvSpPr>
        <p:spPr>
          <a:xfrm>
            <a:off x="4832400" y="1468825"/>
            <a:ext cx="3999900" cy="3099900"/>
          </a:xfrm>
          <a:prstGeom prst="rect">
            <a:avLst/>
          </a:prstGeom>
        </p:spPr>
        <p:txBody>
          <a:bodyPr anchorCtr="0" anchor="b" bIns="91425" lIns="91425" spcFirstLastPara="1" rIns="91425" wrap="square" tIns="91425">
            <a:normAutofit/>
          </a:bodyPr>
          <a:lstStyle/>
          <a:p>
            <a:pPr indent="-342900" lvl="0" marL="457200" rtl="0" algn="l">
              <a:spcBef>
                <a:spcPts val="0"/>
              </a:spcBef>
              <a:spcAft>
                <a:spcPts val="0"/>
              </a:spcAft>
              <a:buClr>
                <a:srgbClr val="000000"/>
              </a:buClr>
              <a:buSzPts val="1800"/>
              <a:buFont typeface="Oswald"/>
              <a:buChar char="★"/>
            </a:pPr>
            <a:r>
              <a:rPr lang="az" sz="1800">
                <a:solidFill>
                  <a:srgbClr val="000000"/>
                </a:solidFill>
                <a:latin typeface="Oswald"/>
                <a:ea typeface="Oswald"/>
                <a:cs typeface="Oswald"/>
                <a:sym typeface="Oswald"/>
              </a:rPr>
              <a:t>“How Viruses Spread” activity</a:t>
            </a:r>
            <a:endParaRPr sz="1800">
              <a:solidFill>
                <a:srgbClr val="000000"/>
              </a:solidFill>
              <a:latin typeface="Oswald"/>
              <a:ea typeface="Oswald"/>
              <a:cs typeface="Oswald"/>
              <a:sym typeface="Oswald"/>
            </a:endParaRPr>
          </a:p>
          <a:p>
            <a:pPr indent="-342900" lvl="1" marL="914400" rtl="0" algn="l">
              <a:spcBef>
                <a:spcPts val="0"/>
              </a:spcBef>
              <a:spcAft>
                <a:spcPts val="0"/>
              </a:spcAft>
              <a:buClr>
                <a:schemeClr val="dk1"/>
              </a:buClr>
              <a:buSzPts val="1800"/>
              <a:buFont typeface="Oswald"/>
              <a:buChar char="○"/>
            </a:pPr>
            <a:r>
              <a:rPr lang="az" sz="1800">
                <a:solidFill>
                  <a:schemeClr val="dk1"/>
                </a:solidFill>
                <a:latin typeface="Oswald"/>
                <a:ea typeface="Oswald"/>
                <a:cs typeface="Oswald"/>
                <a:sym typeface="Oswald"/>
              </a:rPr>
              <a:t>Creating an idiom</a:t>
            </a:r>
            <a:endParaRPr sz="1800">
              <a:solidFill>
                <a:schemeClr val="dk1"/>
              </a:solidFill>
              <a:latin typeface="Oswald"/>
              <a:ea typeface="Oswald"/>
              <a:cs typeface="Oswald"/>
              <a:sym typeface="Oswald"/>
            </a:endParaRPr>
          </a:p>
          <a:p>
            <a:pPr indent="-342900" lvl="1" marL="914400" rtl="0" algn="l">
              <a:spcBef>
                <a:spcPts val="0"/>
              </a:spcBef>
              <a:spcAft>
                <a:spcPts val="0"/>
              </a:spcAft>
              <a:buClr>
                <a:schemeClr val="dk1"/>
              </a:buClr>
              <a:buSzPts val="1800"/>
              <a:buFont typeface="Oswald"/>
              <a:buChar char="○"/>
            </a:pPr>
            <a:r>
              <a:rPr lang="az" sz="1800">
                <a:solidFill>
                  <a:schemeClr val="dk1"/>
                </a:solidFill>
                <a:latin typeface="Oswald"/>
                <a:ea typeface="Oswald"/>
                <a:cs typeface="Oswald"/>
                <a:sym typeface="Oswald"/>
              </a:rPr>
              <a:t>Think-Pair-Share</a:t>
            </a:r>
            <a:endParaRPr sz="1800">
              <a:solidFill>
                <a:srgbClr val="000000"/>
              </a:solidFill>
              <a:latin typeface="Oswald"/>
              <a:ea typeface="Oswald"/>
              <a:cs typeface="Oswald"/>
              <a:sym typeface="Oswald"/>
            </a:endParaRPr>
          </a:p>
          <a:p>
            <a:pPr indent="-342900" lvl="0" marL="457200" rtl="0" algn="l">
              <a:spcBef>
                <a:spcPts val="0"/>
              </a:spcBef>
              <a:spcAft>
                <a:spcPts val="0"/>
              </a:spcAft>
              <a:buClr>
                <a:srgbClr val="000000"/>
              </a:buClr>
              <a:buSzPts val="1800"/>
              <a:buFont typeface="Oswald"/>
              <a:buChar char="★"/>
            </a:pPr>
            <a:r>
              <a:rPr lang="az" sz="1800">
                <a:solidFill>
                  <a:srgbClr val="000000"/>
                </a:solidFill>
                <a:latin typeface="Oswald"/>
                <a:ea typeface="Oswald"/>
                <a:cs typeface="Oswald"/>
                <a:sym typeface="Oswald"/>
              </a:rPr>
              <a:t>Exit Slips</a:t>
            </a:r>
            <a:endParaRPr sz="1800">
              <a:solidFill>
                <a:srgbClr val="000000"/>
              </a:solidFill>
              <a:latin typeface="Oswald"/>
              <a:ea typeface="Oswald"/>
              <a:cs typeface="Oswald"/>
              <a:sym typeface="Oswald"/>
            </a:endParaRPr>
          </a:p>
          <a:p>
            <a:pPr indent="-342900" lvl="1" marL="914400" rtl="0" algn="l">
              <a:spcBef>
                <a:spcPts val="0"/>
              </a:spcBef>
              <a:spcAft>
                <a:spcPts val="0"/>
              </a:spcAft>
              <a:buClr>
                <a:schemeClr val="dk1"/>
              </a:buClr>
              <a:buSzPts val="1800"/>
              <a:buFont typeface="Oswald"/>
              <a:buChar char="○"/>
            </a:pPr>
            <a:r>
              <a:rPr lang="az" sz="1800">
                <a:solidFill>
                  <a:schemeClr val="dk1"/>
                </a:solidFill>
                <a:latin typeface="Oswald"/>
                <a:ea typeface="Oswald"/>
                <a:cs typeface="Oswald"/>
                <a:sym typeface="Oswald"/>
              </a:rPr>
              <a:t>Formative assessment</a:t>
            </a:r>
            <a:endParaRPr sz="1800">
              <a:solidFill>
                <a:schemeClr val="dk1"/>
              </a:solidFill>
              <a:latin typeface="Oswald"/>
              <a:ea typeface="Oswald"/>
              <a:cs typeface="Oswald"/>
              <a:sym typeface="Oswald"/>
            </a:endParaRPr>
          </a:p>
          <a:p>
            <a:pPr indent="-342900" lvl="0" marL="457200" rtl="0" algn="l">
              <a:spcBef>
                <a:spcPts val="0"/>
              </a:spcBef>
              <a:spcAft>
                <a:spcPts val="0"/>
              </a:spcAft>
              <a:buClr>
                <a:srgbClr val="000000"/>
              </a:buClr>
              <a:buSzPts val="1800"/>
              <a:buFont typeface="Oswald"/>
              <a:buChar char="★"/>
            </a:pPr>
            <a:r>
              <a:rPr lang="az" sz="1800">
                <a:solidFill>
                  <a:srgbClr val="000000"/>
                </a:solidFill>
                <a:latin typeface="Oswald"/>
                <a:ea typeface="Oswald"/>
                <a:cs typeface="Oswald"/>
                <a:sym typeface="Oswald"/>
              </a:rPr>
              <a:t>“Go Public” Presentation</a:t>
            </a:r>
            <a:endParaRPr sz="1800">
              <a:solidFill>
                <a:srgbClr val="000000"/>
              </a:solidFill>
              <a:latin typeface="Oswald"/>
              <a:ea typeface="Oswald"/>
              <a:cs typeface="Oswald"/>
              <a:sym typeface="Oswald"/>
            </a:endParaRPr>
          </a:p>
          <a:p>
            <a:pPr indent="-342900" lvl="1" marL="914400" rtl="0" algn="l">
              <a:spcBef>
                <a:spcPts val="0"/>
              </a:spcBef>
              <a:spcAft>
                <a:spcPts val="0"/>
              </a:spcAft>
              <a:buClr>
                <a:schemeClr val="dk1"/>
              </a:buClr>
              <a:buSzPts val="1800"/>
              <a:buFont typeface="Oswald"/>
              <a:buChar char="○"/>
            </a:pPr>
            <a:r>
              <a:rPr lang="az" sz="1800">
                <a:solidFill>
                  <a:schemeClr val="dk1"/>
                </a:solidFill>
                <a:latin typeface="Oswald"/>
                <a:ea typeface="Oswald"/>
                <a:cs typeface="Oswald"/>
                <a:sym typeface="Oswald"/>
              </a:rPr>
              <a:t>Summative assessment</a:t>
            </a:r>
            <a:endParaRPr sz="1800">
              <a:solidFill>
                <a:schemeClr val="dk1"/>
              </a:solidFill>
              <a:latin typeface="Oswald"/>
              <a:ea typeface="Oswald"/>
              <a:cs typeface="Oswald"/>
              <a:sym typeface="Oswald"/>
            </a:endParaRPr>
          </a:p>
        </p:txBody>
      </p:sp>
      <p:pic>
        <p:nvPicPr>
          <p:cNvPr id="123" name="Google Shape;123;p20"/>
          <p:cNvPicPr preferRelativeResize="0"/>
          <p:nvPr/>
        </p:nvPicPr>
        <p:blipFill>
          <a:blip r:embed="rId3">
            <a:alphaModFix/>
          </a:blip>
          <a:stretch>
            <a:fillRect/>
          </a:stretch>
        </p:blipFill>
        <p:spPr>
          <a:xfrm>
            <a:off x="5164550" y="210325"/>
            <a:ext cx="3335600" cy="1874175"/>
          </a:xfrm>
          <a:prstGeom prst="rect">
            <a:avLst/>
          </a:prstGeom>
          <a:noFill/>
          <a:ln>
            <a:noFill/>
          </a:ln>
        </p:spPr>
      </p:pic>
      <p:pic>
        <p:nvPicPr>
          <p:cNvPr id="124" name="Google Shape;124;p20"/>
          <p:cNvPicPr preferRelativeResize="0"/>
          <p:nvPr/>
        </p:nvPicPr>
        <p:blipFill>
          <a:blip r:embed="rId4">
            <a:alphaModFix/>
          </a:blip>
          <a:stretch>
            <a:fillRect/>
          </a:stretch>
        </p:blipFill>
        <p:spPr>
          <a:xfrm>
            <a:off x="2926200" y="3413475"/>
            <a:ext cx="1385400" cy="1730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az">
                <a:solidFill>
                  <a:schemeClr val="dk1"/>
                </a:solidFill>
              </a:rPr>
              <a:t>Go Public Expectations</a:t>
            </a:r>
            <a:r>
              <a:rPr lang="az"/>
              <a:t> </a:t>
            </a:r>
            <a:endParaRPr/>
          </a:p>
        </p:txBody>
      </p:sp>
      <p:sp>
        <p:nvSpPr>
          <p:cNvPr id="130" name="Google Shape;130;p21"/>
          <p:cNvSpPr txBox="1"/>
          <p:nvPr>
            <p:ph idx="1" type="body"/>
          </p:nvPr>
        </p:nvSpPr>
        <p:spPr>
          <a:xfrm>
            <a:off x="311700" y="1463825"/>
            <a:ext cx="6080700" cy="3061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Oswald"/>
              <a:buChar char="★"/>
            </a:pPr>
            <a:r>
              <a:rPr lang="az">
                <a:latin typeface="Oswald"/>
                <a:ea typeface="Oswald"/>
                <a:cs typeface="Oswald"/>
                <a:sym typeface="Oswald"/>
              </a:rPr>
              <a:t>Students work together to clear each floor and create the escape manual.</a:t>
            </a:r>
            <a:endParaRPr sz="1800">
              <a:latin typeface="Oswald"/>
              <a:ea typeface="Oswald"/>
              <a:cs typeface="Oswald"/>
              <a:sym typeface="Oswald"/>
            </a:endParaRPr>
          </a:p>
          <a:p>
            <a:pPr indent="-342900" lvl="0" marL="457200" rtl="0" algn="l">
              <a:spcBef>
                <a:spcPts val="0"/>
              </a:spcBef>
              <a:spcAft>
                <a:spcPts val="0"/>
              </a:spcAft>
              <a:buSzPts val="1800"/>
              <a:buFont typeface="Oswald"/>
              <a:buChar char="★"/>
            </a:pPr>
            <a:r>
              <a:rPr lang="az">
                <a:latin typeface="Oswald"/>
                <a:ea typeface="Oswald"/>
                <a:cs typeface="Oswald"/>
                <a:sym typeface="Oswald"/>
              </a:rPr>
              <a:t>Students should include an image of the boss for each floor they defeated along with their work showing how they cleared the floor.</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az">
                <a:latin typeface="Oswald"/>
                <a:ea typeface="Oswald"/>
                <a:cs typeface="Oswald"/>
                <a:sym typeface="Oswald"/>
              </a:rPr>
              <a:t>U</a:t>
            </a:r>
            <a:r>
              <a:rPr lang="az">
                <a:latin typeface="Oswald"/>
                <a:ea typeface="Oswald"/>
                <a:cs typeface="Oswald"/>
                <a:sym typeface="Oswald"/>
              </a:rPr>
              <a:t>sing their mathematical knowledge.</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az">
                <a:latin typeface="Oswald"/>
                <a:ea typeface="Oswald"/>
                <a:cs typeface="Oswald"/>
                <a:sym typeface="Oswald"/>
              </a:rPr>
              <a:t>Students should “pitch” their escape manual to the “editors” at Rece &amp; Cassidy publishing house to help others escape the </a:t>
            </a:r>
            <a:r>
              <a:rPr lang="az">
                <a:latin typeface="Oswald"/>
                <a:ea typeface="Oswald"/>
                <a:cs typeface="Oswald"/>
                <a:sym typeface="Oswald"/>
              </a:rPr>
              <a:t>game</a:t>
            </a:r>
            <a:r>
              <a:rPr lang="az">
                <a:latin typeface="Oswald"/>
                <a:ea typeface="Oswald"/>
                <a:cs typeface="Oswald"/>
                <a:sym typeface="Oswald"/>
              </a:rPr>
              <a:t>. </a:t>
            </a:r>
            <a:endParaRPr sz="1800">
              <a:latin typeface="Oswald"/>
              <a:ea typeface="Oswald"/>
              <a:cs typeface="Oswald"/>
              <a:sym typeface="Oswald"/>
            </a:endParaRPr>
          </a:p>
        </p:txBody>
      </p:sp>
      <p:pic>
        <p:nvPicPr>
          <p:cNvPr id="131" name="Google Shape;131;p21"/>
          <p:cNvPicPr preferRelativeResize="0"/>
          <p:nvPr/>
        </p:nvPicPr>
        <p:blipFill>
          <a:blip r:embed="rId3">
            <a:alphaModFix/>
          </a:blip>
          <a:stretch>
            <a:fillRect/>
          </a:stretch>
        </p:blipFill>
        <p:spPr>
          <a:xfrm>
            <a:off x="5147461" y="4252825"/>
            <a:ext cx="917225" cy="785125"/>
          </a:xfrm>
          <a:prstGeom prst="rect">
            <a:avLst/>
          </a:prstGeom>
          <a:noFill/>
          <a:ln>
            <a:noFill/>
          </a:ln>
        </p:spPr>
      </p:pic>
      <p:pic>
        <p:nvPicPr>
          <p:cNvPr id="132" name="Google Shape;132;p21"/>
          <p:cNvPicPr preferRelativeResize="0"/>
          <p:nvPr/>
        </p:nvPicPr>
        <p:blipFill>
          <a:blip r:embed="rId4">
            <a:alphaModFix/>
          </a:blip>
          <a:stretch>
            <a:fillRect/>
          </a:stretch>
        </p:blipFill>
        <p:spPr>
          <a:xfrm>
            <a:off x="6392400" y="475800"/>
            <a:ext cx="2605925" cy="3683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