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sldIdLst>
    <p:sldId id="256" r:id="rId2"/>
  </p:sldIdLst>
  <p:sldSz cx="43891200" cy="32918400"/>
  <p:notesSz cx="6858000" cy="9144000"/>
  <p:defaultTextStyle>
    <a:defPPr>
      <a:defRPr lang="en-US"/>
    </a:defPPr>
    <a:lvl1pPr marL="0" algn="l" defTabSz="2194251" rtl="0" eaLnBrk="1" latinLnBrk="0" hangingPunct="1">
      <a:defRPr sz="8680" kern="1200">
        <a:solidFill>
          <a:schemeClr val="tx1"/>
        </a:solidFill>
        <a:latin typeface="+mn-lt"/>
        <a:ea typeface="+mn-ea"/>
        <a:cs typeface="+mn-cs"/>
      </a:defRPr>
    </a:lvl1pPr>
    <a:lvl2pPr marL="2194251" algn="l" defTabSz="2194251" rtl="0" eaLnBrk="1" latinLnBrk="0" hangingPunct="1">
      <a:defRPr sz="8680" kern="1200">
        <a:solidFill>
          <a:schemeClr val="tx1"/>
        </a:solidFill>
        <a:latin typeface="+mn-lt"/>
        <a:ea typeface="+mn-ea"/>
        <a:cs typeface="+mn-cs"/>
      </a:defRPr>
    </a:lvl2pPr>
    <a:lvl3pPr marL="4388502" algn="l" defTabSz="2194251" rtl="0" eaLnBrk="1" latinLnBrk="0" hangingPunct="1">
      <a:defRPr sz="8680" kern="1200">
        <a:solidFill>
          <a:schemeClr val="tx1"/>
        </a:solidFill>
        <a:latin typeface="+mn-lt"/>
        <a:ea typeface="+mn-ea"/>
        <a:cs typeface="+mn-cs"/>
      </a:defRPr>
    </a:lvl3pPr>
    <a:lvl4pPr marL="6582752" algn="l" defTabSz="2194251" rtl="0" eaLnBrk="1" latinLnBrk="0" hangingPunct="1">
      <a:defRPr sz="8680" kern="1200">
        <a:solidFill>
          <a:schemeClr val="tx1"/>
        </a:solidFill>
        <a:latin typeface="+mn-lt"/>
        <a:ea typeface="+mn-ea"/>
        <a:cs typeface="+mn-cs"/>
      </a:defRPr>
    </a:lvl4pPr>
    <a:lvl5pPr marL="8777003" algn="l" defTabSz="2194251" rtl="0" eaLnBrk="1" latinLnBrk="0" hangingPunct="1">
      <a:defRPr sz="8680" kern="1200">
        <a:solidFill>
          <a:schemeClr val="tx1"/>
        </a:solidFill>
        <a:latin typeface="+mn-lt"/>
        <a:ea typeface="+mn-ea"/>
        <a:cs typeface="+mn-cs"/>
      </a:defRPr>
    </a:lvl5pPr>
    <a:lvl6pPr marL="10971254" algn="l" defTabSz="2194251" rtl="0" eaLnBrk="1" latinLnBrk="0" hangingPunct="1">
      <a:defRPr sz="8680" kern="1200">
        <a:solidFill>
          <a:schemeClr val="tx1"/>
        </a:solidFill>
        <a:latin typeface="+mn-lt"/>
        <a:ea typeface="+mn-ea"/>
        <a:cs typeface="+mn-cs"/>
      </a:defRPr>
    </a:lvl6pPr>
    <a:lvl7pPr marL="13165505" algn="l" defTabSz="2194251" rtl="0" eaLnBrk="1" latinLnBrk="0" hangingPunct="1">
      <a:defRPr sz="8680" kern="1200">
        <a:solidFill>
          <a:schemeClr val="tx1"/>
        </a:solidFill>
        <a:latin typeface="+mn-lt"/>
        <a:ea typeface="+mn-ea"/>
        <a:cs typeface="+mn-cs"/>
      </a:defRPr>
    </a:lvl7pPr>
    <a:lvl8pPr marL="15359756" algn="l" defTabSz="2194251" rtl="0" eaLnBrk="1" latinLnBrk="0" hangingPunct="1">
      <a:defRPr sz="8680" kern="1200">
        <a:solidFill>
          <a:schemeClr val="tx1"/>
        </a:solidFill>
        <a:latin typeface="+mn-lt"/>
        <a:ea typeface="+mn-ea"/>
        <a:cs typeface="+mn-cs"/>
      </a:defRPr>
    </a:lvl8pPr>
    <a:lvl9pPr marL="17554008" algn="l" defTabSz="2194251" rtl="0" eaLnBrk="1" latinLnBrk="0" hangingPunct="1">
      <a:defRPr sz="86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16F1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226" autoAdjust="0"/>
    <p:restoredTop sz="97570" autoAdjust="0"/>
  </p:normalViewPr>
  <p:slideViewPr>
    <p:cSldViewPr snapToGrid="0" snapToObjects="1">
      <p:cViewPr varScale="1">
        <p:scale>
          <a:sx n="37" d="100"/>
          <a:sy n="37" d="100"/>
        </p:scale>
        <p:origin x="3088" y="34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089961" indent="0" algn="ctr">
              <a:buNone/>
              <a:defRPr>
                <a:solidFill>
                  <a:schemeClr val="tx1">
                    <a:tint val="75000"/>
                  </a:schemeClr>
                </a:solidFill>
              </a:defRPr>
            </a:lvl2pPr>
            <a:lvl3pPr marL="4179922" indent="0" algn="ctr">
              <a:buNone/>
              <a:defRPr>
                <a:solidFill>
                  <a:schemeClr val="tx1">
                    <a:tint val="75000"/>
                  </a:schemeClr>
                </a:solidFill>
              </a:defRPr>
            </a:lvl3pPr>
            <a:lvl4pPr marL="6269885" indent="0" algn="ctr">
              <a:buNone/>
              <a:defRPr>
                <a:solidFill>
                  <a:schemeClr val="tx1">
                    <a:tint val="75000"/>
                  </a:schemeClr>
                </a:solidFill>
              </a:defRPr>
            </a:lvl4pPr>
            <a:lvl5pPr marL="8359846" indent="0" algn="ctr">
              <a:buNone/>
              <a:defRPr>
                <a:solidFill>
                  <a:schemeClr val="tx1">
                    <a:tint val="75000"/>
                  </a:schemeClr>
                </a:solidFill>
              </a:defRPr>
            </a:lvl5pPr>
            <a:lvl6pPr marL="10449807" indent="0" algn="ctr">
              <a:buNone/>
              <a:defRPr>
                <a:solidFill>
                  <a:schemeClr val="tx1">
                    <a:tint val="75000"/>
                  </a:schemeClr>
                </a:solidFill>
              </a:defRPr>
            </a:lvl6pPr>
            <a:lvl7pPr marL="12539768" indent="0" algn="ctr">
              <a:buNone/>
              <a:defRPr>
                <a:solidFill>
                  <a:schemeClr val="tx1">
                    <a:tint val="75000"/>
                  </a:schemeClr>
                </a:solidFill>
              </a:defRPr>
            </a:lvl7pPr>
            <a:lvl8pPr marL="14629729" indent="0" algn="ctr">
              <a:buNone/>
              <a:defRPr>
                <a:solidFill>
                  <a:schemeClr val="tx1">
                    <a:tint val="75000"/>
                  </a:schemeClr>
                </a:solidFill>
              </a:defRPr>
            </a:lvl8pPr>
            <a:lvl9pPr marL="167196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226950-D729-264F-A683-AF4BFA056B1F}"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267558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26950-D729-264F-A683-AF4BFA056B1F}"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38715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26950-D729-264F-A683-AF4BFA056B1F}"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232187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26950-D729-264F-A683-AF4BFA056B1F}"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282255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8266" b="1" cap="all"/>
            </a:lvl1pPr>
          </a:lstStyle>
          <a:p>
            <a:r>
              <a:rPr lang="en-US"/>
              <a:t>Click to edit Master title style</a:t>
            </a:r>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200">
                <a:solidFill>
                  <a:schemeClr val="tx1">
                    <a:tint val="75000"/>
                  </a:schemeClr>
                </a:solidFill>
              </a:defRPr>
            </a:lvl1pPr>
            <a:lvl2pPr marL="2089961" indent="0">
              <a:buNone/>
              <a:defRPr sz="8266">
                <a:solidFill>
                  <a:schemeClr val="tx1">
                    <a:tint val="75000"/>
                  </a:schemeClr>
                </a:solidFill>
              </a:defRPr>
            </a:lvl2pPr>
            <a:lvl3pPr marL="4179922" indent="0">
              <a:buNone/>
              <a:defRPr sz="7333">
                <a:solidFill>
                  <a:schemeClr val="tx1">
                    <a:tint val="75000"/>
                  </a:schemeClr>
                </a:solidFill>
              </a:defRPr>
            </a:lvl3pPr>
            <a:lvl4pPr marL="6269885" indent="0">
              <a:buNone/>
              <a:defRPr sz="6400">
                <a:solidFill>
                  <a:schemeClr val="tx1">
                    <a:tint val="75000"/>
                  </a:schemeClr>
                </a:solidFill>
              </a:defRPr>
            </a:lvl4pPr>
            <a:lvl5pPr marL="8359846" indent="0">
              <a:buNone/>
              <a:defRPr sz="6400">
                <a:solidFill>
                  <a:schemeClr val="tx1">
                    <a:tint val="75000"/>
                  </a:schemeClr>
                </a:solidFill>
              </a:defRPr>
            </a:lvl5pPr>
            <a:lvl6pPr marL="10449807" indent="0">
              <a:buNone/>
              <a:defRPr sz="6400">
                <a:solidFill>
                  <a:schemeClr val="tx1">
                    <a:tint val="75000"/>
                  </a:schemeClr>
                </a:solidFill>
              </a:defRPr>
            </a:lvl6pPr>
            <a:lvl7pPr marL="12539768" indent="0">
              <a:buNone/>
              <a:defRPr sz="6400">
                <a:solidFill>
                  <a:schemeClr val="tx1">
                    <a:tint val="75000"/>
                  </a:schemeClr>
                </a:solidFill>
              </a:defRPr>
            </a:lvl7pPr>
            <a:lvl8pPr marL="14629729" indent="0">
              <a:buNone/>
              <a:defRPr sz="6400">
                <a:solidFill>
                  <a:schemeClr val="tx1">
                    <a:tint val="75000"/>
                  </a:schemeClr>
                </a:solidFill>
              </a:defRPr>
            </a:lvl8pPr>
            <a:lvl9pPr marL="16719691"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26950-D729-264F-A683-AF4BFA056B1F}"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405585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lvl1pPr>
              <a:defRPr sz="12800"/>
            </a:lvl1pPr>
            <a:lvl2pPr>
              <a:defRPr sz="10933"/>
            </a:lvl2pPr>
            <a:lvl3pPr>
              <a:defRPr sz="9200"/>
            </a:lvl3pPr>
            <a:lvl4pPr>
              <a:defRPr sz="8266"/>
            </a:lvl4pPr>
            <a:lvl5pPr>
              <a:defRPr sz="8266"/>
            </a:lvl5pPr>
            <a:lvl6pPr>
              <a:defRPr sz="8266"/>
            </a:lvl6pPr>
            <a:lvl7pPr>
              <a:defRPr sz="8266"/>
            </a:lvl7pPr>
            <a:lvl8pPr>
              <a:defRPr sz="8266"/>
            </a:lvl8pPr>
            <a:lvl9pPr>
              <a:defRPr sz="8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2"/>
            <a:ext cx="19385280" cy="21724623"/>
          </a:xfrm>
        </p:spPr>
        <p:txBody>
          <a:bodyPr/>
          <a:lstStyle>
            <a:lvl1pPr>
              <a:defRPr sz="12800"/>
            </a:lvl1pPr>
            <a:lvl2pPr>
              <a:defRPr sz="10933"/>
            </a:lvl2pPr>
            <a:lvl3pPr>
              <a:defRPr sz="9200"/>
            </a:lvl3pPr>
            <a:lvl4pPr>
              <a:defRPr sz="8266"/>
            </a:lvl4pPr>
            <a:lvl5pPr>
              <a:defRPr sz="8266"/>
            </a:lvl5pPr>
            <a:lvl6pPr>
              <a:defRPr sz="8266"/>
            </a:lvl6pPr>
            <a:lvl7pPr>
              <a:defRPr sz="8266"/>
            </a:lvl7pPr>
            <a:lvl8pPr>
              <a:defRPr sz="8266"/>
            </a:lvl8pPr>
            <a:lvl9pPr>
              <a:defRPr sz="8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226950-D729-264F-A683-AF4BFA056B1F}"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196240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0933" b="1"/>
            </a:lvl1pPr>
            <a:lvl2pPr marL="2089961" indent="0">
              <a:buNone/>
              <a:defRPr sz="9200" b="1"/>
            </a:lvl2pPr>
            <a:lvl3pPr marL="4179922" indent="0">
              <a:buNone/>
              <a:defRPr sz="8266" b="1"/>
            </a:lvl3pPr>
            <a:lvl4pPr marL="6269885" indent="0">
              <a:buNone/>
              <a:defRPr sz="7333" b="1"/>
            </a:lvl4pPr>
            <a:lvl5pPr marL="8359846" indent="0">
              <a:buNone/>
              <a:defRPr sz="7333" b="1"/>
            </a:lvl5pPr>
            <a:lvl6pPr marL="10449807" indent="0">
              <a:buNone/>
              <a:defRPr sz="7333" b="1"/>
            </a:lvl6pPr>
            <a:lvl7pPr marL="12539768" indent="0">
              <a:buNone/>
              <a:defRPr sz="7333" b="1"/>
            </a:lvl7pPr>
            <a:lvl8pPr marL="14629729" indent="0">
              <a:buNone/>
              <a:defRPr sz="7333" b="1"/>
            </a:lvl8pPr>
            <a:lvl9pPr marL="16719691" indent="0">
              <a:buNone/>
              <a:defRPr sz="7333" b="1"/>
            </a:lvl9pPr>
          </a:lstStyle>
          <a:p>
            <a:pPr lvl="0"/>
            <a:r>
              <a:rPr lang="en-US"/>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0933"/>
            </a:lvl1pPr>
            <a:lvl2pPr>
              <a:defRPr sz="9200"/>
            </a:lvl2pPr>
            <a:lvl3pPr>
              <a:defRPr sz="8266"/>
            </a:lvl3pPr>
            <a:lvl4pPr>
              <a:defRPr sz="7333"/>
            </a:lvl4pPr>
            <a:lvl5pPr>
              <a:defRPr sz="7333"/>
            </a:lvl5pPr>
            <a:lvl6pPr>
              <a:defRPr sz="7333"/>
            </a:lvl6pPr>
            <a:lvl7pPr>
              <a:defRPr sz="7333"/>
            </a:lvl7pPr>
            <a:lvl8pPr>
              <a:defRPr sz="7333"/>
            </a:lvl8pPr>
            <a:lvl9pPr>
              <a:defRPr sz="7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0933" b="1"/>
            </a:lvl1pPr>
            <a:lvl2pPr marL="2089961" indent="0">
              <a:buNone/>
              <a:defRPr sz="9200" b="1"/>
            </a:lvl2pPr>
            <a:lvl3pPr marL="4179922" indent="0">
              <a:buNone/>
              <a:defRPr sz="8266" b="1"/>
            </a:lvl3pPr>
            <a:lvl4pPr marL="6269885" indent="0">
              <a:buNone/>
              <a:defRPr sz="7333" b="1"/>
            </a:lvl4pPr>
            <a:lvl5pPr marL="8359846" indent="0">
              <a:buNone/>
              <a:defRPr sz="7333" b="1"/>
            </a:lvl5pPr>
            <a:lvl6pPr marL="10449807" indent="0">
              <a:buNone/>
              <a:defRPr sz="7333" b="1"/>
            </a:lvl6pPr>
            <a:lvl7pPr marL="12539768" indent="0">
              <a:buNone/>
              <a:defRPr sz="7333" b="1"/>
            </a:lvl7pPr>
            <a:lvl8pPr marL="14629729" indent="0">
              <a:buNone/>
              <a:defRPr sz="7333" b="1"/>
            </a:lvl8pPr>
            <a:lvl9pPr marL="16719691" indent="0">
              <a:buNone/>
              <a:defRPr sz="7333" b="1"/>
            </a:lvl9pPr>
          </a:lstStyle>
          <a:p>
            <a:pPr lvl="0"/>
            <a:r>
              <a:rPr lang="en-US"/>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0933"/>
            </a:lvl1pPr>
            <a:lvl2pPr>
              <a:defRPr sz="9200"/>
            </a:lvl2pPr>
            <a:lvl3pPr>
              <a:defRPr sz="8266"/>
            </a:lvl3pPr>
            <a:lvl4pPr>
              <a:defRPr sz="7333"/>
            </a:lvl4pPr>
            <a:lvl5pPr>
              <a:defRPr sz="7333"/>
            </a:lvl5pPr>
            <a:lvl6pPr>
              <a:defRPr sz="7333"/>
            </a:lvl6pPr>
            <a:lvl7pPr>
              <a:defRPr sz="7333"/>
            </a:lvl7pPr>
            <a:lvl8pPr>
              <a:defRPr sz="7333"/>
            </a:lvl8pPr>
            <a:lvl9pPr>
              <a:defRPr sz="7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226950-D729-264F-A683-AF4BFA056B1F}" type="datetimeFigureOut">
              <a:rPr lang="en-US" smtClean="0"/>
              <a:t>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100542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226950-D729-264F-A683-AF4BFA056B1F}" type="datetimeFigureOut">
              <a:rPr lang="en-US" smtClean="0"/>
              <a:t>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108782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26950-D729-264F-A683-AF4BFA056B1F}" type="datetimeFigureOut">
              <a:rPr lang="en-US" smtClean="0"/>
              <a:t>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426324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200" b="1"/>
            </a:lvl1pPr>
          </a:lstStyle>
          <a:p>
            <a:r>
              <a:rPr lang="en-US"/>
              <a:t>Click to edit Master title style</a:t>
            </a:r>
          </a:p>
        </p:txBody>
      </p:sp>
      <p:sp>
        <p:nvSpPr>
          <p:cNvPr id="3" name="Content Placeholder 2"/>
          <p:cNvSpPr>
            <a:spLocks noGrp="1"/>
          </p:cNvSpPr>
          <p:nvPr>
            <p:ph idx="1"/>
          </p:nvPr>
        </p:nvSpPr>
        <p:spPr>
          <a:xfrm>
            <a:off x="17160240" y="1310642"/>
            <a:ext cx="24536400" cy="28094943"/>
          </a:xfrm>
        </p:spPr>
        <p:txBody>
          <a:bodyPr/>
          <a:lstStyle>
            <a:lvl1pPr>
              <a:defRPr sz="14666"/>
            </a:lvl1pPr>
            <a:lvl2pPr>
              <a:defRPr sz="12800"/>
            </a:lvl2pPr>
            <a:lvl3pPr>
              <a:defRPr sz="10933"/>
            </a:lvl3pPr>
            <a:lvl4pPr>
              <a:defRPr sz="9200"/>
            </a:lvl4pPr>
            <a:lvl5pPr>
              <a:defRPr sz="9200"/>
            </a:lvl5pPr>
            <a:lvl6pPr>
              <a:defRPr sz="9200"/>
            </a:lvl6pPr>
            <a:lvl7pPr>
              <a:defRPr sz="9200"/>
            </a:lvl7pPr>
            <a:lvl8pPr>
              <a:defRPr sz="9200"/>
            </a:lvl8pPr>
            <a:lvl9pPr>
              <a:defRPr sz="9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400"/>
            </a:lvl1pPr>
            <a:lvl2pPr marL="2089961" indent="0">
              <a:buNone/>
              <a:defRPr sz="5467"/>
            </a:lvl2pPr>
            <a:lvl3pPr marL="4179922" indent="0">
              <a:buNone/>
              <a:defRPr sz="4533"/>
            </a:lvl3pPr>
            <a:lvl4pPr marL="6269885" indent="0">
              <a:buNone/>
              <a:defRPr sz="4133"/>
            </a:lvl4pPr>
            <a:lvl5pPr marL="8359846" indent="0">
              <a:buNone/>
              <a:defRPr sz="4133"/>
            </a:lvl5pPr>
            <a:lvl6pPr marL="10449807" indent="0">
              <a:buNone/>
              <a:defRPr sz="4133"/>
            </a:lvl6pPr>
            <a:lvl7pPr marL="12539768" indent="0">
              <a:buNone/>
              <a:defRPr sz="4133"/>
            </a:lvl7pPr>
            <a:lvl8pPr marL="14629729" indent="0">
              <a:buNone/>
              <a:defRPr sz="4133"/>
            </a:lvl8pPr>
            <a:lvl9pPr marL="16719691"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fld id="{80226950-D729-264F-A683-AF4BFA056B1F}"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34916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2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4666"/>
            </a:lvl1pPr>
            <a:lvl2pPr marL="2089961" indent="0">
              <a:buNone/>
              <a:defRPr sz="12800"/>
            </a:lvl2pPr>
            <a:lvl3pPr marL="4179922" indent="0">
              <a:buNone/>
              <a:defRPr sz="10933"/>
            </a:lvl3pPr>
            <a:lvl4pPr marL="6269885" indent="0">
              <a:buNone/>
              <a:defRPr sz="9200"/>
            </a:lvl4pPr>
            <a:lvl5pPr marL="8359846" indent="0">
              <a:buNone/>
              <a:defRPr sz="9200"/>
            </a:lvl5pPr>
            <a:lvl6pPr marL="10449807" indent="0">
              <a:buNone/>
              <a:defRPr sz="9200"/>
            </a:lvl6pPr>
            <a:lvl7pPr marL="12539768" indent="0">
              <a:buNone/>
              <a:defRPr sz="9200"/>
            </a:lvl7pPr>
            <a:lvl8pPr marL="14629729" indent="0">
              <a:buNone/>
              <a:defRPr sz="9200"/>
            </a:lvl8pPr>
            <a:lvl9pPr marL="16719691" indent="0">
              <a:buNone/>
              <a:defRPr sz="9200"/>
            </a:lvl9pPr>
          </a:lstStyle>
          <a:p>
            <a:endParaRPr lang="en-US"/>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400"/>
            </a:lvl1pPr>
            <a:lvl2pPr marL="2089961" indent="0">
              <a:buNone/>
              <a:defRPr sz="5467"/>
            </a:lvl2pPr>
            <a:lvl3pPr marL="4179922" indent="0">
              <a:buNone/>
              <a:defRPr sz="4533"/>
            </a:lvl3pPr>
            <a:lvl4pPr marL="6269885" indent="0">
              <a:buNone/>
              <a:defRPr sz="4133"/>
            </a:lvl4pPr>
            <a:lvl5pPr marL="8359846" indent="0">
              <a:buNone/>
              <a:defRPr sz="4133"/>
            </a:lvl5pPr>
            <a:lvl6pPr marL="10449807" indent="0">
              <a:buNone/>
              <a:defRPr sz="4133"/>
            </a:lvl6pPr>
            <a:lvl7pPr marL="12539768" indent="0">
              <a:buNone/>
              <a:defRPr sz="4133"/>
            </a:lvl7pPr>
            <a:lvl8pPr marL="14629729" indent="0">
              <a:buNone/>
              <a:defRPr sz="4133"/>
            </a:lvl8pPr>
            <a:lvl9pPr marL="16719691"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fld id="{80226950-D729-264F-A683-AF4BFA056B1F}"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0771BA-8CFD-624A-8ABF-89A1597C1F20}" type="slidenum">
              <a:rPr lang="en-US" smtClean="0"/>
              <a:t>‹#›</a:t>
            </a:fld>
            <a:endParaRPr lang="en-US" dirty="0"/>
          </a:p>
        </p:txBody>
      </p:sp>
    </p:spTree>
    <p:extLst>
      <p:ext uri="{BB962C8B-B14F-4D97-AF65-F5344CB8AC3E}">
        <p14:creationId xmlns:p14="http://schemas.microsoft.com/office/powerpoint/2010/main" val="36184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313502" tIns="156751" rIns="313502" bIns="156751" rtlCol="0" anchor="ctr">
            <a:normAutofit/>
          </a:bodyPr>
          <a:lstStyle/>
          <a:p>
            <a:r>
              <a:rPr lang="en-US"/>
              <a:t>Click to edit Master title style</a:t>
            </a:r>
          </a:p>
        </p:txBody>
      </p:sp>
      <p:sp>
        <p:nvSpPr>
          <p:cNvPr id="3" name="Text Placeholder 2"/>
          <p:cNvSpPr>
            <a:spLocks noGrp="1"/>
          </p:cNvSpPr>
          <p:nvPr>
            <p:ph type="body" idx="1"/>
          </p:nvPr>
        </p:nvSpPr>
        <p:spPr>
          <a:xfrm>
            <a:off x="2194560" y="7680962"/>
            <a:ext cx="39502080" cy="21724623"/>
          </a:xfrm>
          <a:prstGeom prst="rect">
            <a:avLst/>
          </a:prstGeom>
        </p:spPr>
        <p:txBody>
          <a:bodyPr vert="horz" lIns="313502" tIns="156751" rIns="313502" bIns="1567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313502" tIns="156751" rIns="313502" bIns="156751" rtlCol="0" anchor="ctr"/>
          <a:lstStyle>
            <a:lvl1pPr algn="l">
              <a:defRPr sz="5467">
                <a:solidFill>
                  <a:schemeClr val="tx1">
                    <a:tint val="75000"/>
                  </a:schemeClr>
                </a:solidFill>
              </a:defRPr>
            </a:lvl1pPr>
          </a:lstStyle>
          <a:p>
            <a:fld id="{80226950-D729-264F-A683-AF4BFA056B1F}" type="datetimeFigureOut">
              <a:rPr lang="en-US" smtClean="0"/>
              <a:t>11/3/21</a:t>
            </a:fld>
            <a:endParaRPr lang="en-US" dirty="0"/>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313502" tIns="156751" rIns="313502" bIns="156751" rtlCol="0" anchor="ctr"/>
          <a:lstStyle>
            <a:lvl1pPr algn="ctr">
              <a:defRPr sz="54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13502" tIns="156751" rIns="313502" bIns="156751" rtlCol="0" anchor="ctr"/>
          <a:lstStyle>
            <a:lvl1pPr algn="r">
              <a:defRPr sz="5467">
                <a:solidFill>
                  <a:schemeClr val="tx1">
                    <a:tint val="75000"/>
                  </a:schemeClr>
                </a:solidFill>
              </a:defRPr>
            </a:lvl1pPr>
          </a:lstStyle>
          <a:p>
            <a:fld id="{320771BA-8CFD-624A-8ABF-89A1597C1F20}" type="slidenum">
              <a:rPr lang="en-US" smtClean="0"/>
              <a:t>‹#›</a:t>
            </a:fld>
            <a:endParaRPr lang="en-US" dirty="0"/>
          </a:p>
        </p:txBody>
      </p:sp>
    </p:spTree>
    <p:extLst>
      <p:ext uri="{BB962C8B-B14F-4D97-AF65-F5344CB8AC3E}">
        <p14:creationId xmlns:p14="http://schemas.microsoft.com/office/powerpoint/2010/main" val="28242860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2089961" rtl="0" eaLnBrk="1" latinLnBrk="0" hangingPunct="1">
        <a:spcBef>
          <a:spcPct val="0"/>
        </a:spcBef>
        <a:buNone/>
        <a:defRPr sz="20133" kern="1200">
          <a:solidFill>
            <a:schemeClr val="tx1"/>
          </a:solidFill>
          <a:latin typeface="+mj-lt"/>
          <a:ea typeface="+mj-ea"/>
          <a:cs typeface="+mj-cs"/>
        </a:defRPr>
      </a:lvl1pPr>
    </p:titleStyle>
    <p:bodyStyle>
      <a:lvl1pPr marL="1567471" indent="-1567471" algn="l" defTabSz="2089961" rtl="0" eaLnBrk="1" latinLnBrk="0" hangingPunct="1">
        <a:spcBef>
          <a:spcPct val="20000"/>
        </a:spcBef>
        <a:buFont typeface="Arial"/>
        <a:buChar char="•"/>
        <a:defRPr sz="14666" kern="1200">
          <a:solidFill>
            <a:schemeClr val="tx1"/>
          </a:solidFill>
          <a:latin typeface="+mn-lt"/>
          <a:ea typeface="+mn-ea"/>
          <a:cs typeface="+mn-cs"/>
        </a:defRPr>
      </a:lvl1pPr>
      <a:lvl2pPr marL="3396187" indent="-1306226" algn="l" defTabSz="2089961" rtl="0" eaLnBrk="1" latinLnBrk="0" hangingPunct="1">
        <a:spcBef>
          <a:spcPct val="20000"/>
        </a:spcBef>
        <a:buFont typeface="Arial"/>
        <a:buChar char="–"/>
        <a:defRPr sz="12800" kern="1200">
          <a:solidFill>
            <a:schemeClr val="tx1"/>
          </a:solidFill>
          <a:latin typeface="+mn-lt"/>
          <a:ea typeface="+mn-ea"/>
          <a:cs typeface="+mn-cs"/>
        </a:defRPr>
      </a:lvl2pPr>
      <a:lvl3pPr marL="5224904" indent="-1044981" algn="l" defTabSz="2089961" rtl="0" eaLnBrk="1" latinLnBrk="0" hangingPunct="1">
        <a:spcBef>
          <a:spcPct val="20000"/>
        </a:spcBef>
        <a:buFont typeface="Arial"/>
        <a:buChar char="•"/>
        <a:defRPr sz="10933" kern="1200">
          <a:solidFill>
            <a:schemeClr val="tx1"/>
          </a:solidFill>
          <a:latin typeface="+mn-lt"/>
          <a:ea typeface="+mn-ea"/>
          <a:cs typeface="+mn-cs"/>
        </a:defRPr>
      </a:lvl3pPr>
      <a:lvl4pPr marL="7314865" indent="-1044981" algn="l" defTabSz="2089961" rtl="0" eaLnBrk="1" latinLnBrk="0" hangingPunct="1">
        <a:spcBef>
          <a:spcPct val="20000"/>
        </a:spcBef>
        <a:buFont typeface="Arial"/>
        <a:buChar char="–"/>
        <a:defRPr sz="9200" kern="1200">
          <a:solidFill>
            <a:schemeClr val="tx1"/>
          </a:solidFill>
          <a:latin typeface="+mn-lt"/>
          <a:ea typeface="+mn-ea"/>
          <a:cs typeface="+mn-cs"/>
        </a:defRPr>
      </a:lvl4pPr>
      <a:lvl5pPr marL="9404826" indent="-1044981" algn="l" defTabSz="2089961" rtl="0" eaLnBrk="1" latinLnBrk="0" hangingPunct="1">
        <a:spcBef>
          <a:spcPct val="20000"/>
        </a:spcBef>
        <a:buFont typeface="Arial"/>
        <a:buChar char="»"/>
        <a:defRPr sz="9200" kern="1200">
          <a:solidFill>
            <a:schemeClr val="tx1"/>
          </a:solidFill>
          <a:latin typeface="+mn-lt"/>
          <a:ea typeface="+mn-ea"/>
          <a:cs typeface="+mn-cs"/>
        </a:defRPr>
      </a:lvl5pPr>
      <a:lvl6pPr marL="11494787" indent="-1044981" algn="l" defTabSz="2089961" rtl="0" eaLnBrk="1" latinLnBrk="0" hangingPunct="1">
        <a:spcBef>
          <a:spcPct val="20000"/>
        </a:spcBef>
        <a:buFont typeface="Arial"/>
        <a:buChar char="•"/>
        <a:defRPr sz="9200" kern="1200">
          <a:solidFill>
            <a:schemeClr val="tx1"/>
          </a:solidFill>
          <a:latin typeface="+mn-lt"/>
          <a:ea typeface="+mn-ea"/>
          <a:cs typeface="+mn-cs"/>
        </a:defRPr>
      </a:lvl6pPr>
      <a:lvl7pPr marL="13584748" indent="-1044981" algn="l" defTabSz="2089961" rtl="0" eaLnBrk="1" latinLnBrk="0" hangingPunct="1">
        <a:spcBef>
          <a:spcPct val="20000"/>
        </a:spcBef>
        <a:buFont typeface="Arial"/>
        <a:buChar char="•"/>
        <a:defRPr sz="9200" kern="1200">
          <a:solidFill>
            <a:schemeClr val="tx1"/>
          </a:solidFill>
          <a:latin typeface="+mn-lt"/>
          <a:ea typeface="+mn-ea"/>
          <a:cs typeface="+mn-cs"/>
        </a:defRPr>
      </a:lvl7pPr>
      <a:lvl8pPr marL="15674711" indent="-1044981" algn="l" defTabSz="2089961" rtl="0" eaLnBrk="1" latinLnBrk="0" hangingPunct="1">
        <a:spcBef>
          <a:spcPct val="20000"/>
        </a:spcBef>
        <a:buFont typeface="Arial"/>
        <a:buChar char="•"/>
        <a:defRPr sz="9200" kern="1200">
          <a:solidFill>
            <a:schemeClr val="tx1"/>
          </a:solidFill>
          <a:latin typeface="+mn-lt"/>
          <a:ea typeface="+mn-ea"/>
          <a:cs typeface="+mn-cs"/>
        </a:defRPr>
      </a:lvl8pPr>
      <a:lvl9pPr marL="17764672" indent="-1044981" algn="l" defTabSz="2089961" rtl="0" eaLnBrk="1" latinLnBrk="0" hangingPunct="1">
        <a:spcBef>
          <a:spcPct val="20000"/>
        </a:spcBef>
        <a:buFont typeface="Arial"/>
        <a:buChar char="•"/>
        <a:defRPr sz="9200" kern="1200">
          <a:solidFill>
            <a:schemeClr val="tx1"/>
          </a:solidFill>
          <a:latin typeface="+mn-lt"/>
          <a:ea typeface="+mn-ea"/>
          <a:cs typeface="+mn-cs"/>
        </a:defRPr>
      </a:lvl9pPr>
    </p:bodyStyle>
    <p:otherStyle>
      <a:defPPr>
        <a:defRPr lang="en-US"/>
      </a:defPPr>
      <a:lvl1pPr marL="0" algn="l" defTabSz="2089961" rtl="0" eaLnBrk="1" latinLnBrk="0" hangingPunct="1">
        <a:defRPr sz="8266" kern="1200">
          <a:solidFill>
            <a:schemeClr val="tx1"/>
          </a:solidFill>
          <a:latin typeface="+mn-lt"/>
          <a:ea typeface="+mn-ea"/>
          <a:cs typeface="+mn-cs"/>
        </a:defRPr>
      </a:lvl1pPr>
      <a:lvl2pPr marL="2089961" algn="l" defTabSz="2089961" rtl="0" eaLnBrk="1" latinLnBrk="0" hangingPunct="1">
        <a:defRPr sz="8266" kern="1200">
          <a:solidFill>
            <a:schemeClr val="tx1"/>
          </a:solidFill>
          <a:latin typeface="+mn-lt"/>
          <a:ea typeface="+mn-ea"/>
          <a:cs typeface="+mn-cs"/>
        </a:defRPr>
      </a:lvl2pPr>
      <a:lvl3pPr marL="4179922" algn="l" defTabSz="2089961" rtl="0" eaLnBrk="1" latinLnBrk="0" hangingPunct="1">
        <a:defRPr sz="8266" kern="1200">
          <a:solidFill>
            <a:schemeClr val="tx1"/>
          </a:solidFill>
          <a:latin typeface="+mn-lt"/>
          <a:ea typeface="+mn-ea"/>
          <a:cs typeface="+mn-cs"/>
        </a:defRPr>
      </a:lvl3pPr>
      <a:lvl4pPr marL="6269885" algn="l" defTabSz="2089961" rtl="0" eaLnBrk="1" latinLnBrk="0" hangingPunct="1">
        <a:defRPr sz="8266" kern="1200">
          <a:solidFill>
            <a:schemeClr val="tx1"/>
          </a:solidFill>
          <a:latin typeface="+mn-lt"/>
          <a:ea typeface="+mn-ea"/>
          <a:cs typeface="+mn-cs"/>
        </a:defRPr>
      </a:lvl4pPr>
      <a:lvl5pPr marL="8359846" algn="l" defTabSz="2089961" rtl="0" eaLnBrk="1" latinLnBrk="0" hangingPunct="1">
        <a:defRPr sz="8266" kern="1200">
          <a:solidFill>
            <a:schemeClr val="tx1"/>
          </a:solidFill>
          <a:latin typeface="+mn-lt"/>
          <a:ea typeface="+mn-ea"/>
          <a:cs typeface="+mn-cs"/>
        </a:defRPr>
      </a:lvl5pPr>
      <a:lvl6pPr marL="10449807" algn="l" defTabSz="2089961" rtl="0" eaLnBrk="1" latinLnBrk="0" hangingPunct="1">
        <a:defRPr sz="8266" kern="1200">
          <a:solidFill>
            <a:schemeClr val="tx1"/>
          </a:solidFill>
          <a:latin typeface="+mn-lt"/>
          <a:ea typeface="+mn-ea"/>
          <a:cs typeface="+mn-cs"/>
        </a:defRPr>
      </a:lvl6pPr>
      <a:lvl7pPr marL="12539768" algn="l" defTabSz="2089961" rtl="0" eaLnBrk="1" latinLnBrk="0" hangingPunct="1">
        <a:defRPr sz="8266" kern="1200">
          <a:solidFill>
            <a:schemeClr val="tx1"/>
          </a:solidFill>
          <a:latin typeface="+mn-lt"/>
          <a:ea typeface="+mn-ea"/>
          <a:cs typeface="+mn-cs"/>
        </a:defRPr>
      </a:lvl7pPr>
      <a:lvl8pPr marL="14629729" algn="l" defTabSz="2089961" rtl="0" eaLnBrk="1" latinLnBrk="0" hangingPunct="1">
        <a:defRPr sz="8266" kern="1200">
          <a:solidFill>
            <a:schemeClr val="tx1"/>
          </a:solidFill>
          <a:latin typeface="+mn-lt"/>
          <a:ea typeface="+mn-ea"/>
          <a:cs typeface="+mn-cs"/>
        </a:defRPr>
      </a:lvl8pPr>
      <a:lvl9pPr marL="16719691" algn="l" defTabSz="2089961" rtl="0" eaLnBrk="1" latinLnBrk="0" hangingPunct="1">
        <a:defRPr sz="8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hyperlink" Target="mailto:jamesbrowning@upike.edu" TargetMode="Externa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hyperlink" Target="mailto:darlafrench@upike.edu"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https://festivaloffaiths.org/"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16F1F"/>
            </a:gs>
            <a:gs pos="100000">
              <a:srgbClr val="FFFFFF"/>
            </a:gs>
          </a:gsLst>
          <a:lin ang="0" scaled="1"/>
          <a:tileRect/>
        </a:gradFill>
        <a:effectLst/>
      </p:bgPr>
    </p:bg>
    <p:spTree>
      <p:nvGrpSpPr>
        <p:cNvPr id="1" name=""/>
        <p:cNvGrpSpPr/>
        <p:nvPr/>
      </p:nvGrpSpPr>
      <p:grpSpPr>
        <a:xfrm>
          <a:off x="0" y="0"/>
          <a:ext cx="0" cy="0"/>
          <a:chOff x="0" y="0"/>
          <a:chExt cx="0" cy="0"/>
        </a:xfrm>
      </p:grpSpPr>
      <p:sp>
        <p:nvSpPr>
          <p:cNvPr id="5" name="Rectangle 4"/>
          <p:cNvSpPr/>
          <p:nvPr/>
        </p:nvSpPr>
        <p:spPr>
          <a:xfrm>
            <a:off x="248187" y="271623"/>
            <a:ext cx="41513767" cy="3869131"/>
          </a:xfrm>
          <a:prstGeom prst="rect">
            <a:avLst/>
          </a:prstGeom>
        </p:spPr>
        <p:txBody>
          <a:bodyPr wrap="square" lIns="417953" tIns="208976" rIns="417953" bIns="208976">
            <a:spAutoFit/>
          </a:bodyPr>
          <a:lstStyle/>
          <a:p>
            <a:r>
              <a:rPr lang="en-US" sz="8000" b="1" dirty="0">
                <a:latin typeface="Trebuchet MS"/>
                <a:cs typeface="Times New Roman" panose="02020603050405020304" pitchFamily="18" charset="0"/>
              </a:rPr>
              <a:t>Science and Religion in Symbiosis: A Collaborative Learning Experience </a:t>
            </a:r>
          </a:p>
          <a:p>
            <a:r>
              <a:rPr lang="en-US" sz="8000" b="1" dirty="0">
                <a:latin typeface="Trebuchet MS"/>
                <a:cs typeface="Times New Roman" panose="02020603050405020304" pitchFamily="18" charset="0"/>
              </a:rPr>
              <a:t>for Biology Majors in a Liberal Arts Undergraduate Setting</a:t>
            </a:r>
          </a:p>
          <a:p>
            <a:r>
              <a:rPr lang="en-US" sz="6400" dirty="0">
                <a:latin typeface="Trebuchet MS"/>
                <a:cs typeface="Times New Roman" panose="02020603050405020304" pitchFamily="18" charset="0"/>
              </a:rPr>
              <a:t>Darla French, Dept of Biology </a:t>
            </a:r>
            <a:r>
              <a:rPr lang="en-US" sz="4000" dirty="0">
                <a:latin typeface="Trebuchet MS"/>
                <a:cs typeface="Times New Roman" panose="02020603050405020304" pitchFamily="18" charset="0"/>
              </a:rPr>
              <a:t>(</a:t>
            </a:r>
            <a:r>
              <a:rPr lang="en-US" sz="4000" dirty="0">
                <a:latin typeface="Trebuchet MS"/>
                <a:cs typeface="Times New Roman" panose="02020603050405020304" pitchFamily="18" charset="0"/>
                <a:hlinkClick r:id="rId2"/>
              </a:rPr>
              <a:t>darlafrench@upike.edu</a:t>
            </a:r>
            <a:r>
              <a:rPr lang="en-US" sz="4000" dirty="0">
                <a:latin typeface="Trebuchet MS"/>
                <a:cs typeface="Times New Roman" panose="02020603050405020304" pitchFamily="18" charset="0"/>
              </a:rPr>
              <a:t>) </a:t>
            </a:r>
            <a:r>
              <a:rPr lang="en-US" sz="6400" dirty="0">
                <a:latin typeface="Trebuchet MS"/>
                <a:cs typeface="Times New Roman" panose="02020603050405020304" pitchFamily="18" charset="0"/>
              </a:rPr>
              <a:t>&amp; James Browning, Dept of Religion </a:t>
            </a:r>
            <a:r>
              <a:rPr lang="en-US" sz="4000" dirty="0">
                <a:latin typeface="Trebuchet MS"/>
                <a:cs typeface="Times New Roman" panose="02020603050405020304" pitchFamily="18" charset="0"/>
              </a:rPr>
              <a:t>(</a:t>
            </a:r>
            <a:r>
              <a:rPr lang="en-US" sz="4000" dirty="0">
                <a:latin typeface="Trebuchet MS"/>
                <a:cs typeface="Times New Roman" panose="02020603050405020304" pitchFamily="18" charset="0"/>
                <a:hlinkClick r:id="rId3"/>
              </a:rPr>
              <a:t>jamesbrowning@upike.edu</a:t>
            </a:r>
            <a:r>
              <a:rPr lang="en-US" sz="4000" dirty="0">
                <a:latin typeface="Trebuchet MS"/>
                <a:cs typeface="Times New Roman" panose="02020603050405020304" pitchFamily="18" charset="0"/>
              </a:rPr>
              <a:t>) </a:t>
            </a:r>
            <a:endParaRPr lang="en-US" sz="6400" dirty="0">
              <a:latin typeface="Trebuchet MS"/>
              <a:cs typeface="Times New Roman" panose="02020603050405020304" pitchFamily="18" charset="0"/>
            </a:endParaRPr>
          </a:p>
        </p:txBody>
      </p:sp>
      <p:sp>
        <p:nvSpPr>
          <p:cNvPr id="2" name="TextBox 1"/>
          <p:cNvSpPr txBox="1"/>
          <p:nvPr/>
        </p:nvSpPr>
        <p:spPr>
          <a:xfrm>
            <a:off x="31215057" y="26879276"/>
            <a:ext cx="11974758" cy="2084027"/>
          </a:xfrm>
          <a:prstGeom prst="rect">
            <a:avLst/>
          </a:prstGeom>
          <a:noFill/>
          <a:ln w="76200">
            <a:solidFill>
              <a:schemeClr val="tx1"/>
            </a:solidFill>
          </a:ln>
        </p:spPr>
        <p:txBody>
          <a:bodyPr wrap="square" lIns="417953" tIns="208976" rIns="417953" bIns="208976" rtlCol="0">
            <a:spAutoFit/>
          </a:bodyPr>
          <a:lstStyle/>
          <a:p>
            <a:r>
              <a:rPr lang="en-US" sz="5200" b="1" dirty="0">
                <a:latin typeface="Trebuchet MS"/>
                <a:cs typeface="Times New Roman" panose="02020603050405020304" pitchFamily="18" charset="0"/>
              </a:rPr>
              <a:t>Literature Cited</a:t>
            </a:r>
          </a:p>
          <a:p>
            <a:r>
              <a:rPr lang="en-US" sz="2800" dirty="0">
                <a:latin typeface="Trebuchet MS"/>
                <a:cs typeface="Times New Roman" panose="02020603050405020304" pitchFamily="18" charset="0"/>
              </a:rPr>
              <a:t>For a complete list of books used with students in these courses, please see accompanying handout. </a:t>
            </a:r>
            <a:endParaRPr lang="en-US" sz="4133" dirty="0">
              <a:latin typeface="Trebuchet MS"/>
              <a:cs typeface="Times New Roman" panose="02020603050405020304" pitchFamily="18" charset="0"/>
            </a:endParaRPr>
          </a:p>
        </p:txBody>
      </p:sp>
      <p:sp>
        <p:nvSpPr>
          <p:cNvPr id="8" name="Rectangle 7"/>
          <p:cNvSpPr/>
          <p:nvPr/>
        </p:nvSpPr>
        <p:spPr>
          <a:xfrm>
            <a:off x="695084" y="13539262"/>
            <a:ext cx="11432831" cy="12013275"/>
          </a:xfrm>
          <a:prstGeom prst="rect">
            <a:avLst/>
          </a:prstGeom>
          <a:ln w="76200">
            <a:solidFill>
              <a:schemeClr val="tx1"/>
            </a:solidFill>
          </a:ln>
        </p:spPr>
        <p:txBody>
          <a:bodyPr wrap="square" lIns="121905" tIns="60953" rIns="121905" bIns="60953">
            <a:spAutoFit/>
          </a:bodyPr>
          <a:lstStyle/>
          <a:p>
            <a:pPr lvl="0"/>
            <a:r>
              <a:rPr lang="en-US" sz="5200" b="1" dirty="0">
                <a:solidFill>
                  <a:prstClr val="black"/>
                </a:solidFill>
                <a:latin typeface="Trebuchet MS"/>
                <a:cs typeface="Times New Roman" panose="02020603050405020304" pitchFamily="18" charset="0"/>
              </a:rPr>
              <a:t>Course Structure</a:t>
            </a:r>
            <a:endParaRPr lang="en-US" sz="4133" dirty="0">
              <a:latin typeface="Trebuchet MS"/>
              <a:cs typeface="Times New Roman" panose="02020603050405020304" pitchFamily="18" charset="0"/>
            </a:endParaRPr>
          </a:p>
          <a:p>
            <a:pPr>
              <a:spcAft>
                <a:spcPts val="2000"/>
              </a:spcAft>
            </a:pPr>
            <a:r>
              <a:rPr lang="en-US" sz="4133" dirty="0">
                <a:latin typeface="Trebuchet MS"/>
                <a:cs typeface="Times New Roman" panose="02020603050405020304" pitchFamily="18" charset="0"/>
              </a:rPr>
              <a:t>Discussion-based: Two 75-minute classes (BIO 383) &amp; three 50-minute classes (REL 383)/week</a:t>
            </a:r>
          </a:p>
          <a:p>
            <a:pPr>
              <a:spcAft>
                <a:spcPts val="2000"/>
              </a:spcAft>
            </a:pPr>
            <a:r>
              <a:rPr lang="en-US" sz="2400" dirty="0">
                <a:latin typeface="Trebuchet MS"/>
                <a:cs typeface="Times New Roman" panose="02020603050405020304" pitchFamily="18" charset="0"/>
              </a:rPr>
              <a:t>Required books &amp; discussion topics listed on accompanying handout below</a:t>
            </a:r>
          </a:p>
          <a:p>
            <a:pPr>
              <a:spcAft>
                <a:spcPts val="2000"/>
              </a:spcAft>
            </a:pPr>
            <a:r>
              <a:rPr lang="en-US" sz="4133" dirty="0">
                <a:latin typeface="Trebuchet MS"/>
                <a:cs typeface="Times New Roman" panose="02020603050405020304" pitchFamily="18" charset="0"/>
              </a:rPr>
              <a:t>Variety of high-impact, non-cognitive teaching practices </a:t>
            </a:r>
            <a:r>
              <a:rPr lang="en-US" sz="2400" dirty="0">
                <a:latin typeface="Trebuchet MS"/>
                <a:cs typeface="Times New Roman" panose="02020603050405020304" pitchFamily="18" charset="0"/>
              </a:rPr>
              <a:t>(</a:t>
            </a:r>
            <a:r>
              <a:rPr lang="en-US" sz="2400" dirty="0" err="1">
                <a:latin typeface="Trebuchet MS"/>
                <a:cs typeface="Times New Roman" panose="02020603050405020304" pitchFamily="18" charset="0"/>
              </a:rPr>
              <a:t>Kuh</a:t>
            </a:r>
            <a:r>
              <a:rPr lang="en-US" sz="2400" dirty="0">
                <a:latin typeface="Trebuchet MS"/>
                <a:cs typeface="Times New Roman" panose="02020603050405020304" pitchFamily="18" charset="0"/>
              </a:rPr>
              <a:t>, G.D. 2008. High-Impact Educational Practices: What they are, who has access to them, and why they matter.; and </a:t>
            </a:r>
            <a:r>
              <a:rPr lang="en-US" sz="2400" dirty="0" err="1">
                <a:latin typeface="Trebuchet MS"/>
                <a:cs typeface="Times New Roman" panose="02020603050405020304" pitchFamily="18" charset="0"/>
              </a:rPr>
              <a:t>Sedlacek</a:t>
            </a:r>
            <a:r>
              <a:rPr lang="en-US" sz="2400" dirty="0">
                <a:latin typeface="Trebuchet MS"/>
                <a:cs typeface="Times New Roman" panose="02020603050405020304" pitchFamily="18" charset="0"/>
              </a:rPr>
              <a:t>, W.E. 2004. Beyond the Big Test: Non-cognitive Assessment in Higher Education.)</a:t>
            </a:r>
            <a:endParaRPr lang="en-US" sz="4133" dirty="0">
              <a:latin typeface="Trebuchet MS"/>
              <a:cs typeface="Times New Roman" panose="02020603050405020304" pitchFamily="18" charset="0"/>
            </a:endParaRPr>
          </a:p>
          <a:p>
            <a:pPr marL="571500" indent="-571500">
              <a:spcAft>
                <a:spcPts val="2000"/>
              </a:spcAft>
              <a:buFont typeface="Arial" panose="020B0604020202020204" pitchFamily="34" charset="0"/>
              <a:buChar char="•"/>
            </a:pPr>
            <a:r>
              <a:rPr lang="en-US" sz="4000" dirty="0">
                <a:latin typeface="Trebuchet MS"/>
                <a:cs typeface="Times New Roman" panose="02020603050405020304" pitchFamily="18" charset="0"/>
              </a:rPr>
              <a:t>Leading discussions, giving presentations (oral communication)</a:t>
            </a:r>
          </a:p>
          <a:p>
            <a:pPr marL="571500" indent="-571500">
              <a:spcAft>
                <a:spcPts val="2000"/>
              </a:spcAft>
              <a:buFont typeface="Arial" panose="020B0604020202020204" pitchFamily="34" charset="0"/>
              <a:buChar char="•"/>
            </a:pPr>
            <a:r>
              <a:rPr lang="en-US" sz="4000" dirty="0">
                <a:latin typeface="Trebuchet MS"/>
                <a:cs typeface="Times New Roman" panose="02020603050405020304" pitchFamily="18" charset="0"/>
              </a:rPr>
              <a:t>Weekly reflections (personal journey; written communication)</a:t>
            </a:r>
          </a:p>
          <a:p>
            <a:pPr marL="571500" indent="-571500">
              <a:buFont typeface="Arial" panose="020B0604020202020204" pitchFamily="34" charset="0"/>
              <a:buChar char="•"/>
            </a:pPr>
            <a:r>
              <a:rPr lang="en-US" sz="4000" dirty="0">
                <a:latin typeface="Trebuchet MS"/>
                <a:cs typeface="Times New Roman" panose="02020603050405020304" pitchFamily="18" charset="0"/>
              </a:rPr>
              <a:t>Experiential learning activities – Visiting lab &amp; chapel, attending Louisville Festival of Faiths (</a:t>
            </a:r>
            <a:r>
              <a:rPr lang="en-US" sz="4000" dirty="0">
                <a:latin typeface="Trebuchet MS"/>
                <a:cs typeface="Times New Roman" panose="02020603050405020304" pitchFamily="18" charset="0"/>
                <a:hlinkClick r:id="rId4"/>
              </a:rPr>
              <a:t>festivaloffaiths.org</a:t>
            </a:r>
            <a:r>
              <a:rPr lang="en-US" sz="4000" dirty="0">
                <a:latin typeface="Trebuchet MS"/>
                <a:cs typeface="Times New Roman" panose="02020603050405020304" pitchFamily="18" charset="0"/>
              </a:rPr>
              <a:t> – Example theme “Faith &amp; Science”), in-class discussion with visiting experts, visual representation of perceived relationship between Science &amp; Religion</a:t>
            </a:r>
          </a:p>
        </p:txBody>
      </p:sp>
      <p:sp>
        <p:nvSpPr>
          <p:cNvPr id="20" name="Rectangle 19"/>
          <p:cNvSpPr/>
          <p:nvPr/>
        </p:nvSpPr>
        <p:spPr>
          <a:xfrm>
            <a:off x="31181516" y="20043661"/>
            <a:ext cx="12008299" cy="6360701"/>
          </a:xfrm>
          <a:prstGeom prst="rect">
            <a:avLst/>
          </a:prstGeom>
          <a:ln w="76200">
            <a:solidFill>
              <a:schemeClr val="tx1"/>
            </a:solidFill>
          </a:ln>
        </p:spPr>
        <p:txBody>
          <a:bodyPr wrap="square" lIns="121905" tIns="60953" rIns="121905" bIns="60953">
            <a:spAutoFit/>
          </a:bodyPr>
          <a:lstStyle/>
          <a:p>
            <a:r>
              <a:rPr lang="en-US" sz="5200" b="1" dirty="0">
                <a:latin typeface="Trebuchet MS"/>
                <a:cs typeface="Times New Roman" panose="02020603050405020304" pitchFamily="18" charset="0"/>
              </a:rPr>
              <a:t>Closing Thoughts</a:t>
            </a:r>
          </a:p>
          <a:p>
            <a:pPr marL="742950" indent="-742950" algn="just">
              <a:spcAft>
                <a:spcPts val="2000"/>
              </a:spcAft>
              <a:buFont typeface="+mj-lt"/>
              <a:buAutoNum type="arabicPeriod"/>
            </a:pPr>
            <a:r>
              <a:rPr lang="en-US" sz="3200" dirty="0">
                <a:latin typeface="Trebuchet MS"/>
                <a:cs typeface="Times New Roman" panose="02020603050405020304" pitchFamily="18" charset="0"/>
              </a:rPr>
              <a:t>Effects of participating in these courses carries over into other courses: Truly high-impact. Conversations begun here continued both outside classroom &amp; in other courses.</a:t>
            </a:r>
          </a:p>
          <a:p>
            <a:pPr marL="742950" indent="-742950" algn="just">
              <a:spcAft>
                <a:spcPts val="2000"/>
              </a:spcAft>
              <a:buFont typeface="+mj-lt"/>
              <a:buAutoNum type="arabicPeriod"/>
            </a:pPr>
            <a:r>
              <a:rPr lang="en-US" sz="3200" dirty="0">
                <a:latin typeface="Trebuchet MS"/>
                <a:cs typeface="Times New Roman" panose="02020603050405020304" pitchFamily="18" charset="0"/>
              </a:rPr>
              <a:t>Extensions into single-course, team-taught experience in Fall 2019: REL 389 Religion &amp; Nature = Specific application of what we have learned in our collaborative process.</a:t>
            </a:r>
          </a:p>
          <a:p>
            <a:pPr marL="742950" indent="-742950" algn="just">
              <a:spcAft>
                <a:spcPts val="2000"/>
              </a:spcAft>
              <a:buFont typeface="+mj-lt"/>
              <a:buAutoNum type="arabicPeriod"/>
            </a:pPr>
            <a:r>
              <a:rPr lang="en-US" sz="3200" dirty="0">
                <a:latin typeface="Trebuchet MS"/>
                <a:cs typeface="Times New Roman" panose="02020603050405020304" pitchFamily="18" charset="0"/>
              </a:rPr>
              <a:t>BIO 383 just got approved as permanent addition to undergraduate course catalog. Collaboration between BIO 383 &amp; REL 383 approved as fulfillment of new “Engaging Our World” category of Gen Ed core requirements.</a:t>
            </a:r>
          </a:p>
        </p:txBody>
      </p:sp>
      <p:sp>
        <p:nvSpPr>
          <p:cNvPr id="23" name="Rectangle 22"/>
          <p:cNvSpPr/>
          <p:nvPr/>
        </p:nvSpPr>
        <p:spPr>
          <a:xfrm>
            <a:off x="31215057" y="4353745"/>
            <a:ext cx="11974758" cy="15275963"/>
          </a:xfrm>
          <a:prstGeom prst="rect">
            <a:avLst/>
          </a:prstGeom>
          <a:ln w="76200">
            <a:solidFill>
              <a:schemeClr val="tx1"/>
            </a:solidFill>
          </a:ln>
        </p:spPr>
        <p:txBody>
          <a:bodyPr wrap="square" lIns="121905" tIns="60953" rIns="121905" bIns="60953">
            <a:spAutoFit/>
          </a:bodyPr>
          <a:lstStyle/>
          <a:p>
            <a:pPr algn="ctr">
              <a:spcAft>
                <a:spcPts val="2000"/>
              </a:spcAft>
            </a:pPr>
            <a:r>
              <a:rPr lang="en-US" sz="5200" b="1" dirty="0">
                <a:solidFill>
                  <a:srgbClr val="FF0000"/>
                </a:solidFill>
                <a:latin typeface="Trebuchet MS"/>
                <a:cs typeface="Times New Roman" panose="02020603050405020304" pitchFamily="18" charset="0"/>
              </a:rPr>
              <a:t>WE WANT TO HEAR FROM YOU!! </a:t>
            </a:r>
            <a:endParaRPr lang="en-US" sz="4800" b="1" dirty="0">
              <a:solidFill>
                <a:srgbClr val="FF0000"/>
              </a:solidFill>
              <a:latin typeface="Trebuchet MS"/>
              <a:cs typeface="Times New Roman" panose="02020603050405020304" pitchFamily="18" charset="0"/>
            </a:endParaRPr>
          </a:p>
          <a:p>
            <a:pPr algn="just">
              <a:spcAft>
                <a:spcPts val="2000"/>
              </a:spcAft>
            </a:pPr>
            <a:r>
              <a:rPr lang="en-US" sz="4000" dirty="0">
                <a:latin typeface="Trebuchet MS"/>
                <a:cs typeface="Times New Roman" panose="02020603050405020304" pitchFamily="18" charset="0"/>
              </a:rPr>
              <a:t>Help us clarify a vision for development of a set of resources to assist K-12 science teachers in understanding connections between Science (S) &amp; Religion (R) in order to increase comfort in addressing this topic with your own students. </a:t>
            </a:r>
            <a:endParaRPr lang="en-US" sz="4400" b="1" dirty="0">
              <a:latin typeface="Trebuchet MS"/>
              <a:cs typeface="Times New Roman" panose="02020603050405020304" pitchFamily="18" charset="0"/>
            </a:endParaRPr>
          </a:p>
          <a:p>
            <a:pPr>
              <a:spcAft>
                <a:spcPts val="2000"/>
              </a:spcAft>
            </a:pPr>
            <a:r>
              <a:rPr lang="en-US" sz="4400" b="1" dirty="0">
                <a:latin typeface="Trebuchet MS"/>
                <a:cs typeface="Times New Roman" panose="02020603050405020304" pitchFamily="18" charset="0"/>
              </a:rPr>
              <a:t>Please email us with your thoughts or leave comments on our clipboard below!</a:t>
            </a:r>
          </a:p>
          <a:p>
            <a:pPr>
              <a:spcAft>
                <a:spcPts val="2000"/>
              </a:spcAft>
            </a:pPr>
            <a:r>
              <a:rPr lang="en-US" sz="4400" dirty="0">
                <a:latin typeface="Trebuchet MS"/>
                <a:cs typeface="Times New Roman" panose="02020603050405020304" pitchFamily="18" charset="0"/>
              </a:rPr>
              <a:t>Questions on which we would love to hear your feedback:</a:t>
            </a:r>
          </a:p>
          <a:p>
            <a:pPr marL="685800" indent="-685800">
              <a:spcAft>
                <a:spcPts val="2000"/>
              </a:spcAft>
              <a:buFont typeface="Arial" panose="020B0604020202020204" pitchFamily="34" charset="0"/>
              <a:buChar char="•"/>
            </a:pPr>
            <a:r>
              <a:rPr lang="en-US" sz="4400" dirty="0">
                <a:latin typeface="Trebuchet MS"/>
                <a:cs typeface="Times New Roman" panose="02020603050405020304" pitchFamily="18" charset="0"/>
              </a:rPr>
              <a:t>Do your students have S &amp; R questions and if so, what are they?</a:t>
            </a:r>
          </a:p>
          <a:p>
            <a:pPr marL="685800" indent="-685800">
              <a:spcAft>
                <a:spcPts val="2000"/>
              </a:spcAft>
              <a:buFont typeface="Arial" panose="020B0604020202020204" pitchFamily="34" charset="0"/>
              <a:buChar char="•"/>
            </a:pPr>
            <a:r>
              <a:rPr lang="en-US" sz="4400" dirty="0">
                <a:latin typeface="Trebuchet MS"/>
                <a:cs typeface="Times New Roman" panose="02020603050405020304" pitchFamily="18" charset="0"/>
              </a:rPr>
              <a:t>What issues do your students have with the relationship between S &amp; R? (internal, external)</a:t>
            </a:r>
          </a:p>
          <a:p>
            <a:pPr marL="685800" indent="-685800">
              <a:spcAft>
                <a:spcPts val="2000"/>
              </a:spcAft>
              <a:buFont typeface="Arial" panose="020B0604020202020204" pitchFamily="34" charset="0"/>
              <a:buChar char="•"/>
            </a:pPr>
            <a:r>
              <a:rPr lang="en-US" sz="4400" dirty="0">
                <a:latin typeface="Trebuchet MS"/>
                <a:cs typeface="Times New Roman" panose="02020603050405020304" pitchFamily="18" charset="0"/>
              </a:rPr>
              <a:t>What is our best route to getting information into the hands of practicing teachers? </a:t>
            </a:r>
          </a:p>
          <a:p>
            <a:pPr marL="685800" indent="-685800">
              <a:spcAft>
                <a:spcPts val="2000"/>
              </a:spcAft>
              <a:buFont typeface="Arial" panose="020B0604020202020204" pitchFamily="34" charset="0"/>
              <a:buChar char="•"/>
            </a:pPr>
            <a:r>
              <a:rPr lang="en-US" sz="4400" dirty="0">
                <a:latin typeface="Trebuchet MS"/>
                <a:cs typeface="Times New Roman" panose="02020603050405020304" pitchFamily="18" charset="0"/>
              </a:rPr>
              <a:t>What should our end-product look like? (conceptual vs. practical)</a:t>
            </a:r>
          </a:p>
        </p:txBody>
      </p:sp>
      <p:pic>
        <p:nvPicPr>
          <p:cNvPr id="4" name="Picture 3">
            <a:extLst>
              <a:ext uri="{FF2B5EF4-FFF2-40B4-BE49-F238E27FC236}">
                <a16:creationId xmlns:a16="http://schemas.microsoft.com/office/drawing/2014/main" id="{6BF2FB33-6EAE-0A47-86ED-3AAE7FCF2722}"/>
              </a:ext>
            </a:extLst>
          </p:cNvPr>
          <p:cNvPicPr>
            <a:picLocks noChangeAspect="1"/>
          </p:cNvPicPr>
          <p:nvPr/>
        </p:nvPicPr>
        <p:blipFill>
          <a:blip r:embed="rId5"/>
          <a:stretch>
            <a:fillRect/>
          </a:stretch>
        </p:blipFill>
        <p:spPr>
          <a:xfrm>
            <a:off x="35537751" y="461908"/>
            <a:ext cx="7552267" cy="2709333"/>
          </a:xfrm>
          <a:prstGeom prst="rect">
            <a:avLst/>
          </a:prstGeom>
        </p:spPr>
      </p:pic>
      <p:sp>
        <p:nvSpPr>
          <p:cNvPr id="12" name="Rectangle 11">
            <a:extLst>
              <a:ext uri="{FF2B5EF4-FFF2-40B4-BE49-F238E27FC236}">
                <a16:creationId xmlns:a16="http://schemas.microsoft.com/office/drawing/2014/main" id="{457EFA04-84E5-1D4E-8785-2F30763F976D}"/>
              </a:ext>
            </a:extLst>
          </p:cNvPr>
          <p:cNvSpPr/>
          <p:nvPr/>
        </p:nvSpPr>
        <p:spPr>
          <a:xfrm>
            <a:off x="701385" y="4353745"/>
            <a:ext cx="11446934" cy="8710063"/>
          </a:xfrm>
          <a:prstGeom prst="rect">
            <a:avLst/>
          </a:prstGeom>
          <a:ln w="76200">
            <a:solidFill>
              <a:schemeClr val="tx1"/>
            </a:solidFill>
          </a:ln>
        </p:spPr>
        <p:txBody>
          <a:bodyPr wrap="square" lIns="121905" tIns="60953" rIns="121905" bIns="60953">
            <a:spAutoFit/>
          </a:bodyPr>
          <a:lstStyle/>
          <a:p>
            <a:pPr lvl="0"/>
            <a:r>
              <a:rPr lang="en-US" sz="5400" b="1" dirty="0">
                <a:solidFill>
                  <a:prstClr val="black"/>
                </a:solidFill>
                <a:latin typeface="Trebuchet MS"/>
                <a:cs typeface="Times New Roman" panose="02020603050405020304" pitchFamily="18" charset="0"/>
              </a:rPr>
              <a:t>Abstract</a:t>
            </a:r>
            <a:endParaRPr lang="en-US" sz="4400" b="1" dirty="0">
              <a:solidFill>
                <a:prstClr val="black"/>
              </a:solidFill>
              <a:latin typeface="Trebuchet MS"/>
              <a:cs typeface="Times New Roman" panose="02020603050405020304" pitchFamily="18" charset="0"/>
            </a:endParaRPr>
          </a:p>
          <a:p>
            <a:pPr algn="just"/>
            <a:r>
              <a:rPr lang="en-US" sz="3600" dirty="0">
                <a:latin typeface="Trebuchet MS"/>
                <a:cs typeface="Times New Roman" panose="02020603050405020304" pitchFamily="18" charset="0"/>
              </a:rPr>
              <a:t>This poster highlights an innovative teaching collaboration in which a biology professor &amp; a religion professor linked 2 undergraduate courses. Students were co-enrolled in REL 383 Religion &amp; Science (Dr. Browning) &amp; BIO 383 The Nature of Science (Dr. French), both discussion-based courses. Each instructor taught their own course &amp; was embedded in the other’s. Students participated in a variety of high-impact, non-cognitive teaching practices, including leading discussions &amp; doing experiential learning activities, all intentionally planned &amp; executed to allow exploration of connections between Science &amp; Religion and articulation of personal worldviews.</a:t>
            </a:r>
          </a:p>
        </p:txBody>
      </p:sp>
      <p:sp>
        <p:nvSpPr>
          <p:cNvPr id="31" name="TextBox 30">
            <a:extLst>
              <a:ext uri="{FF2B5EF4-FFF2-40B4-BE49-F238E27FC236}">
                <a16:creationId xmlns:a16="http://schemas.microsoft.com/office/drawing/2014/main" id="{B1E1E19C-5E0C-3341-BC0E-ED68F9560452}"/>
              </a:ext>
            </a:extLst>
          </p:cNvPr>
          <p:cNvSpPr txBox="1"/>
          <p:nvPr/>
        </p:nvSpPr>
        <p:spPr>
          <a:xfrm>
            <a:off x="31248599" y="29414301"/>
            <a:ext cx="11974757" cy="2976579"/>
          </a:xfrm>
          <a:prstGeom prst="rect">
            <a:avLst/>
          </a:prstGeom>
          <a:noFill/>
          <a:ln w="76200">
            <a:solidFill>
              <a:schemeClr val="tx1"/>
            </a:solidFill>
          </a:ln>
        </p:spPr>
        <p:txBody>
          <a:bodyPr wrap="square" lIns="417953" tIns="208976" rIns="417953" bIns="208976" rtlCol="0">
            <a:spAutoFit/>
          </a:bodyPr>
          <a:lstStyle/>
          <a:p>
            <a:r>
              <a:rPr lang="en-US" sz="5400" b="1" dirty="0">
                <a:latin typeface="Trebuchet MS"/>
                <a:cs typeface="Times New Roman" panose="02020603050405020304" pitchFamily="18" charset="0"/>
              </a:rPr>
              <a:t>Acknowledgements</a:t>
            </a:r>
          </a:p>
          <a:p>
            <a:pPr algn="just"/>
            <a:r>
              <a:rPr lang="en-US" sz="2800" dirty="0">
                <a:latin typeface="Trebuchet MS"/>
                <a:cs typeface="Times New Roman" panose="02020603050405020304" pitchFamily="18" charset="0"/>
              </a:rPr>
              <a:t>Thanks to Jess </a:t>
            </a:r>
            <a:r>
              <a:rPr lang="en-US" sz="2800" dirty="0" err="1">
                <a:latin typeface="Trebuchet MS"/>
                <a:cs typeface="Times New Roman" panose="02020603050405020304" pitchFamily="18" charset="0"/>
              </a:rPr>
              <a:t>Shadrick</a:t>
            </a:r>
            <a:r>
              <a:rPr lang="en-US" sz="2800" dirty="0">
                <a:latin typeface="Trebuchet MS"/>
                <a:cs typeface="Times New Roman" panose="02020603050405020304" pitchFamily="18" charset="0"/>
              </a:rPr>
              <a:t> for designing diagrams of 4 models; to UPIKE Admin for continued support of experimental collaboration; and our students, </a:t>
            </a:r>
            <a:r>
              <a:rPr lang="en-US" sz="2800">
                <a:latin typeface="Trebuchet MS"/>
                <a:cs typeface="Times New Roman" panose="02020603050405020304" pitchFamily="18" charset="0"/>
              </a:rPr>
              <a:t>Haley Osborne, </a:t>
            </a:r>
            <a:r>
              <a:rPr lang="en-US" sz="2800" dirty="0">
                <a:latin typeface="Trebuchet MS"/>
                <a:cs typeface="Times New Roman" panose="02020603050405020304" pitchFamily="18" charset="0"/>
              </a:rPr>
              <a:t>Brittany Reels, Megan Slone, Coy Rogers, and Ted Allen for allowing us to share their work on a larger stage.</a:t>
            </a:r>
          </a:p>
        </p:txBody>
      </p:sp>
      <p:grpSp>
        <p:nvGrpSpPr>
          <p:cNvPr id="50" name="Group 49">
            <a:extLst>
              <a:ext uri="{FF2B5EF4-FFF2-40B4-BE49-F238E27FC236}">
                <a16:creationId xmlns:a16="http://schemas.microsoft.com/office/drawing/2014/main" id="{5CA8F379-1083-6949-B00A-DBC3C4915E09}"/>
              </a:ext>
            </a:extLst>
          </p:cNvPr>
          <p:cNvGrpSpPr/>
          <p:nvPr/>
        </p:nvGrpSpPr>
        <p:grpSpPr>
          <a:xfrm>
            <a:off x="13133026" y="21014399"/>
            <a:ext cx="7788873" cy="11043857"/>
            <a:chOff x="13133026" y="21014399"/>
            <a:chExt cx="7788873" cy="11043857"/>
          </a:xfrm>
        </p:grpSpPr>
        <p:grpSp>
          <p:nvGrpSpPr>
            <p:cNvPr id="49" name="Group 48">
              <a:extLst>
                <a:ext uri="{FF2B5EF4-FFF2-40B4-BE49-F238E27FC236}">
                  <a16:creationId xmlns:a16="http://schemas.microsoft.com/office/drawing/2014/main" id="{1E8F479E-8642-0842-8750-D6AEB99193BA}"/>
                </a:ext>
              </a:extLst>
            </p:cNvPr>
            <p:cNvGrpSpPr/>
            <p:nvPr/>
          </p:nvGrpSpPr>
          <p:grpSpPr>
            <a:xfrm>
              <a:off x="13133026" y="21014399"/>
              <a:ext cx="7788873" cy="7788873"/>
              <a:chOff x="13133026" y="21014399"/>
              <a:chExt cx="7788873" cy="7788873"/>
            </a:xfrm>
          </p:grpSpPr>
          <p:pic>
            <p:nvPicPr>
              <p:cNvPr id="16" name="Picture 15">
                <a:extLst>
                  <a:ext uri="{FF2B5EF4-FFF2-40B4-BE49-F238E27FC236}">
                    <a16:creationId xmlns:a16="http://schemas.microsoft.com/office/drawing/2014/main" id="{BDFB19DB-A620-564B-8FE5-558E06DBEF95}"/>
                  </a:ext>
                </a:extLst>
              </p:cNvPr>
              <p:cNvPicPr>
                <a:picLocks noChangeAspect="1"/>
              </p:cNvPicPr>
              <p:nvPr/>
            </p:nvPicPr>
            <p:blipFill>
              <a:blip r:embed="rId6"/>
              <a:stretch>
                <a:fillRect/>
              </a:stretch>
            </p:blipFill>
            <p:spPr>
              <a:xfrm>
                <a:off x="13133026" y="21014399"/>
                <a:ext cx="7788873" cy="7788873"/>
              </a:xfrm>
              <a:prstGeom prst="rect">
                <a:avLst/>
              </a:prstGeom>
            </p:spPr>
          </p:pic>
          <p:sp>
            <p:nvSpPr>
              <p:cNvPr id="26" name="Rectangle 25">
                <a:extLst>
                  <a:ext uri="{FF2B5EF4-FFF2-40B4-BE49-F238E27FC236}">
                    <a16:creationId xmlns:a16="http://schemas.microsoft.com/office/drawing/2014/main" id="{4F34B711-B00C-FA4F-AA6B-99D30DBD70BC}"/>
                  </a:ext>
                </a:extLst>
              </p:cNvPr>
              <p:cNvSpPr/>
              <p:nvPr/>
            </p:nvSpPr>
            <p:spPr>
              <a:xfrm>
                <a:off x="14434484" y="21810632"/>
                <a:ext cx="5185955" cy="923316"/>
              </a:xfrm>
              <a:prstGeom prst="rect">
                <a:avLst/>
              </a:prstGeom>
            </p:spPr>
            <p:txBody>
              <a:bodyPr wrap="square" lIns="121905" tIns="60953" rIns="121905" bIns="60953">
                <a:spAutoFit/>
              </a:bodyPr>
              <a:lstStyle/>
              <a:p>
                <a:pPr lvl="0" algn="ctr"/>
                <a:r>
                  <a:rPr lang="en-US" sz="5200" b="1" dirty="0">
                    <a:solidFill>
                      <a:prstClr val="black"/>
                    </a:solidFill>
                    <a:latin typeface="Trebuchet MS"/>
                    <a:cs typeface="Times New Roman" panose="02020603050405020304" pitchFamily="18" charset="0"/>
                  </a:rPr>
                  <a:t>INTEGRATION</a:t>
                </a:r>
              </a:p>
            </p:txBody>
          </p:sp>
        </p:grpSp>
        <p:pic>
          <p:nvPicPr>
            <p:cNvPr id="32" name="Picture 31">
              <a:extLst>
                <a:ext uri="{FF2B5EF4-FFF2-40B4-BE49-F238E27FC236}">
                  <a16:creationId xmlns:a16="http://schemas.microsoft.com/office/drawing/2014/main" id="{E9C89104-F761-9F49-81CC-AC7119149310}"/>
                </a:ext>
              </a:extLst>
            </p:cNvPr>
            <p:cNvPicPr/>
            <p:nvPr/>
          </p:nvPicPr>
          <p:blipFill rotWithShape="1">
            <a:blip r:embed="rId7" cstate="print">
              <a:extLst>
                <a:ext uri="{28A0092B-C50C-407E-A947-70E740481C1C}">
                  <a14:useLocalDpi xmlns:a14="http://schemas.microsoft.com/office/drawing/2010/main" val="0"/>
                </a:ext>
              </a:extLst>
            </a:blip>
            <a:srcRect l="36218" t="20361" r="42251" b="29754"/>
            <a:stretch/>
          </p:blipFill>
          <p:spPr bwMode="auto">
            <a:xfrm rot="5400000">
              <a:off x="14613645" y="26159300"/>
              <a:ext cx="4982965" cy="6814948"/>
            </a:xfrm>
            <a:prstGeom prst="round2DiagRect">
              <a:avLst>
                <a:gd name="adj1" fmla="val 16667"/>
                <a:gd name="adj2" fmla="val 39759"/>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grpSp>
      <p:grpSp>
        <p:nvGrpSpPr>
          <p:cNvPr id="21" name="Group 20">
            <a:extLst>
              <a:ext uri="{FF2B5EF4-FFF2-40B4-BE49-F238E27FC236}">
                <a16:creationId xmlns:a16="http://schemas.microsoft.com/office/drawing/2014/main" id="{3ECB0580-6F88-2D4B-BE53-D79C9D183240}"/>
              </a:ext>
            </a:extLst>
          </p:cNvPr>
          <p:cNvGrpSpPr/>
          <p:nvPr/>
        </p:nvGrpSpPr>
        <p:grpSpPr>
          <a:xfrm>
            <a:off x="22686579" y="9288589"/>
            <a:ext cx="7788873" cy="11417646"/>
            <a:chOff x="22686579" y="5082349"/>
            <a:chExt cx="7788873" cy="11417646"/>
          </a:xfrm>
        </p:grpSpPr>
        <p:grpSp>
          <p:nvGrpSpPr>
            <p:cNvPr id="6" name="Group 5">
              <a:extLst>
                <a:ext uri="{FF2B5EF4-FFF2-40B4-BE49-F238E27FC236}">
                  <a16:creationId xmlns:a16="http://schemas.microsoft.com/office/drawing/2014/main" id="{83D2DA6D-90E2-964D-91AE-5B512A17754B}"/>
                </a:ext>
              </a:extLst>
            </p:cNvPr>
            <p:cNvGrpSpPr/>
            <p:nvPr/>
          </p:nvGrpSpPr>
          <p:grpSpPr>
            <a:xfrm>
              <a:off x="22686579" y="8711122"/>
              <a:ext cx="7788873" cy="7788873"/>
              <a:chOff x="22891136" y="5315219"/>
              <a:chExt cx="7788873" cy="7788873"/>
            </a:xfrm>
          </p:grpSpPr>
          <p:pic>
            <p:nvPicPr>
              <p:cNvPr id="10" name="Picture 9">
                <a:extLst>
                  <a:ext uri="{FF2B5EF4-FFF2-40B4-BE49-F238E27FC236}">
                    <a16:creationId xmlns:a16="http://schemas.microsoft.com/office/drawing/2014/main" id="{0DCC489D-AD2C-964A-BC83-5A44971B6074}"/>
                  </a:ext>
                </a:extLst>
              </p:cNvPr>
              <p:cNvPicPr>
                <a:picLocks noChangeAspect="1"/>
              </p:cNvPicPr>
              <p:nvPr/>
            </p:nvPicPr>
            <p:blipFill>
              <a:blip r:embed="rId8"/>
              <a:stretch>
                <a:fillRect/>
              </a:stretch>
            </p:blipFill>
            <p:spPr>
              <a:xfrm>
                <a:off x="22891136" y="5315219"/>
                <a:ext cx="7788873" cy="7788873"/>
              </a:xfrm>
              <a:prstGeom prst="rect">
                <a:avLst/>
              </a:prstGeom>
            </p:spPr>
          </p:pic>
          <p:sp>
            <p:nvSpPr>
              <p:cNvPr id="27" name="Rectangle 26">
                <a:extLst>
                  <a:ext uri="{FF2B5EF4-FFF2-40B4-BE49-F238E27FC236}">
                    <a16:creationId xmlns:a16="http://schemas.microsoft.com/office/drawing/2014/main" id="{1E9E9BED-65AE-0A40-82A5-FEAFCDDC5973}"/>
                  </a:ext>
                </a:extLst>
              </p:cNvPr>
              <p:cNvSpPr/>
              <p:nvPr/>
            </p:nvSpPr>
            <p:spPr>
              <a:xfrm>
                <a:off x="25035110" y="11933707"/>
                <a:ext cx="3511009" cy="923316"/>
              </a:xfrm>
              <a:prstGeom prst="rect">
                <a:avLst/>
              </a:prstGeom>
            </p:spPr>
            <p:txBody>
              <a:bodyPr wrap="square" lIns="121905" tIns="60953" rIns="121905" bIns="60953">
                <a:spAutoFit/>
              </a:bodyPr>
              <a:lstStyle/>
              <a:p>
                <a:pPr lvl="0" algn="ctr"/>
                <a:r>
                  <a:rPr lang="en-US" sz="5200" b="1" dirty="0">
                    <a:solidFill>
                      <a:prstClr val="black"/>
                    </a:solidFill>
                    <a:latin typeface="Trebuchet MS"/>
                    <a:cs typeface="Times New Roman" panose="02020603050405020304" pitchFamily="18" charset="0"/>
                  </a:rPr>
                  <a:t>DIALOGUE</a:t>
                </a:r>
              </a:p>
            </p:txBody>
          </p:sp>
        </p:grpSp>
        <p:pic>
          <p:nvPicPr>
            <p:cNvPr id="33" name="Picture 32">
              <a:extLst>
                <a:ext uri="{FF2B5EF4-FFF2-40B4-BE49-F238E27FC236}">
                  <a16:creationId xmlns:a16="http://schemas.microsoft.com/office/drawing/2014/main" id="{61056A26-92E1-4A43-819D-FBE07E934048}"/>
                </a:ext>
              </a:extLst>
            </p:cNvPr>
            <p:cNvPicPr/>
            <p:nvPr/>
          </p:nvPicPr>
          <p:blipFill rotWithShape="1">
            <a:blip r:embed="rId9" cstate="print">
              <a:extLst>
                <a:ext uri="{28A0092B-C50C-407E-A947-70E740481C1C}">
                  <a14:useLocalDpi xmlns:a14="http://schemas.microsoft.com/office/drawing/2010/main" val="0"/>
                </a:ext>
              </a:extLst>
            </a:blip>
            <a:srcRect l="17338" t="894" r="29253" b="12102"/>
            <a:stretch/>
          </p:blipFill>
          <p:spPr bwMode="auto">
            <a:xfrm rot="5400000">
              <a:off x="24187525" y="4026328"/>
              <a:ext cx="4505662" cy="661770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53640926-AAD7-44D8-BBD7-CCE9431645EC}">
                <a14:shadowObscured xmlns:a14="http://schemas.microsoft.com/office/drawing/2010/main"/>
              </a:ext>
            </a:extLst>
          </p:spPr>
        </p:pic>
      </p:grpSp>
      <p:grpSp>
        <p:nvGrpSpPr>
          <p:cNvPr id="38" name="Group 37">
            <a:extLst>
              <a:ext uri="{FF2B5EF4-FFF2-40B4-BE49-F238E27FC236}">
                <a16:creationId xmlns:a16="http://schemas.microsoft.com/office/drawing/2014/main" id="{0E2920DD-B0B7-6A4D-BCBA-4493ECD2F31C}"/>
              </a:ext>
            </a:extLst>
          </p:cNvPr>
          <p:cNvGrpSpPr/>
          <p:nvPr/>
        </p:nvGrpSpPr>
        <p:grpSpPr>
          <a:xfrm>
            <a:off x="22658554" y="21014399"/>
            <a:ext cx="8055649" cy="11036794"/>
            <a:chOff x="22583670" y="21277011"/>
            <a:chExt cx="8055649" cy="11036794"/>
          </a:xfrm>
        </p:grpSpPr>
        <p:grpSp>
          <p:nvGrpSpPr>
            <p:cNvPr id="19" name="Group 18">
              <a:extLst>
                <a:ext uri="{FF2B5EF4-FFF2-40B4-BE49-F238E27FC236}">
                  <a16:creationId xmlns:a16="http://schemas.microsoft.com/office/drawing/2014/main" id="{5B30156D-7B42-8146-903A-943BE1763D66}"/>
                </a:ext>
              </a:extLst>
            </p:cNvPr>
            <p:cNvGrpSpPr/>
            <p:nvPr/>
          </p:nvGrpSpPr>
          <p:grpSpPr>
            <a:xfrm>
              <a:off x="22583670" y="21277011"/>
              <a:ext cx="7788873" cy="7788873"/>
              <a:chOff x="24324234" y="14562954"/>
              <a:chExt cx="7788873" cy="7788873"/>
            </a:xfrm>
          </p:grpSpPr>
          <p:pic>
            <p:nvPicPr>
              <p:cNvPr id="14" name="Picture 13">
                <a:extLst>
                  <a:ext uri="{FF2B5EF4-FFF2-40B4-BE49-F238E27FC236}">
                    <a16:creationId xmlns:a16="http://schemas.microsoft.com/office/drawing/2014/main" id="{1126720C-565B-AE4C-94DE-F63708640C74}"/>
                  </a:ext>
                </a:extLst>
              </p:cNvPr>
              <p:cNvPicPr>
                <a:picLocks noChangeAspect="1"/>
              </p:cNvPicPr>
              <p:nvPr/>
            </p:nvPicPr>
            <p:blipFill>
              <a:blip r:embed="rId10"/>
              <a:stretch>
                <a:fillRect/>
              </a:stretch>
            </p:blipFill>
            <p:spPr>
              <a:xfrm>
                <a:off x="24324234" y="14562954"/>
                <a:ext cx="7788873" cy="7788873"/>
              </a:xfrm>
              <a:prstGeom prst="rect">
                <a:avLst/>
              </a:prstGeom>
            </p:spPr>
          </p:pic>
          <p:sp>
            <p:nvSpPr>
              <p:cNvPr id="25" name="Rectangle 24">
                <a:extLst>
                  <a:ext uri="{FF2B5EF4-FFF2-40B4-BE49-F238E27FC236}">
                    <a16:creationId xmlns:a16="http://schemas.microsoft.com/office/drawing/2014/main" id="{45AF69F1-2C7B-284B-AA69-327A0863684F}"/>
                  </a:ext>
                </a:extLst>
              </p:cNvPr>
              <p:cNvSpPr/>
              <p:nvPr/>
            </p:nvSpPr>
            <p:spPr>
              <a:xfrm>
                <a:off x="25625692" y="15359187"/>
                <a:ext cx="5185955" cy="923316"/>
              </a:xfrm>
              <a:prstGeom prst="rect">
                <a:avLst/>
              </a:prstGeom>
            </p:spPr>
            <p:txBody>
              <a:bodyPr wrap="square" lIns="121905" tIns="60953" rIns="121905" bIns="60953">
                <a:spAutoFit/>
              </a:bodyPr>
              <a:lstStyle/>
              <a:p>
                <a:pPr lvl="0" algn="ctr"/>
                <a:r>
                  <a:rPr lang="en-US" sz="5200" b="1" dirty="0">
                    <a:solidFill>
                      <a:prstClr val="black"/>
                    </a:solidFill>
                    <a:latin typeface="Trebuchet MS"/>
                    <a:cs typeface="Times New Roman" panose="02020603050405020304" pitchFamily="18" charset="0"/>
                  </a:rPr>
                  <a:t>INDEPENDENCE</a:t>
                </a:r>
              </a:p>
            </p:txBody>
          </p:sp>
        </p:grpSp>
        <p:pic>
          <p:nvPicPr>
            <p:cNvPr id="34" name="Picture 33">
              <a:extLst>
                <a:ext uri="{FF2B5EF4-FFF2-40B4-BE49-F238E27FC236}">
                  <a16:creationId xmlns:a16="http://schemas.microsoft.com/office/drawing/2014/main" id="{AD18E5C0-2DBA-0442-AE9E-3F69F8D106FB}"/>
                </a:ext>
              </a:extLst>
            </p:cNvPr>
            <p:cNvPicPr/>
            <p:nvPr/>
          </p:nvPicPr>
          <p:blipFill rotWithShape="1">
            <a:blip r:embed="rId11" cstate="print">
              <a:extLst>
                <a:ext uri="{28A0092B-C50C-407E-A947-70E740481C1C}">
                  <a14:useLocalDpi xmlns:a14="http://schemas.microsoft.com/office/drawing/2010/main" val="0"/>
                </a:ext>
              </a:extLst>
            </a:blip>
            <a:srcRect l="28491" t="40024" r="39848" b="8138"/>
            <a:stretch/>
          </p:blipFill>
          <p:spPr bwMode="auto">
            <a:xfrm rot="5400000">
              <a:off x="23945564" y="25620051"/>
              <a:ext cx="5598637" cy="77888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grpSp>
      <p:grpSp>
        <p:nvGrpSpPr>
          <p:cNvPr id="3" name="Group 2">
            <a:extLst>
              <a:ext uri="{FF2B5EF4-FFF2-40B4-BE49-F238E27FC236}">
                <a16:creationId xmlns:a16="http://schemas.microsoft.com/office/drawing/2014/main" id="{55797FBB-7D6A-FC49-A844-3FAEADD34BC2}"/>
              </a:ext>
            </a:extLst>
          </p:cNvPr>
          <p:cNvGrpSpPr/>
          <p:nvPr/>
        </p:nvGrpSpPr>
        <p:grpSpPr>
          <a:xfrm>
            <a:off x="13305420" y="12917362"/>
            <a:ext cx="7788873" cy="7788873"/>
            <a:chOff x="12562625" y="5315219"/>
            <a:chExt cx="7788873" cy="7788873"/>
          </a:xfrm>
        </p:grpSpPr>
        <p:pic>
          <p:nvPicPr>
            <p:cNvPr id="7" name="Picture 6">
              <a:extLst>
                <a:ext uri="{FF2B5EF4-FFF2-40B4-BE49-F238E27FC236}">
                  <a16:creationId xmlns:a16="http://schemas.microsoft.com/office/drawing/2014/main" id="{6137012F-51A0-DF4E-A54E-2A3DB610DBBB}"/>
                </a:ext>
              </a:extLst>
            </p:cNvPr>
            <p:cNvPicPr>
              <a:picLocks noChangeAspect="1"/>
            </p:cNvPicPr>
            <p:nvPr/>
          </p:nvPicPr>
          <p:blipFill>
            <a:blip r:embed="rId12"/>
            <a:stretch>
              <a:fillRect/>
            </a:stretch>
          </p:blipFill>
          <p:spPr>
            <a:xfrm>
              <a:off x="12562625" y="5315219"/>
              <a:ext cx="7788873" cy="7788873"/>
            </a:xfrm>
            <a:prstGeom prst="rect">
              <a:avLst/>
            </a:prstGeom>
          </p:spPr>
        </p:pic>
        <p:sp>
          <p:nvSpPr>
            <p:cNvPr id="24" name="Rectangle 23">
              <a:extLst>
                <a:ext uri="{FF2B5EF4-FFF2-40B4-BE49-F238E27FC236}">
                  <a16:creationId xmlns:a16="http://schemas.microsoft.com/office/drawing/2014/main" id="{D8A5F1F6-9EE3-A140-9415-CD36A01B1933}"/>
                </a:ext>
              </a:extLst>
            </p:cNvPr>
            <p:cNvSpPr/>
            <p:nvPr/>
          </p:nvSpPr>
          <p:spPr>
            <a:xfrm>
              <a:off x="14726995" y="11865960"/>
              <a:ext cx="3511009" cy="923316"/>
            </a:xfrm>
            <a:prstGeom prst="rect">
              <a:avLst/>
            </a:prstGeom>
          </p:spPr>
          <p:txBody>
            <a:bodyPr wrap="square" lIns="121905" tIns="60953" rIns="121905" bIns="60953">
              <a:spAutoFit/>
            </a:bodyPr>
            <a:lstStyle/>
            <a:p>
              <a:pPr lvl="0" algn="ctr"/>
              <a:r>
                <a:rPr lang="en-US" sz="5200" b="1" dirty="0">
                  <a:solidFill>
                    <a:prstClr val="black"/>
                  </a:solidFill>
                  <a:latin typeface="Trebuchet MS"/>
                  <a:cs typeface="Times New Roman" panose="02020603050405020304" pitchFamily="18" charset="0"/>
                </a:rPr>
                <a:t>CONFLICT</a:t>
              </a:r>
            </a:p>
          </p:txBody>
        </p:sp>
      </p:grpSp>
      <p:pic>
        <p:nvPicPr>
          <p:cNvPr id="35" name="Picture 34">
            <a:extLst>
              <a:ext uri="{FF2B5EF4-FFF2-40B4-BE49-F238E27FC236}">
                <a16:creationId xmlns:a16="http://schemas.microsoft.com/office/drawing/2014/main" id="{0453442B-570C-B94B-AB86-7B2ABFFF4F44}"/>
              </a:ext>
            </a:extLst>
          </p:cNvPr>
          <p:cNvPicPr/>
          <p:nvPr/>
        </p:nvPicPr>
        <p:blipFill rotWithShape="1">
          <a:blip r:embed="rId13" cstate="print">
            <a:extLst>
              <a:ext uri="{28A0092B-C50C-407E-A947-70E740481C1C}">
                <a14:useLocalDpi xmlns:a14="http://schemas.microsoft.com/office/drawing/2010/main" val="0"/>
              </a:ext>
            </a:extLst>
          </a:blip>
          <a:srcRect l="39323" t="17554" r="40571" b="21288"/>
          <a:stretch/>
        </p:blipFill>
        <p:spPr bwMode="auto">
          <a:xfrm rot="5400000">
            <a:off x="15653482" y="7241886"/>
            <a:ext cx="3400567" cy="8599065"/>
          </a:xfrm>
          <a:prstGeom prst="round2DiagRect">
            <a:avLst>
              <a:gd name="adj1" fmla="val 50000"/>
              <a:gd name="adj2" fmla="val 3277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39" name="Rectangle 38">
            <a:extLst>
              <a:ext uri="{FF2B5EF4-FFF2-40B4-BE49-F238E27FC236}">
                <a16:creationId xmlns:a16="http://schemas.microsoft.com/office/drawing/2014/main" id="{EF4602CD-2DD9-C04A-89C1-ABF04662029E}"/>
              </a:ext>
            </a:extLst>
          </p:cNvPr>
          <p:cNvSpPr/>
          <p:nvPr/>
        </p:nvSpPr>
        <p:spPr>
          <a:xfrm>
            <a:off x="12642600" y="4353745"/>
            <a:ext cx="18111719" cy="28071781"/>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3D757EB-197C-B543-95B0-E8F292297228}"/>
              </a:ext>
            </a:extLst>
          </p:cNvPr>
          <p:cNvSpPr txBox="1"/>
          <p:nvPr/>
        </p:nvSpPr>
        <p:spPr>
          <a:xfrm>
            <a:off x="12993273" y="4782456"/>
            <a:ext cx="17393194" cy="4031873"/>
          </a:xfrm>
          <a:prstGeom prst="rect">
            <a:avLst/>
          </a:prstGeom>
          <a:noFill/>
        </p:spPr>
        <p:txBody>
          <a:bodyPr wrap="square" rtlCol="0">
            <a:spAutoFit/>
          </a:bodyPr>
          <a:lstStyle/>
          <a:p>
            <a:r>
              <a:rPr lang="en-US" sz="4000" b="1" dirty="0">
                <a:latin typeface="Trebuchet MS" panose="020B0703020202090204" pitchFamily="34" charset="0"/>
              </a:rPr>
              <a:t>Four Heuristic Models of Interactions between Science (S) &amp; Religion (R)</a:t>
            </a:r>
            <a:endParaRPr lang="en-US" sz="3200" dirty="0">
              <a:latin typeface="Trebuchet MS" panose="020B0703020202090204" pitchFamily="34" charset="0"/>
            </a:endParaRPr>
          </a:p>
          <a:p>
            <a:pPr algn="just"/>
            <a:r>
              <a:rPr lang="en-US" sz="3600" dirty="0">
                <a:latin typeface="Trebuchet MS" panose="020B0703020202090204" pitchFamily="34" charset="0"/>
              </a:rPr>
              <a:t>First described by Ian Barbour in his classic text, </a:t>
            </a:r>
            <a:r>
              <a:rPr lang="en-US" sz="3600" i="1" dirty="0">
                <a:latin typeface="Trebuchet MS" panose="020B0703020202090204" pitchFamily="34" charset="0"/>
              </a:rPr>
              <a:t>Religion and Science: Historical and Contemporary Issues </a:t>
            </a:r>
            <a:r>
              <a:rPr lang="en-US" sz="3600" dirty="0">
                <a:latin typeface="Trebuchet MS" panose="020B0703020202090204" pitchFamily="34" charset="0"/>
              </a:rPr>
              <a:t>(1997), depictions of these four models developed organically when, early on in the course, we asked our students to draw their ideas of the relationship between S and R. Examples of student work are included below, alongside diagrams of the four models that best represent each. For complete descriptions of each model, please see accompanying handout below.</a:t>
            </a:r>
          </a:p>
        </p:txBody>
      </p:sp>
      <p:sp>
        <p:nvSpPr>
          <p:cNvPr id="51" name="TextBox 50">
            <a:extLst>
              <a:ext uri="{FF2B5EF4-FFF2-40B4-BE49-F238E27FC236}">
                <a16:creationId xmlns:a16="http://schemas.microsoft.com/office/drawing/2014/main" id="{B1F0B519-3095-944A-82FE-06F5ADA1F880}"/>
              </a:ext>
            </a:extLst>
          </p:cNvPr>
          <p:cNvSpPr txBox="1"/>
          <p:nvPr/>
        </p:nvSpPr>
        <p:spPr>
          <a:xfrm>
            <a:off x="697530" y="26027991"/>
            <a:ext cx="11430385" cy="6423677"/>
          </a:xfrm>
          <a:prstGeom prst="rect">
            <a:avLst/>
          </a:prstGeom>
          <a:noFill/>
          <a:ln w="76200">
            <a:solidFill>
              <a:schemeClr val="tx1"/>
            </a:solidFill>
          </a:ln>
        </p:spPr>
        <p:txBody>
          <a:bodyPr wrap="square" lIns="417953" tIns="208976" rIns="417953" bIns="208976" rtlCol="0">
            <a:spAutoFit/>
          </a:bodyPr>
          <a:lstStyle/>
          <a:p>
            <a:r>
              <a:rPr lang="en-US" sz="5200" b="1" dirty="0">
                <a:latin typeface="Trebuchet MS"/>
                <a:cs typeface="Times New Roman" panose="02020603050405020304" pitchFamily="18" charset="0"/>
              </a:rPr>
              <a:t>In a Student’s Words</a:t>
            </a:r>
          </a:p>
          <a:p>
            <a:pPr algn="just"/>
            <a:r>
              <a:rPr lang="en-US" sz="2600" dirty="0">
                <a:latin typeface="Trebuchet MS"/>
                <a:cs typeface="Times New Roman" panose="02020603050405020304" pitchFamily="18" charset="0"/>
              </a:rPr>
              <a:t>My future goals are to attend medical school and become a family physician. Discussing the “hard” topics will be my job, and being in a class with my peers where I was forced to discuss the “hard” topics has better prepared me for my future. My personal goal was to open myself to new ideas and experiences in science and religion, and I believe my instructors’ goal of challenging our written, oral, and critical thinking skills in these areas have been exceeded. I believe I have reached my personal goals, and I hope that I have met my instructors’ goals for me. Personally, I never thought I would be able to lead my peers in an hour discussion, but I did it not once but twice. I believe that I put a lot of effort into this course, different effort than I have put into any course before, but the change I have seen in myself definitely equals or exceeds the effort I put in.</a:t>
            </a:r>
          </a:p>
        </p:txBody>
      </p:sp>
    </p:spTree>
    <p:extLst>
      <p:ext uri="{BB962C8B-B14F-4D97-AF65-F5344CB8AC3E}">
        <p14:creationId xmlns:p14="http://schemas.microsoft.com/office/powerpoint/2010/main" val="1842793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1701</TotalTime>
  <Words>895</Words>
  <Application>Microsoft Macintosh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PowerPoint Presentation</vt:lpstr>
    </vt:vector>
  </TitlesOfParts>
  <Company>University of Pikeville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Mathys J</dc:creator>
  <cp:lastModifiedBy>French, Darla</cp:lastModifiedBy>
  <cp:revision>84</cp:revision>
  <cp:lastPrinted>2013-11-05T19:37:05Z</cp:lastPrinted>
  <dcterms:created xsi:type="dcterms:W3CDTF">2013-10-30T16:17:40Z</dcterms:created>
  <dcterms:modified xsi:type="dcterms:W3CDTF">2021-11-03T12:35:58Z</dcterms:modified>
</cp:coreProperties>
</file>