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66" r:id="rId4"/>
    <p:sldId id="263" r:id="rId5"/>
    <p:sldId id="268" r:id="rId6"/>
    <p:sldId id="259" r:id="rId7"/>
    <p:sldId id="260" r:id="rId8"/>
    <p:sldId id="267" r:id="rId9"/>
    <p:sldId id="261" r:id="rId10"/>
    <p:sldId id="262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618" autoAdjust="0"/>
    <p:restoredTop sz="94660"/>
  </p:normalViewPr>
  <p:slideViewPr>
    <p:cSldViewPr snapToGrid="0">
      <p:cViewPr>
        <p:scale>
          <a:sx n="74" d="100"/>
          <a:sy n="74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 dirty="0"/>
                      <a:t>d=0.61 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E32-4245-B366-FE2A19116E9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d=1.58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E32-4245-B366-FE2A19116E9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d=0.88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E32-4245-B366-FE2A19116E9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d=1.62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E32-4245-B366-FE2A19116E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Trauma (PTSD Scale)</c:v>
                </c:pt>
                <c:pt idx="1">
                  <c:v>Mood</c:v>
                </c:pt>
                <c:pt idx="2">
                  <c:v>Behavioral Problems</c:v>
                </c:pt>
                <c:pt idx="3">
                  <c:v>Sexual Behaviors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0.61</c:v>
                </c:pt>
                <c:pt idx="1">
                  <c:v>1.58</c:v>
                </c:pt>
                <c:pt idx="2">
                  <c:v>0.88</c:v>
                </c:pt>
                <c:pt idx="3">
                  <c:v>1.62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32-4245-B366-FE2A19116E9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16736120"/>
        <c:axId val="316736448"/>
      </c:barChart>
      <c:catAx>
        <c:axId val="316736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736448"/>
        <c:crosses val="autoZero"/>
        <c:auto val="1"/>
        <c:lblAlgn val="ctr"/>
        <c:lblOffset val="100"/>
        <c:noMultiLvlLbl val="0"/>
      </c:catAx>
      <c:valAx>
        <c:axId val="3167364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16736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C6E9FA-0A1F-4B77-9AEB-14CC541BA53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F034E2F-9C58-44C6-9978-1C2AFCE4048E}">
      <dgm:prSet/>
      <dgm:spPr/>
      <dgm:t>
        <a:bodyPr/>
        <a:lstStyle/>
        <a:p>
          <a:r>
            <a:rPr lang="en-US" dirty="0"/>
            <a:t>Trauma (PTSD scale): d= 0.61</a:t>
          </a:r>
        </a:p>
      </dgm:t>
    </dgm:pt>
    <dgm:pt modelId="{65BB3A8C-B8C6-4106-A96F-68A1190E73F2}" type="parTrans" cxnId="{C2B63598-EC84-4CC7-B167-164B5B9E0F88}">
      <dgm:prSet/>
      <dgm:spPr/>
      <dgm:t>
        <a:bodyPr/>
        <a:lstStyle/>
        <a:p>
          <a:endParaRPr lang="en-US"/>
        </a:p>
      </dgm:t>
    </dgm:pt>
    <dgm:pt modelId="{7A556848-7F76-4F02-88AD-2597472229A7}" type="sibTrans" cxnId="{C2B63598-EC84-4CC7-B167-164B5B9E0F88}">
      <dgm:prSet/>
      <dgm:spPr/>
      <dgm:t>
        <a:bodyPr/>
        <a:lstStyle/>
        <a:p>
          <a:endParaRPr lang="en-US"/>
        </a:p>
      </dgm:t>
    </dgm:pt>
    <dgm:pt modelId="{7D7FA18D-736D-46C5-B5DD-1F8D43317B7C}">
      <dgm:prSet/>
      <dgm:spPr/>
      <dgm:t>
        <a:bodyPr/>
        <a:lstStyle/>
        <a:p>
          <a:r>
            <a:rPr lang="en-US"/>
            <a:t>Mood: d= 1.58</a:t>
          </a:r>
        </a:p>
      </dgm:t>
    </dgm:pt>
    <dgm:pt modelId="{718FC113-C5C4-4B8E-9865-0ECC8CD75870}" type="parTrans" cxnId="{A5B59A19-FFA6-4EE3-A90E-022AA845A00F}">
      <dgm:prSet/>
      <dgm:spPr/>
      <dgm:t>
        <a:bodyPr/>
        <a:lstStyle/>
        <a:p>
          <a:endParaRPr lang="en-US"/>
        </a:p>
      </dgm:t>
    </dgm:pt>
    <dgm:pt modelId="{28010887-24CA-4D2E-A1C2-90B29780B7C0}" type="sibTrans" cxnId="{A5B59A19-FFA6-4EE3-A90E-022AA845A00F}">
      <dgm:prSet/>
      <dgm:spPr/>
      <dgm:t>
        <a:bodyPr/>
        <a:lstStyle/>
        <a:p>
          <a:endParaRPr lang="en-US"/>
        </a:p>
      </dgm:t>
    </dgm:pt>
    <dgm:pt modelId="{AEB49AE1-C0B0-4AC1-B9FF-B9BEA35441EF}">
      <dgm:prSet/>
      <dgm:spPr/>
      <dgm:t>
        <a:bodyPr/>
        <a:lstStyle/>
        <a:p>
          <a:r>
            <a:rPr lang="en-US"/>
            <a:t>Behavioral Problems: d= 0.88</a:t>
          </a:r>
        </a:p>
      </dgm:t>
    </dgm:pt>
    <dgm:pt modelId="{4FDFE4D3-AB29-4F87-A318-8FA328C9ED59}" type="parTrans" cxnId="{ABB7115F-AE14-4555-B093-037360F62815}">
      <dgm:prSet/>
      <dgm:spPr/>
      <dgm:t>
        <a:bodyPr/>
        <a:lstStyle/>
        <a:p>
          <a:endParaRPr lang="en-US"/>
        </a:p>
      </dgm:t>
    </dgm:pt>
    <dgm:pt modelId="{B2CBDC0C-54D5-4AE4-8482-9F9AB07016D8}" type="sibTrans" cxnId="{ABB7115F-AE14-4555-B093-037360F62815}">
      <dgm:prSet/>
      <dgm:spPr/>
      <dgm:t>
        <a:bodyPr/>
        <a:lstStyle/>
        <a:p>
          <a:endParaRPr lang="en-US"/>
        </a:p>
      </dgm:t>
    </dgm:pt>
    <dgm:pt modelId="{677707D9-0211-455B-9957-B7E4ABCAC790}">
      <dgm:prSet/>
      <dgm:spPr/>
      <dgm:t>
        <a:bodyPr/>
        <a:lstStyle/>
        <a:p>
          <a:r>
            <a:rPr lang="en-US"/>
            <a:t>Sexual Behaviors: d= 1.62</a:t>
          </a:r>
        </a:p>
      </dgm:t>
    </dgm:pt>
    <dgm:pt modelId="{04AB2F2E-BB35-4D29-8FC0-E10D370DC3D3}" type="parTrans" cxnId="{9BAC8287-902C-4003-B5A5-BFFBBD234AAA}">
      <dgm:prSet/>
      <dgm:spPr/>
      <dgm:t>
        <a:bodyPr/>
        <a:lstStyle/>
        <a:p>
          <a:endParaRPr lang="en-US"/>
        </a:p>
      </dgm:t>
    </dgm:pt>
    <dgm:pt modelId="{0638493C-A2A3-44DB-A51E-255E80B45680}" type="sibTrans" cxnId="{9BAC8287-902C-4003-B5A5-BFFBBD234AAA}">
      <dgm:prSet/>
      <dgm:spPr/>
      <dgm:t>
        <a:bodyPr/>
        <a:lstStyle/>
        <a:p>
          <a:endParaRPr lang="en-US"/>
        </a:p>
      </dgm:t>
    </dgm:pt>
    <dgm:pt modelId="{B6AE967E-CC33-4ED9-8C1B-6665E6D4256B}" type="pres">
      <dgm:prSet presAssocID="{19C6E9FA-0A1F-4B77-9AEB-14CC541BA539}" presName="linear" presStyleCnt="0">
        <dgm:presLayoutVars>
          <dgm:animLvl val="lvl"/>
          <dgm:resizeHandles val="exact"/>
        </dgm:presLayoutVars>
      </dgm:prSet>
      <dgm:spPr/>
    </dgm:pt>
    <dgm:pt modelId="{BA423E85-8C94-4630-9B36-83729F69DB5C}" type="pres">
      <dgm:prSet presAssocID="{9F034E2F-9C58-44C6-9978-1C2AFCE4048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02BF951-FAE2-4095-AAB8-CB4AFC343A3D}" type="pres">
      <dgm:prSet presAssocID="{7A556848-7F76-4F02-88AD-2597472229A7}" presName="spacer" presStyleCnt="0"/>
      <dgm:spPr/>
    </dgm:pt>
    <dgm:pt modelId="{B39A30B3-34D5-4436-B99B-A0E7E9CBB646}" type="pres">
      <dgm:prSet presAssocID="{7D7FA18D-736D-46C5-B5DD-1F8D43317B7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631E8AB-93E1-43EF-B293-AAE06735165E}" type="pres">
      <dgm:prSet presAssocID="{28010887-24CA-4D2E-A1C2-90B29780B7C0}" presName="spacer" presStyleCnt="0"/>
      <dgm:spPr/>
    </dgm:pt>
    <dgm:pt modelId="{F1BB39E3-8BBB-4543-9ABE-5B56FABB94F5}" type="pres">
      <dgm:prSet presAssocID="{AEB49AE1-C0B0-4AC1-B9FF-B9BEA35441E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BD6C06A-EA5C-4E43-B6BC-0EF76516BD40}" type="pres">
      <dgm:prSet presAssocID="{B2CBDC0C-54D5-4AE4-8482-9F9AB07016D8}" presName="spacer" presStyleCnt="0"/>
      <dgm:spPr/>
    </dgm:pt>
    <dgm:pt modelId="{91FC5314-06C9-486E-8F5C-7530085FA645}" type="pres">
      <dgm:prSet presAssocID="{677707D9-0211-455B-9957-B7E4ABCAC79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5B59A19-FFA6-4EE3-A90E-022AA845A00F}" srcId="{19C6E9FA-0A1F-4B77-9AEB-14CC541BA539}" destId="{7D7FA18D-736D-46C5-B5DD-1F8D43317B7C}" srcOrd="1" destOrd="0" parTransId="{718FC113-C5C4-4B8E-9865-0ECC8CD75870}" sibTransId="{28010887-24CA-4D2E-A1C2-90B29780B7C0}"/>
    <dgm:cxn modelId="{ABB7115F-AE14-4555-B093-037360F62815}" srcId="{19C6E9FA-0A1F-4B77-9AEB-14CC541BA539}" destId="{AEB49AE1-C0B0-4AC1-B9FF-B9BEA35441EF}" srcOrd="2" destOrd="0" parTransId="{4FDFE4D3-AB29-4F87-A318-8FA328C9ED59}" sibTransId="{B2CBDC0C-54D5-4AE4-8482-9F9AB07016D8}"/>
    <dgm:cxn modelId="{B1AA444F-E493-415E-BBC2-D37C1AD8E62D}" type="presOf" srcId="{677707D9-0211-455B-9957-B7E4ABCAC790}" destId="{91FC5314-06C9-486E-8F5C-7530085FA645}" srcOrd="0" destOrd="0" presId="urn:microsoft.com/office/officeart/2005/8/layout/vList2"/>
    <dgm:cxn modelId="{1F05167F-B344-41D3-B962-729469596371}" type="presOf" srcId="{19C6E9FA-0A1F-4B77-9AEB-14CC541BA539}" destId="{B6AE967E-CC33-4ED9-8C1B-6665E6D4256B}" srcOrd="0" destOrd="0" presId="urn:microsoft.com/office/officeart/2005/8/layout/vList2"/>
    <dgm:cxn modelId="{9BAC8287-902C-4003-B5A5-BFFBBD234AAA}" srcId="{19C6E9FA-0A1F-4B77-9AEB-14CC541BA539}" destId="{677707D9-0211-455B-9957-B7E4ABCAC790}" srcOrd="3" destOrd="0" parTransId="{04AB2F2E-BB35-4D29-8FC0-E10D370DC3D3}" sibTransId="{0638493C-A2A3-44DB-A51E-255E80B45680}"/>
    <dgm:cxn modelId="{C2B63598-EC84-4CC7-B167-164B5B9E0F88}" srcId="{19C6E9FA-0A1F-4B77-9AEB-14CC541BA539}" destId="{9F034E2F-9C58-44C6-9978-1C2AFCE4048E}" srcOrd="0" destOrd="0" parTransId="{65BB3A8C-B8C6-4106-A96F-68A1190E73F2}" sibTransId="{7A556848-7F76-4F02-88AD-2597472229A7}"/>
    <dgm:cxn modelId="{E3F2D1A8-58FF-40BB-90CA-468F57AA991F}" type="presOf" srcId="{7D7FA18D-736D-46C5-B5DD-1F8D43317B7C}" destId="{B39A30B3-34D5-4436-B99B-A0E7E9CBB646}" srcOrd="0" destOrd="0" presId="urn:microsoft.com/office/officeart/2005/8/layout/vList2"/>
    <dgm:cxn modelId="{CAF0BEAE-2CCA-4C9C-AE01-C000F2EB164D}" type="presOf" srcId="{9F034E2F-9C58-44C6-9978-1C2AFCE4048E}" destId="{BA423E85-8C94-4630-9B36-83729F69DB5C}" srcOrd="0" destOrd="0" presId="urn:microsoft.com/office/officeart/2005/8/layout/vList2"/>
    <dgm:cxn modelId="{AA2FF5CE-8608-4C71-887E-D47254081CCF}" type="presOf" srcId="{AEB49AE1-C0B0-4AC1-B9FF-B9BEA35441EF}" destId="{F1BB39E3-8BBB-4543-9ABE-5B56FABB94F5}" srcOrd="0" destOrd="0" presId="urn:microsoft.com/office/officeart/2005/8/layout/vList2"/>
    <dgm:cxn modelId="{6D4FF629-5196-466E-9B55-DE0E26F1A868}" type="presParOf" srcId="{B6AE967E-CC33-4ED9-8C1B-6665E6D4256B}" destId="{BA423E85-8C94-4630-9B36-83729F69DB5C}" srcOrd="0" destOrd="0" presId="urn:microsoft.com/office/officeart/2005/8/layout/vList2"/>
    <dgm:cxn modelId="{B88CF306-A5A0-47CB-86F1-F64FC6064BC4}" type="presParOf" srcId="{B6AE967E-CC33-4ED9-8C1B-6665E6D4256B}" destId="{702BF951-FAE2-4095-AAB8-CB4AFC343A3D}" srcOrd="1" destOrd="0" presId="urn:microsoft.com/office/officeart/2005/8/layout/vList2"/>
    <dgm:cxn modelId="{743298D5-F180-445B-8C88-D905793EDDCE}" type="presParOf" srcId="{B6AE967E-CC33-4ED9-8C1B-6665E6D4256B}" destId="{B39A30B3-34D5-4436-B99B-A0E7E9CBB646}" srcOrd="2" destOrd="0" presId="urn:microsoft.com/office/officeart/2005/8/layout/vList2"/>
    <dgm:cxn modelId="{D40BCD8D-A3D8-449C-BEEF-1B9FCD5E9275}" type="presParOf" srcId="{B6AE967E-CC33-4ED9-8C1B-6665E6D4256B}" destId="{8631E8AB-93E1-43EF-B293-AAE06735165E}" srcOrd="3" destOrd="0" presId="urn:microsoft.com/office/officeart/2005/8/layout/vList2"/>
    <dgm:cxn modelId="{346D2DDF-0D4C-4B74-88AE-5B27E32D20C7}" type="presParOf" srcId="{B6AE967E-CC33-4ED9-8C1B-6665E6D4256B}" destId="{F1BB39E3-8BBB-4543-9ABE-5B56FABB94F5}" srcOrd="4" destOrd="0" presId="urn:microsoft.com/office/officeart/2005/8/layout/vList2"/>
    <dgm:cxn modelId="{7A1E7F1A-1ABB-480A-8510-D97E7F3E81ED}" type="presParOf" srcId="{B6AE967E-CC33-4ED9-8C1B-6665E6D4256B}" destId="{ABD6C06A-EA5C-4E43-B6BC-0EF76516BD40}" srcOrd="5" destOrd="0" presId="urn:microsoft.com/office/officeart/2005/8/layout/vList2"/>
    <dgm:cxn modelId="{06890C25-3353-44FC-9C0C-3B828436F468}" type="presParOf" srcId="{B6AE967E-CC33-4ED9-8C1B-6665E6D4256B}" destId="{91FC5314-06C9-486E-8F5C-7530085FA64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423E85-8C94-4630-9B36-83729F69DB5C}">
      <dsp:nvSpPr>
        <dsp:cNvPr id="0" name=""/>
        <dsp:cNvSpPr/>
      </dsp:nvSpPr>
      <dsp:spPr>
        <a:xfrm>
          <a:off x="0" y="994369"/>
          <a:ext cx="5906181" cy="743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Trauma (PTSD scale): d= 0.61</a:t>
          </a:r>
        </a:p>
      </dsp:txBody>
      <dsp:txXfrm>
        <a:off x="36296" y="1030665"/>
        <a:ext cx="5833589" cy="670943"/>
      </dsp:txXfrm>
    </dsp:sp>
    <dsp:sp modelId="{B39A30B3-34D5-4436-B99B-A0E7E9CBB646}">
      <dsp:nvSpPr>
        <dsp:cNvPr id="0" name=""/>
        <dsp:cNvSpPr/>
      </dsp:nvSpPr>
      <dsp:spPr>
        <a:xfrm>
          <a:off x="0" y="1827184"/>
          <a:ext cx="5906181" cy="743535"/>
        </a:xfrm>
        <a:prstGeom prst="roundRect">
          <a:avLst/>
        </a:prstGeom>
        <a:solidFill>
          <a:schemeClr val="accent5">
            <a:hueOff val="785595"/>
            <a:satOff val="-3757"/>
            <a:lumOff val="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Mood: d= 1.58</a:t>
          </a:r>
        </a:p>
      </dsp:txBody>
      <dsp:txXfrm>
        <a:off x="36296" y="1863480"/>
        <a:ext cx="5833589" cy="670943"/>
      </dsp:txXfrm>
    </dsp:sp>
    <dsp:sp modelId="{F1BB39E3-8BBB-4543-9ABE-5B56FABB94F5}">
      <dsp:nvSpPr>
        <dsp:cNvPr id="0" name=""/>
        <dsp:cNvSpPr/>
      </dsp:nvSpPr>
      <dsp:spPr>
        <a:xfrm>
          <a:off x="0" y="2659999"/>
          <a:ext cx="5906181" cy="743535"/>
        </a:xfrm>
        <a:prstGeom prst="roundRect">
          <a:avLst/>
        </a:prstGeom>
        <a:solidFill>
          <a:schemeClr val="accent5">
            <a:hueOff val="1571189"/>
            <a:satOff val="-7513"/>
            <a:lumOff val="8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Behavioral Problems: d= 0.88</a:t>
          </a:r>
        </a:p>
      </dsp:txBody>
      <dsp:txXfrm>
        <a:off x="36296" y="2696295"/>
        <a:ext cx="5833589" cy="670943"/>
      </dsp:txXfrm>
    </dsp:sp>
    <dsp:sp modelId="{91FC5314-06C9-486E-8F5C-7530085FA645}">
      <dsp:nvSpPr>
        <dsp:cNvPr id="0" name=""/>
        <dsp:cNvSpPr/>
      </dsp:nvSpPr>
      <dsp:spPr>
        <a:xfrm>
          <a:off x="0" y="3492814"/>
          <a:ext cx="5906181" cy="743535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Sexual Behaviors: d= 1.62</a:t>
          </a:r>
        </a:p>
      </dsp:txBody>
      <dsp:txXfrm>
        <a:off x="36296" y="3529110"/>
        <a:ext cx="5833589" cy="67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F72BA41-EC5B-4197-BCC8-0FD2E523CD7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30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9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3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4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F72BA41-EC5B-4197-BCC8-0FD2E523CD7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35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6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7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8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55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887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F72BA41-EC5B-4197-BCC8-0FD2E523CD7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63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60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9705199F-B36C-414E-A6BB-FABF4D307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Digital numbers and charts">
            <a:extLst>
              <a:ext uri="{FF2B5EF4-FFF2-40B4-BE49-F238E27FC236}">
                <a16:creationId xmlns:a16="http://schemas.microsoft.com/office/drawing/2014/main" id="{327A8A8C-111E-48E0-9C21-50E45E4B4A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75000"/>
          </a:blip>
          <a:srcRect l="4444" r="1" b="1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4627786-4F60-4021-9795-758641BA1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90F9405-C7F1-4A15-9D6E-029E64BDB6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270591-7510-428F-9CE5-F155824F0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>
            <a:normAutofit/>
          </a:bodyPr>
          <a:lstStyle/>
          <a:p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Grandview"/>
                <a:ea typeface="+mj-ea"/>
                <a:cs typeface="+mj-cs"/>
              </a:rPr>
              <a:t>Cognitive Behavioral Therapy as an Effective Treatment Option for PTSD and Behavioral Issues Stemming from Sexual Assault: A Meta- Analysis</a:t>
            </a:r>
            <a:endParaRPr lang="en-US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E325C3-3E48-4CFA-8D6F-F94DBA971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200" dirty="0" err="1"/>
              <a:t>Kalee</a:t>
            </a:r>
            <a:r>
              <a:rPr lang="en-US" sz="1200" dirty="0"/>
              <a:t> Northern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200" dirty="0"/>
              <a:t>Graduate student at EKU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A3CBFE3-B3CA-4294-B713-02ED8C9F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80576F0-D548-4154-ABCA-AF48FBF5E5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1ACCC95-7D84-4C2E-9BDB-E109CB84E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A5FF440-1D03-4653-99A9-E2AD11BB6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412AA-0BB2-406F-9F90-BC9D18FEC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/>
          </a:bodyPr>
          <a:lstStyle/>
          <a:p>
            <a:r>
              <a:rPr lang="en-US" dirty="0"/>
              <a:t>Implications</a:t>
            </a:r>
          </a:p>
        </p:txBody>
      </p:sp>
      <p:sp useBgFill="1">
        <p:nvSpPr>
          <p:cNvPr id="2055" name="Rectangle 73">
            <a:extLst>
              <a:ext uri="{FF2B5EF4-FFF2-40B4-BE49-F238E27FC236}">
                <a16:creationId xmlns:a16="http://schemas.microsoft.com/office/drawing/2014/main" id="{6936D704-5904-42AD-9DA1-E236DCE15D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57945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9C37F4-85A2-4C12-81F8-D2273B44C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654" y="1425307"/>
            <a:ext cx="5367165" cy="402019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7B92C-7117-4568-86F1-F78A99275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/>
          </a:bodyPr>
          <a:lstStyle/>
          <a:p>
            <a:r>
              <a:rPr lang="en-US" sz="2000" dirty="0"/>
              <a:t>Systematic treatment Plans</a:t>
            </a:r>
          </a:p>
          <a:p>
            <a:endParaRPr lang="en-US" sz="2000" dirty="0"/>
          </a:p>
          <a:p>
            <a:r>
              <a:rPr lang="en-US" sz="2000" dirty="0"/>
              <a:t>Trauma focused adaptors</a:t>
            </a:r>
          </a:p>
          <a:p>
            <a:endParaRPr lang="en-US" sz="2000" dirty="0"/>
          </a:p>
          <a:p>
            <a:r>
              <a:rPr lang="en-US" sz="2000" dirty="0"/>
              <a:t>Safe spaces</a:t>
            </a:r>
          </a:p>
        </p:txBody>
      </p:sp>
    </p:spTree>
    <p:extLst>
      <p:ext uri="{BB962C8B-B14F-4D97-AF65-F5344CB8AC3E}">
        <p14:creationId xmlns:p14="http://schemas.microsoft.com/office/powerpoint/2010/main" val="1011875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D33D119-A6C8-4A3A-85DC-04DC6D9AB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A133A53-445E-4A59-A653-BB1A1673B0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57553" y="237744"/>
            <a:ext cx="7584889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AD91D-CAC5-4805-BE06-DB6AFCA6D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464808" cy="1746504"/>
          </a:xfrm>
        </p:spPr>
        <p:txBody>
          <a:bodyPr>
            <a:normAutofit/>
          </a:bodyPr>
          <a:lstStyle/>
          <a:p>
            <a:r>
              <a:rPr lang="en-US" dirty="0"/>
              <a:t>Future Directions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0C5F88-864B-4689-8E3F-E9F6466F58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546" r="45173"/>
          <a:stretch/>
        </p:blipFill>
        <p:spPr>
          <a:xfrm>
            <a:off x="480060" y="484633"/>
            <a:ext cx="3392861" cy="57391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268DA-BA99-4CC8-84EF-CA4293C42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6584"/>
            <a:ext cx="6464808" cy="3648456"/>
          </a:xfrm>
        </p:spPr>
        <p:txBody>
          <a:bodyPr>
            <a:normAutofit/>
          </a:bodyPr>
          <a:lstStyle/>
          <a:p>
            <a:r>
              <a:rPr lang="en-US" dirty="0"/>
              <a:t>Different moderator variables</a:t>
            </a:r>
          </a:p>
          <a:p>
            <a:pPr lvl="1"/>
            <a:r>
              <a:rPr lang="en-US" dirty="0"/>
              <a:t>Age</a:t>
            </a:r>
          </a:p>
          <a:p>
            <a:pPr lvl="1"/>
            <a:r>
              <a:rPr lang="en-US" dirty="0"/>
              <a:t>Type of assault</a:t>
            </a:r>
          </a:p>
          <a:p>
            <a:pPr lvl="1"/>
            <a:r>
              <a:rPr lang="en-US" dirty="0"/>
              <a:t>Perpetrator type 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020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32F73EB-B46F-4F77-B3DC-7C374906F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DB10B3-CF45-4294-8994-0E8AD1FC6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45417F-1D1B-48A7-B4DA-BAD73B02C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CF9D9F-1672-4D0C-934E-CD9EE1BE5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558C702-CA14-4264-B8FC-A5120F75D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27" name="Straight Connector 15">
              <a:extLst>
                <a:ext uri="{FF2B5EF4-FFF2-40B4-BE49-F238E27FC236}">
                  <a16:creationId xmlns:a16="http://schemas.microsoft.com/office/drawing/2014/main" id="{6621A72C-7343-4A22-8700-696C5860A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B44A4DC-7861-4DCC-9931-5A075855D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16C316F-BFB5-424F-A951-E962A3B74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645BD8A-B13F-463A-9101-4FB883F06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4003B42-F17E-473C-9366-9369C0471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9DDF01-2EFB-49D0-864E-0CE29F33A6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accent1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229A87-4343-44CD-B1EE-C645E0105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040" y="1754659"/>
            <a:ext cx="9860547" cy="30054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7200" cap="all" spc="-100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EEA5BB7-5B71-4B52-AD7F-3BA82A617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A1BDD5A-B952-463D-8BF6-F89EC6F21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55369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2C2EF86-4721-4AC5-AC3A-5343FE12B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55369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42A6C7C-49DA-4D7E-9647-1696C74DF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100664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73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E8DFC-2939-4533-B3BE-8EC9F980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>
                <a:latin typeface="Grandview" panose="020B0502040204020203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19D6E-2B01-4D41-BDFE-24AB5CDAD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485467" cy="3931920"/>
          </a:xfrm>
        </p:spPr>
        <p:txBody>
          <a:bodyPr>
            <a:normAutofit/>
          </a:bodyPr>
          <a:lstStyle/>
          <a:p>
            <a:r>
              <a:rPr lang="en-US" sz="2000" dirty="0"/>
              <a:t>Estimated sexual assault every 68 seconds in the United States</a:t>
            </a:r>
          </a:p>
          <a:p>
            <a:endParaRPr lang="en-US" sz="2000" dirty="0"/>
          </a:p>
          <a:p>
            <a:r>
              <a:rPr lang="en-US" sz="2000" dirty="0"/>
              <a:t>Undergraduate Students</a:t>
            </a:r>
          </a:p>
          <a:p>
            <a:pPr lvl="1"/>
            <a:r>
              <a:rPr lang="en-US" sz="1800" dirty="0"/>
              <a:t>Female: 26.4 %</a:t>
            </a:r>
          </a:p>
          <a:p>
            <a:pPr lvl="1"/>
            <a:r>
              <a:rPr lang="en-US" sz="1800" dirty="0"/>
              <a:t>Male: 6.8 %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2D8C7C-FC45-4C5E-A0D1-B5F2CBDF65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46" r="9228"/>
          <a:stretch/>
        </p:blipFill>
        <p:spPr>
          <a:xfrm>
            <a:off x="8020571" y="2161488"/>
            <a:ext cx="3019646" cy="363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41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46818-39EE-4930-AA5B-70B818B12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7545B-8996-4ECD-A290-6E489E3B8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Cognitive Behavioral Therapy</a:t>
            </a:r>
          </a:p>
          <a:p>
            <a:endParaRPr lang="en-US" dirty="0"/>
          </a:p>
          <a:p>
            <a:pPr lvl="1"/>
            <a:r>
              <a:rPr lang="en-US" dirty="0"/>
              <a:t>Cognitive distortions and behaviors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Emotional regulation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Coping strategies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CF2970-ED04-4016-B497-2A0792315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8985" y="2103120"/>
            <a:ext cx="5066215" cy="33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76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69AD7-3A43-45B0-8AE2-A696BBB25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027F5-A8DC-46F2-9D8F-23FA6FAA3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18 studies</a:t>
            </a:r>
          </a:p>
          <a:p>
            <a:endParaRPr lang="en-US" sz="2000" dirty="0"/>
          </a:p>
          <a:p>
            <a:r>
              <a:rPr lang="en-US" sz="2000" dirty="0"/>
              <a:t>IV: CBT</a:t>
            </a:r>
          </a:p>
          <a:p>
            <a:r>
              <a:rPr lang="en-US" sz="2000" dirty="0"/>
              <a:t>DV: PTSD or Behavioral Issues</a:t>
            </a:r>
          </a:p>
          <a:p>
            <a:endParaRPr lang="en-US" sz="2000" dirty="0"/>
          </a:p>
          <a:p>
            <a:r>
              <a:rPr lang="en-US" sz="2000" dirty="0"/>
              <a:t>Key Words: sexual abuse, sexual assault, CBT effectiveness, Cognitive behavioral treatment, PTSD, and behavioral problems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35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F5849-BE4C-47E6-99EF-76967419B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 CBT Pre and Post-test means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Divided by Average Standard Deviations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E825CBC-476D-4130-9E23-EF3E22FDB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Effect Sizes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C7C3B5-4F1A-4FDA-8FE2-D62041C2C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2812" y="2305914"/>
            <a:ext cx="4342388" cy="265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65B2778-6678-45B6-9A79-C0910CFCA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880A34-A44C-4EAB-B422-6A01CCD9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r>
              <a:rPr lang="en-US" dirty="0"/>
              <a:t>Effect Sizes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0BBE0-72FD-44EC-890E-FC49B25C9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/>
          </a:bodyPr>
          <a:lstStyle/>
          <a:p>
            <a:r>
              <a:rPr lang="en-US" sz="2000" dirty="0"/>
              <a:t>Overall d= 1.05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Very strong relationship</a:t>
            </a: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82C57F61-3F6E-4BE5-B964-003AA9B35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7370" y="0"/>
            <a:ext cx="43546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trong arm in cartoon style | Free SVG">
            <a:extLst>
              <a:ext uri="{FF2B5EF4-FFF2-40B4-BE49-F238E27FC236}">
                <a16:creationId xmlns:a16="http://schemas.microsoft.com/office/drawing/2014/main" id="{AB49E1C6-73C2-442D-B8FE-E8F6F3072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19528" y="1770177"/>
            <a:ext cx="3318836" cy="331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75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472561-7C61-432B-B634-920BF964D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Moderator Variables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8F027E-D301-4C57-8340-808E5CC9E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01870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5342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4F2-60EE-4B83-AD00-C1950DA6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Moderator Variables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1AFF8B8-8522-4741-A03A-11E8235CA8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569271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8BC7F76-E681-4BB7-B184-457BCFEF2500}"/>
              </a:ext>
            </a:extLst>
          </p:cNvPr>
          <p:cNvSpPr txBox="1"/>
          <p:nvPr/>
        </p:nvSpPr>
        <p:spPr>
          <a:xfrm>
            <a:off x="4397086" y="6147343"/>
            <a:ext cx="495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Type of Issue Being Addressed</a:t>
            </a:r>
          </a:p>
        </p:txBody>
      </p:sp>
    </p:spTree>
    <p:extLst>
      <p:ext uri="{BB962C8B-B14F-4D97-AF65-F5344CB8AC3E}">
        <p14:creationId xmlns:p14="http://schemas.microsoft.com/office/powerpoint/2010/main" val="2012986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12514-2CA0-4252-BD70-0D689CB4C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8BC59-3F52-40F8-9238-50FDC91EB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485467" cy="3931920"/>
          </a:xfrm>
        </p:spPr>
        <p:txBody>
          <a:bodyPr>
            <a:normAutofit/>
          </a:bodyPr>
          <a:lstStyle/>
          <a:p>
            <a:r>
              <a:rPr lang="en-US" sz="2000" dirty="0"/>
              <a:t>Strong relationships across the board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Effective means for treatment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B1DDF3-0C61-4904-AA3B-B39A9545AB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" r="49623" b="2351"/>
          <a:stretch/>
        </p:blipFill>
        <p:spPr>
          <a:xfrm>
            <a:off x="6191082" y="2771075"/>
            <a:ext cx="4840599" cy="311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165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13205</TotalTime>
  <Words>200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Century Gothic</vt:lpstr>
      <vt:lpstr>Garamond</vt:lpstr>
      <vt:lpstr>Grandview</vt:lpstr>
      <vt:lpstr>Savon</vt:lpstr>
      <vt:lpstr>Cognitive Behavioral Therapy as an Effective Treatment Option for PTSD and Behavioral Issues Stemming from Sexual Assault: A Meta- Analysis</vt:lpstr>
      <vt:lpstr>Background</vt:lpstr>
      <vt:lpstr>Background cont.</vt:lpstr>
      <vt:lpstr>Studies</vt:lpstr>
      <vt:lpstr>Computation of Effect Sizes</vt:lpstr>
      <vt:lpstr>Effect Sizes</vt:lpstr>
      <vt:lpstr>Moderator Variables</vt:lpstr>
      <vt:lpstr>Moderator Variables</vt:lpstr>
      <vt:lpstr>Conclusions</vt:lpstr>
      <vt:lpstr>Implications</vt:lpstr>
      <vt:lpstr>Future Directions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knorthern216</dc:creator>
  <cp:lastModifiedBy>Kalee Northern</cp:lastModifiedBy>
  <cp:revision>20</cp:revision>
  <dcterms:created xsi:type="dcterms:W3CDTF">2021-10-04T21:01:22Z</dcterms:created>
  <dcterms:modified xsi:type="dcterms:W3CDTF">2021-11-02T14:35:21Z</dcterms:modified>
</cp:coreProperties>
</file>