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82" r:id="rId11"/>
    <p:sldId id="263" r:id="rId12"/>
    <p:sldId id="264" r:id="rId13"/>
    <p:sldId id="275" r:id="rId14"/>
    <p:sldId id="277" r:id="rId15"/>
    <p:sldId id="278" r:id="rId16"/>
    <p:sldId id="279" r:id="rId17"/>
    <p:sldId id="280" r:id="rId18"/>
    <p:sldId id="281" r:id="rId19"/>
    <p:sldId id="271" r:id="rId20"/>
    <p:sldId id="272" r:id="rId21"/>
    <p:sldId id="274"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6D377-C78C-D478-3407-38C8CC6C1BF5}" v="85" dt="2021-10-26T17:54:41.165"/>
    <p1510:client id="{8B595EE7-4F17-239E-6463-A26E82AABC14}" v="81" dt="2021-10-26T16:43:2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876" autoAdjust="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B5EDD-E380-4C78-A606-7A2949DB6112}"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66DEC-87E9-44D0-9BEA-EE975D566428}" type="slidenum">
              <a:rPr lang="en-US" smtClean="0"/>
              <a:t>‹#›</a:t>
            </a:fld>
            <a:endParaRPr lang="en-US"/>
          </a:p>
        </p:txBody>
      </p:sp>
    </p:spTree>
    <p:extLst>
      <p:ext uri="{BB962C8B-B14F-4D97-AF65-F5344CB8AC3E}">
        <p14:creationId xmlns:p14="http://schemas.microsoft.com/office/powerpoint/2010/main" val="6716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a:t>
            </a:r>
            <a:r>
              <a:rPr lang="en-US" baseline="0" dirty="0"/>
              <a:t> My name is Tiffany Falch and Alejandro Villasenor. Our project it the development of a solar panel emulator.</a:t>
            </a:r>
            <a:endParaRPr lang="en-US"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a:t>
            </a:fld>
            <a:endParaRPr lang="en-US"/>
          </a:p>
        </p:txBody>
      </p:sp>
    </p:spTree>
    <p:extLst>
      <p:ext uri="{BB962C8B-B14F-4D97-AF65-F5344CB8AC3E}">
        <p14:creationId xmlns:p14="http://schemas.microsoft.com/office/powerpoint/2010/main" val="128554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the effect of solar</a:t>
            </a:r>
            <a:r>
              <a:rPr lang="en-US" baseline="0" dirty="0"/>
              <a:t> radiation</a:t>
            </a:r>
            <a:r>
              <a:rPr lang="en-US" dirty="0"/>
              <a:t>,</a:t>
            </a:r>
            <a:r>
              <a:rPr lang="en-US" baseline="0" dirty="0"/>
              <a:t> t</a:t>
            </a:r>
            <a:r>
              <a:rPr lang="en-US" dirty="0"/>
              <a:t>he</a:t>
            </a:r>
            <a:r>
              <a:rPr lang="en-US" baseline="0" dirty="0"/>
              <a:t> </a:t>
            </a:r>
            <a:r>
              <a:rPr lang="en-US" dirty="0"/>
              <a:t>resistor series (Rs)</a:t>
            </a:r>
            <a:r>
              <a:rPr lang="en-US" baseline="0" dirty="0"/>
              <a:t> </a:t>
            </a:r>
            <a:r>
              <a:rPr lang="en-US" dirty="0"/>
              <a:t>is changed 3 times throughout the test and the rheostat resistor load (Rl) is changed seven time for each case.</a:t>
            </a:r>
            <a:r>
              <a:rPr lang="en-US" baseline="0" dirty="0"/>
              <a:t> Each case</a:t>
            </a:r>
            <a:r>
              <a:rPr lang="en-US" dirty="0"/>
              <a:t> </a:t>
            </a:r>
            <a:r>
              <a:rPr lang="en-US" baseline="0" dirty="0"/>
              <a:t>will have 14 volts. For case 1 </a:t>
            </a:r>
            <a:r>
              <a:rPr lang="en-US" dirty="0"/>
              <a:t>there</a:t>
            </a:r>
            <a:r>
              <a:rPr lang="en-US" baseline="0" dirty="0"/>
              <a:t> </a:t>
            </a:r>
            <a:r>
              <a:rPr lang="en-US" dirty="0"/>
              <a:t>is 14 volts on the power supply,</a:t>
            </a:r>
            <a:r>
              <a:rPr lang="en-US" baseline="0" dirty="0"/>
              <a:t> the resistor series is set to 20 ohms, and resistor load starts at 5 ohms and counts in increments of five up to 35 ohms. the MMPT </a:t>
            </a:r>
            <a:r>
              <a:rPr lang="en-US" dirty="0"/>
              <a:t>happens when the resistor</a:t>
            </a:r>
            <a:r>
              <a:rPr lang="en-US" baseline="0" dirty="0"/>
              <a:t> load (Rl) is at 25 ohms and the resistor series (Rs) is at 20 ohms. When both resistor should be the same to get the maximum power. </a:t>
            </a:r>
            <a:r>
              <a:rPr lang="en-US" dirty="0"/>
              <a:t>There's</a:t>
            </a:r>
            <a:r>
              <a:rPr lang="en-US" baseline="0" dirty="0"/>
              <a:t> a few reasons for why this shows the opposite. One reason being that one of the resistor is off by a small amount or a wire in the system is loose.</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10</a:t>
            </a:fld>
            <a:endParaRPr lang="en-US"/>
          </a:p>
        </p:txBody>
      </p:sp>
    </p:spTree>
    <p:extLst>
      <p:ext uri="{BB962C8B-B14F-4D97-AF65-F5344CB8AC3E}">
        <p14:creationId xmlns:p14="http://schemas.microsoft.com/office/powerpoint/2010/main" val="339286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For</a:t>
            </a:r>
            <a:r>
              <a:rPr lang="en-US" baseline="0" dirty="0"/>
              <a:t> case 2</a:t>
            </a:r>
            <a:r>
              <a:rPr lang="en-US" dirty="0"/>
              <a:t> The resistor series (Rs) is set to 40 ohms</a:t>
            </a:r>
            <a:r>
              <a:rPr lang="en-US" baseline="0" dirty="0"/>
              <a:t> and the rheostat resistor load (Rl) starts at 10 ohms then counts in increments of ten up to 70 ohms. the MMTP is found at resistor load (Rl) is at 40 ohms and resistor series (Rs) is at 40 ohms making the maximum power point being 1278.8 mW. </a:t>
            </a:r>
            <a:r>
              <a:rPr lang="en-US" dirty="0"/>
              <a:t>this </a:t>
            </a:r>
            <a:r>
              <a:rPr lang="en-US" baseline="0" dirty="0"/>
              <a:t>shown here that when voltage starts to increase than the current is will start to decrease. This </a:t>
            </a:r>
            <a:r>
              <a:rPr lang="en-US" dirty="0"/>
              <a:t>can</a:t>
            </a:r>
            <a:r>
              <a:rPr lang="en-US" baseline="0" dirty="0"/>
              <a:t> </a:t>
            </a:r>
            <a:r>
              <a:rPr lang="en-US" dirty="0"/>
              <a:t>be </a:t>
            </a:r>
            <a:r>
              <a:rPr lang="en-US" baseline="0" dirty="0"/>
              <a:t>seen thought out </a:t>
            </a:r>
            <a:r>
              <a:rPr lang="en-US" dirty="0"/>
              <a:t>all the</a:t>
            </a:r>
            <a:r>
              <a:rPr lang="en-US" baseline="0" dirty="0"/>
              <a:t> </a:t>
            </a:r>
            <a:r>
              <a:rPr lang="en-US" dirty="0"/>
              <a:t>cases</a:t>
            </a:r>
            <a:r>
              <a:rPr lang="en-US" baseline="0" dirty="0"/>
              <a:t>.</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11</a:t>
            </a:fld>
            <a:endParaRPr lang="en-US"/>
          </a:p>
        </p:txBody>
      </p:sp>
    </p:spTree>
    <p:extLst>
      <p:ext uri="{BB962C8B-B14F-4D97-AF65-F5344CB8AC3E}">
        <p14:creationId xmlns:p14="http://schemas.microsoft.com/office/powerpoint/2010/main" val="371848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 3 the </a:t>
            </a:r>
            <a:r>
              <a:rPr lang="en-US" baseline="0" dirty="0"/>
              <a:t>resistor series (Rs) has been set to 60 ohms, rheostat resistor load (Rl) starts at 10 ohms and counts in increments of ten up to 90 ohms. The MMPT found at 60 ohms for both the resistor load (Rl) and resistor series (Rs). </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12</a:t>
            </a:fld>
            <a:endParaRPr lang="en-US"/>
          </a:p>
        </p:txBody>
      </p:sp>
    </p:spTree>
    <p:extLst>
      <p:ext uri="{BB962C8B-B14F-4D97-AF65-F5344CB8AC3E}">
        <p14:creationId xmlns:p14="http://schemas.microsoft.com/office/powerpoint/2010/main" val="266010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effect of the temperature variation test the effect of temperature on the solar panel emulator. The voltage is changed three times once for each case and the rheostat resistor load (Rl) is changed seven time for each time voltage has been changed. The resistor series (Rs) is set</a:t>
            </a:r>
            <a:r>
              <a:rPr lang="en-US" baseline="0" dirty="0"/>
              <a:t> to</a:t>
            </a:r>
            <a:r>
              <a:rPr lang="en-US" dirty="0"/>
              <a:t> 40 ohms and remains</a:t>
            </a:r>
            <a:r>
              <a:rPr lang="en-US" baseline="0" dirty="0"/>
              <a:t> the same throughout the test. The resistor load start at 10 and count up to 70 for each case in this study. For case 1 the </a:t>
            </a:r>
            <a:r>
              <a:rPr lang="en-US" dirty="0"/>
              <a:t>voltage is</a:t>
            </a:r>
            <a:r>
              <a:rPr lang="en-US" baseline="0" dirty="0"/>
              <a:t> </a:t>
            </a:r>
            <a:r>
              <a:rPr lang="en-US" dirty="0"/>
              <a:t>7 volts. The MMPT</a:t>
            </a:r>
            <a:r>
              <a:rPr lang="en-US" baseline="0" dirty="0"/>
              <a:t> is found at 40 ohms for both resistor making the maximum power</a:t>
            </a:r>
            <a:r>
              <a:rPr lang="en-US" dirty="0"/>
              <a:t> 311.5 mW. </a:t>
            </a:r>
            <a:endParaRPr lang="en-US" baseline="0"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13</a:t>
            </a:fld>
            <a:endParaRPr lang="en-US"/>
          </a:p>
        </p:txBody>
      </p:sp>
    </p:spTree>
    <p:extLst>
      <p:ext uri="{BB962C8B-B14F-4D97-AF65-F5344CB8AC3E}">
        <p14:creationId xmlns:p14="http://schemas.microsoft.com/office/powerpoint/2010/main" val="179383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 2 the voltage is 14 volts.</a:t>
            </a:r>
            <a:r>
              <a:rPr lang="en-US" baseline="0" dirty="0"/>
              <a:t> the </a:t>
            </a:r>
            <a:r>
              <a:rPr lang="en-US" dirty="0"/>
              <a:t>rheostat resistor load (Rl) reaches 40 ohms along</a:t>
            </a:r>
            <a:r>
              <a:rPr lang="en-US" baseline="0" dirty="0"/>
              <a:t> with the resistor series then</a:t>
            </a:r>
            <a:r>
              <a:rPr lang="en-US" dirty="0"/>
              <a:t> the power is at its maximum point 2760.78 mW.</a:t>
            </a:r>
            <a:r>
              <a:rPr lang="en-US" baseline="0" dirty="0"/>
              <a:t> It is seen here that </a:t>
            </a:r>
            <a:r>
              <a:rPr lang="en-US" dirty="0"/>
              <a:t>the current will decrease as the voltage increases.</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14</a:t>
            </a:fld>
            <a:endParaRPr lang="en-US"/>
          </a:p>
        </p:txBody>
      </p:sp>
    </p:spTree>
    <p:extLst>
      <p:ext uri="{BB962C8B-B14F-4D97-AF65-F5344CB8AC3E}">
        <p14:creationId xmlns:p14="http://schemas.microsoft.com/office/powerpoint/2010/main" val="269526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 3 the voltage is 21 volts</a:t>
            </a:r>
            <a:r>
              <a:rPr lang="en-US" baseline="0" dirty="0"/>
              <a:t>. when both the resistors reached 40 ohms that the MMPT is found. The maximum power is 2760.78 mW. Both of the effect of solar radiation and the effects of temperature variation have shown that the MMPT is found when the resistor series and resistor load equal the same amount along with when the current will decrease as the voltage increases.</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15</a:t>
            </a:fld>
            <a:endParaRPr lang="en-US"/>
          </a:p>
        </p:txBody>
      </p:sp>
    </p:spTree>
    <p:extLst>
      <p:ext uri="{BB962C8B-B14F-4D97-AF65-F5344CB8AC3E}">
        <p14:creationId xmlns:p14="http://schemas.microsoft.com/office/powerpoint/2010/main" val="390793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LabVIEW is used to generate the I-V and P-V curve of a solar panel emulator system. On the front panel is where the waveform chart, the XY graph, inputs, outputs, vertical pointer slide and stop button are located. The inputs is where the data is entered</a:t>
            </a:r>
            <a:r>
              <a:rPr lang="en-US" baseline="0" dirty="0"/>
              <a:t> </a:t>
            </a:r>
            <a:r>
              <a:rPr lang="en-US" dirty="0"/>
              <a:t>and running the system</a:t>
            </a:r>
            <a:r>
              <a:rPr lang="en-US" baseline="0" dirty="0"/>
              <a:t> shows the</a:t>
            </a:r>
            <a:r>
              <a:rPr lang="en-US" dirty="0"/>
              <a:t> outputs that are calculated.</a:t>
            </a:r>
            <a:r>
              <a:rPr lang="en-US" baseline="0" dirty="0"/>
              <a:t> </a:t>
            </a:r>
            <a:r>
              <a:rPr lang="en-US" dirty="0"/>
              <a:t>the waveform chart shows real-time change in the energy to irradiation line.</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16</a:t>
            </a:fld>
            <a:endParaRPr lang="en-US"/>
          </a:p>
        </p:txBody>
      </p:sp>
    </p:spTree>
    <p:extLst>
      <p:ext uri="{BB962C8B-B14F-4D97-AF65-F5344CB8AC3E}">
        <p14:creationId xmlns:p14="http://schemas.microsoft.com/office/powerpoint/2010/main" val="262932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block diagram</a:t>
            </a:r>
            <a:r>
              <a:rPr lang="en-US" baseline="0" dirty="0"/>
              <a:t> is where </a:t>
            </a:r>
            <a:r>
              <a:rPr lang="en-US" dirty="0"/>
              <a:t>all for the formulas are wired,</a:t>
            </a:r>
            <a:r>
              <a:rPr lang="en-US" baseline="0" dirty="0"/>
              <a:t> SubVI have been add to better understand, and a while loop. The while loop is used to keep repeating the formulas at least a 100 times to make the waveform chart. There is a stop button that will stopped the system form running.</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17</a:t>
            </a:fld>
            <a:endParaRPr lang="en-US"/>
          </a:p>
        </p:txBody>
      </p:sp>
    </p:spTree>
    <p:extLst>
      <p:ext uri="{BB962C8B-B14F-4D97-AF65-F5344CB8AC3E}">
        <p14:creationId xmlns:p14="http://schemas.microsoft.com/office/powerpoint/2010/main" val="174353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objective of this project was to create a solar panel emulator for purpose of a laboratory uses only. The</a:t>
            </a:r>
            <a:r>
              <a:rPr lang="en-US" baseline="0" dirty="0"/>
              <a:t> </a:t>
            </a:r>
            <a:r>
              <a:rPr lang="en-US" dirty="0"/>
              <a:t>Effect of Solar Radiation and the Effect of Temperature Variation test have been done and these Test are done to find the MMPT. It</a:t>
            </a:r>
            <a:r>
              <a:rPr lang="en-US" baseline="0" dirty="0"/>
              <a:t> can also be </a:t>
            </a:r>
            <a:r>
              <a:rPr lang="en-US" dirty="0"/>
              <a:t>shown</a:t>
            </a:r>
            <a:r>
              <a:rPr lang="en-US" baseline="0" dirty="0"/>
              <a:t> </a:t>
            </a:r>
            <a:r>
              <a:rPr lang="en-US" dirty="0"/>
              <a:t>that</a:t>
            </a:r>
            <a:r>
              <a:rPr lang="en-US" baseline="0" dirty="0"/>
              <a:t> for the effect of Temperature Variation the </a:t>
            </a:r>
            <a:r>
              <a:rPr lang="en-US" dirty="0"/>
              <a:t>higher</a:t>
            </a:r>
            <a:r>
              <a:rPr lang="en-US" baseline="0" dirty="0"/>
              <a:t> the voltage the higher the power and for the Effect of Solar Radiation the lower the resistor series </a:t>
            </a:r>
            <a:r>
              <a:rPr lang="en-US" dirty="0"/>
              <a:t>than the</a:t>
            </a:r>
            <a:r>
              <a:rPr lang="en-US" baseline="0" dirty="0"/>
              <a:t> higher the power output.</a:t>
            </a:r>
            <a:r>
              <a:rPr lang="en-US" dirty="0"/>
              <a:t> LabVIEW has been used to generate the I-V and P-V curve of a solar panel emulator system</a:t>
            </a:r>
            <a:r>
              <a:rPr lang="en-US" baseline="0" dirty="0"/>
              <a:t> that will later be used in the project in the future. The schematic above </a:t>
            </a:r>
            <a:r>
              <a:rPr lang="en-US" dirty="0"/>
              <a:t>is</a:t>
            </a:r>
            <a:r>
              <a:rPr lang="en-US" baseline="0" dirty="0"/>
              <a:t> the future method to study because of covid-19 and hardware shipping delays the original method see here was change to the method talked about today.</a:t>
            </a:r>
            <a:endParaRPr lang="en-US"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19</a:t>
            </a:fld>
            <a:endParaRPr lang="en-US"/>
          </a:p>
        </p:txBody>
      </p:sp>
    </p:spTree>
    <p:extLst>
      <p:ext uri="{BB962C8B-B14F-4D97-AF65-F5344CB8AC3E}">
        <p14:creationId xmlns:p14="http://schemas.microsoft.com/office/powerpoint/2010/main" val="202054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u="none" baseline="0" dirty="0"/>
              <a:t>energy sources</a:t>
            </a:r>
            <a:r>
              <a:rPr lang="en-US" dirty="0"/>
              <a:t> that are the most commonly used are non-renewable</a:t>
            </a:r>
            <a:r>
              <a:rPr lang="en-US" b="0" u="none" baseline="0" dirty="0"/>
              <a:t> resources. which takes</a:t>
            </a:r>
            <a:r>
              <a:rPr lang="en-US" dirty="0"/>
              <a:t> </a:t>
            </a:r>
            <a:r>
              <a:rPr lang="en-US" b="0" u="none" baseline="0" dirty="0"/>
              <a:t>100’s of </a:t>
            </a:r>
            <a:r>
              <a:rPr lang="en-US" dirty="0"/>
              <a:t>years</a:t>
            </a:r>
            <a:r>
              <a:rPr lang="en-US" b="0" u="none" baseline="0" dirty="0"/>
              <a:t> to create </a:t>
            </a:r>
            <a:r>
              <a:rPr lang="en-US" dirty="0"/>
              <a:t> </a:t>
            </a:r>
            <a:r>
              <a:rPr lang="en-US" b="0" u="none" baseline="0" dirty="0"/>
              <a:t>and these resources</a:t>
            </a:r>
            <a:r>
              <a:rPr lang="en-US" dirty="0"/>
              <a:t> that we are using</a:t>
            </a:r>
            <a:r>
              <a:rPr lang="en-US" b="0" u="none" baseline="0" dirty="0"/>
              <a:t> have a damaging effect on the environment </a:t>
            </a:r>
            <a:r>
              <a:rPr lang="en-US" dirty="0"/>
              <a:t>along with </a:t>
            </a:r>
            <a:r>
              <a:rPr lang="en-US" b="0" u="none" baseline="0" dirty="0"/>
              <a:t>living things</a:t>
            </a:r>
            <a:r>
              <a:rPr lang="en-US" dirty="0"/>
              <a:t>. Such as ourselves.</a:t>
            </a:r>
            <a:r>
              <a:rPr lang="en-US" b="0" u="none" baseline="0" dirty="0"/>
              <a:t> Renewable resources</a:t>
            </a:r>
            <a:r>
              <a:rPr lang="en-US" dirty="0"/>
              <a:t>  will help reduce</a:t>
            </a:r>
            <a:r>
              <a:rPr lang="en-US" b="0" u="none" baseline="0" dirty="0"/>
              <a:t> the use of non-renewable resources. Solar panel energy is one of the </a:t>
            </a:r>
            <a:r>
              <a:rPr lang="en-US" dirty="0"/>
              <a:t>more</a:t>
            </a:r>
            <a:r>
              <a:rPr lang="en-US" b="0" u="none" baseline="0" dirty="0"/>
              <a:t> common </a:t>
            </a:r>
            <a:r>
              <a:rPr lang="en-US" dirty="0"/>
              <a:t>ways to make renewable</a:t>
            </a:r>
            <a:r>
              <a:rPr lang="en-US" b="0" u="none" baseline="0" dirty="0"/>
              <a:t> resources. With that being said </a:t>
            </a:r>
            <a:r>
              <a:rPr lang="en-US" dirty="0"/>
              <a:t>has is </a:t>
            </a:r>
            <a:r>
              <a:rPr lang="en-US" b="0" u="none" baseline="0" dirty="0"/>
              <a:t>why the development of a solar panel emulator is important to understand and to study.</a:t>
            </a:r>
            <a:r>
              <a:rPr lang="en-US" dirty="0"/>
              <a:t> </a:t>
            </a:r>
            <a:endParaRPr lang="en-US" b="0" u="none"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2</a:t>
            </a:fld>
            <a:endParaRPr lang="en-US"/>
          </a:p>
        </p:txBody>
      </p:sp>
    </p:spTree>
    <p:extLst>
      <p:ext uri="{BB962C8B-B14F-4D97-AF65-F5344CB8AC3E}">
        <p14:creationId xmlns:p14="http://schemas.microsoft.com/office/powerpoint/2010/main" val="23081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problem</a:t>
            </a:r>
            <a:r>
              <a:rPr lang="en-US" baseline="0" dirty="0"/>
              <a:t> is that the consumption of non-renewable resources is </a:t>
            </a:r>
            <a:r>
              <a:rPr lang="en-US" dirty="0"/>
              <a:t>vary high</a:t>
            </a:r>
            <a:r>
              <a:rPr lang="en-US" baseline="0" dirty="0"/>
              <a:t>. </a:t>
            </a:r>
            <a:r>
              <a:rPr lang="en-US" dirty="0"/>
              <a:t>With the help of a </a:t>
            </a:r>
            <a:r>
              <a:rPr lang="en-US" baseline="0" dirty="0"/>
              <a:t> photovoltaic system </a:t>
            </a:r>
            <a:r>
              <a:rPr lang="en-US" dirty="0"/>
              <a:t>to </a:t>
            </a:r>
            <a:r>
              <a:rPr lang="en-US" baseline="0" dirty="0"/>
              <a:t>reduce the consumption of non-renewable recourse comes the cost. Solar panel system are base off of the amount of watts that the building consume. </a:t>
            </a:r>
            <a:r>
              <a:rPr lang="en-US" dirty="0"/>
              <a:t>Which makes </a:t>
            </a:r>
            <a:r>
              <a:rPr lang="en-US" baseline="0" dirty="0"/>
              <a:t>the cost of a photovoltaic system high for universities to have for there students</a:t>
            </a:r>
            <a:r>
              <a:rPr lang="en-US" dirty="0"/>
              <a:t> to be able to study and use on other projects. SO,</a:t>
            </a:r>
            <a:r>
              <a:rPr lang="en-US" baseline="0" dirty="0"/>
              <a:t> The development of a solar panel emulator for testing purposes in a laboratory setting</a:t>
            </a:r>
            <a:r>
              <a:rPr lang="en-US" dirty="0"/>
              <a:t> is much needed. </a:t>
            </a:r>
            <a:endParaRPr lang="en-US" b="1" u="sng" baseline="0"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3</a:t>
            </a:fld>
            <a:endParaRPr lang="en-US"/>
          </a:p>
        </p:txBody>
      </p:sp>
    </p:spTree>
    <p:extLst>
      <p:ext uri="{BB962C8B-B14F-4D97-AF65-F5344CB8AC3E}">
        <p14:creationId xmlns:p14="http://schemas.microsoft.com/office/powerpoint/2010/main" val="158702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a:t>
            </a:r>
            <a:r>
              <a:rPr lang="en-US" baseline="0" dirty="0"/>
              <a:t> objective of this study is to design a PV emulator that will be used for laboratory purposes,</a:t>
            </a:r>
            <a:r>
              <a:rPr lang="en-US" dirty="0"/>
              <a:t> with the </a:t>
            </a:r>
            <a:r>
              <a:rPr lang="en-US" baseline="0" dirty="0"/>
              <a:t>using </a:t>
            </a:r>
            <a:r>
              <a:rPr lang="en-US" dirty="0"/>
              <a:t>of LabVIEW</a:t>
            </a:r>
            <a:r>
              <a:rPr lang="en-US" baseline="0" dirty="0"/>
              <a:t> to make a simulation model of a PV emulator, keeping cost low, keeping the PV emulator simple and</a:t>
            </a:r>
            <a:r>
              <a:rPr lang="en-US" dirty="0"/>
              <a:t> to be</a:t>
            </a:r>
            <a:r>
              <a:rPr lang="en-US" baseline="0" dirty="0"/>
              <a:t> </a:t>
            </a:r>
            <a:r>
              <a:rPr lang="en-US" dirty="0"/>
              <a:t>able to </a:t>
            </a:r>
            <a:r>
              <a:rPr lang="en-US" baseline="0" dirty="0"/>
              <a:t>study the effect of solar radiance and temperature of PV panels.</a:t>
            </a:r>
            <a:endParaRPr lang="en-US"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4</a:t>
            </a:fld>
            <a:endParaRPr lang="en-US"/>
          </a:p>
        </p:txBody>
      </p:sp>
    </p:spTree>
    <p:extLst>
      <p:ext uri="{BB962C8B-B14F-4D97-AF65-F5344CB8AC3E}">
        <p14:creationId xmlns:p14="http://schemas.microsoft.com/office/powerpoint/2010/main" val="134322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the past researchers have used the following model/software to help in the develop PV emulators.</a:t>
            </a:r>
            <a:r>
              <a:rPr lang="en-US" baseline="0" dirty="0"/>
              <a:t> The </a:t>
            </a:r>
            <a:r>
              <a:rPr lang="en-US" dirty="0"/>
              <a:t>Single diode PV model/ dual diode PV model</a:t>
            </a:r>
            <a:r>
              <a:rPr lang="en-US" baseline="0" dirty="0"/>
              <a:t> along with </a:t>
            </a:r>
            <a:r>
              <a:rPr lang="en-US" dirty="0"/>
              <a:t>MATLAB /LabVIEW are</a:t>
            </a:r>
            <a:r>
              <a:rPr lang="en-US" baseline="0" dirty="0"/>
              <a:t> </a:t>
            </a:r>
            <a:r>
              <a:rPr lang="en-US" dirty="0"/>
              <a:t>found to be commonly</a:t>
            </a:r>
            <a:r>
              <a:rPr lang="en-US" baseline="0" dirty="0"/>
              <a:t> used. The </a:t>
            </a:r>
            <a:r>
              <a:rPr lang="en-US" dirty="0"/>
              <a:t>Dual diode or double</a:t>
            </a:r>
            <a:r>
              <a:rPr lang="en-US" baseline="0" dirty="0"/>
              <a:t> diode</a:t>
            </a:r>
            <a:r>
              <a:rPr lang="en-US" dirty="0"/>
              <a:t> model is more complex when it is compared to the single diode model and is rarely chosen in emulator studies.</a:t>
            </a:r>
            <a:r>
              <a:rPr lang="en-US" baseline="0" dirty="0"/>
              <a:t> </a:t>
            </a:r>
            <a:r>
              <a:rPr lang="en-US" dirty="0"/>
              <a:t>For this project, the single diode model has been chosen for simplicity </a:t>
            </a:r>
            <a:r>
              <a:rPr lang="en-US" baseline="0" dirty="0"/>
              <a:t>and a </a:t>
            </a:r>
            <a:r>
              <a:rPr lang="en-US" dirty="0"/>
              <a:t>Solar PV model has been simulated in LabVIEW to create easy user interface.</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5</a:t>
            </a:fld>
            <a:endParaRPr lang="en-US"/>
          </a:p>
        </p:txBody>
      </p:sp>
    </p:spTree>
    <p:extLst>
      <p:ext uri="{BB962C8B-B14F-4D97-AF65-F5344CB8AC3E}">
        <p14:creationId xmlns:p14="http://schemas.microsoft.com/office/powerpoint/2010/main" val="360716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methodology</a:t>
            </a:r>
            <a:r>
              <a:rPr lang="en-US" baseline="0" dirty="0"/>
              <a:t> </a:t>
            </a:r>
            <a:r>
              <a:rPr lang="en-US" dirty="0"/>
              <a:t>used</a:t>
            </a:r>
            <a:r>
              <a:rPr lang="en-US" baseline="0" dirty="0"/>
              <a:t> to develop a solar panel emulator that has the characteristics of a real-time solar panel. With test of the effect of solar radiation and the effect of temperature variation. A LabVIEW system is able to generate a I-V and a P-V curve. A Single-Diode Model method has been used throughout the project</a:t>
            </a:r>
            <a:endParaRPr lang="en-US"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6</a:t>
            </a:fld>
            <a:endParaRPr lang="en-US"/>
          </a:p>
        </p:txBody>
      </p:sp>
    </p:spTree>
    <p:extLst>
      <p:ext uri="{BB962C8B-B14F-4D97-AF65-F5344CB8AC3E}">
        <p14:creationId xmlns:p14="http://schemas.microsoft.com/office/powerpoint/2010/main" val="289443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hardware that is used in the development of a PV emulator is a DC power supply, Two rheostat resistors, and two multi-meters. The software system LabVIEW is used to make a simulation model of a PV emulator. </a:t>
            </a:r>
            <a:endParaRPr lang="en-US" dirty="0"/>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7</a:t>
            </a:fld>
            <a:endParaRPr lang="en-US"/>
          </a:p>
        </p:txBody>
      </p:sp>
    </p:spTree>
    <p:extLst>
      <p:ext uri="{BB962C8B-B14F-4D97-AF65-F5344CB8AC3E}">
        <p14:creationId xmlns:p14="http://schemas.microsoft.com/office/powerpoint/2010/main" val="376936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a:t>
            </a:r>
            <a:r>
              <a:rPr lang="en-US" baseline="0" dirty="0"/>
              <a:t> the schematic that is used. As you can tell here the + output of the DC power supply is connoted to the + of the Rheostat resistor that is in series, the – of the series resistor </a:t>
            </a:r>
            <a:r>
              <a:rPr lang="en-US" dirty="0"/>
              <a:t>has been</a:t>
            </a:r>
            <a:r>
              <a:rPr lang="en-US" baseline="0" dirty="0"/>
              <a:t> connoted to the + of the rheostat resistor that is acting as the load. The – of the load resistor is then connoted to the – of the DC power supply. A </a:t>
            </a:r>
            <a:r>
              <a:rPr lang="en-US" dirty="0"/>
              <a:t>multimeter has been</a:t>
            </a:r>
            <a:r>
              <a:rPr lang="en-US" baseline="0" dirty="0"/>
              <a:t> connoted to each </a:t>
            </a:r>
            <a:r>
              <a:rPr lang="en-US" dirty="0"/>
              <a:t>one of</a:t>
            </a:r>
            <a:r>
              <a:rPr lang="en-US" baseline="0" dirty="0"/>
              <a:t> the rheostat resistors.</a:t>
            </a:r>
            <a:r>
              <a:rPr lang="en-US" dirty="0"/>
              <a:t> </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8</a:t>
            </a:fld>
            <a:endParaRPr lang="en-US"/>
          </a:p>
        </p:txBody>
      </p:sp>
    </p:spTree>
    <p:extLst>
      <p:ext uri="{BB962C8B-B14F-4D97-AF65-F5344CB8AC3E}">
        <p14:creationId xmlns:p14="http://schemas.microsoft.com/office/powerpoint/2010/main" val="303355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a:t>
            </a:r>
            <a:r>
              <a:rPr lang="en-US" baseline="0" dirty="0"/>
              <a:t> system </a:t>
            </a:r>
            <a:r>
              <a:rPr lang="en-US" dirty="0"/>
              <a:t>is able to test </a:t>
            </a:r>
            <a:r>
              <a:rPr lang="en-US" baseline="0" dirty="0"/>
              <a:t>the effect of solar radiation </a:t>
            </a:r>
            <a:r>
              <a:rPr lang="en-US" dirty="0"/>
              <a:t>and</a:t>
            </a:r>
            <a:r>
              <a:rPr lang="en-US" baseline="0" dirty="0"/>
              <a:t> the effect of temperature variation</a:t>
            </a:r>
            <a:r>
              <a:rPr lang="en-US" dirty="0"/>
              <a:t>. the</a:t>
            </a:r>
            <a:r>
              <a:rPr lang="en-US" baseline="0" dirty="0"/>
              <a:t> </a:t>
            </a:r>
            <a:r>
              <a:rPr lang="en-US" dirty="0"/>
              <a:t>Maximum power point tracking also done.</a:t>
            </a:r>
            <a:r>
              <a:rPr lang="en-US" baseline="0" dirty="0"/>
              <a:t> MMPT</a:t>
            </a:r>
            <a:r>
              <a:rPr lang="en-US" dirty="0"/>
              <a:t> is used in a PV system to track the maximum amount of power that is given by the solar radiation or the temperature on the solar panel. All the data that is collected is</a:t>
            </a:r>
            <a:r>
              <a:rPr lang="en-US" baseline="0" dirty="0"/>
              <a:t> </a:t>
            </a:r>
            <a:r>
              <a:rPr lang="en-US" dirty="0"/>
              <a:t>put</a:t>
            </a:r>
            <a:r>
              <a:rPr lang="en-US" baseline="0" dirty="0"/>
              <a:t> into Excel to</a:t>
            </a:r>
            <a:r>
              <a:rPr lang="en-US" dirty="0"/>
              <a:t> be able to</a:t>
            </a:r>
            <a:r>
              <a:rPr lang="en-US" baseline="0" dirty="0"/>
              <a:t> create a graph and charts.</a:t>
            </a:r>
            <a:r>
              <a:rPr lang="en-US" dirty="0"/>
              <a:t> </a:t>
            </a:r>
          </a:p>
          <a:p>
            <a:endParaRPr lang="en-US" dirty="0"/>
          </a:p>
        </p:txBody>
      </p:sp>
      <p:sp>
        <p:nvSpPr>
          <p:cNvPr id="4" name="Slide Number Placeholder 3"/>
          <p:cNvSpPr>
            <a:spLocks noGrp="1"/>
          </p:cNvSpPr>
          <p:nvPr>
            <p:ph type="sldNum" sz="quarter" idx="10"/>
          </p:nvPr>
        </p:nvSpPr>
        <p:spPr/>
        <p:txBody>
          <a:bodyPr/>
          <a:lstStyle/>
          <a:p>
            <a:fld id="{39666DEC-87E9-44D0-9BEA-EE975D566428}" type="slidenum">
              <a:rPr lang="en-US" smtClean="0"/>
              <a:t>9</a:t>
            </a:fld>
            <a:endParaRPr lang="en-US"/>
          </a:p>
        </p:txBody>
      </p:sp>
    </p:spTree>
    <p:extLst>
      <p:ext uri="{BB962C8B-B14F-4D97-AF65-F5344CB8AC3E}">
        <p14:creationId xmlns:p14="http://schemas.microsoft.com/office/powerpoint/2010/main" val="95279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hyperlink" Target="http://www.gosunpro.com/news/renewable-vs-non-renewable-energy-sour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8860" y="1509485"/>
            <a:ext cx="9337785" cy="4387305"/>
          </a:xfrm>
        </p:spPr>
        <p:txBody>
          <a:bodyPr/>
          <a:lstStyle/>
          <a:p>
            <a:pPr algn="ctr"/>
            <a:r>
              <a:rPr lang="en-US" sz="3600" dirty="0">
                <a:cs typeface="Times New Roman" panose="02020603050405020304" pitchFamily="18" charset="0"/>
              </a:rPr>
              <a:t>DEVELOPMENT OF A SOLAR PANEL EMULATOR</a:t>
            </a:r>
            <a:br>
              <a:rPr lang="en-US" sz="3600" dirty="0">
                <a:cs typeface="Times New Roman" panose="02020603050405020304" pitchFamily="18" charset="0"/>
              </a:rPr>
            </a:br>
            <a:br>
              <a:rPr lang="en-US" sz="3600" dirty="0">
                <a:cs typeface="Times New Roman" panose="02020603050405020304" pitchFamily="18" charset="0"/>
              </a:rPr>
            </a:br>
            <a:r>
              <a:rPr lang="en-US" sz="3600" dirty="0">
                <a:cs typeface="Times New Roman" panose="02020603050405020304" pitchFamily="18" charset="0"/>
              </a:rPr>
              <a:t>TIFFANY FALCH </a:t>
            </a:r>
            <a:br>
              <a:rPr lang="en-US" sz="3600" dirty="0">
                <a:cs typeface="Times New Roman" panose="02020603050405020304" pitchFamily="18" charset="0"/>
              </a:rPr>
            </a:br>
            <a:r>
              <a:rPr lang="en-US" sz="3600" dirty="0">
                <a:cs typeface="Times New Roman" panose="02020603050405020304" pitchFamily="18" charset="0"/>
              </a:rPr>
              <a:t>and </a:t>
            </a:r>
            <a:br>
              <a:rPr lang="en-US" sz="3600" dirty="0">
                <a:cs typeface="Times New Roman" panose="02020603050405020304" pitchFamily="18" charset="0"/>
              </a:rPr>
            </a:br>
            <a:r>
              <a:rPr lang="en-US" sz="3600" dirty="0">
                <a:cs typeface="Times New Roman" panose="02020603050405020304" pitchFamily="18" charset="0"/>
              </a:rPr>
              <a:t>ALEJANDRO VILLASENOR </a:t>
            </a:r>
            <a:br>
              <a:rPr lang="en-US" sz="3600" dirty="0">
                <a:cs typeface="Times New Roman" panose="02020603050405020304" pitchFamily="18" charset="0"/>
              </a:rPr>
            </a:br>
            <a:br>
              <a:rPr lang="en-US" sz="3600" dirty="0">
                <a:cs typeface="Times New Roman" panose="02020603050405020304" pitchFamily="18" charset="0"/>
              </a:rPr>
            </a:br>
            <a:r>
              <a:rPr lang="en-US" sz="3600" dirty="0">
                <a:cs typeface="Times New Roman" panose="02020603050405020304" pitchFamily="18" charset="0"/>
              </a:rPr>
              <a:t>ADVISOR: DR. ZEEL MAHESHWARI</a:t>
            </a:r>
            <a:endParaRPr lang="en-US" sz="3600" dirty="0"/>
          </a:p>
        </p:txBody>
      </p:sp>
    </p:spTree>
    <p:extLst>
      <p:ext uri="{BB962C8B-B14F-4D97-AF65-F5344CB8AC3E}">
        <p14:creationId xmlns:p14="http://schemas.microsoft.com/office/powerpoint/2010/main" val="168404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38860" cy="722939"/>
          </a:xfrm>
        </p:spPr>
        <p:txBody>
          <a:bodyPr/>
          <a:lstStyle/>
          <a:p>
            <a:r>
              <a:rPr lang="en-US" dirty="0"/>
              <a:t>EFFECT OF SOLAR RADIATION CASE I</a:t>
            </a:r>
          </a:p>
        </p:txBody>
      </p:sp>
      <p:sp>
        <p:nvSpPr>
          <p:cNvPr id="3" name="Text Placeholder 2"/>
          <p:cNvSpPr>
            <a:spLocks noGrp="1"/>
          </p:cNvSpPr>
          <p:nvPr>
            <p:ph type="body" idx="1"/>
          </p:nvPr>
        </p:nvSpPr>
        <p:spPr>
          <a:xfrm>
            <a:off x="248194" y="1724297"/>
            <a:ext cx="5251457" cy="756965"/>
          </a:xfrm>
        </p:spPr>
        <p:txBody>
          <a:bodyPr/>
          <a:lstStyle/>
          <a:p>
            <a:r>
              <a:rPr lang="en-US" dirty="0"/>
              <a:t>EFFECT OF SOLAR RADIATION CASE I TABLE</a:t>
            </a:r>
          </a:p>
        </p:txBody>
      </p:sp>
      <p:sp>
        <p:nvSpPr>
          <p:cNvPr id="5" name="Text Placeholder 4"/>
          <p:cNvSpPr>
            <a:spLocks noGrp="1"/>
          </p:cNvSpPr>
          <p:nvPr>
            <p:ph type="body" sz="quarter" idx="3"/>
          </p:nvPr>
        </p:nvSpPr>
        <p:spPr>
          <a:xfrm>
            <a:off x="5654495" y="1724297"/>
            <a:ext cx="5812542" cy="756965"/>
          </a:xfrm>
        </p:spPr>
        <p:txBody>
          <a:bodyPr/>
          <a:lstStyle/>
          <a:p>
            <a:r>
              <a:rPr lang="en-US" dirty="0"/>
              <a:t>EFFECT OF SOLAR RADIATION CASE I GRAPH</a:t>
            </a:r>
          </a:p>
        </p:txBody>
      </p:sp>
      <p:pic>
        <p:nvPicPr>
          <p:cNvPr id="7" name="Content Placeholder 6"/>
          <p:cNvPicPr>
            <a:picLocks noGrp="1" noChangeAspect="1"/>
          </p:cNvPicPr>
          <p:nvPr>
            <p:ph sz="quarter" idx="4"/>
          </p:nvPr>
        </p:nvPicPr>
        <p:blipFill>
          <a:blip r:embed="rId3"/>
          <a:stretch>
            <a:fillRect/>
          </a:stretch>
        </p:blipFill>
        <p:spPr>
          <a:xfrm>
            <a:off x="5654674" y="2533014"/>
            <a:ext cx="5812363" cy="3723323"/>
          </a:xfrm>
          <a:prstGeom prst="rect">
            <a:avLst/>
          </a:prstGeo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3908018199"/>
              </p:ext>
            </p:extLst>
          </p:nvPr>
        </p:nvGraphicFramePr>
        <p:xfrm>
          <a:off x="248194" y="2533017"/>
          <a:ext cx="5352096" cy="3723322"/>
        </p:xfrm>
        <a:graphic>
          <a:graphicData uri="http://schemas.openxmlformats.org/drawingml/2006/table">
            <a:tbl>
              <a:tblPr>
                <a:tableStyleId>{5C22544A-7EE6-4342-B048-85BDC9FD1C3A}</a:tableStyleId>
              </a:tblPr>
              <a:tblGrid>
                <a:gridCol w="690112">
                  <a:extLst>
                    <a:ext uri="{9D8B030D-6E8A-4147-A177-3AD203B41FA5}">
                      <a16:colId xmlns:a16="http://schemas.microsoft.com/office/drawing/2014/main" val="1136901281"/>
                    </a:ext>
                  </a:extLst>
                </a:gridCol>
                <a:gridCol w="646980">
                  <a:extLst>
                    <a:ext uri="{9D8B030D-6E8A-4147-A177-3AD203B41FA5}">
                      <a16:colId xmlns:a16="http://schemas.microsoft.com/office/drawing/2014/main" val="3003122470"/>
                    </a:ext>
                  </a:extLst>
                </a:gridCol>
                <a:gridCol w="718866">
                  <a:extLst>
                    <a:ext uri="{9D8B030D-6E8A-4147-A177-3AD203B41FA5}">
                      <a16:colId xmlns:a16="http://schemas.microsoft.com/office/drawing/2014/main" val="2395651839"/>
                    </a:ext>
                  </a:extLst>
                </a:gridCol>
                <a:gridCol w="589470">
                  <a:extLst>
                    <a:ext uri="{9D8B030D-6E8A-4147-A177-3AD203B41FA5}">
                      <a16:colId xmlns:a16="http://schemas.microsoft.com/office/drawing/2014/main" val="1971160382"/>
                    </a:ext>
                  </a:extLst>
                </a:gridCol>
                <a:gridCol w="891396">
                  <a:extLst>
                    <a:ext uri="{9D8B030D-6E8A-4147-A177-3AD203B41FA5}">
                      <a16:colId xmlns:a16="http://schemas.microsoft.com/office/drawing/2014/main" val="4199446398"/>
                    </a:ext>
                  </a:extLst>
                </a:gridCol>
                <a:gridCol w="834050">
                  <a:extLst>
                    <a:ext uri="{9D8B030D-6E8A-4147-A177-3AD203B41FA5}">
                      <a16:colId xmlns:a16="http://schemas.microsoft.com/office/drawing/2014/main" val="1865777550"/>
                    </a:ext>
                  </a:extLst>
                </a:gridCol>
                <a:gridCol w="981222">
                  <a:extLst>
                    <a:ext uri="{9D8B030D-6E8A-4147-A177-3AD203B41FA5}">
                      <a16:colId xmlns:a16="http://schemas.microsoft.com/office/drawing/2014/main" val="727757820"/>
                    </a:ext>
                  </a:extLst>
                </a:gridCol>
              </a:tblGrid>
              <a:tr h="788453">
                <a:tc>
                  <a:txBody>
                    <a:bodyPr/>
                    <a:lstStyle/>
                    <a:p>
                      <a:pPr algn="ctr" fontAlgn="b"/>
                      <a:r>
                        <a:rPr lang="en-US" sz="1700" u="none" strike="noStrike" dirty="0">
                          <a:effectLst/>
                        </a:rPr>
                        <a:t># of test</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Vs (v)</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err="1">
                          <a:effectLst/>
                        </a:rPr>
                        <a:t>Ipv</a:t>
                      </a:r>
                      <a:r>
                        <a:rPr lang="en-US" sz="1700" u="none" strike="noStrike" dirty="0">
                          <a:effectLst/>
                        </a:rPr>
                        <a:t> (mA)</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err="1">
                          <a:effectLst/>
                        </a:rPr>
                        <a:t>Vl</a:t>
                      </a:r>
                      <a:r>
                        <a:rPr lang="en-US" sz="1700" u="none" strike="noStrike" dirty="0">
                          <a:effectLst/>
                        </a:rPr>
                        <a:t> (v)</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Rl (ohms)</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Rs (ohms)</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Power (</a:t>
                      </a:r>
                      <a:r>
                        <a:rPr lang="en-US" sz="1700" u="none" strike="noStrike" dirty="0" err="1">
                          <a:effectLst/>
                        </a:rPr>
                        <a:t>mW</a:t>
                      </a:r>
                      <a:r>
                        <a:rPr lang="en-US" sz="1700" u="none" strike="noStrike" dirty="0">
                          <a:effectLst/>
                        </a:rPr>
                        <a:t>)</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5880873"/>
                  </a:ext>
                </a:extLst>
              </a:tr>
              <a:tr h="419267">
                <a:tc>
                  <a:txBody>
                    <a:bodyPr/>
                    <a:lstStyle/>
                    <a:p>
                      <a:pPr algn="ctr" fontAlgn="b"/>
                      <a:r>
                        <a:rPr lang="en-US" sz="1700" u="none" strike="noStrike" dirty="0">
                          <a:effectLst/>
                        </a:rPr>
                        <a:t>1</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629</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1.95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1226.55</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4150447156"/>
                  </a:ext>
                </a:extLst>
              </a:tr>
              <a:tr h="419267">
                <a:tc>
                  <a:txBody>
                    <a:bodyPr/>
                    <a:lstStyle/>
                    <a:p>
                      <a:pPr algn="ctr" fontAlgn="b"/>
                      <a:r>
                        <a:rPr lang="en-US" sz="1700" u="none" strike="noStrike" dirty="0">
                          <a:effectLst/>
                        </a:rPr>
                        <a:t>2</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508</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4.3</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2184.4</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2063495115"/>
                  </a:ext>
                </a:extLst>
              </a:tr>
              <a:tr h="419267">
                <a:tc>
                  <a:txBody>
                    <a:bodyPr/>
                    <a:lstStyle/>
                    <a:p>
                      <a:pPr algn="ctr" fontAlgn="b"/>
                      <a:r>
                        <a:rPr lang="en-US" sz="1700" u="none" strike="noStrike" dirty="0">
                          <a:effectLst/>
                        </a:rPr>
                        <a:t>3</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436</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5.7</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2485.2</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4019898261"/>
                  </a:ext>
                </a:extLst>
              </a:tr>
              <a:tr h="419267">
                <a:tc>
                  <a:txBody>
                    <a:bodyPr/>
                    <a:lstStyle/>
                    <a:p>
                      <a:pPr algn="ctr" fontAlgn="b"/>
                      <a:r>
                        <a:rPr lang="en-US" sz="1700" u="none" strike="noStrike" dirty="0">
                          <a:effectLst/>
                        </a:rPr>
                        <a:t>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364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6.74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2453.36</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3820715188"/>
                  </a:ext>
                </a:extLst>
              </a:tr>
              <a:tr h="419267">
                <a:tc>
                  <a:txBody>
                    <a:bodyPr/>
                    <a:lstStyle/>
                    <a:p>
                      <a:pPr algn="ctr" fontAlgn="b"/>
                      <a:r>
                        <a:rPr lang="en-US" sz="1700" u="none" strike="noStrike" dirty="0">
                          <a:effectLst/>
                        </a:rPr>
                        <a:t>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333</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7.5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2497.5</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4282874352"/>
                  </a:ext>
                </a:extLst>
              </a:tr>
              <a:tr h="419267">
                <a:tc>
                  <a:txBody>
                    <a:bodyPr/>
                    <a:lstStyle/>
                    <a:p>
                      <a:pPr algn="ctr" fontAlgn="b"/>
                      <a:r>
                        <a:rPr lang="en-US" sz="1700" u="none" strike="noStrike" dirty="0">
                          <a:effectLst/>
                        </a:rPr>
                        <a:t>6</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292</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8.05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30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2350.6</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442489018"/>
                  </a:ext>
                </a:extLst>
              </a:tr>
              <a:tr h="419267">
                <a:tc>
                  <a:txBody>
                    <a:bodyPr/>
                    <a:lstStyle/>
                    <a:p>
                      <a:pPr algn="ctr" fontAlgn="b"/>
                      <a:r>
                        <a:rPr lang="en-US" sz="1700" u="none" strike="noStrike" dirty="0">
                          <a:effectLst/>
                        </a:rPr>
                        <a:t>7</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260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8.85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35</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9158" marR="9158" marT="9158" marB="0" anchor="b"/>
                </a:tc>
                <a:tc>
                  <a:txBody>
                    <a:bodyPr/>
                    <a:lstStyle/>
                    <a:p>
                      <a:pPr algn="ctr" fontAlgn="b"/>
                      <a:r>
                        <a:rPr lang="en-US" sz="1700" u="none" strike="noStrike" dirty="0">
                          <a:effectLst/>
                        </a:rPr>
                        <a:t>2301</a:t>
                      </a:r>
                      <a:endParaRPr lang="en-US" sz="1700" b="0" i="0" u="none" strike="noStrike" dirty="0">
                        <a:solidFill>
                          <a:srgbClr val="000000"/>
                        </a:solidFill>
                        <a:effectLst/>
                        <a:latin typeface="Calibri" panose="020F0502020204030204" pitchFamily="34" charset="0"/>
                      </a:endParaRPr>
                    </a:p>
                  </a:txBody>
                  <a:tcPr marL="9158" marR="9158" marT="9158" marB="0" anchor="b"/>
                </a:tc>
                <a:extLst>
                  <a:ext uri="{0D108BD9-81ED-4DB2-BD59-A6C34878D82A}">
                    <a16:rowId xmlns:a16="http://schemas.microsoft.com/office/drawing/2014/main" val="1059612062"/>
                  </a:ext>
                </a:extLst>
              </a:tr>
            </a:tbl>
          </a:graphicData>
        </a:graphic>
      </p:graphicFrame>
      <p:sp>
        <p:nvSpPr>
          <p:cNvPr id="8" name="TextBox 7">
            <a:extLst>
              <a:ext uri="{FF2B5EF4-FFF2-40B4-BE49-F238E27FC236}">
                <a16:creationId xmlns:a16="http://schemas.microsoft.com/office/drawing/2014/main" id="{4B164868-5CCE-42BA-9A59-1FBC7741452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81544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38860" cy="722939"/>
          </a:xfrm>
        </p:spPr>
        <p:txBody>
          <a:bodyPr/>
          <a:lstStyle/>
          <a:p>
            <a:r>
              <a:rPr lang="en-US" dirty="0"/>
              <a:t>EFFECT OF SOLAR RADIATION CASE 2</a:t>
            </a:r>
          </a:p>
        </p:txBody>
      </p:sp>
      <p:sp>
        <p:nvSpPr>
          <p:cNvPr id="3" name="Text Placeholder 2"/>
          <p:cNvSpPr>
            <a:spLocks noGrp="1"/>
          </p:cNvSpPr>
          <p:nvPr>
            <p:ph type="body" idx="1"/>
          </p:nvPr>
        </p:nvSpPr>
        <p:spPr>
          <a:xfrm>
            <a:off x="248194" y="1724297"/>
            <a:ext cx="5251457" cy="756965"/>
          </a:xfrm>
        </p:spPr>
        <p:txBody>
          <a:bodyPr/>
          <a:lstStyle/>
          <a:p>
            <a:r>
              <a:rPr lang="en-US" dirty="0"/>
              <a:t>EFFECT OF SOLAR RADIATION CASE 2 TABLE</a:t>
            </a:r>
          </a:p>
        </p:txBody>
      </p:sp>
      <p:sp>
        <p:nvSpPr>
          <p:cNvPr id="5" name="Text Placeholder 4"/>
          <p:cNvSpPr>
            <a:spLocks noGrp="1"/>
          </p:cNvSpPr>
          <p:nvPr>
            <p:ph type="body" sz="quarter" idx="3"/>
          </p:nvPr>
        </p:nvSpPr>
        <p:spPr>
          <a:xfrm>
            <a:off x="5654495" y="1724297"/>
            <a:ext cx="5812542" cy="756965"/>
          </a:xfrm>
        </p:spPr>
        <p:txBody>
          <a:bodyPr/>
          <a:lstStyle/>
          <a:p>
            <a:r>
              <a:rPr lang="en-US" dirty="0"/>
              <a:t>EFFECT OF SOLAR RADIATION CASE 2 GRAPH</a:t>
            </a:r>
          </a:p>
        </p:txBody>
      </p:sp>
      <p:pic>
        <p:nvPicPr>
          <p:cNvPr id="6" name="Content Placeholder 5"/>
          <p:cNvPicPr>
            <a:picLocks noGrp="1" noChangeAspect="1"/>
          </p:cNvPicPr>
          <p:nvPr>
            <p:ph sz="quarter" idx="4"/>
          </p:nvPr>
        </p:nvPicPr>
        <p:blipFill>
          <a:blip r:embed="rId3"/>
          <a:stretch>
            <a:fillRect/>
          </a:stretch>
        </p:blipFill>
        <p:spPr>
          <a:xfrm>
            <a:off x="5683203" y="2533016"/>
            <a:ext cx="5783834" cy="3778653"/>
          </a:xfrm>
          <a:prstGeom prst="rect">
            <a:avLst/>
          </a:prstGeom>
        </p:spPr>
      </p:pic>
      <p:graphicFrame>
        <p:nvGraphicFramePr>
          <p:cNvPr id="9" name="Content Placeholder 8"/>
          <p:cNvGraphicFramePr>
            <a:graphicFrameLocks noGrp="1"/>
          </p:cNvGraphicFramePr>
          <p:nvPr>
            <p:ph sz="half" idx="2"/>
            <p:extLst>
              <p:ext uri="{D42A27DB-BD31-4B8C-83A1-F6EECF244321}">
                <p14:modId xmlns:p14="http://schemas.microsoft.com/office/powerpoint/2010/main" val="3268669721"/>
              </p:ext>
            </p:extLst>
          </p:nvPr>
        </p:nvGraphicFramePr>
        <p:xfrm>
          <a:off x="248192" y="2525890"/>
          <a:ext cx="5250907" cy="3785780"/>
        </p:xfrm>
        <a:graphic>
          <a:graphicData uri="http://schemas.openxmlformats.org/drawingml/2006/table">
            <a:tbl>
              <a:tblPr>
                <a:tableStyleId>{5C22544A-7EE6-4342-B048-85BDC9FD1C3A}</a:tableStyleId>
              </a:tblPr>
              <a:tblGrid>
                <a:gridCol w="691952">
                  <a:extLst>
                    <a:ext uri="{9D8B030D-6E8A-4147-A177-3AD203B41FA5}">
                      <a16:colId xmlns:a16="http://schemas.microsoft.com/office/drawing/2014/main" val="2742910520"/>
                    </a:ext>
                  </a:extLst>
                </a:gridCol>
                <a:gridCol w="691952">
                  <a:extLst>
                    <a:ext uri="{9D8B030D-6E8A-4147-A177-3AD203B41FA5}">
                      <a16:colId xmlns:a16="http://schemas.microsoft.com/office/drawing/2014/main" val="4015890787"/>
                    </a:ext>
                  </a:extLst>
                </a:gridCol>
                <a:gridCol w="691952">
                  <a:extLst>
                    <a:ext uri="{9D8B030D-6E8A-4147-A177-3AD203B41FA5}">
                      <a16:colId xmlns:a16="http://schemas.microsoft.com/office/drawing/2014/main" val="1041461253"/>
                    </a:ext>
                  </a:extLst>
                </a:gridCol>
                <a:gridCol w="691952">
                  <a:extLst>
                    <a:ext uri="{9D8B030D-6E8A-4147-A177-3AD203B41FA5}">
                      <a16:colId xmlns:a16="http://schemas.microsoft.com/office/drawing/2014/main" val="2316774566"/>
                    </a:ext>
                  </a:extLst>
                </a:gridCol>
                <a:gridCol w="792862">
                  <a:extLst>
                    <a:ext uri="{9D8B030D-6E8A-4147-A177-3AD203B41FA5}">
                      <a16:colId xmlns:a16="http://schemas.microsoft.com/office/drawing/2014/main" val="670623656"/>
                    </a:ext>
                  </a:extLst>
                </a:gridCol>
                <a:gridCol w="767634">
                  <a:extLst>
                    <a:ext uri="{9D8B030D-6E8A-4147-A177-3AD203B41FA5}">
                      <a16:colId xmlns:a16="http://schemas.microsoft.com/office/drawing/2014/main" val="153217585"/>
                    </a:ext>
                  </a:extLst>
                </a:gridCol>
                <a:gridCol w="922603">
                  <a:extLst>
                    <a:ext uri="{9D8B030D-6E8A-4147-A177-3AD203B41FA5}">
                      <a16:colId xmlns:a16="http://schemas.microsoft.com/office/drawing/2014/main" val="1193005879"/>
                    </a:ext>
                  </a:extLst>
                </a:gridCol>
              </a:tblGrid>
              <a:tr h="520094">
                <a:tc>
                  <a:txBody>
                    <a:bodyPr/>
                    <a:lstStyle/>
                    <a:p>
                      <a:pPr algn="ctr" fontAlgn="b"/>
                      <a:r>
                        <a:rPr lang="en-US" sz="1700" u="none" strike="noStrike">
                          <a:effectLst/>
                        </a:rPr>
                        <a:t># of test</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 Vs (v)</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Ipv (mA)</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dirty="0">
                          <a:effectLst/>
                        </a:rPr>
                        <a:t>Vl (v)</a:t>
                      </a:r>
                      <a:endParaRPr lang="en-US" sz="1700" b="0" i="0" u="none" strike="noStrike" dirty="0">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Rl (ohms)</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Rs (ohms)</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Power (mW)</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1344373869"/>
                  </a:ext>
                </a:extLst>
              </a:tr>
              <a:tr h="465509">
                <a:tc>
                  <a:txBody>
                    <a:bodyPr/>
                    <a:lstStyle/>
                    <a:p>
                      <a:pPr algn="ctr" fontAlgn="b"/>
                      <a:r>
                        <a:rPr lang="en-US" sz="1700" u="none" strike="noStrike">
                          <a:effectLst/>
                        </a:rPr>
                        <a:t>1</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304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dirty="0">
                          <a:effectLst/>
                        </a:rPr>
                        <a:t>2.32</a:t>
                      </a:r>
                      <a:endParaRPr lang="en-US" sz="1700" b="0" i="0" u="none" strike="noStrike" dirty="0">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705.28</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572726249"/>
                  </a:ext>
                </a:extLst>
              </a:tr>
              <a:tr h="465509">
                <a:tc>
                  <a:txBody>
                    <a:bodyPr/>
                    <a:lstStyle/>
                    <a:p>
                      <a:pPr algn="ctr" fontAlgn="b"/>
                      <a:r>
                        <a:rPr lang="en-US" sz="1700" u="none" strike="noStrike">
                          <a:effectLst/>
                        </a:rPr>
                        <a:t>2</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241</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4.38</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20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1055.58</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1983404827"/>
                  </a:ext>
                </a:extLst>
              </a:tr>
              <a:tr h="465509">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212</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5.86</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30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1242.32</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1382092236"/>
                  </a:ext>
                </a:extLst>
              </a:tr>
              <a:tr h="465509">
                <a:tc>
                  <a:txBody>
                    <a:bodyPr/>
                    <a:lstStyle/>
                    <a:p>
                      <a:pPr algn="ctr" fontAlgn="b"/>
                      <a:r>
                        <a:rPr lang="en-US" sz="1700" u="none" strike="noStrike">
                          <a:effectLst/>
                        </a:rPr>
                        <a:t>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184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6.95</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1278.8</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4248700893"/>
                  </a:ext>
                </a:extLst>
              </a:tr>
              <a:tr h="465509">
                <a:tc>
                  <a:txBody>
                    <a:bodyPr/>
                    <a:lstStyle/>
                    <a:p>
                      <a:pPr algn="ct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160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7.8</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50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1248</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1047075845"/>
                  </a:ext>
                </a:extLst>
              </a:tr>
              <a:tr h="465509">
                <a:tc>
                  <a:txBody>
                    <a:bodyPr/>
                    <a:lstStyle/>
                    <a:p>
                      <a:pPr algn="ctr" fontAlgn="b"/>
                      <a:r>
                        <a:rPr lang="en-US" sz="1700" u="none" strike="noStrike">
                          <a:effectLst/>
                        </a:rPr>
                        <a:t>6</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142</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8.56</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1215.52</a:t>
                      </a:r>
                      <a:endParaRPr lang="en-US" sz="1700" b="0" i="0" u="none" strike="noStrike">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419221024"/>
                  </a:ext>
                </a:extLst>
              </a:tr>
              <a:tr h="465509">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130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8.99</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70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9057" marR="9057" marT="9057" marB="0" anchor="b"/>
                </a:tc>
                <a:tc>
                  <a:txBody>
                    <a:bodyPr/>
                    <a:lstStyle/>
                    <a:p>
                      <a:pPr algn="ctr" fontAlgn="b"/>
                      <a:r>
                        <a:rPr lang="en-US" sz="1700" u="none" strike="noStrike" dirty="0">
                          <a:effectLst/>
                        </a:rPr>
                        <a:t>1168.7</a:t>
                      </a:r>
                      <a:endParaRPr lang="en-US" sz="1700" b="0" i="0" u="none" strike="noStrike" dirty="0">
                        <a:solidFill>
                          <a:srgbClr val="000000"/>
                        </a:solidFill>
                        <a:effectLst/>
                        <a:latin typeface="Calibri" panose="020F0502020204030204" pitchFamily="34" charset="0"/>
                      </a:endParaRPr>
                    </a:p>
                  </a:txBody>
                  <a:tcPr marL="9057" marR="9057" marT="9057" marB="0" anchor="b"/>
                </a:tc>
                <a:extLst>
                  <a:ext uri="{0D108BD9-81ED-4DB2-BD59-A6C34878D82A}">
                    <a16:rowId xmlns:a16="http://schemas.microsoft.com/office/drawing/2014/main" val="1253370442"/>
                  </a:ext>
                </a:extLst>
              </a:tr>
            </a:tbl>
          </a:graphicData>
        </a:graphic>
      </p:graphicFrame>
    </p:spTree>
    <p:extLst>
      <p:ext uri="{BB962C8B-B14F-4D97-AF65-F5344CB8AC3E}">
        <p14:creationId xmlns:p14="http://schemas.microsoft.com/office/powerpoint/2010/main" val="13017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38860" cy="722939"/>
          </a:xfrm>
        </p:spPr>
        <p:txBody>
          <a:bodyPr/>
          <a:lstStyle/>
          <a:p>
            <a:r>
              <a:rPr lang="en-US" dirty="0"/>
              <a:t>EFFECT OF SOLAR RADIATION CASE 3</a:t>
            </a:r>
          </a:p>
        </p:txBody>
      </p:sp>
      <p:sp>
        <p:nvSpPr>
          <p:cNvPr id="3" name="Text Placeholder 2"/>
          <p:cNvSpPr>
            <a:spLocks noGrp="1"/>
          </p:cNvSpPr>
          <p:nvPr>
            <p:ph type="body" idx="1"/>
          </p:nvPr>
        </p:nvSpPr>
        <p:spPr>
          <a:xfrm>
            <a:off x="248194" y="1724297"/>
            <a:ext cx="5251457" cy="756965"/>
          </a:xfrm>
        </p:spPr>
        <p:txBody>
          <a:bodyPr/>
          <a:lstStyle/>
          <a:p>
            <a:r>
              <a:rPr lang="en-US" dirty="0"/>
              <a:t>EFFECT OF SOLAR RADIATION CASE 3 TABLE</a:t>
            </a:r>
          </a:p>
        </p:txBody>
      </p:sp>
      <p:sp>
        <p:nvSpPr>
          <p:cNvPr id="5" name="Text Placeholder 4"/>
          <p:cNvSpPr>
            <a:spLocks noGrp="1"/>
          </p:cNvSpPr>
          <p:nvPr>
            <p:ph type="body" sz="quarter" idx="3"/>
          </p:nvPr>
        </p:nvSpPr>
        <p:spPr>
          <a:xfrm>
            <a:off x="5654495" y="1724297"/>
            <a:ext cx="5812542" cy="756965"/>
          </a:xfrm>
        </p:spPr>
        <p:txBody>
          <a:bodyPr/>
          <a:lstStyle/>
          <a:p>
            <a:r>
              <a:rPr lang="en-US" dirty="0"/>
              <a:t>EFFECT OF SOLAR RADIATION CASE 3 GRAPH</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476579775"/>
              </p:ext>
            </p:extLst>
          </p:nvPr>
        </p:nvGraphicFramePr>
        <p:xfrm>
          <a:off x="248193" y="2533017"/>
          <a:ext cx="5250908" cy="3785000"/>
        </p:xfrm>
        <a:graphic>
          <a:graphicData uri="http://schemas.openxmlformats.org/drawingml/2006/table">
            <a:tbl>
              <a:tblPr>
                <a:tableStyleId>{5C22544A-7EE6-4342-B048-85BDC9FD1C3A}</a:tableStyleId>
              </a:tblPr>
              <a:tblGrid>
                <a:gridCol w="683045">
                  <a:extLst>
                    <a:ext uri="{9D8B030D-6E8A-4147-A177-3AD203B41FA5}">
                      <a16:colId xmlns:a16="http://schemas.microsoft.com/office/drawing/2014/main" val="2224228446"/>
                    </a:ext>
                  </a:extLst>
                </a:gridCol>
                <a:gridCol w="683045">
                  <a:extLst>
                    <a:ext uri="{9D8B030D-6E8A-4147-A177-3AD203B41FA5}">
                      <a16:colId xmlns:a16="http://schemas.microsoft.com/office/drawing/2014/main" val="3206518588"/>
                    </a:ext>
                  </a:extLst>
                </a:gridCol>
                <a:gridCol w="683045">
                  <a:extLst>
                    <a:ext uri="{9D8B030D-6E8A-4147-A177-3AD203B41FA5}">
                      <a16:colId xmlns:a16="http://schemas.microsoft.com/office/drawing/2014/main" val="1455826300"/>
                    </a:ext>
                  </a:extLst>
                </a:gridCol>
                <a:gridCol w="683045">
                  <a:extLst>
                    <a:ext uri="{9D8B030D-6E8A-4147-A177-3AD203B41FA5}">
                      <a16:colId xmlns:a16="http://schemas.microsoft.com/office/drawing/2014/main" val="1642987951"/>
                    </a:ext>
                  </a:extLst>
                </a:gridCol>
                <a:gridCol w="768425">
                  <a:extLst>
                    <a:ext uri="{9D8B030D-6E8A-4147-A177-3AD203B41FA5}">
                      <a16:colId xmlns:a16="http://schemas.microsoft.com/office/drawing/2014/main" val="1918567997"/>
                    </a:ext>
                  </a:extLst>
                </a:gridCol>
                <a:gridCol w="782656">
                  <a:extLst>
                    <a:ext uri="{9D8B030D-6E8A-4147-A177-3AD203B41FA5}">
                      <a16:colId xmlns:a16="http://schemas.microsoft.com/office/drawing/2014/main" val="2797278638"/>
                    </a:ext>
                  </a:extLst>
                </a:gridCol>
                <a:gridCol w="967647">
                  <a:extLst>
                    <a:ext uri="{9D8B030D-6E8A-4147-A177-3AD203B41FA5}">
                      <a16:colId xmlns:a16="http://schemas.microsoft.com/office/drawing/2014/main" val="4189262762"/>
                    </a:ext>
                  </a:extLst>
                </a:gridCol>
              </a:tblGrid>
              <a:tr h="465415">
                <a:tc>
                  <a:txBody>
                    <a:bodyPr/>
                    <a:lstStyle/>
                    <a:p>
                      <a:pPr algn="ctr" fontAlgn="b"/>
                      <a:r>
                        <a:rPr lang="en-US" sz="1700" u="none" strike="noStrike">
                          <a:effectLst/>
                        </a:rPr>
                        <a:t># of Test</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Vs (v)</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Ipv (mA)</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Vl (v)</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Rl (ohms)</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Rs (ohms)</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Power (mW)</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2797097224"/>
                  </a:ext>
                </a:extLst>
              </a:tr>
              <a:tr h="465415">
                <a:tc>
                  <a:txBody>
                    <a:bodyPr/>
                    <a:lstStyle/>
                    <a:p>
                      <a:pPr algn="ctr" fontAlgn="b"/>
                      <a:r>
                        <a:rPr lang="en-US" sz="1700" u="none" strike="noStrike">
                          <a:effectLst/>
                        </a:rPr>
                        <a:t>1</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166</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4.78</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30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793.48</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2429437596"/>
                  </a:ext>
                </a:extLst>
              </a:tr>
              <a:tr h="465415">
                <a:tc>
                  <a:txBody>
                    <a:bodyPr/>
                    <a:lstStyle/>
                    <a:p>
                      <a:pPr algn="ctr" fontAlgn="b"/>
                      <a:r>
                        <a:rPr lang="en-US" sz="1700" u="none" strike="noStrike">
                          <a:effectLst/>
                        </a:rPr>
                        <a:t>2</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148</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5.77</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853.96</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2547517328"/>
                  </a:ext>
                </a:extLst>
              </a:tr>
              <a:tr h="465415">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133</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6.62</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50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880.46</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1672720552"/>
                  </a:ext>
                </a:extLst>
              </a:tr>
              <a:tr h="465415">
                <a:tc>
                  <a:txBody>
                    <a:bodyPr/>
                    <a:lstStyle/>
                    <a:p>
                      <a:pPr algn="ctr" fontAlgn="b"/>
                      <a:r>
                        <a:rPr lang="en-US" sz="1700" u="none" strike="noStrike">
                          <a:effectLst/>
                        </a:rPr>
                        <a:t>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121</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7.28</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880.88</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78401347"/>
                  </a:ext>
                </a:extLst>
              </a:tr>
              <a:tr h="465415">
                <a:tc>
                  <a:txBody>
                    <a:bodyPr/>
                    <a:lstStyle/>
                    <a:p>
                      <a:pPr algn="ct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109</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7.89</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70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860.01</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1000433617"/>
                  </a:ext>
                </a:extLst>
              </a:tr>
              <a:tr h="465415">
                <a:tc>
                  <a:txBody>
                    <a:bodyPr/>
                    <a:lstStyle/>
                    <a:p>
                      <a:pPr algn="ctr" fontAlgn="b"/>
                      <a:r>
                        <a:rPr lang="en-US" sz="1700" u="none" strike="noStrike">
                          <a:effectLst/>
                        </a:rPr>
                        <a:t>6</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101</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8.37</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845.37</a:t>
                      </a:r>
                      <a:endParaRPr lang="en-US" sz="1700" b="0" i="0" u="none" strike="noStrike">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3732441534"/>
                  </a:ext>
                </a:extLst>
              </a:tr>
              <a:tr h="465415">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93</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8.79</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90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35" marR="8935" marT="8935" marB="0" anchor="b"/>
                </a:tc>
                <a:tc>
                  <a:txBody>
                    <a:bodyPr/>
                    <a:lstStyle/>
                    <a:p>
                      <a:pPr algn="ctr" fontAlgn="b"/>
                      <a:r>
                        <a:rPr lang="en-US" sz="1700" u="none" strike="noStrike" dirty="0">
                          <a:effectLst/>
                        </a:rPr>
                        <a:t>817.47</a:t>
                      </a:r>
                      <a:endParaRPr lang="en-US" sz="1700" b="0" i="0" u="none" strike="noStrike" dirty="0">
                        <a:solidFill>
                          <a:srgbClr val="000000"/>
                        </a:solidFill>
                        <a:effectLst/>
                        <a:latin typeface="Calibri" panose="020F0502020204030204" pitchFamily="34" charset="0"/>
                      </a:endParaRPr>
                    </a:p>
                  </a:txBody>
                  <a:tcPr marL="8935" marR="8935" marT="8935" marB="0" anchor="b"/>
                </a:tc>
                <a:extLst>
                  <a:ext uri="{0D108BD9-81ED-4DB2-BD59-A6C34878D82A}">
                    <a16:rowId xmlns:a16="http://schemas.microsoft.com/office/drawing/2014/main" val="2343886987"/>
                  </a:ext>
                </a:extLst>
              </a:tr>
            </a:tbl>
          </a:graphicData>
        </a:graphic>
      </p:graphicFrame>
      <p:pic>
        <p:nvPicPr>
          <p:cNvPr id="11" name="Content Placeholder 7"/>
          <p:cNvPicPr>
            <a:picLocks noGrp="1" noChangeAspect="1"/>
          </p:cNvPicPr>
          <p:nvPr>
            <p:ph sz="quarter" idx="4"/>
          </p:nvPr>
        </p:nvPicPr>
        <p:blipFill>
          <a:blip r:embed="rId3"/>
          <a:stretch>
            <a:fillRect/>
          </a:stretch>
        </p:blipFill>
        <p:spPr>
          <a:xfrm>
            <a:off x="5654675" y="2533017"/>
            <a:ext cx="5812362" cy="3784999"/>
          </a:xfrm>
          <a:prstGeom prst="rect">
            <a:avLst/>
          </a:prstGeom>
        </p:spPr>
      </p:pic>
    </p:spTree>
    <p:extLst>
      <p:ext uri="{BB962C8B-B14F-4D97-AF65-F5344CB8AC3E}">
        <p14:creationId xmlns:p14="http://schemas.microsoft.com/office/powerpoint/2010/main" val="164445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17238" cy="722939"/>
          </a:xfrm>
        </p:spPr>
        <p:txBody>
          <a:bodyPr/>
          <a:lstStyle/>
          <a:p>
            <a:r>
              <a:rPr lang="en-US" dirty="0"/>
              <a:t>EFFECT OF TEMPERATURE VARIATION CASE I</a:t>
            </a:r>
          </a:p>
        </p:txBody>
      </p:sp>
      <p:sp>
        <p:nvSpPr>
          <p:cNvPr id="3" name="Text Placeholder 2"/>
          <p:cNvSpPr>
            <a:spLocks noGrp="1"/>
          </p:cNvSpPr>
          <p:nvPr>
            <p:ph type="body" idx="1"/>
          </p:nvPr>
        </p:nvSpPr>
        <p:spPr>
          <a:xfrm>
            <a:off x="248194" y="1841863"/>
            <a:ext cx="5251457" cy="756965"/>
          </a:xfrm>
        </p:spPr>
        <p:txBody>
          <a:bodyPr/>
          <a:lstStyle/>
          <a:p>
            <a:r>
              <a:rPr lang="en-US" dirty="0"/>
              <a:t>EFFECT OF TEMPERATURE VARIATION CASE I TABLE</a:t>
            </a:r>
          </a:p>
        </p:txBody>
      </p:sp>
      <p:sp>
        <p:nvSpPr>
          <p:cNvPr id="5" name="Text Placeholder 4"/>
          <p:cNvSpPr>
            <a:spLocks noGrp="1"/>
          </p:cNvSpPr>
          <p:nvPr>
            <p:ph type="body" sz="quarter" idx="3"/>
          </p:nvPr>
        </p:nvSpPr>
        <p:spPr>
          <a:xfrm>
            <a:off x="5654315" y="1841864"/>
            <a:ext cx="5812542" cy="756965"/>
          </a:xfrm>
        </p:spPr>
        <p:txBody>
          <a:bodyPr/>
          <a:lstStyle/>
          <a:p>
            <a:r>
              <a:rPr lang="en-US" dirty="0"/>
              <a:t>EFFECT OF TEMPERATURE VARIATION CASE I GRAPH</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64172177"/>
              </p:ext>
            </p:extLst>
          </p:nvPr>
        </p:nvGraphicFramePr>
        <p:xfrm>
          <a:off x="248194" y="2598829"/>
          <a:ext cx="5250905" cy="3884086"/>
        </p:xfrm>
        <a:graphic>
          <a:graphicData uri="http://schemas.openxmlformats.org/drawingml/2006/table">
            <a:tbl>
              <a:tblPr>
                <a:tableStyleId>{5C22544A-7EE6-4342-B048-85BDC9FD1C3A}</a:tableStyleId>
              </a:tblPr>
              <a:tblGrid>
                <a:gridCol w="670328">
                  <a:extLst>
                    <a:ext uri="{9D8B030D-6E8A-4147-A177-3AD203B41FA5}">
                      <a16:colId xmlns:a16="http://schemas.microsoft.com/office/drawing/2014/main" val="457687815"/>
                    </a:ext>
                  </a:extLst>
                </a:gridCol>
                <a:gridCol w="670328">
                  <a:extLst>
                    <a:ext uri="{9D8B030D-6E8A-4147-A177-3AD203B41FA5}">
                      <a16:colId xmlns:a16="http://schemas.microsoft.com/office/drawing/2014/main" val="2916277780"/>
                    </a:ext>
                  </a:extLst>
                </a:gridCol>
                <a:gridCol w="670328">
                  <a:extLst>
                    <a:ext uri="{9D8B030D-6E8A-4147-A177-3AD203B41FA5}">
                      <a16:colId xmlns:a16="http://schemas.microsoft.com/office/drawing/2014/main" val="2676561259"/>
                    </a:ext>
                  </a:extLst>
                </a:gridCol>
                <a:gridCol w="698259">
                  <a:extLst>
                    <a:ext uri="{9D8B030D-6E8A-4147-A177-3AD203B41FA5}">
                      <a16:colId xmlns:a16="http://schemas.microsoft.com/office/drawing/2014/main" val="1129852335"/>
                    </a:ext>
                  </a:extLst>
                </a:gridCol>
                <a:gridCol w="740154">
                  <a:extLst>
                    <a:ext uri="{9D8B030D-6E8A-4147-A177-3AD203B41FA5}">
                      <a16:colId xmlns:a16="http://schemas.microsoft.com/office/drawing/2014/main" val="2294427186"/>
                    </a:ext>
                  </a:extLst>
                </a:gridCol>
                <a:gridCol w="768085">
                  <a:extLst>
                    <a:ext uri="{9D8B030D-6E8A-4147-A177-3AD203B41FA5}">
                      <a16:colId xmlns:a16="http://schemas.microsoft.com/office/drawing/2014/main" val="181073751"/>
                    </a:ext>
                  </a:extLst>
                </a:gridCol>
                <a:gridCol w="1033423">
                  <a:extLst>
                    <a:ext uri="{9D8B030D-6E8A-4147-A177-3AD203B41FA5}">
                      <a16:colId xmlns:a16="http://schemas.microsoft.com/office/drawing/2014/main" val="520297879"/>
                    </a:ext>
                  </a:extLst>
                </a:gridCol>
              </a:tblGrid>
              <a:tr h="479594">
                <a:tc>
                  <a:txBody>
                    <a:bodyPr/>
                    <a:lstStyle/>
                    <a:p>
                      <a:pPr algn="ctr" fontAlgn="ctr"/>
                      <a:r>
                        <a:rPr lang="en-US" sz="1700" u="none" strike="noStrike">
                          <a:effectLst/>
                        </a:rPr>
                        <a:t># of Test</a:t>
                      </a:r>
                      <a:endParaRPr lang="en-US" sz="1700" b="0" i="0" u="none" strike="noStrike">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a:effectLst/>
                        </a:rPr>
                        <a:t>Vs (v)</a:t>
                      </a:r>
                      <a:endParaRPr lang="en-US" sz="1700" b="0" i="0" u="none" strike="noStrike">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a:effectLst/>
                        </a:rPr>
                        <a:t>Ipv (mA)</a:t>
                      </a:r>
                      <a:endParaRPr lang="en-US" sz="1700" b="0" i="0" u="none" strike="noStrike">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dirty="0">
                          <a:effectLst/>
                        </a:rPr>
                        <a:t>Vl (v)</a:t>
                      </a:r>
                      <a:endParaRPr lang="en-US" sz="1700" b="0" i="0" u="none" strike="noStrike" dirty="0">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a:effectLst/>
                        </a:rPr>
                        <a:t>Rl (ohms)</a:t>
                      </a:r>
                      <a:endParaRPr lang="en-US" sz="1700" b="0" i="0" u="none" strike="noStrike">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a:effectLst/>
                        </a:rPr>
                        <a:t>Rs (ohms)</a:t>
                      </a:r>
                      <a:endParaRPr lang="en-US" sz="1700" b="0" i="0" u="none" strike="noStrike">
                        <a:solidFill>
                          <a:srgbClr val="000000"/>
                        </a:solidFill>
                        <a:effectLst/>
                        <a:latin typeface="Calibri" panose="020F0502020204030204" pitchFamily="34" charset="0"/>
                      </a:endParaRPr>
                    </a:p>
                  </a:txBody>
                  <a:tcPr marL="8768" marR="8768" marT="8768" marB="0" anchor="ctr"/>
                </a:tc>
                <a:tc>
                  <a:txBody>
                    <a:bodyPr/>
                    <a:lstStyle/>
                    <a:p>
                      <a:pPr algn="ctr" fontAlgn="ctr"/>
                      <a:r>
                        <a:rPr lang="en-US" sz="1700" u="none" strike="noStrike">
                          <a:effectLst/>
                        </a:rPr>
                        <a:t>Power (mW)</a:t>
                      </a:r>
                      <a:endParaRPr lang="en-US" sz="1700" b="0" i="0" u="none" strike="noStrike">
                        <a:solidFill>
                          <a:srgbClr val="000000"/>
                        </a:solidFill>
                        <a:effectLst/>
                        <a:latin typeface="Calibri" panose="020F0502020204030204" pitchFamily="34" charset="0"/>
                      </a:endParaRPr>
                    </a:p>
                  </a:txBody>
                  <a:tcPr marL="8768" marR="8768" marT="8768" marB="0" anchor="ctr"/>
                </a:tc>
                <a:extLst>
                  <a:ext uri="{0D108BD9-81ED-4DB2-BD59-A6C34878D82A}">
                    <a16:rowId xmlns:a16="http://schemas.microsoft.com/office/drawing/2014/main" val="428021748"/>
                  </a:ext>
                </a:extLst>
              </a:tr>
              <a:tr h="479594">
                <a:tc>
                  <a:txBody>
                    <a:bodyPr/>
                    <a:lstStyle/>
                    <a:p>
                      <a:pPr algn="ctr" fontAlgn="b"/>
                      <a:r>
                        <a:rPr lang="en-US" sz="1700" u="none" strike="noStrike">
                          <a:effectLst/>
                        </a:rPr>
                        <a:t>1</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dirty="0">
                          <a:effectLst/>
                        </a:rPr>
                        <a:t>7</a:t>
                      </a:r>
                      <a:endParaRPr lang="en-US" sz="1700" b="0" i="0" u="none" strike="noStrike" dirty="0">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dirty="0">
                          <a:effectLst/>
                        </a:rPr>
                        <a:t>149</a:t>
                      </a:r>
                      <a:endParaRPr lang="en-US" sz="1700" b="0" i="0" u="none" strike="noStrike" dirty="0">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dirty="0">
                          <a:effectLst/>
                        </a:rPr>
                        <a:t>1.15</a:t>
                      </a:r>
                      <a:endParaRPr lang="en-US" sz="1700" b="0" i="0" u="none" strike="noStrike" dirty="0">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dirty="0">
                          <a:effectLst/>
                        </a:rPr>
                        <a:t>10</a:t>
                      </a:r>
                      <a:endParaRPr lang="en-US" sz="1700" b="0" i="0" u="none" strike="noStrike" dirty="0">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171.35</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4061197764"/>
                  </a:ext>
                </a:extLst>
              </a:tr>
              <a:tr h="479594">
                <a:tc>
                  <a:txBody>
                    <a:bodyPr/>
                    <a:lstStyle/>
                    <a:p>
                      <a:pPr algn="ctr" fontAlgn="b"/>
                      <a:r>
                        <a:rPr lang="en-US" sz="1700" u="none" strike="noStrike">
                          <a:effectLst/>
                        </a:rPr>
                        <a:t>2</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124</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2.16</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20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267.84</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3970545183"/>
                  </a:ext>
                </a:extLst>
              </a:tr>
              <a:tr h="479594">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105</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2.88</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302.4</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2247734698"/>
                  </a:ext>
                </a:extLst>
              </a:tr>
              <a:tr h="479594">
                <a:tc>
                  <a:txBody>
                    <a:bodyPr/>
                    <a:lstStyle/>
                    <a:p>
                      <a:pPr algn="ctr" fontAlgn="b"/>
                      <a:r>
                        <a:rPr lang="en-US" sz="1700" u="none" strike="noStrike">
                          <a:effectLst/>
                        </a:rPr>
                        <a:t>4</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89</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3.5</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311.5</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1955700201"/>
                  </a:ext>
                </a:extLst>
              </a:tr>
              <a:tr h="479594">
                <a:tc>
                  <a:txBody>
                    <a:bodyPr/>
                    <a:lstStyle/>
                    <a:p>
                      <a:pPr algn="ct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78</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3.93</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50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306.54</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2054599549"/>
                  </a:ext>
                </a:extLst>
              </a:tr>
              <a:tr h="479594">
                <a:tc>
                  <a:txBody>
                    <a:bodyPr/>
                    <a:lstStyle/>
                    <a:p>
                      <a:pPr algn="ctr" fontAlgn="b"/>
                      <a:r>
                        <a:rPr lang="en-US" sz="1700" u="none" strike="noStrike">
                          <a:effectLst/>
                        </a:rPr>
                        <a:t>6</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69</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4.26</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293.94</a:t>
                      </a:r>
                      <a:endParaRPr lang="en-US" sz="1700" b="0" i="0" u="none" strike="noStrike">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1903512306"/>
                  </a:ext>
                </a:extLst>
              </a:tr>
              <a:tr h="479594">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64</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4.58</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70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768" marR="8768" marT="8768" marB="0" anchor="b"/>
                </a:tc>
                <a:tc>
                  <a:txBody>
                    <a:bodyPr/>
                    <a:lstStyle/>
                    <a:p>
                      <a:pPr algn="ctr" fontAlgn="b"/>
                      <a:r>
                        <a:rPr lang="en-US" sz="1700" u="none" strike="noStrike" dirty="0">
                          <a:effectLst/>
                        </a:rPr>
                        <a:t>293.12</a:t>
                      </a:r>
                      <a:endParaRPr lang="en-US" sz="1700" b="0" i="0" u="none" strike="noStrike" dirty="0">
                        <a:solidFill>
                          <a:srgbClr val="000000"/>
                        </a:solidFill>
                        <a:effectLst/>
                        <a:latin typeface="Calibri" panose="020F0502020204030204" pitchFamily="34" charset="0"/>
                      </a:endParaRPr>
                    </a:p>
                  </a:txBody>
                  <a:tcPr marL="8768" marR="8768" marT="8768" marB="0" anchor="b"/>
                </a:tc>
                <a:extLst>
                  <a:ext uri="{0D108BD9-81ED-4DB2-BD59-A6C34878D82A}">
                    <a16:rowId xmlns:a16="http://schemas.microsoft.com/office/drawing/2014/main" val="4288150587"/>
                  </a:ext>
                </a:extLst>
              </a:tr>
            </a:tbl>
          </a:graphicData>
        </a:graphic>
      </p:graphicFrame>
      <p:pic>
        <p:nvPicPr>
          <p:cNvPr id="10" name="Content Placeholder 5"/>
          <p:cNvPicPr>
            <a:picLocks noGrp="1" noChangeAspect="1"/>
          </p:cNvPicPr>
          <p:nvPr>
            <p:ph sz="quarter" idx="4"/>
          </p:nvPr>
        </p:nvPicPr>
        <p:blipFill>
          <a:blip r:embed="rId3"/>
          <a:stretch>
            <a:fillRect/>
          </a:stretch>
        </p:blipFill>
        <p:spPr>
          <a:xfrm>
            <a:off x="5654495" y="2598829"/>
            <a:ext cx="5812362" cy="3884086"/>
          </a:xfrm>
          <a:prstGeom prst="rect">
            <a:avLst/>
          </a:prstGeom>
        </p:spPr>
      </p:pic>
    </p:spTree>
    <p:extLst>
      <p:ext uri="{BB962C8B-B14F-4D97-AF65-F5344CB8AC3E}">
        <p14:creationId xmlns:p14="http://schemas.microsoft.com/office/powerpoint/2010/main" val="234227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17238" cy="722939"/>
          </a:xfrm>
        </p:spPr>
        <p:txBody>
          <a:bodyPr/>
          <a:lstStyle/>
          <a:p>
            <a:r>
              <a:rPr lang="en-US" dirty="0"/>
              <a:t>EFFECT OF TEMPERATURE VARIATION CASE 2</a:t>
            </a:r>
          </a:p>
        </p:txBody>
      </p:sp>
      <p:sp>
        <p:nvSpPr>
          <p:cNvPr id="3" name="Text Placeholder 2"/>
          <p:cNvSpPr>
            <a:spLocks noGrp="1"/>
          </p:cNvSpPr>
          <p:nvPr>
            <p:ph type="body" idx="1"/>
          </p:nvPr>
        </p:nvSpPr>
        <p:spPr>
          <a:xfrm>
            <a:off x="247640" y="1888255"/>
            <a:ext cx="5251457" cy="756965"/>
          </a:xfrm>
        </p:spPr>
        <p:txBody>
          <a:bodyPr/>
          <a:lstStyle/>
          <a:p>
            <a:r>
              <a:rPr lang="en-US" dirty="0"/>
              <a:t>EFFECT OF TEMPERATURE VARIATION CASE 2 TABLE</a:t>
            </a:r>
          </a:p>
        </p:txBody>
      </p:sp>
      <p:sp>
        <p:nvSpPr>
          <p:cNvPr id="5" name="Text Placeholder 4"/>
          <p:cNvSpPr>
            <a:spLocks noGrp="1"/>
          </p:cNvSpPr>
          <p:nvPr>
            <p:ph type="body" sz="quarter" idx="3"/>
          </p:nvPr>
        </p:nvSpPr>
        <p:spPr>
          <a:xfrm>
            <a:off x="5654495" y="1888256"/>
            <a:ext cx="5812542" cy="756965"/>
          </a:xfrm>
        </p:spPr>
        <p:txBody>
          <a:bodyPr/>
          <a:lstStyle/>
          <a:p>
            <a:r>
              <a:rPr lang="en-US" dirty="0"/>
              <a:t>EFFECT OF TEMPERATURE VARIATION CASE 2 GRAPH</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838010341"/>
              </p:ext>
            </p:extLst>
          </p:nvPr>
        </p:nvGraphicFramePr>
        <p:xfrm>
          <a:off x="248194" y="2645221"/>
          <a:ext cx="5250903" cy="3801145"/>
        </p:xfrm>
        <a:graphic>
          <a:graphicData uri="http://schemas.openxmlformats.org/drawingml/2006/table">
            <a:tbl>
              <a:tblPr>
                <a:tableStyleId>{5C22544A-7EE6-4342-B048-85BDC9FD1C3A}</a:tableStyleId>
              </a:tblPr>
              <a:tblGrid>
                <a:gridCol w="684900">
                  <a:extLst>
                    <a:ext uri="{9D8B030D-6E8A-4147-A177-3AD203B41FA5}">
                      <a16:colId xmlns:a16="http://schemas.microsoft.com/office/drawing/2014/main" val="3703516105"/>
                    </a:ext>
                  </a:extLst>
                </a:gridCol>
                <a:gridCol w="684900">
                  <a:extLst>
                    <a:ext uri="{9D8B030D-6E8A-4147-A177-3AD203B41FA5}">
                      <a16:colId xmlns:a16="http://schemas.microsoft.com/office/drawing/2014/main" val="3778363501"/>
                    </a:ext>
                  </a:extLst>
                </a:gridCol>
                <a:gridCol w="684900">
                  <a:extLst>
                    <a:ext uri="{9D8B030D-6E8A-4147-A177-3AD203B41FA5}">
                      <a16:colId xmlns:a16="http://schemas.microsoft.com/office/drawing/2014/main" val="2599839146"/>
                    </a:ext>
                  </a:extLst>
                </a:gridCol>
                <a:gridCol w="684900">
                  <a:extLst>
                    <a:ext uri="{9D8B030D-6E8A-4147-A177-3AD203B41FA5}">
                      <a16:colId xmlns:a16="http://schemas.microsoft.com/office/drawing/2014/main" val="794904825"/>
                    </a:ext>
                  </a:extLst>
                </a:gridCol>
                <a:gridCol w="799051">
                  <a:extLst>
                    <a:ext uri="{9D8B030D-6E8A-4147-A177-3AD203B41FA5}">
                      <a16:colId xmlns:a16="http://schemas.microsoft.com/office/drawing/2014/main" val="4071309484"/>
                    </a:ext>
                  </a:extLst>
                </a:gridCol>
                <a:gridCol w="784782">
                  <a:extLst>
                    <a:ext uri="{9D8B030D-6E8A-4147-A177-3AD203B41FA5}">
                      <a16:colId xmlns:a16="http://schemas.microsoft.com/office/drawing/2014/main" val="137531490"/>
                    </a:ext>
                  </a:extLst>
                </a:gridCol>
                <a:gridCol w="927470">
                  <a:extLst>
                    <a:ext uri="{9D8B030D-6E8A-4147-A177-3AD203B41FA5}">
                      <a16:colId xmlns:a16="http://schemas.microsoft.com/office/drawing/2014/main" val="2883773907"/>
                    </a:ext>
                  </a:extLst>
                </a:gridCol>
              </a:tblGrid>
              <a:tr h="467718">
                <a:tc>
                  <a:txBody>
                    <a:bodyPr/>
                    <a:lstStyle/>
                    <a:p>
                      <a:pPr algn="ctr" fontAlgn="b"/>
                      <a:r>
                        <a:rPr lang="en-US" sz="1700" u="none" strike="noStrike">
                          <a:effectLst/>
                        </a:rPr>
                        <a:t># of Test</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Vs (v)</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Ipv (mA)</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Vl (v)</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Rl (ohms)</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Rs (ohms)</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Power (mW)</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3327828726"/>
                  </a:ext>
                </a:extLst>
              </a:tr>
              <a:tr h="467718">
                <a:tc>
                  <a:txBody>
                    <a:bodyPr/>
                    <a:lstStyle/>
                    <a:p>
                      <a:pPr algn="ctr" fontAlgn="b"/>
                      <a:r>
                        <a:rPr lang="en-US" sz="1700" u="none" strike="noStrike">
                          <a:effectLst/>
                        </a:rPr>
                        <a:t>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437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3.53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1542.61</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1276073443"/>
                  </a:ext>
                </a:extLst>
              </a:tr>
              <a:tr h="467718">
                <a:tc>
                  <a:txBody>
                    <a:bodyPr/>
                    <a:lstStyle/>
                    <a:p>
                      <a:pPr algn="ctr" fontAlgn="b"/>
                      <a:r>
                        <a:rPr lang="en-US" sz="1700" u="none" strike="noStrike">
                          <a:effectLst/>
                        </a:rPr>
                        <a:t>2</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364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6.43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2340.52</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4092174983"/>
                  </a:ext>
                </a:extLst>
              </a:tr>
              <a:tr h="467718">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307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8.75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2686.25</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1274461833"/>
                  </a:ext>
                </a:extLst>
              </a:tr>
              <a:tr h="467718">
                <a:tc>
                  <a:txBody>
                    <a:bodyPr/>
                    <a:lstStyle/>
                    <a:p>
                      <a:pPr algn="ctr" fontAlgn="b"/>
                      <a:r>
                        <a:rPr lang="en-US" sz="1700" u="none" strike="noStrike">
                          <a:effectLst/>
                        </a:rPr>
                        <a:t>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10.34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2760.78</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1690447376"/>
                  </a:ext>
                </a:extLst>
              </a:tr>
              <a:tr h="467718">
                <a:tc>
                  <a:txBody>
                    <a:bodyPr/>
                    <a:lstStyle/>
                    <a:p>
                      <a:pPr algn="ct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235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11.66</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50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2740.1</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4210821258"/>
                  </a:ext>
                </a:extLst>
              </a:tr>
              <a:tr h="467718">
                <a:tc>
                  <a:txBody>
                    <a:bodyPr/>
                    <a:lstStyle/>
                    <a:p>
                      <a:pPr algn="ctr" fontAlgn="b"/>
                      <a:r>
                        <a:rPr lang="en-US" sz="1700" u="none" strike="noStrike">
                          <a:effectLst/>
                        </a:rPr>
                        <a:t>6</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12.67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2660.7</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728394463"/>
                  </a:ext>
                </a:extLst>
              </a:tr>
              <a:tr h="467718">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190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13.48</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70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dirty="0">
                          <a:effectLst/>
                        </a:rPr>
                        <a:t>2561.2</a:t>
                      </a:r>
                      <a:endParaRPr lang="en-US" sz="1700" b="0" i="0" u="none" strike="noStrike" dirty="0">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2742260888"/>
                  </a:ext>
                </a:extLst>
              </a:tr>
            </a:tbl>
          </a:graphicData>
        </a:graphic>
      </p:graphicFrame>
      <p:pic>
        <p:nvPicPr>
          <p:cNvPr id="11" name="Content Placeholder 9"/>
          <p:cNvPicPr>
            <a:picLocks noGrp="1" noChangeAspect="1"/>
          </p:cNvPicPr>
          <p:nvPr>
            <p:ph sz="quarter" idx="4"/>
          </p:nvPr>
        </p:nvPicPr>
        <p:blipFill>
          <a:blip r:embed="rId3"/>
          <a:stretch>
            <a:fillRect/>
          </a:stretch>
        </p:blipFill>
        <p:spPr>
          <a:xfrm>
            <a:off x="5654674" y="2645222"/>
            <a:ext cx="5812363" cy="3801144"/>
          </a:xfrm>
          <a:prstGeom prst="rect">
            <a:avLst/>
          </a:prstGeom>
        </p:spPr>
      </p:pic>
    </p:spTree>
    <p:extLst>
      <p:ext uri="{BB962C8B-B14F-4D97-AF65-F5344CB8AC3E}">
        <p14:creationId xmlns:p14="http://schemas.microsoft.com/office/powerpoint/2010/main" val="109813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17238" cy="1238241"/>
          </a:xfrm>
        </p:spPr>
        <p:txBody>
          <a:bodyPr/>
          <a:lstStyle/>
          <a:p>
            <a:r>
              <a:rPr lang="en-US" dirty="0"/>
              <a:t>EFFECT OF TEMPERATURE VARIATION CASE 3</a:t>
            </a:r>
          </a:p>
        </p:txBody>
      </p:sp>
      <p:sp>
        <p:nvSpPr>
          <p:cNvPr id="3" name="Text Placeholder 2"/>
          <p:cNvSpPr>
            <a:spLocks noGrp="1"/>
          </p:cNvSpPr>
          <p:nvPr>
            <p:ph type="body" idx="1"/>
          </p:nvPr>
        </p:nvSpPr>
        <p:spPr>
          <a:xfrm>
            <a:off x="247643" y="1966640"/>
            <a:ext cx="5251457" cy="756965"/>
          </a:xfrm>
        </p:spPr>
        <p:txBody>
          <a:bodyPr/>
          <a:lstStyle/>
          <a:p>
            <a:r>
              <a:rPr lang="en-US" dirty="0"/>
              <a:t>EFFECT OF TEMPERATURE VARIATION CASE 3 TABLE</a:t>
            </a:r>
          </a:p>
        </p:txBody>
      </p:sp>
      <p:sp>
        <p:nvSpPr>
          <p:cNvPr id="5" name="Text Placeholder 4"/>
          <p:cNvSpPr>
            <a:spLocks noGrp="1"/>
          </p:cNvSpPr>
          <p:nvPr>
            <p:ph type="body" sz="quarter" idx="3"/>
          </p:nvPr>
        </p:nvSpPr>
        <p:spPr>
          <a:xfrm>
            <a:off x="5654315" y="1948642"/>
            <a:ext cx="5812542" cy="756965"/>
          </a:xfrm>
        </p:spPr>
        <p:txBody>
          <a:bodyPr/>
          <a:lstStyle/>
          <a:p>
            <a:r>
              <a:rPr lang="en-US" dirty="0"/>
              <a:t>EFFECT OF TEMPERATURE VARIATION CASE 3 GRAPH</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37910680"/>
              </p:ext>
            </p:extLst>
          </p:nvPr>
        </p:nvGraphicFramePr>
        <p:xfrm>
          <a:off x="248194" y="2723605"/>
          <a:ext cx="5250906" cy="3690259"/>
        </p:xfrm>
        <a:graphic>
          <a:graphicData uri="http://schemas.openxmlformats.org/drawingml/2006/table">
            <a:tbl>
              <a:tblPr>
                <a:tableStyleId>{5C22544A-7EE6-4342-B048-85BDC9FD1C3A}</a:tableStyleId>
              </a:tblPr>
              <a:tblGrid>
                <a:gridCol w="683972">
                  <a:extLst>
                    <a:ext uri="{9D8B030D-6E8A-4147-A177-3AD203B41FA5}">
                      <a16:colId xmlns:a16="http://schemas.microsoft.com/office/drawing/2014/main" val="1201692102"/>
                    </a:ext>
                  </a:extLst>
                </a:gridCol>
                <a:gridCol w="683972">
                  <a:extLst>
                    <a:ext uri="{9D8B030D-6E8A-4147-A177-3AD203B41FA5}">
                      <a16:colId xmlns:a16="http://schemas.microsoft.com/office/drawing/2014/main" val="4230710887"/>
                    </a:ext>
                  </a:extLst>
                </a:gridCol>
                <a:gridCol w="683972">
                  <a:extLst>
                    <a:ext uri="{9D8B030D-6E8A-4147-A177-3AD203B41FA5}">
                      <a16:colId xmlns:a16="http://schemas.microsoft.com/office/drawing/2014/main" val="3459244640"/>
                    </a:ext>
                  </a:extLst>
                </a:gridCol>
                <a:gridCol w="716032">
                  <a:extLst>
                    <a:ext uri="{9D8B030D-6E8A-4147-A177-3AD203B41FA5}">
                      <a16:colId xmlns:a16="http://schemas.microsoft.com/office/drawing/2014/main" val="2520917429"/>
                    </a:ext>
                  </a:extLst>
                </a:gridCol>
                <a:gridCol w="783717">
                  <a:extLst>
                    <a:ext uri="{9D8B030D-6E8A-4147-A177-3AD203B41FA5}">
                      <a16:colId xmlns:a16="http://schemas.microsoft.com/office/drawing/2014/main" val="3415542134"/>
                    </a:ext>
                  </a:extLst>
                </a:gridCol>
                <a:gridCol w="854964">
                  <a:extLst>
                    <a:ext uri="{9D8B030D-6E8A-4147-A177-3AD203B41FA5}">
                      <a16:colId xmlns:a16="http://schemas.microsoft.com/office/drawing/2014/main" val="3317557853"/>
                    </a:ext>
                  </a:extLst>
                </a:gridCol>
                <a:gridCol w="844277">
                  <a:extLst>
                    <a:ext uri="{9D8B030D-6E8A-4147-A177-3AD203B41FA5}">
                      <a16:colId xmlns:a16="http://schemas.microsoft.com/office/drawing/2014/main" val="3748317662"/>
                    </a:ext>
                  </a:extLst>
                </a:gridCol>
              </a:tblGrid>
              <a:tr h="738429">
                <a:tc>
                  <a:txBody>
                    <a:bodyPr/>
                    <a:lstStyle/>
                    <a:p>
                      <a:pPr algn="ctr" fontAlgn="b"/>
                      <a:r>
                        <a:rPr lang="en-US" sz="1700" u="none" strike="noStrike" dirty="0">
                          <a:effectLst/>
                        </a:rPr>
                        <a:t># of Test</a:t>
                      </a:r>
                      <a:endParaRPr lang="en-US" sz="1700" b="0" i="0" u="none" strike="noStrike" dirty="0">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Vs (v)</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Ipv (mA)</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Vl (v)</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Rl (ohms)</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Rs (ohms)</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Power (mW)</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1038383251"/>
                  </a:ext>
                </a:extLst>
              </a:tr>
              <a:tr h="421690">
                <a:tc>
                  <a:txBody>
                    <a:bodyPr/>
                    <a:lstStyle/>
                    <a:p>
                      <a:pPr algn="ctr" fontAlgn="b"/>
                      <a:r>
                        <a:rPr lang="en-US" sz="1700" u="none" strike="noStrike">
                          <a:effectLst/>
                        </a:rPr>
                        <a:t>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437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3.53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1542.61</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2097572604"/>
                  </a:ext>
                </a:extLst>
              </a:tr>
              <a:tr h="421690">
                <a:tc>
                  <a:txBody>
                    <a:bodyPr/>
                    <a:lstStyle/>
                    <a:p>
                      <a:pPr algn="ctr" fontAlgn="b"/>
                      <a:r>
                        <a:rPr lang="en-US" sz="1700" u="none" strike="noStrike">
                          <a:effectLst/>
                        </a:rPr>
                        <a:t>2</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364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6.43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2340.52</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932336388"/>
                  </a:ext>
                </a:extLst>
              </a:tr>
              <a:tr h="421690">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307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8.75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30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2686.25</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2466614254"/>
                  </a:ext>
                </a:extLst>
              </a:tr>
              <a:tr h="421690">
                <a:tc>
                  <a:txBody>
                    <a:bodyPr/>
                    <a:lstStyle/>
                    <a:p>
                      <a:pPr algn="ctr" fontAlgn="b"/>
                      <a:r>
                        <a:rPr lang="en-US" sz="1700" u="none" strike="noStrike">
                          <a:effectLst/>
                        </a:rPr>
                        <a:t>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10.34</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2760.78</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2042818281"/>
                  </a:ext>
                </a:extLst>
              </a:tr>
              <a:tr h="421690">
                <a:tc>
                  <a:txBody>
                    <a:bodyPr/>
                    <a:lstStyle/>
                    <a:p>
                      <a:pPr algn="ct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235</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11.66</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50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2740.1</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3483264468"/>
                  </a:ext>
                </a:extLst>
              </a:tr>
              <a:tr h="421690">
                <a:tc>
                  <a:txBody>
                    <a:bodyPr/>
                    <a:lstStyle/>
                    <a:p>
                      <a:pPr algn="ctr" fontAlgn="b"/>
                      <a:r>
                        <a:rPr lang="en-US" sz="1700" u="none" strike="noStrike">
                          <a:effectLst/>
                        </a:rPr>
                        <a:t>6</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12.67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60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2660.7</a:t>
                      </a:r>
                      <a:endParaRPr lang="en-US" sz="1700" b="0" i="0" u="none" strike="noStrike">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561061853"/>
                  </a:ext>
                </a:extLst>
              </a:tr>
              <a:tr h="421690">
                <a:tc>
                  <a:txBody>
                    <a:bodyPr/>
                    <a:lstStyle/>
                    <a:p>
                      <a:pPr algn="ctr" fontAlgn="b"/>
                      <a:r>
                        <a:rPr lang="en-US" sz="1700" u="none" strike="noStrike">
                          <a:effectLst/>
                        </a:rPr>
                        <a:t>7</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21</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190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13.48</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70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a:effectLst/>
                        </a:rPr>
                        <a:t>40</a:t>
                      </a:r>
                      <a:endParaRPr lang="en-US" sz="1700" b="0" i="0" u="none" strike="noStrike">
                        <a:solidFill>
                          <a:srgbClr val="000000"/>
                        </a:solidFill>
                        <a:effectLst/>
                        <a:latin typeface="Calibri" panose="020F0502020204030204" pitchFamily="34" charset="0"/>
                      </a:endParaRPr>
                    </a:p>
                  </a:txBody>
                  <a:tcPr marL="8959" marR="8959" marT="8959" marB="0" anchor="b"/>
                </a:tc>
                <a:tc>
                  <a:txBody>
                    <a:bodyPr/>
                    <a:lstStyle/>
                    <a:p>
                      <a:pPr algn="ctr" fontAlgn="b"/>
                      <a:r>
                        <a:rPr lang="en-US" sz="1700" u="none" strike="noStrike" dirty="0">
                          <a:effectLst/>
                        </a:rPr>
                        <a:t>2561.2</a:t>
                      </a:r>
                      <a:endParaRPr lang="en-US" sz="1700" b="0" i="0" u="none" strike="noStrike" dirty="0">
                        <a:solidFill>
                          <a:srgbClr val="000000"/>
                        </a:solidFill>
                        <a:effectLst/>
                        <a:latin typeface="Calibri" panose="020F0502020204030204" pitchFamily="34" charset="0"/>
                      </a:endParaRPr>
                    </a:p>
                  </a:txBody>
                  <a:tcPr marL="8959" marR="8959" marT="8959" marB="0" anchor="b"/>
                </a:tc>
                <a:extLst>
                  <a:ext uri="{0D108BD9-81ED-4DB2-BD59-A6C34878D82A}">
                    <a16:rowId xmlns:a16="http://schemas.microsoft.com/office/drawing/2014/main" val="3089469376"/>
                  </a:ext>
                </a:extLst>
              </a:tr>
            </a:tbl>
          </a:graphicData>
        </a:graphic>
      </p:graphicFrame>
      <p:pic>
        <p:nvPicPr>
          <p:cNvPr id="9" name="Content Placeholder 7"/>
          <p:cNvPicPr>
            <a:picLocks noGrp="1" noChangeAspect="1"/>
          </p:cNvPicPr>
          <p:nvPr>
            <p:ph sz="quarter" idx="4"/>
          </p:nvPr>
        </p:nvPicPr>
        <p:blipFill>
          <a:blip r:embed="rId3"/>
          <a:stretch>
            <a:fillRect/>
          </a:stretch>
        </p:blipFill>
        <p:spPr>
          <a:xfrm>
            <a:off x="5654495" y="2705607"/>
            <a:ext cx="5812362" cy="3726254"/>
          </a:xfrm>
          <a:prstGeom prst="rect">
            <a:avLst/>
          </a:prstGeom>
        </p:spPr>
      </p:pic>
    </p:spTree>
    <p:extLst>
      <p:ext uri="{BB962C8B-B14F-4D97-AF65-F5344CB8AC3E}">
        <p14:creationId xmlns:p14="http://schemas.microsoft.com/office/powerpoint/2010/main" val="21215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60" y="217587"/>
            <a:ext cx="9404723" cy="1400530"/>
          </a:xfrm>
        </p:spPr>
        <p:txBody>
          <a:bodyPr/>
          <a:lstStyle/>
          <a:p>
            <a:pPr algn="ctr"/>
            <a:r>
              <a:rPr lang="en-US" dirty="0"/>
              <a:t>LABVIEW: FRONT PANEL</a:t>
            </a:r>
          </a:p>
        </p:txBody>
      </p:sp>
      <p:pic>
        <p:nvPicPr>
          <p:cNvPr id="4" name="Content Placeholder 6"/>
          <p:cNvPicPr>
            <a:picLocks noGrp="1" noChangeAspect="1"/>
          </p:cNvPicPr>
          <p:nvPr>
            <p:ph sz="half" idx="4294967295"/>
          </p:nvPr>
        </p:nvPicPr>
        <p:blipFill>
          <a:blip r:embed="rId3"/>
          <a:stretch>
            <a:fillRect/>
          </a:stretch>
        </p:blipFill>
        <p:spPr>
          <a:xfrm>
            <a:off x="593860" y="1094014"/>
            <a:ext cx="10099963" cy="5646420"/>
          </a:xfrm>
          <a:prstGeom prst="rect">
            <a:avLst/>
          </a:prstGeom>
        </p:spPr>
      </p:pic>
    </p:spTree>
    <p:extLst>
      <p:ext uri="{BB962C8B-B14F-4D97-AF65-F5344CB8AC3E}">
        <p14:creationId xmlns:p14="http://schemas.microsoft.com/office/powerpoint/2010/main" val="231924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8253"/>
          </a:xfrm>
        </p:spPr>
        <p:txBody>
          <a:bodyPr/>
          <a:lstStyle/>
          <a:p>
            <a:pPr algn="ctr"/>
            <a:r>
              <a:rPr lang="en-US" dirty="0"/>
              <a:t>BLOCK DIAGRAM OF LABVIEW</a:t>
            </a:r>
          </a:p>
        </p:txBody>
      </p:sp>
      <p:pic>
        <p:nvPicPr>
          <p:cNvPr id="4" name="Content Placeholder 3"/>
          <p:cNvPicPr>
            <a:picLocks noGrp="1" noChangeAspect="1"/>
          </p:cNvPicPr>
          <p:nvPr>
            <p:ph idx="1"/>
          </p:nvPr>
        </p:nvPicPr>
        <p:blipFill>
          <a:blip r:embed="rId3"/>
          <a:stretch>
            <a:fillRect/>
          </a:stretch>
        </p:blipFill>
        <p:spPr>
          <a:xfrm>
            <a:off x="498247" y="1554481"/>
            <a:ext cx="6176874" cy="2909452"/>
          </a:xfrm>
          <a:prstGeom prst="rect">
            <a:avLst/>
          </a:prstGeom>
        </p:spPr>
      </p:pic>
      <p:pic>
        <p:nvPicPr>
          <p:cNvPr id="5" name="Picture 4"/>
          <p:cNvPicPr>
            <a:picLocks noChangeAspect="1"/>
          </p:cNvPicPr>
          <p:nvPr/>
        </p:nvPicPr>
        <p:blipFill>
          <a:blip r:embed="rId4"/>
          <a:stretch>
            <a:fillRect/>
          </a:stretch>
        </p:blipFill>
        <p:spPr>
          <a:xfrm>
            <a:off x="6800969" y="1554481"/>
            <a:ext cx="4864162" cy="5016135"/>
          </a:xfrm>
          <a:prstGeom prst="rect">
            <a:avLst/>
          </a:prstGeom>
        </p:spPr>
      </p:pic>
      <p:pic>
        <p:nvPicPr>
          <p:cNvPr id="6" name="Picture 5"/>
          <p:cNvPicPr>
            <a:picLocks noChangeAspect="1"/>
          </p:cNvPicPr>
          <p:nvPr/>
        </p:nvPicPr>
        <p:blipFill>
          <a:blip r:embed="rId5"/>
          <a:stretch>
            <a:fillRect/>
          </a:stretch>
        </p:blipFill>
        <p:spPr>
          <a:xfrm>
            <a:off x="498247" y="4584881"/>
            <a:ext cx="6176874" cy="1985735"/>
          </a:xfrm>
          <a:prstGeom prst="rect">
            <a:avLst/>
          </a:prstGeom>
        </p:spPr>
      </p:pic>
    </p:spTree>
    <p:extLst>
      <p:ext uri="{BB962C8B-B14F-4D97-AF65-F5344CB8AC3E}">
        <p14:creationId xmlns:p14="http://schemas.microsoft.com/office/powerpoint/2010/main" val="236909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a:xfrm>
            <a:off x="646111" y="1632858"/>
            <a:ext cx="10601008" cy="4615542"/>
          </a:xfrm>
        </p:spPr>
        <p:txBody>
          <a:bodyPr>
            <a:normAutofit fontScale="25000" lnSpcReduction="20000"/>
          </a:bodyPr>
          <a:lstStyle/>
          <a:p>
            <a:r>
              <a:rPr lang="en-US" sz="6000" dirty="0"/>
              <a:t>“30V/5A DC Bench Power Supply, PS-305DM, </a:t>
            </a:r>
            <a:r>
              <a:rPr lang="en-US" sz="6000" dirty="0" err="1"/>
              <a:t>Dr.meter</a:t>
            </a:r>
            <a:r>
              <a:rPr lang="en-US" sz="6000" dirty="0"/>
              <a:t>.” </a:t>
            </a:r>
            <a:r>
              <a:rPr lang="en-US" sz="6000" dirty="0" err="1"/>
              <a:t>Dr.meter</a:t>
            </a:r>
            <a:r>
              <a:rPr lang="en-US" sz="6000" dirty="0"/>
              <a:t>, </a:t>
            </a:r>
          </a:p>
          <a:p>
            <a:r>
              <a:rPr lang="en-US" sz="6000" dirty="0"/>
              <a:t>A.A. de </a:t>
            </a:r>
            <a:r>
              <a:rPr lang="en-US" sz="6000" dirty="0" err="1"/>
              <a:t>Melo</a:t>
            </a:r>
            <a:r>
              <a:rPr lang="en-US" sz="6000" dirty="0"/>
              <a:t> Bento and R. </a:t>
            </a:r>
            <a:r>
              <a:rPr lang="en-US" sz="6000" dirty="0" err="1"/>
              <a:t>Perci</a:t>
            </a:r>
            <a:r>
              <a:rPr lang="en-US" sz="6000" dirty="0"/>
              <a:t> Santiago, "A Low Cost Photovoltaic Panel Emulator," 2019 IEEE 15th Brazilian Power Electronics Conference and 5th IEEE Southern Power Electronics Conference (COBEP/SPEC), 2019, pp. 1-5, </a:t>
            </a:r>
            <a:r>
              <a:rPr lang="en-US" sz="6000" dirty="0" err="1"/>
              <a:t>doi</a:t>
            </a:r>
            <a:r>
              <a:rPr lang="en-US" sz="6000" dirty="0"/>
              <a:t>: 10.1109/COBEP/SPEC44138.2019.9065629.</a:t>
            </a:r>
          </a:p>
          <a:p>
            <a:r>
              <a:rPr lang="en-US" sz="6000" dirty="0"/>
              <a:t>“Arcol 100</a:t>
            </a:r>
            <a:r>
              <a:rPr lang="el-GR" sz="6000" dirty="0"/>
              <a:t>Ω </a:t>
            </a:r>
            <a:r>
              <a:rPr lang="en-US" sz="6000" dirty="0" err="1"/>
              <a:t>Wirewound</a:t>
            </a:r>
            <a:r>
              <a:rPr lang="en-US" sz="6000" dirty="0"/>
              <a:t> Rheostat 1.8A, Vrh320 100R K: Arcol.” RS Components Export, export.rsdelivers.com/product/</a:t>
            </a:r>
            <a:r>
              <a:rPr lang="en-US" sz="6000" dirty="0" err="1"/>
              <a:t>arcol</a:t>
            </a:r>
            <a:r>
              <a:rPr lang="en-US" sz="6000" dirty="0"/>
              <a:t>/vrh320-100r-k/arcol-100%CF%89-wirewound-rheostat-18a-vrh320-100r-k/8276413.</a:t>
            </a:r>
          </a:p>
          <a:p>
            <a:r>
              <a:rPr lang="en-US" sz="6000" dirty="0"/>
              <a:t> El-</a:t>
            </a:r>
            <a:r>
              <a:rPr lang="en-US" sz="6000" dirty="0" err="1"/>
              <a:t>Sharkawi</a:t>
            </a:r>
            <a:r>
              <a:rPr lang="en-US" sz="6000" dirty="0"/>
              <a:t>, Mohamed A. Electric Energy: An Introduction. CRC Press, 2013.</a:t>
            </a:r>
          </a:p>
          <a:p>
            <a:r>
              <a:rPr lang="en-US" sz="6000" dirty="0"/>
              <a:t> “File:LabVIEW Logo.jpg.” Wikipedia, Wikimedia Foundation, 6 July 2017, en.wikipedia.org/wiki/LabVIEW#/media/</a:t>
            </a:r>
            <a:r>
              <a:rPr lang="en-US" sz="6000" dirty="0" err="1"/>
              <a:t>File:LabVIEW_Logo.jpg</a:t>
            </a:r>
            <a:r>
              <a:rPr lang="en-US" sz="6000" dirty="0"/>
              <a:t>.</a:t>
            </a:r>
          </a:p>
          <a:p>
            <a:r>
              <a:rPr lang="en-US" sz="6000" dirty="0"/>
              <a:t>Fluke. “What Is a Digital </a:t>
            </a:r>
            <a:r>
              <a:rPr lang="en-US" sz="6000" dirty="0" err="1"/>
              <a:t>Multimeter</a:t>
            </a:r>
            <a:r>
              <a:rPr lang="en-US" sz="6000" dirty="0"/>
              <a:t>?” Fluke, 31 Oct. 2016, www.fluke.com/en-us/learn/blog/electrical/what-is-a-digital-multimeter.</a:t>
            </a:r>
          </a:p>
          <a:p>
            <a:r>
              <a:rPr lang="en-US" sz="6000" dirty="0"/>
              <a:t>Jones, Marc. “The Guide to Renewable vs. Non-Renewable Energy Sources.” </a:t>
            </a:r>
            <a:r>
              <a:rPr lang="en-US" sz="6000" dirty="0" err="1"/>
              <a:t>Sunpro</a:t>
            </a:r>
            <a:r>
              <a:rPr lang="en-US" sz="6000" dirty="0"/>
              <a:t> Solar, 26 Aug. 2020, </a:t>
            </a:r>
            <a:r>
              <a:rPr lang="en-US" sz="6000" dirty="0">
                <a:hlinkClick r:id="rId2"/>
              </a:rPr>
              <a:t>www.gosunpro.com/news/renewable-vs-non-renewable-energy-sources/</a:t>
            </a:r>
            <a:r>
              <a:rPr lang="en-US" sz="6000" dirty="0"/>
              <a:t>.</a:t>
            </a:r>
          </a:p>
          <a:p>
            <a:r>
              <a:rPr lang="en-US" sz="6000" dirty="0"/>
              <a:t>Lu, Dylan </a:t>
            </a:r>
            <a:r>
              <a:rPr lang="en-US" sz="6000" dirty="0" err="1"/>
              <a:t>D.c.</a:t>
            </a:r>
            <a:r>
              <a:rPr lang="en-US" sz="6000" dirty="0"/>
              <a:t>, and </a:t>
            </a:r>
            <a:r>
              <a:rPr lang="en-US" sz="6000" dirty="0" err="1"/>
              <a:t>Quang</a:t>
            </a:r>
            <a:r>
              <a:rPr lang="en-US" sz="6000" dirty="0"/>
              <a:t> Ngoc Nguyen. “A Photovoltaic Panel Emulator Using a Buck-Boost DC/DC Converter and a Low Cost Micro-Controller.” Solar Energy, vol. 86, no. 5, 2012, pp. 1477–1484., doi:10.1016/j.solener.2012.02.008.</a:t>
            </a:r>
          </a:p>
          <a:p>
            <a:r>
              <a:rPr lang="en-US" sz="6000" dirty="0" err="1"/>
              <a:t>Thoubboron</a:t>
            </a:r>
            <a:r>
              <a:rPr lang="en-US" sz="6000" dirty="0"/>
              <a:t>, Kerry. “Solar Arrays: What Are They &amp;amp; Why Do You Need Them?: </a:t>
            </a:r>
            <a:r>
              <a:rPr lang="en-US" sz="6000" dirty="0" err="1"/>
              <a:t>EnergySage</a:t>
            </a:r>
            <a:r>
              <a:rPr lang="en-US" sz="6000" dirty="0"/>
              <a:t>.” Solar News, </a:t>
            </a:r>
            <a:r>
              <a:rPr lang="en-US" sz="6000" dirty="0" err="1"/>
              <a:t>EnergySage</a:t>
            </a:r>
            <a:r>
              <a:rPr lang="en-US" sz="6000" dirty="0"/>
              <a:t>, 3 Jan. 2020, news.energysage.com/installing-a-solar-array-everything-you-need-to-know/.</a:t>
            </a:r>
          </a:p>
          <a:p>
            <a:endParaRPr lang="en-US" dirty="0"/>
          </a:p>
        </p:txBody>
      </p:sp>
    </p:spTree>
    <p:extLst>
      <p:ext uri="{BB962C8B-B14F-4D97-AF65-F5344CB8AC3E}">
        <p14:creationId xmlns:p14="http://schemas.microsoft.com/office/powerpoint/2010/main" val="362446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2128"/>
          </a:xfrm>
        </p:spPr>
        <p:txBody>
          <a:bodyPr/>
          <a:lstStyle/>
          <a:p>
            <a:pPr algn="ctr"/>
            <a:r>
              <a:rPr lang="en-US" dirty="0"/>
              <a:t>CONCLUDING REMARKS</a:t>
            </a:r>
          </a:p>
        </p:txBody>
      </p:sp>
      <p:pic>
        <p:nvPicPr>
          <p:cNvPr id="4" name="Content Placeholder 4"/>
          <p:cNvPicPr>
            <a:picLocks noGrp="1" noChangeAspect="1"/>
          </p:cNvPicPr>
          <p:nvPr>
            <p:ph sz="half" idx="1"/>
          </p:nvPr>
        </p:nvPicPr>
        <p:blipFill>
          <a:blip r:embed="rId3"/>
          <a:stretch>
            <a:fillRect/>
          </a:stretch>
        </p:blipFill>
        <p:spPr>
          <a:xfrm>
            <a:off x="855117" y="1520912"/>
            <a:ext cx="9404723" cy="5036642"/>
          </a:xfrm>
          <a:prstGeom prst="rect">
            <a:avLst/>
          </a:prstGeom>
        </p:spPr>
      </p:pic>
    </p:spTree>
    <p:extLst>
      <p:ext uri="{BB962C8B-B14F-4D97-AF65-F5344CB8AC3E}">
        <p14:creationId xmlns:p14="http://schemas.microsoft.com/office/powerpoint/2010/main" val="226423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4" name="Content Placeholder 3"/>
          <p:cNvSpPr>
            <a:spLocks noGrp="1"/>
          </p:cNvSpPr>
          <p:nvPr>
            <p:ph sz="half" idx="2"/>
          </p:nvPr>
        </p:nvSpPr>
        <p:spPr>
          <a:xfrm>
            <a:off x="6704449" y="1853248"/>
            <a:ext cx="4853540" cy="3741738"/>
          </a:xfrm>
        </p:spPr>
        <p:txBody>
          <a:bodyPr>
            <a:normAutofit lnSpcReduction="10000"/>
          </a:bodyPr>
          <a:lstStyle/>
          <a:p>
            <a:r>
              <a:rPr lang="en-US" dirty="0"/>
              <a:t>Most energy comes from non-renewable resources</a:t>
            </a:r>
          </a:p>
          <a:p>
            <a:r>
              <a:rPr lang="en-US" dirty="0"/>
              <a:t>Hundreds of years to make non-renewable resources </a:t>
            </a:r>
          </a:p>
          <a:p>
            <a:r>
              <a:rPr lang="en-US" dirty="0"/>
              <a:t>Damaging to environment and all living things</a:t>
            </a:r>
          </a:p>
          <a:p>
            <a:r>
              <a:rPr lang="en-US" dirty="0"/>
              <a:t>Renewable resources reduce non-renewable resources</a:t>
            </a:r>
          </a:p>
          <a:p>
            <a:r>
              <a:rPr lang="en-US" dirty="0"/>
              <a:t>Solar panel energy most common renewable resources </a:t>
            </a:r>
          </a:p>
          <a:p>
            <a:r>
              <a:rPr lang="en-US" dirty="0"/>
              <a:t>Development of a Solar Panel Emulator</a:t>
            </a:r>
          </a:p>
          <a:p>
            <a:endParaRPr lang="en-US" dirty="0"/>
          </a:p>
        </p:txBody>
      </p:sp>
      <p:pic>
        <p:nvPicPr>
          <p:cNvPr id="7" name="Content Placeholder 4"/>
          <p:cNvPicPr>
            <a:picLocks noChangeAspect="1"/>
          </p:cNvPicPr>
          <p:nvPr/>
        </p:nvPicPr>
        <p:blipFill>
          <a:blip r:embed="rId3"/>
          <a:stretch>
            <a:fillRect/>
          </a:stretch>
        </p:blipFill>
        <p:spPr>
          <a:xfrm>
            <a:off x="646111" y="1853786"/>
            <a:ext cx="5860261" cy="3891999"/>
          </a:xfrm>
          <a:prstGeom prst="rect">
            <a:avLst/>
          </a:prstGeom>
        </p:spPr>
      </p:pic>
    </p:spTree>
    <p:extLst>
      <p:ext uri="{BB962C8B-B14F-4D97-AF65-F5344CB8AC3E}">
        <p14:creationId xmlns:p14="http://schemas.microsoft.com/office/powerpoint/2010/main" val="309170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STATEMENT OF PROBLEM</a:t>
            </a:r>
          </a:p>
        </p:txBody>
      </p:sp>
      <p:sp>
        <p:nvSpPr>
          <p:cNvPr id="4" name="Content Placeholder 3"/>
          <p:cNvSpPr>
            <a:spLocks noGrp="1"/>
          </p:cNvSpPr>
          <p:nvPr>
            <p:ph sz="half" idx="2"/>
          </p:nvPr>
        </p:nvSpPr>
        <p:spPr>
          <a:xfrm>
            <a:off x="972002" y="2365829"/>
            <a:ext cx="5066847" cy="3454400"/>
          </a:xfrm>
        </p:spPr>
        <p:txBody>
          <a:bodyPr/>
          <a:lstStyle/>
          <a:p>
            <a:pPr>
              <a:buFont typeface="Wingdings" panose="05000000000000000000" pitchFamily="2" charset="2"/>
              <a:buChar char="Ø"/>
            </a:pPr>
            <a:r>
              <a:rPr lang="en-US" sz="2400" dirty="0"/>
              <a:t>High non-renewable resources consumption  </a:t>
            </a:r>
          </a:p>
          <a:p>
            <a:pPr>
              <a:buFont typeface="Wingdings" panose="05000000000000000000" pitchFamily="2" charset="2"/>
              <a:buChar char="Ø"/>
            </a:pPr>
            <a:r>
              <a:rPr lang="en-US" sz="2400" dirty="0"/>
              <a:t>Photovoltaic system can reduce the consumption of non-renewable resources </a:t>
            </a:r>
          </a:p>
          <a:p>
            <a:pPr>
              <a:buFont typeface="Wingdings" panose="05000000000000000000" pitchFamily="2" charset="2"/>
              <a:buChar char="Ø"/>
            </a:pPr>
            <a:r>
              <a:rPr lang="en-US" sz="2400" dirty="0"/>
              <a:t>Develop solar panel emulator for testing purposes in a laboratory setting</a:t>
            </a:r>
          </a:p>
          <a:p>
            <a:endParaRPr lang="en-US" dirty="0"/>
          </a:p>
        </p:txBody>
      </p:sp>
      <p:pic>
        <p:nvPicPr>
          <p:cNvPr id="5" name="Content Placeholder 4"/>
          <p:cNvPicPr>
            <a:picLocks noGrp="1" noChangeAspect="1"/>
          </p:cNvPicPr>
          <p:nvPr>
            <p:ph sz="half" idx="1"/>
          </p:nvPr>
        </p:nvPicPr>
        <p:blipFill>
          <a:blip r:embed="rId3"/>
          <a:stretch>
            <a:fillRect/>
          </a:stretch>
        </p:blipFill>
        <p:spPr>
          <a:xfrm>
            <a:off x="6364739" y="1853248"/>
            <a:ext cx="5123789" cy="4200245"/>
          </a:xfrm>
          <a:prstGeom prst="rect">
            <a:avLst/>
          </a:prstGeom>
        </p:spPr>
      </p:pic>
    </p:spTree>
    <p:extLst>
      <p:ext uri="{BB962C8B-B14F-4D97-AF65-F5344CB8AC3E}">
        <p14:creationId xmlns:p14="http://schemas.microsoft.com/office/powerpoint/2010/main" val="332065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3568"/>
          </a:xfrm>
        </p:spPr>
        <p:txBody>
          <a:bodyPr/>
          <a:lstStyle/>
          <a:p>
            <a:pPr algn="ctr"/>
            <a:r>
              <a:rPr lang="en-US" dirty="0"/>
              <a:t>OBJECTIVES</a:t>
            </a:r>
          </a:p>
        </p:txBody>
      </p:sp>
      <p:sp>
        <p:nvSpPr>
          <p:cNvPr id="3" name="Content Placeholder 2"/>
          <p:cNvSpPr>
            <a:spLocks noGrp="1"/>
          </p:cNvSpPr>
          <p:nvPr>
            <p:ph idx="1"/>
          </p:nvPr>
        </p:nvSpPr>
        <p:spPr>
          <a:xfrm>
            <a:off x="1217612" y="1620166"/>
            <a:ext cx="9892348" cy="4393602"/>
          </a:xfrm>
        </p:spPr>
        <p:txBody>
          <a:bodyPr>
            <a:normAutofit fontScale="92500" lnSpcReduction="20000"/>
          </a:bodyPr>
          <a:lstStyle/>
          <a:p>
            <a:pPr marL="0" indent="0">
              <a:lnSpc>
                <a:spcPct val="200000"/>
              </a:lnSpc>
              <a:spcBef>
                <a:spcPts val="0"/>
              </a:spcBef>
              <a:buNone/>
            </a:pPr>
            <a:r>
              <a:rPr lang="en-US" sz="2400" dirty="0">
                <a:latin typeface="+mn-lt"/>
                <a:ea typeface="Calibri" panose="020F0502020204030204" pitchFamily="34" charset="0"/>
                <a:cs typeface="Arial" panose="020B0604020202020204" pitchFamily="34" charset="0"/>
              </a:rPr>
              <a:t>The following objectives are:</a:t>
            </a:r>
          </a:p>
          <a:p>
            <a:pPr lvl="0">
              <a:lnSpc>
                <a:spcPct val="200000"/>
              </a:lnSpc>
              <a:spcBef>
                <a:spcPts val="0"/>
              </a:spcBef>
              <a:buFont typeface="Wingdings" panose="05000000000000000000" pitchFamily="2" charset="2"/>
              <a:buChar char=""/>
            </a:pPr>
            <a:r>
              <a:rPr lang="en-US" sz="2400" dirty="0">
                <a:latin typeface="+mn-lt"/>
                <a:ea typeface="Calibri" panose="020F0502020204030204" pitchFamily="34" charset="0"/>
                <a:cs typeface="Arial" panose="020B0604020202020204" pitchFamily="34" charset="0"/>
              </a:rPr>
              <a:t>Design a solar panel emulator that will be used for laboratory purposes</a:t>
            </a:r>
          </a:p>
          <a:p>
            <a:pPr lvl="0">
              <a:lnSpc>
                <a:spcPct val="200000"/>
              </a:lnSpc>
              <a:spcBef>
                <a:spcPts val="0"/>
              </a:spcBef>
              <a:buFont typeface="Wingdings" panose="05000000000000000000" pitchFamily="2" charset="2"/>
              <a:buChar char=""/>
            </a:pPr>
            <a:r>
              <a:rPr lang="en-US" sz="2400" dirty="0">
                <a:latin typeface="+mn-lt"/>
                <a:ea typeface="Calibri" panose="020F0502020204030204" pitchFamily="34" charset="0"/>
                <a:cs typeface="Arial" panose="020B0604020202020204" pitchFamily="34" charset="0"/>
              </a:rPr>
              <a:t>Build a simulation model of the solar panel emulator using LabVIEW</a:t>
            </a:r>
          </a:p>
          <a:p>
            <a:pPr lvl="0">
              <a:lnSpc>
                <a:spcPct val="200000"/>
              </a:lnSpc>
              <a:spcBef>
                <a:spcPts val="0"/>
              </a:spcBef>
              <a:buFont typeface="Wingdings" panose="05000000000000000000" pitchFamily="2" charset="2"/>
              <a:buChar char=""/>
            </a:pPr>
            <a:r>
              <a:rPr lang="en-US" sz="2400" dirty="0">
                <a:latin typeface="+mn-lt"/>
                <a:ea typeface="Calibri" panose="020F0502020204030204" pitchFamily="34" charset="0"/>
                <a:cs typeface="Arial" panose="020B0604020202020204" pitchFamily="34" charset="0"/>
              </a:rPr>
              <a:t>Keep the cost of the solar panel emulator low</a:t>
            </a:r>
          </a:p>
          <a:p>
            <a:pPr lvl="0">
              <a:lnSpc>
                <a:spcPct val="200000"/>
              </a:lnSpc>
              <a:spcBef>
                <a:spcPts val="0"/>
              </a:spcBef>
              <a:buFont typeface="Wingdings" panose="05000000000000000000" pitchFamily="2" charset="2"/>
              <a:buChar char=""/>
            </a:pPr>
            <a:r>
              <a:rPr lang="en-US" sz="2400" dirty="0">
                <a:latin typeface="+mn-lt"/>
                <a:ea typeface="Calibri" panose="020F0502020204030204" pitchFamily="34" charset="0"/>
                <a:cs typeface="Arial" panose="020B0604020202020204" pitchFamily="34" charset="0"/>
              </a:rPr>
              <a:t>Keep the solar panel emulator simple to build </a:t>
            </a:r>
          </a:p>
          <a:p>
            <a:pPr lvl="0">
              <a:lnSpc>
                <a:spcPct val="200000"/>
              </a:lnSpc>
              <a:spcBef>
                <a:spcPts val="0"/>
              </a:spcBef>
              <a:buFont typeface="Wingdings" panose="05000000000000000000" pitchFamily="2" charset="2"/>
              <a:buChar char=""/>
            </a:pPr>
            <a:r>
              <a:rPr lang="en-US" sz="2400" dirty="0">
                <a:latin typeface="+mn-lt"/>
                <a:ea typeface="Calibri" panose="020F0502020204030204" pitchFamily="34" charset="0"/>
                <a:cs typeface="Arial" panose="020B0604020202020204" pitchFamily="34" charset="0"/>
              </a:rPr>
              <a:t>Study the effect of solar radiance and temperature of PV panels</a:t>
            </a:r>
          </a:p>
          <a:p>
            <a:endParaRPr lang="en-US" dirty="0">
              <a:latin typeface="+mn-lt"/>
            </a:endParaRPr>
          </a:p>
        </p:txBody>
      </p:sp>
    </p:spTree>
    <p:extLst>
      <p:ext uri="{BB962C8B-B14F-4D97-AF65-F5344CB8AC3E}">
        <p14:creationId xmlns:p14="http://schemas.microsoft.com/office/powerpoint/2010/main" val="418755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LITERATURE REVIEW</a:t>
            </a:r>
          </a:p>
        </p:txBody>
      </p:sp>
      <p:sp>
        <p:nvSpPr>
          <p:cNvPr id="3" name="Content Placeholder 2"/>
          <p:cNvSpPr>
            <a:spLocks noGrp="1"/>
          </p:cNvSpPr>
          <p:nvPr>
            <p:ph idx="1"/>
          </p:nvPr>
        </p:nvSpPr>
        <p:spPr>
          <a:xfrm>
            <a:off x="1171892" y="1853248"/>
            <a:ext cx="10098088" cy="4530762"/>
          </a:xfrm>
        </p:spPr>
        <p:txBody>
          <a:bodyPr/>
          <a:lstStyle/>
          <a:p>
            <a:pPr marL="0" indent="0">
              <a:buNone/>
            </a:pPr>
            <a:r>
              <a:rPr lang="en-US" sz="2400" dirty="0"/>
              <a:t>In the past researchers have used the following model/software to develop PV emulators.</a:t>
            </a:r>
          </a:p>
          <a:p>
            <a:r>
              <a:rPr lang="en-US" sz="2400" dirty="0"/>
              <a:t>Single diode PV model/ dual diode PV model</a:t>
            </a:r>
          </a:p>
          <a:p>
            <a:r>
              <a:rPr lang="en-US" sz="2400" dirty="0"/>
              <a:t>MATLAB /LabVIEW</a:t>
            </a:r>
          </a:p>
          <a:p>
            <a:r>
              <a:rPr lang="en-US" sz="2400" dirty="0"/>
              <a:t>Dual diode model is more complex when compared to the single diode model and is rarely chosen in emulator studies</a:t>
            </a:r>
          </a:p>
          <a:p>
            <a:r>
              <a:rPr lang="en-US" sz="2400" dirty="0"/>
              <a:t>For this project, single diode model is chosen for simplicity </a:t>
            </a:r>
          </a:p>
          <a:p>
            <a:r>
              <a:rPr lang="en-US" sz="2400" dirty="0"/>
              <a:t>Solar PV model was simulated in LabVIEW to create easy user interface</a:t>
            </a:r>
          </a:p>
          <a:p>
            <a:endParaRPr lang="en-US" dirty="0"/>
          </a:p>
        </p:txBody>
      </p:sp>
    </p:spTree>
    <p:extLst>
      <p:ext uri="{BB962C8B-B14F-4D97-AF65-F5344CB8AC3E}">
        <p14:creationId xmlns:p14="http://schemas.microsoft.com/office/powerpoint/2010/main" val="21060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METHODOLOGY</a:t>
            </a:r>
          </a:p>
        </p:txBody>
      </p:sp>
      <p:sp>
        <p:nvSpPr>
          <p:cNvPr id="3" name="Content Placeholder 2"/>
          <p:cNvSpPr>
            <a:spLocks noGrp="1"/>
          </p:cNvSpPr>
          <p:nvPr>
            <p:ph idx="1"/>
          </p:nvPr>
        </p:nvSpPr>
        <p:spPr>
          <a:xfrm>
            <a:off x="875201" y="1853248"/>
            <a:ext cx="8946541" cy="4195481"/>
          </a:xfrm>
        </p:spPr>
        <p:txBody>
          <a:bodyPr>
            <a:normAutofit fontScale="92500" lnSpcReduction="20000"/>
          </a:bodyPr>
          <a:lstStyle/>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Develop solar panel emulator </a:t>
            </a:r>
          </a:p>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Characteristics of a real-time solar panel </a:t>
            </a:r>
          </a:p>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Test the effect of solar radiation</a:t>
            </a:r>
          </a:p>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Test the effect of temperature variation </a:t>
            </a:r>
          </a:p>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LabVIEW to generate a I-V and P-V curve</a:t>
            </a:r>
          </a:p>
          <a:p>
            <a:pPr>
              <a:lnSpc>
                <a:spcPct val="200000"/>
              </a:lnSpc>
              <a:spcBef>
                <a:spcPts val="0"/>
              </a:spcBef>
              <a:buFont typeface="Wingdings" panose="05000000000000000000" pitchFamily="2" charset="2"/>
              <a:buChar char="Ø"/>
            </a:pPr>
            <a:r>
              <a:rPr lang="en-US" sz="2600" dirty="0">
                <a:latin typeface="+mn-lt"/>
                <a:cs typeface="Arial" panose="020B0604020202020204" pitchFamily="34" charset="0"/>
              </a:rPr>
              <a:t>Single-Diode Model has been used</a:t>
            </a:r>
            <a:endParaRPr lang="en-US" sz="2600" dirty="0">
              <a:latin typeface="+mn-lt"/>
            </a:endParaRPr>
          </a:p>
          <a:p>
            <a:endParaRPr lang="en-US" dirty="0">
              <a:latin typeface="+mn-lt"/>
            </a:endParaRPr>
          </a:p>
        </p:txBody>
      </p:sp>
    </p:spTree>
    <p:extLst>
      <p:ext uri="{BB962C8B-B14F-4D97-AF65-F5344CB8AC3E}">
        <p14:creationId xmlns:p14="http://schemas.microsoft.com/office/powerpoint/2010/main" val="243814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MATERIALS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Ø"/>
            </a:pPr>
            <a:r>
              <a:rPr lang="en-US" sz="2400" dirty="0"/>
              <a:t>DC power supply</a:t>
            </a:r>
          </a:p>
          <a:p>
            <a:pPr marL="285750" indent="-285750">
              <a:buFont typeface="Wingdings" panose="05000000000000000000" pitchFamily="2" charset="2"/>
              <a:buChar char="Ø"/>
            </a:pPr>
            <a:r>
              <a:rPr lang="en-US" sz="2400" dirty="0"/>
              <a:t>Rheostat resistor</a:t>
            </a:r>
          </a:p>
          <a:p>
            <a:pPr marL="285750" indent="-285750">
              <a:buFont typeface="Wingdings" panose="05000000000000000000" pitchFamily="2" charset="2"/>
              <a:buChar char="Ø"/>
            </a:pPr>
            <a:r>
              <a:rPr lang="en-US" sz="2400" dirty="0"/>
              <a:t>Multi-meter</a:t>
            </a:r>
          </a:p>
          <a:p>
            <a:pPr marL="285750" indent="-285750">
              <a:buFont typeface="Wingdings" panose="05000000000000000000" pitchFamily="2" charset="2"/>
              <a:buChar char="Ø"/>
            </a:pPr>
            <a:r>
              <a:rPr lang="en-US" sz="2400" dirty="0"/>
              <a:t>LabVIEW Software</a:t>
            </a:r>
          </a:p>
          <a:p>
            <a:endParaRPr lang="en-US" dirty="0"/>
          </a:p>
        </p:txBody>
      </p:sp>
      <p:pic>
        <p:nvPicPr>
          <p:cNvPr id="5" name="Content Placeholder 4"/>
          <p:cNvPicPr>
            <a:picLocks noChangeAspect="1"/>
          </p:cNvPicPr>
          <p:nvPr/>
        </p:nvPicPr>
        <p:blipFill>
          <a:blip r:embed="rId3"/>
          <a:stretch>
            <a:fillRect/>
          </a:stretch>
        </p:blipFill>
        <p:spPr>
          <a:xfrm>
            <a:off x="4784615" y="1447800"/>
            <a:ext cx="2517368" cy="2335804"/>
          </a:xfrm>
          <a:prstGeom prst="rect">
            <a:avLst/>
          </a:prstGeom>
          <a:effectLst>
            <a:outerShdw blurRad="50800" dist="50800" dir="54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4784615" y="3733800"/>
            <a:ext cx="3740991" cy="2286000"/>
          </a:xfrm>
          <a:prstGeom prst="rect">
            <a:avLst/>
          </a:prstGeom>
        </p:spPr>
      </p:pic>
      <p:pic>
        <p:nvPicPr>
          <p:cNvPr id="7" name="Picture 6"/>
          <p:cNvPicPr>
            <a:picLocks noChangeAspect="1"/>
          </p:cNvPicPr>
          <p:nvPr/>
        </p:nvPicPr>
        <p:blipFill>
          <a:blip r:embed="rId5"/>
          <a:stretch>
            <a:fillRect/>
          </a:stretch>
        </p:blipFill>
        <p:spPr>
          <a:xfrm>
            <a:off x="7301983" y="1447800"/>
            <a:ext cx="2696802" cy="2629551"/>
          </a:xfrm>
          <a:prstGeom prst="rect">
            <a:avLst/>
          </a:prstGeom>
        </p:spPr>
      </p:pic>
      <p:pic>
        <p:nvPicPr>
          <p:cNvPr id="8" name="Picture 7"/>
          <p:cNvPicPr>
            <a:picLocks noChangeAspect="1"/>
          </p:cNvPicPr>
          <p:nvPr/>
        </p:nvPicPr>
        <p:blipFill>
          <a:blip r:embed="rId6"/>
          <a:stretch>
            <a:fillRect/>
          </a:stretch>
        </p:blipFill>
        <p:spPr>
          <a:xfrm>
            <a:off x="6818811" y="4077351"/>
            <a:ext cx="3179974" cy="1942449"/>
          </a:xfrm>
          <a:prstGeom prst="rect">
            <a:avLst/>
          </a:prstGeom>
        </p:spPr>
      </p:pic>
      <p:sp>
        <p:nvSpPr>
          <p:cNvPr id="9" name="Rectangle 8"/>
          <p:cNvSpPr/>
          <p:nvPr/>
        </p:nvSpPr>
        <p:spPr>
          <a:xfrm>
            <a:off x="6322423" y="3783604"/>
            <a:ext cx="478215" cy="461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91275" y="4314825"/>
            <a:ext cx="409363" cy="190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34150" y="4757738"/>
            <a:ext cx="284661" cy="2905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34163" y="5186363"/>
            <a:ext cx="184647"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92547" y="3965432"/>
            <a:ext cx="133350" cy="2238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27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348215"/>
            <a:ext cx="9404723" cy="1400530"/>
          </a:xfrm>
        </p:spPr>
        <p:txBody>
          <a:bodyPr/>
          <a:lstStyle/>
          <a:p>
            <a:pPr algn="ctr"/>
            <a:r>
              <a:rPr lang="en-US" dirty="0"/>
              <a:t>SCHEMATIC</a:t>
            </a:r>
          </a:p>
        </p:txBody>
      </p:sp>
      <p:pic>
        <p:nvPicPr>
          <p:cNvPr id="4" name="Content Placeholder 3"/>
          <p:cNvPicPr>
            <a:picLocks noGrp="1" noChangeAspect="1"/>
          </p:cNvPicPr>
          <p:nvPr>
            <p:ph idx="1"/>
          </p:nvPr>
        </p:nvPicPr>
        <p:blipFill>
          <a:blip r:embed="rId3"/>
          <a:stretch>
            <a:fillRect/>
          </a:stretch>
        </p:blipFill>
        <p:spPr>
          <a:xfrm>
            <a:off x="1349801" y="1346879"/>
            <a:ext cx="7997342" cy="5260878"/>
          </a:xfrm>
          <a:prstGeom prst="rect">
            <a:avLst/>
          </a:prstGeom>
        </p:spPr>
      </p:pic>
    </p:spTree>
    <p:extLst>
      <p:ext uri="{BB962C8B-B14F-4D97-AF65-F5344CB8AC3E}">
        <p14:creationId xmlns:p14="http://schemas.microsoft.com/office/powerpoint/2010/main" val="178594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a:t>
            </a:r>
          </a:p>
        </p:txBody>
      </p:sp>
      <p:sp>
        <p:nvSpPr>
          <p:cNvPr id="3" name="Content Placeholder 2"/>
          <p:cNvSpPr>
            <a:spLocks noGrp="1"/>
          </p:cNvSpPr>
          <p:nvPr>
            <p:ph idx="1"/>
          </p:nvPr>
        </p:nvSpPr>
        <p:spPr>
          <a:xfrm>
            <a:off x="783485" y="1954849"/>
            <a:ext cx="4860633" cy="3831998"/>
          </a:xfrm>
        </p:spPr>
        <p:txBody>
          <a:bodyPr vert="horz" lIns="91440" tIns="45720" rIns="91440" bIns="45720" rtlCol="0" anchor="t">
            <a:normAutofit/>
          </a:bodyPr>
          <a:lstStyle/>
          <a:p>
            <a:r>
              <a:rPr lang="en-US" dirty="0"/>
              <a:t>Test effect of solar radiation and the effect of temperature variation</a:t>
            </a:r>
          </a:p>
          <a:p>
            <a:r>
              <a:rPr lang="en-US" dirty="0"/>
              <a:t> Test are done to find the MMPT </a:t>
            </a:r>
          </a:p>
          <a:p>
            <a:r>
              <a:rPr lang="en-US" dirty="0"/>
              <a:t>Rheostat resistor acted as load and series </a:t>
            </a:r>
          </a:p>
          <a:p>
            <a:r>
              <a:rPr lang="en-US" dirty="0"/>
              <a:t>Create a graph on Excel using the data</a:t>
            </a:r>
          </a:p>
          <a:p>
            <a:r>
              <a:rPr lang="en-US" dirty="0"/>
              <a:t>LabVIEW has been used to generate the I-V and P-V curve of a solar panel emulator</a:t>
            </a:r>
          </a:p>
          <a:p>
            <a:pPr marL="0" indent="0">
              <a:buNone/>
            </a:pPr>
            <a:endParaRPr lang="en-US" dirty="0"/>
          </a:p>
        </p:txBody>
      </p:sp>
      <p:pic>
        <p:nvPicPr>
          <p:cNvPr id="4" name="Content Placeholder 4"/>
          <p:cNvPicPr>
            <a:picLocks noChangeAspect="1"/>
          </p:cNvPicPr>
          <p:nvPr/>
        </p:nvPicPr>
        <p:blipFill>
          <a:blip r:embed="rId3"/>
          <a:stretch>
            <a:fillRect/>
          </a:stretch>
        </p:blipFill>
        <p:spPr>
          <a:xfrm>
            <a:off x="5781492" y="1853248"/>
            <a:ext cx="5677120" cy="3933599"/>
          </a:xfrm>
          <a:prstGeom prst="rect">
            <a:avLst/>
          </a:prstGeom>
        </p:spPr>
      </p:pic>
    </p:spTree>
    <p:extLst>
      <p:ext uri="{BB962C8B-B14F-4D97-AF65-F5344CB8AC3E}">
        <p14:creationId xmlns:p14="http://schemas.microsoft.com/office/powerpoint/2010/main" val="2343190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B85255D6D8EE40ADA55193313741B2" ma:contentTypeVersion="14" ma:contentTypeDescription="Create a new document." ma:contentTypeScope="" ma:versionID="9f9e0db88c5e0cc68b2ff2376b8086dc">
  <xsd:schema xmlns:xsd="http://www.w3.org/2001/XMLSchema" xmlns:xs="http://www.w3.org/2001/XMLSchema" xmlns:p="http://schemas.microsoft.com/office/2006/metadata/properties" xmlns:ns3="d1f59a24-e5bc-4529-a48a-350382cb0915" xmlns:ns4="9230193c-f27c-4a3d-a027-5f6922ded180" targetNamespace="http://schemas.microsoft.com/office/2006/metadata/properties" ma:root="true" ma:fieldsID="efd0d832783b9be5dc2d0b973556838e" ns3:_="" ns4:_="">
    <xsd:import namespace="d1f59a24-e5bc-4529-a48a-350382cb0915"/>
    <xsd:import namespace="9230193c-f27c-4a3d-a027-5f6922ded1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59a24-e5bc-4529-a48a-350382cb0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30193c-f27c-4a3d-a027-5f6922ded1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9C347-8D6C-481D-A9DE-BB5707F63FF4}">
  <ds:schemaRefs>
    <ds:schemaRef ds:uri="http://purl.org/dc/elements/1.1/"/>
    <ds:schemaRef ds:uri="9230193c-f27c-4a3d-a027-5f6922ded180"/>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1f59a24-e5bc-4529-a48a-350382cb091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8927C2A-483C-46BC-918D-39D3FBA5B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59a24-e5bc-4529-a48a-350382cb0915"/>
    <ds:schemaRef ds:uri="9230193c-f27c-4a3d-a027-5f6922ded1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07914-B7FD-41B2-9AE3-57C3828CC7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141</TotalTime>
  <Words>2618</Words>
  <Application>Microsoft Office PowerPoint</Application>
  <PresentationFormat>Widescreen</PresentationFormat>
  <Paragraphs>448</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DEVELOPMENT OF A SOLAR PANEL EMULATOR  TIFFANY FALCH  and  ALEJANDRO VILLASENOR   ADVISOR: DR. ZEEL MAHESHWARI</vt:lpstr>
      <vt:lpstr>INTRODUCTION</vt:lpstr>
      <vt:lpstr>STATEMENT OF PROBLEM</vt:lpstr>
      <vt:lpstr>OBJECTIVES</vt:lpstr>
      <vt:lpstr>LITERATURE REVIEW</vt:lpstr>
      <vt:lpstr>METHODOLOGY</vt:lpstr>
      <vt:lpstr>MATERIALS</vt:lpstr>
      <vt:lpstr>SCHEMATIC</vt:lpstr>
      <vt:lpstr>RESULTS</vt:lpstr>
      <vt:lpstr>EFFECT OF SOLAR RADIATION CASE I</vt:lpstr>
      <vt:lpstr>EFFECT OF SOLAR RADIATION CASE 2</vt:lpstr>
      <vt:lpstr>EFFECT OF SOLAR RADIATION CASE 3</vt:lpstr>
      <vt:lpstr>EFFECT OF TEMPERATURE VARIATION CASE I</vt:lpstr>
      <vt:lpstr>EFFECT OF TEMPERATURE VARIATION CASE 2</vt:lpstr>
      <vt:lpstr>EFFECT OF TEMPERATURE VARIATION CASE 3</vt:lpstr>
      <vt:lpstr>LABVIEW: FRONT PANEL</vt:lpstr>
      <vt:lpstr>BLOCK DIAGRAM OF LABVIEW</vt:lpstr>
      <vt:lpstr>REFERENCES</vt:lpstr>
      <vt:lpstr>CONCLUDING REMARKS</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SOLAR PANEL EMULATOR  TIFFANY FALCH and ALEJANDRO VILLASENOR  ADVISOR: DR. ZEEL MAHESHWARI</dc:title>
  <dc:creator>Tiffany Falch</dc:creator>
  <cp:lastModifiedBy>Zeel Maheshwari</cp:lastModifiedBy>
  <cp:revision>164</cp:revision>
  <dcterms:created xsi:type="dcterms:W3CDTF">2021-10-12T18:00:27Z</dcterms:created>
  <dcterms:modified xsi:type="dcterms:W3CDTF">2021-11-02T19:45:53Z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0x01010024B85255D6D8EE40ADA55193313741B2</vt:lpwstr>
  </property>
</Properties>
</file>