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43891200" cy="32918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00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8" autoAdjust="0"/>
  </p:normalViewPr>
  <p:slideViewPr>
    <p:cSldViewPr snapToGrid="0">
      <p:cViewPr>
        <p:scale>
          <a:sx n="37" d="100"/>
          <a:sy n="37" d="100"/>
        </p:scale>
        <p:origin x="80" y="16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807D5E49-E757-4031-849D-4C70A1EAA0F9}" type="datetimeFigureOut">
              <a:rPr lang="en-US" smtClean="0"/>
              <a:t>11/3/21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D882AE2-DD9D-4B93-A4DA-F5ADE82ADB8B}" type="slidenum">
              <a:rPr lang="en-US" smtClean="0"/>
              <a:t>‹#›</a:t>
            </a:fld>
            <a:endParaRPr lang="en-US"/>
          </a:p>
        </p:txBody>
      </p:sp>
    </p:spTree>
    <p:extLst>
      <p:ext uri="{BB962C8B-B14F-4D97-AF65-F5344CB8AC3E}">
        <p14:creationId xmlns:p14="http://schemas.microsoft.com/office/powerpoint/2010/main" val="537566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82AE2-DD9D-4B93-A4DA-F5ADE82ADB8B}" type="slidenum">
              <a:rPr lang="en-US" smtClean="0"/>
              <a:t>1</a:t>
            </a:fld>
            <a:endParaRPr lang="en-US"/>
          </a:p>
        </p:txBody>
      </p:sp>
    </p:spTree>
    <p:extLst>
      <p:ext uri="{BB962C8B-B14F-4D97-AF65-F5344CB8AC3E}">
        <p14:creationId xmlns:p14="http://schemas.microsoft.com/office/powerpoint/2010/main" val="2200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CA57ED39-55F7-4CF3-858D-345171BD3424}" type="datetimeFigureOut">
              <a:rPr lang="en-US" smtClean="0"/>
              <a:t>11/3/21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19604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7ED39-55F7-4CF3-858D-345171BD3424}" type="datetimeFigureOut">
              <a:rPr lang="en-US" smtClean="0"/>
              <a:t>11/3/21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4290512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7ED39-55F7-4CF3-858D-345171BD3424}" type="datetimeFigureOut">
              <a:rPr lang="en-US" smtClean="0"/>
              <a:t>11/3/21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250329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7ED39-55F7-4CF3-858D-345171BD3424}" type="datetimeFigureOut">
              <a:rPr lang="en-US" smtClean="0"/>
              <a:t>11/3/21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3356960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57ED39-55F7-4CF3-858D-345171BD3424}" type="datetimeFigureOut">
              <a:rPr lang="en-US" smtClean="0"/>
              <a:t>11/3/21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132391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7ED39-55F7-4CF3-858D-345171BD3424}" type="datetimeFigureOut">
              <a:rPr lang="en-US" smtClean="0"/>
              <a:t>11/3/21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374845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57ED39-55F7-4CF3-858D-345171BD3424}" type="datetimeFigureOut">
              <a:rPr lang="en-US" smtClean="0"/>
              <a:t>11/3/21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542814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57ED39-55F7-4CF3-858D-345171BD3424}" type="datetimeFigureOut">
              <a:rPr lang="en-US" smtClean="0"/>
              <a:t>11/3/21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3341340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7ED39-55F7-4CF3-858D-345171BD3424}" type="datetimeFigureOut">
              <a:rPr lang="en-US" smtClean="0"/>
              <a:t>11/3/21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42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CA57ED39-55F7-4CF3-858D-345171BD3424}" type="datetimeFigureOut">
              <a:rPr lang="en-US" smtClean="0"/>
              <a:t>11/3/21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123753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CA57ED39-55F7-4CF3-858D-345171BD3424}" type="datetimeFigureOut">
              <a:rPr lang="en-US" smtClean="0"/>
              <a:t>11/3/21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1F1A3-3455-4946-9B59-C0E74478A736}" type="slidenum">
              <a:rPr lang="en-US" smtClean="0"/>
              <a:t>‹#›</a:t>
            </a:fld>
            <a:endParaRPr lang="en-US"/>
          </a:p>
        </p:txBody>
      </p:sp>
    </p:spTree>
    <p:extLst>
      <p:ext uri="{BB962C8B-B14F-4D97-AF65-F5344CB8AC3E}">
        <p14:creationId xmlns:p14="http://schemas.microsoft.com/office/powerpoint/2010/main" val="1423595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A57ED39-55F7-4CF3-858D-345171BD3424}" type="datetimeFigureOut">
              <a:rPr lang="en-US" smtClean="0"/>
              <a:t>11/3/21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F61F1A3-3455-4946-9B59-C0E74478A736}" type="slidenum">
              <a:rPr lang="en-US" smtClean="0"/>
              <a:t>‹#›</a:t>
            </a:fld>
            <a:endParaRPr lang="en-US"/>
          </a:p>
        </p:txBody>
      </p:sp>
    </p:spTree>
    <p:extLst>
      <p:ext uri="{BB962C8B-B14F-4D97-AF65-F5344CB8AC3E}">
        <p14:creationId xmlns:p14="http://schemas.microsoft.com/office/powerpoint/2010/main" val="84189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emf"/><Relationship Id="rId3" Type="http://schemas.openxmlformats.org/officeDocument/2006/relationships/image" Target="../media/image1.png"/><Relationship Id="rId7" Type="http://schemas.openxmlformats.org/officeDocument/2006/relationships/image" Target="../media/image5.emf"/><Relationship Id="rId12"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43891200" cy="4297364"/>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46600" y="176812"/>
            <a:ext cx="34427161" cy="2554545"/>
          </a:xfrm>
          <a:prstGeom prst="rect">
            <a:avLst/>
          </a:prstGeom>
          <a:noFill/>
        </p:spPr>
        <p:txBody>
          <a:bodyPr wrap="square" lIns="91440" tIns="45720" rIns="91440" bIns="45720" rtlCol="0" anchor="t">
            <a:spAutoFit/>
          </a:bodyPr>
          <a:lstStyle/>
          <a:p>
            <a:pPr algn="ctr"/>
            <a:r>
              <a:rPr lang="en-US" sz="8000" dirty="0">
                <a:solidFill>
                  <a:schemeClr val="bg1"/>
                </a:solidFill>
                <a:ea typeface="+mn-lt"/>
                <a:cs typeface="+mn-lt"/>
              </a:rPr>
              <a:t>Synthesis and kinetic studies of high-</a:t>
            </a:r>
            <a:r>
              <a:rPr lang="en-US" sz="8000" dirty="0" err="1">
                <a:solidFill>
                  <a:schemeClr val="bg1"/>
                </a:solidFill>
                <a:ea typeface="+mn-lt"/>
                <a:cs typeface="+mn-lt"/>
              </a:rPr>
              <a:t>valent</a:t>
            </a:r>
            <a:r>
              <a:rPr lang="en-US" sz="8000" dirty="0">
                <a:solidFill>
                  <a:schemeClr val="bg1"/>
                </a:solidFill>
                <a:ea typeface="+mn-lt"/>
                <a:cs typeface="+mn-lt"/>
              </a:rPr>
              <a:t> chromium(IV)-</a:t>
            </a:r>
            <a:r>
              <a:rPr lang="en-US" sz="8000" dirty="0" err="1">
                <a:solidFill>
                  <a:schemeClr val="bg1"/>
                </a:solidFill>
                <a:ea typeface="+mn-lt"/>
                <a:cs typeface="+mn-lt"/>
              </a:rPr>
              <a:t>oxo</a:t>
            </a:r>
            <a:r>
              <a:rPr lang="en-US" sz="8000" dirty="0">
                <a:solidFill>
                  <a:schemeClr val="bg1"/>
                </a:solidFill>
                <a:ea typeface="+mn-lt"/>
                <a:cs typeface="+mn-lt"/>
              </a:rPr>
              <a:t> species supported by a Tetrakis-2,6-diflourophenyl porphyrin</a:t>
            </a:r>
          </a:p>
        </p:txBody>
      </p:sp>
      <p:sp>
        <p:nvSpPr>
          <p:cNvPr id="8" name="TextBox 7"/>
          <p:cNvSpPr txBox="1"/>
          <p:nvPr/>
        </p:nvSpPr>
        <p:spPr>
          <a:xfrm>
            <a:off x="691029" y="2501354"/>
            <a:ext cx="42509142" cy="3600986"/>
          </a:xfrm>
          <a:prstGeom prst="rect">
            <a:avLst/>
          </a:prstGeom>
          <a:noFill/>
        </p:spPr>
        <p:txBody>
          <a:bodyPr wrap="square" lIns="91440" tIns="45720" rIns="91440" bIns="45720" rtlCol="0" anchor="t">
            <a:spAutoFit/>
          </a:bodyPr>
          <a:lstStyle/>
          <a:p>
            <a:pPr algn="ctr"/>
            <a:r>
              <a:rPr lang="en-US" sz="5400" u="sng" dirty="0">
                <a:solidFill>
                  <a:schemeClr val="bg1"/>
                </a:solidFill>
                <a:latin typeface="Times New Roman"/>
                <a:cs typeface="Times New Roman"/>
              </a:rPr>
              <a:t>Tristan </a:t>
            </a:r>
            <a:r>
              <a:rPr lang="en-US" sz="5400" u="sng" dirty="0" err="1">
                <a:solidFill>
                  <a:schemeClr val="bg1"/>
                </a:solidFill>
                <a:latin typeface="Times New Roman"/>
                <a:cs typeface="Times New Roman"/>
              </a:rPr>
              <a:t>Skipworth</a:t>
            </a:r>
            <a:r>
              <a:rPr lang="en-US" sz="5400" dirty="0">
                <a:solidFill>
                  <a:schemeClr val="bg1"/>
                </a:solidFill>
                <a:latin typeface="Times New Roman"/>
                <a:cs typeface="Times New Roman"/>
              </a:rPr>
              <a:t>, </a:t>
            </a:r>
            <a:r>
              <a:rPr lang="en-US" sz="5400" dirty="0" err="1">
                <a:solidFill>
                  <a:schemeClr val="bg1"/>
                </a:solidFill>
                <a:latin typeface="Times New Roman"/>
                <a:cs typeface="Times New Roman"/>
              </a:rPr>
              <a:t>Mardan</a:t>
            </a:r>
            <a:r>
              <a:rPr lang="en-US" sz="5400" dirty="0">
                <a:solidFill>
                  <a:schemeClr val="bg1"/>
                </a:solidFill>
                <a:latin typeface="Times New Roman"/>
                <a:cs typeface="Times New Roman"/>
              </a:rPr>
              <a:t> </a:t>
            </a:r>
            <a:r>
              <a:rPr lang="en-US" sz="5400" dirty="0" err="1">
                <a:solidFill>
                  <a:schemeClr val="bg1"/>
                </a:solidFill>
                <a:latin typeface="Times New Roman"/>
                <a:cs typeface="Times New Roman"/>
              </a:rPr>
              <a:t>Khashimov</a:t>
            </a:r>
            <a:r>
              <a:rPr lang="en-US" sz="5400" dirty="0">
                <a:solidFill>
                  <a:schemeClr val="bg1"/>
                </a:solidFill>
                <a:latin typeface="Times New Roman"/>
                <a:cs typeface="Times New Roman"/>
              </a:rPr>
              <a:t>, Fox Bratcher, and </a:t>
            </a:r>
            <a:r>
              <a:rPr lang="en-US" sz="5400" dirty="0" err="1">
                <a:solidFill>
                  <a:schemeClr val="bg1"/>
                </a:solidFill>
                <a:latin typeface="Times New Roman"/>
                <a:cs typeface="Times New Roman"/>
              </a:rPr>
              <a:t>Rui</a:t>
            </a:r>
            <a:r>
              <a:rPr lang="en-US" sz="5400" dirty="0">
                <a:solidFill>
                  <a:schemeClr val="bg1"/>
                </a:solidFill>
                <a:latin typeface="Times New Roman"/>
                <a:cs typeface="Times New Roman"/>
              </a:rPr>
              <a:t> Zhang*</a:t>
            </a:r>
          </a:p>
          <a:p>
            <a:pPr algn="ctr"/>
            <a:r>
              <a:rPr lang="en-US" sz="5400" i="1" dirty="0">
                <a:solidFill>
                  <a:schemeClr val="bg1"/>
                </a:solidFill>
                <a:latin typeface="Times New Roman" panose="02020603050405020304" pitchFamily="18" charset="0"/>
                <a:cs typeface="Times New Roman" panose="02020603050405020304" pitchFamily="18" charset="0"/>
              </a:rPr>
              <a:t>Department of Chemistry, Western Kentucky University </a:t>
            </a:r>
          </a:p>
          <a:p>
            <a:pPr algn="ctr"/>
            <a:r>
              <a:rPr lang="en-US" sz="5400" i="1" dirty="0">
                <a:solidFill>
                  <a:schemeClr val="bg1"/>
                </a:solidFill>
                <a:latin typeface="Times New Roman" panose="02020603050405020304" pitchFamily="18" charset="0"/>
                <a:cs typeface="Times New Roman" panose="02020603050405020304" pitchFamily="18" charset="0"/>
              </a:rPr>
              <a:t> </a:t>
            </a:r>
          </a:p>
          <a:p>
            <a:pPr algn="ctr"/>
            <a:endParaRPr lang="en-US" sz="6600" dirty="0">
              <a:solidFill>
                <a:schemeClr val="bg1"/>
              </a:solidFill>
              <a:latin typeface="Times New Roman" panose="02020603050405020304" pitchFamily="18" charset="0"/>
              <a:cs typeface="Times New Roman" panose="02020603050405020304" pitchFamily="18" charset="0"/>
            </a:endParaRPr>
          </a:p>
        </p:txBody>
      </p:sp>
      <p:sp>
        <p:nvSpPr>
          <p:cNvPr id="12" name="Round Diagonal Corner Rectangle 11"/>
          <p:cNvSpPr/>
          <p:nvPr/>
        </p:nvSpPr>
        <p:spPr>
          <a:xfrm>
            <a:off x="838960" y="4520615"/>
            <a:ext cx="13716000"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a:latin typeface="Times New Roman" panose="02020603050405020304" pitchFamily="18" charset="0"/>
                <a:cs typeface="Times New Roman" panose="02020603050405020304" pitchFamily="18" charset="0"/>
              </a:rPr>
              <a:t>Introduction and Significance</a:t>
            </a:r>
          </a:p>
        </p:txBody>
      </p:sp>
      <p:sp>
        <p:nvSpPr>
          <p:cNvPr id="15" name="Rectangle 14"/>
          <p:cNvSpPr/>
          <p:nvPr/>
        </p:nvSpPr>
        <p:spPr>
          <a:xfrm>
            <a:off x="896498" y="5637101"/>
            <a:ext cx="13716000" cy="6969216"/>
          </a:xfrm>
          <a:prstGeom prst="rect">
            <a:avLst/>
          </a:prstGeom>
        </p:spPr>
        <p:txBody>
          <a:bodyPr wrap="square" lIns="91440" tIns="45720" rIns="91440" bIns="45720" anchor="t">
            <a:spAutoFit/>
          </a:bodyPr>
          <a:lstStyle/>
          <a:p>
            <a:pPr algn="just">
              <a:lnSpc>
                <a:spcPct val="107000"/>
              </a:lnSpc>
              <a:spcAft>
                <a:spcPts val="800"/>
              </a:spcAft>
            </a:pPr>
            <a:r>
              <a:rPr lang="en-US" sz="3500" dirty="0">
                <a:latin typeface="Times New Roman" panose="02020603050405020304" pitchFamily="18" charset="0"/>
                <a:ea typeface="+mn-lt"/>
                <a:cs typeface="Times New Roman" panose="02020603050405020304" pitchFamily="18" charset="0"/>
              </a:rPr>
              <a:t>The cytochrome P450 superfamily of enzymes catalyze numerous oxidation reactions in nature. These enzymes have inspired the use of various synthetic metal complexes as biomimetic catalysts. In this study, electron withdrawing tetrakis-2,6-difluorophenyl porphyrin (H2TDFPP) and its chromium(III) complex were synthesized using the </a:t>
            </a:r>
            <a:r>
              <a:rPr lang="en-US" sz="3500" dirty="0" err="1">
                <a:latin typeface="Times New Roman" panose="02020603050405020304" pitchFamily="18" charset="0"/>
                <a:ea typeface="+mn-lt"/>
                <a:cs typeface="Times New Roman" panose="02020603050405020304" pitchFamily="18" charset="0"/>
              </a:rPr>
              <a:t>Linvsey</a:t>
            </a:r>
            <a:r>
              <a:rPr lang="en-US" sz="3500" dirty="0">
                <a:latin typeface="Times New Roman" panose="02020603050405020304" pitchFamily="18" charset="0"/>
                <a:ea typeface="+mn-lt"/>
                <a:cs typeface="Times New Roman" panose="02020603050405020304" pitchFamily="18" charset="0"/>
              </a:rPr>
              <a:t> and Groves methods respectively. The corresponding chromium(IV)-</a:t>
            </a:r>
            <a:r>
              <a:rPr lang="en-US" sz="3500" dirty="0" err="1">
                <a:latin typeface="Times New Roman" panose="02020603050405020304" pitchFamily="18" charset="0"/>
                <a:ea typeface="+mn-lt"/>
                <a:cs typeface="Times New Roman" panose="02020603050405020304" pitchFamily="18" charset="0"/>
              </a:rPr>
              <a:t>oxo</a:t>
            </a:r>
            <a:r>
              <a:rPr lang="en-US" sz="3500" dirty="0">
                <a:latin typeface="Times New Roman" panose="02020603050405020304" pitchFamily="18" charset="0"/>
                <a:ea typeface="+mn-lt"/>
                <a:cs typeface="Times New Roman" panose="02020603050405020304" pitchFamily="18" charset="0"/>
              </a:rPr>
              <a:t> intermediate was formed through the chemical oxidation of the chromium(III) precursor with 5 equivalence of </a:t>
            </a:r>
            <a:r>
              <a:rPr lang="en-US" sz="3500" dirty="0" err="1">
                <a:latin typeface="Times New Roman" panose="02020603050405020304" pitchFamily="18" charset="0"/>
                <a:ea typeface="+mn-lt"/>
                <a:cs typeface="Times New Roman" panose="02020603050405020304" pitchFamily="18" charset="0"/>
              </a:rPr>
              <a:t>iodobenzene</a:t>
            </a:r>
            <a:r>
              <a:rPr lang="en-US" sz="3500" dirty="0">
                <a:latin typeface="Times New Roman" panose="02020603050405020304" pitchFamily="18" charset="0"/>
                <a:ea typeface="+mn-lt"/>
                <a:cs typeface="Times New Roman" panose="02020603050405020304" pitchFamily="18" charset="0"/>
              </a:rPr>
              <a:t> diacetate </a:t>
            </a:r>
            <a:r>
              <a:rPr lang="en-US" sz="3500" dirty="0">
                <a:solidFill>
                  <a:prstClr val="black"/>
                </a:solidFill>
                <a:latin typeface="Times New Roman" panose="02020603050405020304" pitchFamily="18" charset="0"/>
                <a:cs typeface="Times New Roman" panose="02020603050405020304" pitchFamily="18" charset="0"/>
              </a:rPr>
              <a:t>(</a:t>
            </a:r>
            <a:r>
              <a:rPr lang="en-US" sz="3500" dirty="0" err="1">
                <a:solidFill>
                  <a:prstClr val="black"/>
                </a:solidFill>
                <a:latin typeface="Times New Roman" panose="02020603050405020304" pitchFamily="18" charset="0"/>
                <a:cs typeface="Times New Roman" panose="02020603050405020304" pitchFamily="18" charset="0"/>
              </a:rPr>
              <a:t>PhI</a:t>
            </a:r>
            <a:r>
              <a:rPr lang="en-US" sz="3500" dirty="0">
                <a:solidFill>
                  <a:prstClr val="black"/>
                </a:solidFill>
                <a:latin typeface="Times New Roman" panose="02020603050405020304" pitchFamily="18" charset="0"/>
                <a:cs typeface="Times New Roman" panose="02020603050405020304" pitchFamily="18" charset="0"/>
              </a:rPr>
              <a:t>(</a:t>
            </a:r>
            <a:r>
              <a:rPr lang="en-US" sz="3500" dirty="0" err="1">
                <a:solidFill>
                  <a:prstClr val="black"/>
                </a:solidFill>
                <a:latin typeface="Times New Roman" panose="02020603050405020304" pitchFamily="18" charset="0"/>
                <a:cs typeface="Times New Roman" panose="02020603050405020304" pitchFamily="18" charset="0"/>
              </a:rPr>
              <a:t>OAc</a:t>
            </a:r>
            <a:r>
              <a:rPr lang="en-US" sz="3500" dirty="0">
                <a:solidFill>
                  <a:prstClr val="black"/>
                </a:solidFill>
                <a:latin typeface="Times New Roman" panose="02020603050405020304" pitchFamily="18" charset="0"/>
                <a:cs typeface="Times New Roman" panose="02020603050405020304" pitchFamily="18" charset="0"/>
              </a:rPr>
              <a:t>)</a:t>
            </a:r>
            <a:r>
              <a:rPr lang="en-US" sz="3500" baseline="-25000" dirty="0">
                <a:solidFill>
                  <a:prstClr val="black"/>
                </a:solidFill>
                <a:latin typeface="Times New Roman" panose="02020603050405020304" pitchFamily="18" charset="0"/>
                <a:cs typeface="Times New Roman" panose="02020603050405020304" pitchFamily="18" charset="0"/>
              </a:rPr>
              <a:t>2 </a:t>
            </a:r>
            <a:r>
              <a:rPr lang="en-US" sz="3500" dirty="0">
                <a:solidFill>
                  <a:prstClr val="black"/>
                </a:solidFill>
                <a:latin typeface="Times New Roman" panose="02020603050405020304" pitchFamily="18" charset="0"/>
                <a:cs typeface="Times New Roman" panose="02020603050405020304" pitchFamily="18" charset="0"/>
              </a:rPr>
              <a:t>) as the oxygen source. Kinetic studies were then performed utilizing a variety or organic substrates including </a:t>
            </a:r>
            <a:r>
              <a:rPr lang="en-US" sz="3500" dirty="0" err="1">
                <a:solidFill>
                  <a:prstClr val="black"/>
                </a:solidFill>
                <a:latin typeface="Times New Roman" panose="02020603050405020304" pitchFamily="18" charset="0"/>
                <a:cs typeface="Times New Roman" panose="02020603050405020304" pitchFamily="18" charset="0"/>
              </a:rPr>
              <a:t>triphenylphosphine</a:t>
            </a:r>
            <a:r>
              <a:rPr lang="en-US" sz="3500" dirty="0">
                <a:solidFill>
                  <a:prstClr val="black"/>
                </a:solidFill>
                <a:latin typeface="Times New Roman" panose="02020603050405020304" pitchFamily="18" charset="0"/>
                <a:cs typeface="Times New Roman" panose="02020603050405020304" pitchFamily="18" charset="0"/>
              </a:rPr>
              <a:t>, </a:t>
            </a:r>
            <a:r>
              <a:rPr lang="en-US" sz="3500" dirty="0" err="1">
                <a:solidFill>
                  <a:prstClr val="black"/>
                </a:solidFill>
                <a:latin typeface="Times New Roman" panose="02020603050405020304" pitchFamily="18" charset="0"/>
                <a:cs typeface="Times New Roman" panose="02020603050405020304" pitchFamily="18" charset="0"/>
              </a:rPr>
              <a:t>thioanisole</a:t>
            </a:r>
            <a:r>
              <a:rPr lang="en-US" sz="3500" dirty="0">
                <a:solidFill>
                  <a:prstClr val="black"/>
                </a:solidFill>
                <a:latin typeface="Times New Roman" panose="02020603050405020304" pitchFamily="18" charset="0"/>
                <a:cs typeface="Times New Roman" panose="02020603050405020304" pitchFamily="18" charset="0"/>
              </a:rPr>
              <a:t>, and </a:t>
            </a:r>
            <a:r>
              <a:rPr lang="en-US" sz="3500" dirty="0" err="1">
                <a:solidFill>
                  <a:prstClr val="black"/>
                </a:solidFill>
                <a:latin typeface="Times New Roman" panose="02020603050405020304" pitchFamily="18" charset="0"/>
                <a:cs typeface="Times New Roman" panose="02020603050405020304" pitchFamily="18" charset="0"/>
              </a:rPr>
              <a:t>thioanisole</a:t>
            </a:r>
            <a:r>
              <a:rPr lang="en-US" sz="3500" dirty="0">
                <a:solidFill>
                  <a:prstClr val="black"/>
                </a:solidFill>
                <a:latin typeface="Times New Roman" panose="02020603050405020304" pitchFamily="18" charset="0"/>
                <a:cs typeface="Times New Roman" panose="02020603050405020304" pitchFamily="18" charset="0"/>
              </a:rPr>
              <a:t> derivatives to provide mechanistic insights into the identities of the active oxidants and oxidation reaction pathways of important catalysts</a:t>
            </a:r>
            <a:r>
              <a:rPr lang="en-US" sz="3000" dirty="0">
                <a:solidFill>
                  <a:prstClr val="black"/>
                </a:solidFill>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
        <p:nvSpPr>
          <p:cNvPr id="20" name="Round Diagonal Corner Rectangle 19"/>
          <p:cNvSpPr/>
          <p:nvPr/>
        </p:nvSpPr>
        <p:spPr>
          <a:xfrm>
            <a:off x="685798" y="12678877"/>
            <a:ext cx="13716000"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Times New Roman" panose="02020603050405020304" pitchFamily="18" charset="0"/>
                <a:cs typeface="Times New Roman" panose="02020603050405020304" pitchFamily="18" charset="0"/>
              </a:rPr>
              <a:t>Synthesis</a:t>
            </a:r>
          </a:p>
        </p:txBody>
      </p:sp>
      <p:sp>
        <p:nvSpPr>
          <p:cNvPr id="23" name="Rectangle 22"/>
          <p:cNvSpPr/>
          <p:nvPr/>
        </p:nvSpPr>
        <p:spPr>
          <a:xfrm>
            <a:off x="19896523" y="6846069"/>
            <a:ext cx="983673" cy="5628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19620878" y="27749961"/>
            <a:ext cx="567255" cy="10299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33981080" y="4720152"/>
            <a:ext cx="593124" cy="3767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0184173" y="17151178"/>
            <a:ext cx="543697" cy="5054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0208886" y="15461742"/>
            <a:ext cx="543698" cy="4043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39912323" y="5096940"/>
            <a:ext cx="543697" cy="4208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25558546" y="28250059"/>
            <a:ext cx="412549" cy="3714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 Diagonal Corner Rectangle 74"/>
          <p:cNvSpPr/>
          <p:nvPr/>
        </p:nvSpPr>
        <p:spPr>
          <a:xfrm>
            <a:off x="685798" y="22792923"/>
            <a:ext cx="13716000"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4800" dirty="0">
                <a:latin typeface="Times New Roman"/>
                <a:cs typeface="Times New Roman"/>
              </a:rPr>
              <a:t>UV-Vis Spectroscopy</a:t>
            </a:r>
          </a:p>
        </p:txBody>
      </p:sp>
      <p:sp>
        <p:nvSpPr>
          <p:cNvPr id="84" name="Round Diagonal Corner Rectangle 83"/>
          <p:cNvSpPr/>
          <p:nvPr/>
        </p:nvSpPr>
        <p:spPr>
          <a:xfrm>
            <a:off x="15161701" y="4507899"/>
            <a:ext cx="14097000"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a:latin typeface="Times New Roman" panose="02020603050405020304" pitchFamily="18" charset="0"/>
                <a:cs typeface="Times New Roman" panose="02020603050405020304" pitchFamily="18" charset="0"/>
              </a:rPr>
              <a:t>Kinetics Reaction Profile</a:t>
            </a:r>
          </a:p>
        </p:txBody>
      </p:sp>
      <p:sp>
        <p:nvSpPr>
          <p:cNvPr id="85" name="Round Diagonal Corner Rectangle 84"/>
          <p:cNvSpPr/>
          <p:nvPr/>
        </p:nvSpPr>
        <p:spPr>
          <a:xfrm>
            <a:off x="29651593" y="4495016"/>
            <a:ext cx="13400648" cy="954862"/>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Times New Roman" panose="02020603050405020304" pitchFamily="18" charset="0"/>
                <a:cs typeface="Times New Roman" panose="02020603050405020304" pitchFamily="18" charset="0"/>
              </a:rPr>
              <a:t>Hammett Correlation Plot Analysis</a:t>
            </a:r>
          </a:p>
        </p:txBody>
      </p:sp>
      <p:sp>
        <p:nvSpPr>
          <p:cNvPr id="48" name="Round Diagonal Corner Rectangle 47"/>
          <p:cNvSpPr/>
          <p:nvPr/>
        </p:nvSpPr>
        <p:spPr>
          <a:xfrm>
            <a:off x="15388046" y="21719617"/>
            <a:ext cx="14097000"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Times New Roman" panose="02020603050405020304" pitchFamily="18" charset="0"/>
                <a:cs typeface="Times New Roman" panose="02020603050405020304" pitchFamily="18" charset="0"/>
              </a:rPr>
              <a:t>Kinetic Data of Oxidation of Organic Substrates </a:t>
            </a:r>
          </a:p>
        </p:txBody>
      </p:sp>
      <p:sp>
        <p:nvSpPr>
          <p:cNvPr id="57" name="Round Diagonal Corner Rectangle 51">
            <a:extLst>
              <a:ext uri="{FF2B5EF4-FFF2-40B4-BE49-F238E27FC236}">
                <a16:creationId xmlns:a16="http://schemas.microsoft.com/office/drawing/2014/main" id="{ADC2EC3C-1C56-443A-854F-8944C2089CDA}"/>
              </a:ext>
            </a:extLst>
          </p:cNvPr>
          <p:cNvSpPr/>
          <p:nvPr/>
        </p:nvSpPr>
        <p:spPr>
          <a:xfrm>
            <a:off x="30090642" y="17403911"/>
            <a:ext cx="13570361" cy="848795"/>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a:latin typeface="Times New Roman" panose="02020603050405020304" pitchFamily="18" charset="0"/>
                <a:cs typeface="Times New Roman" panose="02020603050405020304" pitchFamily="18" charset="0"/>
              </a:rPr>
              <a:t>Conclusion</a:t>
            </a:r>
          </a:p>
        </p:txBody>
      </p:sp>
      <mc:AlternateContent xmlns:mc="http://schemas.openxmlformats.org/markup-compatibility/2006">
        <mc:Choice xmlns:a14="http://schemas.microsoft.com/office/drawing/2010/main" Requires="a14">
          <p:sp>
            <p:nvSpPr>
              <p:cNvPr id="26" name="TextBox 25">
                <a:extLst>
                  <a:ext uri="{FF2B5EF4-FFF2-40B4-BE49-F238E27FC236}">
                    <a16:creationId xmlns:a16="http://schemas.microsoft.com/office/drawing/2014/main" id="{37DC0636-7F9D-454A-9B0E-68FFE8510BEC}"/>
                  </a:ext>
                </a:extLst>
              </p:cNvPr>
              <p:cNvSpPr txBox="1"/>
              <p:nvPr/>
            </p:nvSpPr>
            <p:spPr>
              <a:xfrm>
                <a:off x="30320839" y="19405219"/>
                <a:ext cx="13570361" cy="5666295"/>
              </a:xfrm>
              <a:prstGeom prst="rect">
                <a:avLst/>
              </a:prstGeom>
              <a:noFill/>
            </p:spPr>
            <p:txBody>
              <a:bodyPr wrap="square" rtlCol="0">
                <a:spAutoFit/>
              </a:bodyPr>
              <a:lstStyle/>
              <a:p>
                <a:pPr marL="514350" indent="-514350">
                  <a:lnSpc>
                    <a:spcPct val="150000"/>
                  </a:lnSpc>
                  <a:buAutoNum type="arabicPeriod"/>
                </a:pPr>
                <a:r>
                  <a:rPr lang="en-US" sz="3500" dirty="0">
                    <a:latin typeface="Times New Roman" panose="02020603050405020304" pitchFamily="18" charset="0"/>
                    <a:cs typeface="Times New Roman" panose="02020603050405020304" pitchFamily="18" charset="0"/>
                  </a:rPr>
                  <a:t>With the exception of 4-fluorothioanisole, </a:t>
                </a:r>
                <a:r>
                  <a:rPr lang="en-US" sz="3500" dirty="0" err="1">
                    <a:latin typeface="Times New Roman" panose="02020603050405020304" pitchFamily="18" charset="0"/>
                    <a:cs typeface="Times New Roman" panose="02020603050405020304" pitchFamily="18" charset="0"/>
                  </a:rPr>
                  <a:t>thioanisoles</a:t>
                </a:r>
                <a:r>
                  <a:rPr lang="en-US" sz="3500" dirty="0">
                    <a:latin typeface="Times New Roman" panose="02020603050405020304" pitchFamily="18" charset="0"/>
                    <a:cs typeface="Times New Roman" panose="02020603050405020304" pitchFamily="18" charset="0"/>
                  </a:rPr>
                  <a:t> with more electron donating substituents in the para position are oxidized by [</a:t>
                </a:r>
                <a14:m>
                  <m:oMath xmlns:m="http://schemas.openxmlformats.org/officeDocument/2006/math">
                    <m:sSup>
                      <m:sSupPr>
                        <m:ctrlPr>
                          <a:rPr lang="en-US" sz="3500" i="1" smtClean="0">
                            <a:latin typeface="Cambria Math" panose="02040503050406030204" pitchFamily="18" charset="0"/>
                            <a:cs typeface="Times New Roman" panose="02020603050405020304" pitchFamily="18" charset="0"/>
                          </a:rPr>
                        </m:ctrlPr>
                      </m:sSupPr>
                      <m:e>
                        <m:r>
                          <m:rPr>
                            <m:sty m:val="p"/>
                          </m:rPr>
                          <a:rPr lang="en-US" sz="3500" b="0" i="0" smtClean="0">
                            <a:latin typeface="Cambria Math" panose="02040503050406030204" pitchFamily="18" charset="0"/>
                            <a:cs typeface="Times New Roman" panose="02020603050405020304" pitchFamily="18" charset="0"/>
                          </a:rPr>
                          <m:t>Cr</m:t>
                        </m:r>
                      </m:e>
                      <m:sup>
                        <m:r>
                          <m:rPr>
                            <m:sty m:val="p"/>
                          </m:rPr>
                          <a:rPr lang="en-US" sz="3500" b="0" i="0" smtClean="0">
                            <a:latin typeface="Cambria Math" panose="02040503050406030204" pitchFamily="18" charset="0"/>
                            <a:cs typeface="Times New Roman" panose="02020603050405020304" pitchFamily="18" charset="0"/>
                          </a:rPr>
                          <m:t>IV</m:t>
                        </m:r>
                      </m:sup>
                    </m:sSup>
                    <m:r>
                      <m:rPr>
                        <m:sty m:val="p"/>
                      </m:rPr>
                      <a:rPr lang="en-US" sz="3500" b="0" i="0" smtClean="0">
                        <a:latin typeface="Cambria Math" panose="02040503050406030204" pitchFamily="18" charset="0"/>
                        <a:cs typeface="Times New Roman" panose="02020603050405020304" pitchFamily="18" charset="0"/>
                      </a:rPr>
                      <m:t>O</m:t>
                    </m:r>
                    <m:r>
                      <a:rPr lang="en-US" sz="3500" b="0" i="0" smtClean="0">
                        <a:latin typeface="Cambria Math" panose="02040503050406030204" pitchFamily="18" charset="0"/>
                        <a:cs typeface="Times New Roman" panose="02020603050405020304" pitchFamily="18" charset="0"/>
                      </a:rPr>
                      <m:t>(</m:t>
                    </m:r>
                    <m:r>
                      <m:rPr>
                        <m:sty m:val="p"/>
                      </m:rPr>
                      <a:rPr lang="en-US" sz="3500" b="0" i="0" smtClean="0">
                        <a:latin typeface="Cambria Math" panose="02040503050406030204" pitchFamily="18" charset="0"/>
                        <a:cs typeface="Times New Roman" panose="02020603050405020304" pitchFamily="18" charset="0"/>
                      </a:rPr>
                      <m:t>TDFPP</m:t>
                    </m:r>
                    <m:r>
                      <a:rPr lang="en-US" sz="3500" b="0" i="0" smtClean="0">
                        <a:latin typeface="Cambria Math" panose="02040503050406030204" pitchFamily="18" charset="0"/>
                        <a:cs typeface="Times New Roman" panose="02020603050405020304" pitchFamily="18" charset="0"/>
                      </a:rPr>
                      <m:t>)] </m:t>
                    </m:r>
                    <m:r>
                      <m:rPr>
                        <m:sty m:val="p"/>
                      </m:rPr>
                      <a:rPr lang="en-US" sz="3500" b="0" i="0" smtClean="0">
                        <a:latin typeface="Cambria Math" panose="02040503050406030204" pitchFamily="18" charset="0"/>
                        <a:cs typeface="Times New Roman" panose="02020603050405020304" pitchFamily="18" charset="0"/>
                      </a:rPr>
                      <m:t>at</m:t>
                    </m:r>
                    <m:r>
                      <a:rPr lang="en-US" sz="3500" b="0" i="0" smtClean="0">
                        <a:latin typeface="Cambria Math" panose="02040503050406030204" pitchFamily="18" charset="0"/>
                        <a:cs typeface="Times New Roman" panose="02020603050405020304" pitchFamily="18" charset="0"/>
                      </a:rPr>
                      <m:t> </m:t>
                    </m:r>
                    <m:r>
                      <m:rPr>
                        <m:sty m:val="p"/>
                      </m:rPr>
                      <a:rPr lang="en-US" sz="3500" b="0" i="0" smtClean="0">
                        <a:latin typeface="Cambria Math" panose="02040503050406030204" pitchFamily="18" charset="0"/>
                        <a:cs typeface="Times New Roman" panose="02020603050405020304" pitchFamily="18" charset="0"/>
                      </a:rPr>
                      <m:t>a</m:t>
                    </m:r>
                    <m:r>
                      <a:rPr lang="en-US" sz="3500" b="0" i="0" smtClean="0">
                        <a:latin typeface="Cambria Math" panose="02040503050406030204" pitchFamily="18" charset="0"/>
                        <a:cs typeface="Times New Roman" panose="02020603050405020304" pitchFamily="18" charset="0"/>
                      </a:rPr>
                      <m:t> </m:t>
                    </m:r>
                    <m:r>
                      <m:rPr>
                        <m:sty m:val="p"/>
                      </m:rPr>
                      <a:rPr lang="en-US" sz="3500" b="0" i="0" smtClean="0">
                        <a:latin typeface="Cambria Math" panose="02040503050406030204" pitchFamily="18" charset="0"/>
                        <a:cs typeface="Times New Roman" panose="02020603050405020304" pitchFamily="18" charset="0"/>
                      </a:rPr>
                      <m:t>faster</m:t>
                    </m:r>
                    <m:r>
                      <a:rPr lang="en-US" sz="3500" b="0" i="0" smtClean="0">
                        <a:latin typeface="Cambria Math" panose="02040503050406030204" pitchFamily="18" charset="0"/>
                        <a:cs typeface="Times New Roman" panose="02020603050405020304" pitchFamily="18" charset="0"/>
                      </a:rPr>
                      <m:t> </m:t>
                    </m:r>
                    <m:r>
                      <m:rPr>
                        <m:sty m:val="p"/>
                      </m:rPr>
                      <a:rPr lang="en-US" sz="3500" b="0" i="0" smtClean="0">
                        <a:latin typeface="Cambria Math" panose="02040503050406030204" pitchFamily="18" charset="0"/>
                        <a:cs typeface="Times New Roman" panose="02020603050405020304" pitchFamily="18" charset="0"/>
                      </a:rPr>
                      <m:t>linear</m:t>
                    </m:r>
                    <m:r>
                      <a:rPr lang="en-US" sz="3500" b="0" i="0" smtClean="0">
                        <a:latin typeface="Cambria Math" panose="02040503050406030204" pitchFamily="18" charset="0"/>
                        <a:cs typeface="Times New Roman" panose="02020603050405020304" pitchFamily="18" charset="0"/>
                      </a:rPr>
                      <m:t> </m:t>
                    </m:r>
                    <m:r>
                      <m:rPr>
                        <m:sty m:val="p"/>
                      </m:rPr>
                      <a:rPr lang="en-US" sz="3500" b="0" i="0" smtClean="0">
                        <a:latin typeface="Cambria Math" panose="02040503050406030204" pitchFamily="18" charset="0"/>
                        <a:cs typeface="Times New Roman" panose="02020603050405020304" pitchFamily="18" charset="0"/>
                      </a:rPr>
                      <m:t>rate</m:t>
                    </m:r>
                    <m:r>
                      <a:rPr lang="en-US" sz="3500" b="0" i="0" smtClean="0">
                        <a:latin typeface="Cambria Math" panose="02040503050406030204" pitchFamily="18" charset="0"/>
                        <a:cs typeface="Times New Roman" panose="02020603050405020304" pitchFamily="18" charset="0"/>
                      </a:rPr>
                      <m:t>.</m:t>
                    </m:r>
                  </m:oMath>
                </a14:m>
                <a:endParaRPr lang="en-US" sz="3500" b="0" dirty="0">
                  <a:latin typeface="Times New Roman" panose="02020603050405020304" pitchFamily="18" charset="0"/>
                  <a:cs typeface="Times New Roman" panose="02020603050405020304" pitchFamily="18" charset="0"/>
                </a:endParaRPr>
              </a:p>
              <a:p>
                <a:pPr marL="514350" indent="-514350">
                  <a:lnSpc>
                    <a:spcPct val="150000"/>
                  </a:lnSpc>
                  <a:buAutoNum type="arabicPeriod"/>
                </a:pPr>
                <a:endParaRPr lang="en-US" sz="3500" dirty="0">
                  <a:latin typeface="Times New Roman" panose="02020603050405020304" pitchFamily="18" charset="0"/>
                  <a:cs typeface="Times New Roman" panose="02020603050405020304" pitchFamily="18" charset="0"/>
                </a:endParaRPr>
              </a:p>
              <a:p>
                <a:pPr marL="514350" indent="-514350">
                  <a:lnSpc>
                    <a:spcPct val="150000"/>
                  </a:lnSpc>
                  <a:buAutoNum type="arabicPeriod"/>
                </a:pPr>
                <a:r>
                  <a:rPr lang="en-US" sz="3500" dirty="0">
                    <a:latin typeface="Times New Roman" panose="02020603050405020304" pitchFamily="18" charset="0"/>
                    <a:cs typeface="Times New Roman" panose="02020603050405020304" pitchFamily="18" charset="0"/>
                  </a:rPr>
                  <a:t>We conclude from the Hammett Correlation Plot that a positive charge is likely to build up or a negative charge is lost in the transition state as the oxidation of </a:t>
                </a:r>
                <a:r>
                  <a:rPr lang="en-US" sz="3500" dirty="0" err="1">
                    <a:latin typeface="Times New Roman" panose="02020603050405020304" pitchFamily="18" charset="0"/>
                    <a:cs typeface="Times New Roman" panose="02020603050405020304" pitchFamily="18" charset="0"/>
                  </a:rPr>
                  <a:t>thioanisoles</a:t>
                </a:r>
                <a:r>
                  <a:rPr lang="en-US" sz="3500" dirty="0">
                    <a:latin typeface="Times New Roman" panose="02020603050405020304" pitchFamily="18" charset="0"/>
                    <a:cs typeface="Times New Roman" panose="02020603050405020304" pitchFamily="18" charset="0"/>
                  </a:rPr>
                  <a:t> takes place.</a:t>
                </a:r>
              </a:p>
            </p:txBody>
          </p:sp>
        </mc:Choice>
        <mc:Fallback>
          <p:sp>
            <p:nvSpPr>
              <p:cNvPr id="26" name="TextBox 25">
                <a:extLst>
                  <a:ext uri="{FF2B5EF4-FFF2-40B4-BE49-F238E27FC236}">
                    <a16:creationId xmlns:a16="http://schemas.microsoft.com/office/drawing/2014/main" id="{37DC0636-7F9D-454A-9B0E-68FFE8510BEC}"/>
                  </a:ext>
                </a:extLst>
              </p:cNvPr>
              <p:cNvSpPr txBox="1">
                <a:spLocks noRot="1" noChangeAspect="1" noMove="1" noResize="1" noEditPoints="1" noAdjustHandles="1" noChangeArrowheads="1" noChangeShapeType="1" noTextEdit="1"/>
              </p:cNvSpPr>
              <p:nvPr/>
            </p:nvSpPr>
            <p:spPr>
              <a:xfrm>
                <a:off x="30320839" y="19405219"/>
                <a:ext cx="13570361" cy="5666295"/>
              </a:xfrm>
              <a:prstGeom prst="rect">
                <a:avLst/>
              </a:prstGeom>
              <a:blipFill>
                <a:blip r:embed="rId3"/>
                <a:stretch>
                  <a:fillRect l="-1121" r="-187" b="-2679"/>
                </a:stretch>
              </a:blipFill>
            </p:spPr>
            <p:txBody>
              <a:bodyPr/>
              <a:lstStyle/>
              <a:p>
                <a:r>
                  <a:rPr lang="en-US">
                    <a:noFill/>
                  </a:rPr>
                  <a:t> </a:t>
                </a:r>
              </a:p>
            </p:txBody>
          </p:sp>
        </mc:Fallback>
      </mc:AlternateContent>
      <p:sp>
        <p:nvSpPr>
          <p:cNvPr id="58" name="Round Diagonal Corner Rectangle 83">
            <a:extLst>
              <a:ext uri="{FF2B5EF4-FFF2-40B4-BE49-F238E27FC236}">
                <a16:creationId xmlns:a16="http://schemas.microsoft.com/office/drawing/2014/main" id="{D84C40E3-28C2-4DEA-A18F-18E1DC13C95C}"/>
              </a:ext>
            </a:extLst>
          </p:cNvPr>
          <p:cNvSpPr/>
          <p:nvPr/>
        </p:nvSpPr>
        <p:spPr>
          <a:xfrm>
            <a:off x="29858209" y="26418361"/>
            <a:ext cx="13570359" cy="914400"/>
          </a:xfrm>
          <a:prstGeom prst="round2Diag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a:latin typeface="Times New Roman" panose="02020603050405020304" pitchFamily="18" charset="0"/>
                <a:cs typeface="Times New Roman" panose="02020603050405020304" pitchFamily="18" charset="0"/>
              </a:rPr>
              <a:t>Acknowledgments</a:t>
            </a:r>
          </a:p>
        </p:txBody>
      </p:sp>
      <p:sp>
        <p:nvSpPr>
          <p:cNvPr id="28" name="TextBox 27">
            <a:extLst>
              <a:ext uri="{FF2B5EF4-FFF2-40B4-BE49-F238E27FC236}">
                <a16:creationId xmlns:a16="http://schemas.microsoft.com/office/drawing/2014/main" id="{43C2D68F-E140-4D92-A3FF-609A31B55182}"/>
              </a:ext>
            </a:extLst>
          </p:cNvPr>
          <p:cNvSpPr txBox="1"/>
          <p:nvPr/>
        </p:nvSpPr>
        <p:spPr>
          <a:xfrm>
            <a:off x="29731411" y="28264950"/>
            <a:ext cx="13570359" cy="1481175"/>
          </a:xfrm>
          <a:prstGeom prst="rect">
            <a:avLst/>
          </a:prstGeom>
          <a:noFill/>
        </p:spPr>
        <p:txBody>
          <a:bodyPr wrap="square" rtlCol="0">
            <a:spAutoFit/>
          </a:bodyPr>
          <a:lstStyle/>
          <a:p>
            <a:pPr>
              <a:lnSpc>
                <a:spcPct val="150000"/>
              </a:lnSpc>
            </a:pPr>
            <a:r>
              <a:rPr lang="en-US" sz="3200" b="1" dirty="0">
                <a:latin typeface="Times New Roman" panose="02020603050405020304" pitchFamily="18" charset="0"/>
                <a:cs typeface="Times New Roman" panose="02020603050405020304" pitchFamily="18" charset="0"/>
              </a:rPr>
              <a:t>This research is funded by the National Science Foundation (CHE 1464886 and 1764315)</a:t>
            </a:r>
          </a:p>
        </p:txBody>
      </p:sp>
      <p:sp>
        <p:nvSpPr>
          <p:cNvPr id="24" name="TextBox 23">
            <a:extLst>
              <a:ext uri="{FF2B5EF4-FFF2-40B4-BE49-F238E27FC236}">
                <a16:creationId xmlns:a16="http://schemas.microsoft.com/office/drawing/2014/main" id="{7E246A3D-5917-4A02-B310-E51C7EAAA500}"/>
              </a:ext>
            </a:extLst>
          </p:cNvPr>
          <p:cNvSpPr txBox="1"/>
          <p:nvPr/>
        </p:nvSpPr>
        <p:spPr>
          <a:xfrm>
            <a:off x="33817" y="29360969"/>
            <a:ext cx="13473991" cy="954107"/>
          </a:xfrm>
          <a:prstGeom prst="rect">
            <a:avLst/>
          </a:prstGeom>
          <a:noFill/>
        </p:spPr>
        <p:txBody>
          <a:bodyPr wrap="square" rtlCol="0">
            <a:spAutoFit/>
          </a:bodyPr>
          <a:lstStyle/>
          <a:p>
            <a:pPr algn="ctr"/>
            <a:r>
              <a:rPr lang="en-US" sz="2800" b="1" dirty="0">
                <a:solidFill>
                  <a:prstClr val="black"/>
                </a:solidFill>
                <a:latin typeface="Times New Roman" panose="02020603050405020304" pitchFamily="18" charset="0"/>
                <a:cs typeface="Times New Roman" panose="02020603050405020304" pitchFamily="18" charset="0"/>
              </a:rPr>
              <a:t>Figure 1. </a:t>
            </a:r>
            <a:r>
              <a:rPr lang="en-US" sz="2800" dirty="0">
                <a:solidFill>
                  <a:prstClr val="black"/>
                </a:solidFill>
                <a:latin typeface="Times New Roman" panose="02020603050405020304" pitchFamily="18" charset="0"/>
                <a:cs typeface="Times New Roman" panose="02020603050405020304" pitchFamily="18" charset="0"/>
              </a:rPr>
              <a:t>UV-vis spectrum of [</a:t>
            </a:r>
            <a:r>
              <a:rPr lang="en-US" sz="2800" dirty="0">
                <a:latin typeface="Times New Roman" panose="02020603050405020304" pitchFamily="18" charset="0"/>
                <a:cs typeface="Times New Roman" panose="02020603050405020304" pitchFamily="18" charset="0"/>
              </a:rPr>
              <a:t>H</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TDFPP] (left) in </a:t>
            </a:r>
            <a:r>
              <a:rPr lang="en-US" sz="2800" dirty="0">
                <a:solidFill>
                  <a:prstClr val="black"/>
                </a:solidFill>
                <a:latin typeface="Times New Roman" panose="02020603050405020304" pitchFamily="18" charset="0"/>
                <a:cs typeface="Times New Roman" panose="02020603050405020304" pitchFamily="18" charset="0"/>
              </a:rPr>
              <a:t>CH</a:t>
            </a:r>
            <a:r>
              <a:rPr lang="en-US" sz="2800" baseline="-25000" dirty="0">
                <a:solidFill>
                  <a:prstClr val="black"/>
                </a:solidFill>
                <a:latin typeface="Times New Roman" panose="02020603050405020304" pitchFamily="18" charset="0"/>
                <a:cs typeface="Times New Roman" panose="02020603050405020304" pitchFamily="18" charset="0"/>
              </a:rPr>
              <a:t>2</a:t>
            </a:r>
            <a:r>
              <a:rPr lang="en-US" sz="2800" dirty="0">
                <a:solidFill>
                  <a:prstClr val="black"/>
                </a:solidFill>
                <a:latin typeface="Times New Roman" panose="02020603050405020304" pitchFamily="18" charset="0"/>
                <a:cs typeface="Times New Roman" panose="02020603050405020304" pitchFamily="18" charset="0"/>
              </a:rPr>
              <a:t>Cl</a:t>
            </a:r>
            <a:r>
              <a:rPr lang="en-US" sz="2800" baseline="-25000" dirty="0">
                <a:solidFill>
                  <a:prstClr val="black"/>
                </a:solidFill>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Cr</a:t>
            </a:r>
            <a:r>
              <a:rPr lang="en-US" sz="2800" baseline="30000" dirty="0" err="1">
                <a:latin typeface="Times New Roman" panose="02020603050405020304" pitchFamily="18" charset="0"/>
                <a:cs typeface="Times New Roman" panose="02020603050405020304" pitchFamily="18" charset="0"/>
              </a:rPr>
              <a:t>III</a:t>
            </a:r>
            <a:r>
              <a:rPr lang="en-US" sz="2800" dirty="0">
                <a:latin typeface="Times New Roman" panose="02020603050405020304" pitchFamily="18" charset="0"/>
                <a:cs typeface="Times New Roman" panose="02020603050405020304" pitchFamily="18" charset="0"/>
              </a:rPr>
              <a:t>(TDFPP)Cl] (middle) in </a:t>
            </a:r>
            <a:r>
              <a:rPr lang="en-US" sz="2800" dirty="0">
                <a:solidFill>
                  <a:prstClr val="black"/>
                </a:solidFill>
                <a:latin typeface="Times New Roman" panose="02020603050405020304" pitchFamily="18" charset="0"/>
                <a:cs typeface="Times New Roman" panose="02020603050405020304" pitchFamily="18" charset="0"/>
              </a:rPr>
              <a:t>CH</a:t>
            </a:r>
            <a:r>
              <a:rPr lang="en-US" sz="2800" baseline="-25000" dirty="0">
                <a:solidFill>
                  <a:prstClr val="black"/>
                </a:solidFill>
                <a:latin typeface="Times New Roman" panose="02020603050405020304" pitchFamily="18" charset="0"/>
                <a:cs typeface="Times New Roman" panose="02020603050405020304" pitchFamily="18" charset="0"/>
              </a:rPr>
              <a:t>2</a:t>
            </a:r>
            <a:r>
              <a:rPr lang="en-US" sz="2800" dirty="0">
                <a:solidFill>
                  <a:prstClr val="black"/>
                </a:solidFill>
                <a:latin typeface="Times New Roman" panose="02020603050405020304" pitchFamily="18" charset="0"/>
                <a:cs typeface="Times New Roman" panose="02020603050405020304" pitchFamily="18" charset="0"/>
              </a:rPr>
              <a:t>Cl</a:t>
            </a:r>
            <a:r>
              <a:rPr lang="en-US" sz="2800" baseline="-25000" dirty="0">
                <a:solidFill>
                  <a:prstClr val="black"/>
                </a:solidFill>
                <a:latin typeface="Times New Roman" panose="02020603050405020304" pitchFamily="18" charset="0"/>
                <a:cs typeface="Times New Roman" panose="02020603050405020304" pitchFamily="18" charset="0"/>
              </a:rPr>
              <a:t>2</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and </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Cr</a:t>
            </a:r>
            <a:r>
              <a:rPr lang="en-US" sz="2800" baseline="30000" dirty="0" err="1">
                <a:solidFill>
                  <a:prstClr val="black"/>
                </a:solidFill>
                <a:latin typeface="Times New Roman" panose="02020603050405020304" pitchFamily="18" charset="0"/>
                <a:cs typeface="Times New Roman" panose="02020603050405020304" pitchFamily="18" charset="0"/>
              </a:rPr>
              <a:t>IV</a:t>
            </a:r>
            <a:r>
              <a:rPr lang="en-US" sz="2800" dirty="0" err="1">
                <a:solidFill>
                  <a:prstClr val="black"/>
                </a:solidFill>
                <a:latin typeface="Times New Roman" panose="02020603050405020304" pitchFamily="18" charset="0"/>
                <a:cs typeface="Times New Roman" panose="02020603050405020304" pitchFamily="18" charset="0"/>
              </a:rPr>
              <a:t>O</a:t>
            </a:r>
            <a:r>
              <a:rPr lang="en-US" sz="2800" dirty="0">
                <a:solidFill>
                  <a:prstClr val="black"/>
                </a:solidFill>
                <a:latin typeface="Times New Roman" panose="02020603050405020304" pitchFamily="18" charset="0"/>
                <a:cs typeface="Times New Roman" panose="02020603050405020304" pitchFamily="18" charset="0"/>
              </a:rPr>
              <a:t>(TDFPP)] generated with 5 equivalence of </a:t>
            </a:r>
            <a:r>
              <a:rPr lang="en-US" sz="2800" dirty="0" err="1">
                <a:latin typeface="Times New Roman" panose="02020603050405020304" pitchFamily="18" charset="0"/>
                <a:cs typeface="Times New Roman" panose="02020603050405020304" pitchFamily="18" charset="0"/>
              </a:rPr>
              <a:t>PhI</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OAc</a:t>
            </a:r>
            <a:r>
              <a:rPr lang="en-US" sz="2800" dirty="0">
                <a:latin typeface="Times New Roman" panose="02020603050405020304" pitchFamily="18" charset="0"/>
                <a:cs typeface="Times New Roman" panose="02020603050405020304" pitchFamily="18" charset="0"/>
              </a:rPr>
              <a:t>)</a:t>
            </a:r>
            <a:r>
              <a:rPr lang="en-US" sz="2800" baseline="-25000" dirty="0">
                <a:latin typeface="Times New Roman" panose="02020603050405020304" pitchFamily="18" charset="0"/>
                <a:cs typeface="Times New Roman" panose="02020603050405020304" pitchFamily="18" charset="0"/>
              </a:rPr>
              <a:t>2  </a:t>
            </a:r>
            <a:r>
              <a:rPr lang="en-US" sz="2800" dirty="0">
                <a:solidFill>
                  <a:prstClr val="black"/>
                </a:solidFill>
                <a:latin typeface="Times New Roman" panose="02020603050405020304" pitchFamily="18" charset="0"/>
                <a:cs typeface="Times New Roman" panose="02020603050405020304" pitchFamily="18" charset="0"/>
              </a:rPr>
              <a:t>(right) in CH</a:t>
            </a:r>
            <a:r>
              <a:rPr lang="en-US" sz="2800" baseline="-25000" dirty="0">
                <a:solidFill>
                  <a:prstClr val="black"/>
                </a:solidFill>
                <a:latin typeface="Times New Roman" panose="02020603050405020304" pitchFamily="18" charset="0"/>
                <a:cs typeface="Times New Roman" panose="02020603050405020304" pitchFamily="18" charset="0"/>
              </a:rPr>
              <a:t>2</a:t>
            </a:r>
            <a:r>
              <a:rPr lang="en-US" sz="2800" dirty="0">
                <a:solidFill>
                  <a:prstClr val="black"/>
                </a:solidFill>
                <a:latin typeface="Times New Roman" panose="02020603050405020304" pitchFamily="18" charset="0"/>
                <a:cs typeface="Times New Roman" panose="02020603050405020304" pitchFamily="18" charset="0"/>
              </a:rPr>
              <a:t>Cl</a:t>
            </a:r>
            <a:r>
              <a:rPr lang="en-US" sz="2800" baseline="-25000" dirty="0">
                <a:solidFill>
                  <a:prstClr val="black"/>
                </a:solidFill>
                <a:latin typeface="Times New Roman" panose="02020603050405020304" pitchFamily="18" charset="0"/>
                <a:cs typeface="Times New Roman" panose="02020603050405020304" pitchFamily="18" charset="0"/>
              </a:rPr>
              <a:t>2</a:t>
            </a:r>
            <a:endParaRPr lang="en-US" sz="2800" dirty="0">
              <a:solidFill>
                <a:prstClr val="black"/>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84E9D94-6745-4245-BD33-9676B17F87A1}"/>
              </a:ext>
            </a:extLst>
          </p:cNvPr>
          <p:cNvPicPr>
            <a:picLocks noChangeAspect="1"/>
          </p:cNvPicPr>
          <p:nvPr/>
        </p:nvPicPr>
        <p:blipFill>
          <a:blip r:embed="rId4"/>
          <a:stretch>
            <a:fillRect/>
          </a:stretch>
        </p:blipFill>
        <p:spPr>
          <a:xfrm>
            <a:off x="0" y="-100212"/>
            <a:ext cx="4411184" cy="4411184"/>
          </a:xfrm>
          <a:prstGeom prst="rect">
            <a:avLst/>
          </a:prstGeom>
        </p:spPr>
      </p:pic>
      <p:sp>
        <p:nvSpPr>
          <p:cNvPr id="3" name="Rectangle 2">
            <a:extLst>
              <a:ext uri="{FF2B5EF4-FFF2-40B4-BE49-F238E27FC236}">
                <a16:creationId xmlns:a16="http://schemas.microsoft.com/office/drawing/2014/main" id="{6C614F48-5849-4920-B46B-77A368AE262D}"/>
              </a:ext>
            </a:extLst>
          </p:cNvPr>
          <p:cNvSpPr>
            <a:spLocks noChangeArrowheads="1"/>
          </p:cNvSpPr>
          <p:nvPr/>
        </p:nvSpPr>
        <p:spPr bwMode="auto">
          <a:xfrm>
            <a:off x="0" y="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a:extLst>
              <a:ext uri="{FF2B5EF4-FFF2-40B4-BE49-F238E27FC236}">
                <a16:creationId xmlns:a16="http://schemas.microsoft.com/office/drawing/2014/main" id="{AE8DC114-1EC1-462B-A14B-95BA25B9D2D1}"/>
              </a:ext>
            </a:extLst>
          </p:cNvPr>
          <p:cNvSpPr txBox="1"/>
          <p:nvPr/>
        </p:nvSpPr>
        <p:spPr>
          <a:xfrm>
            <a:off x="15334268" y="16100559"/>
            <a:ext cx="7714397" cy="3970318"/>
          </a:xfrm>
          <a:prstGeom prst="rect">
            <a:avLst/>
          </a:prstGeom>
          <a:noFill/>
        </p:spPr>
        <p:txBody>
          <a:bodyPr wrap="square" rtlCol="0">
            <a:spAutoFit/>
          </a:bodyPr>
          <a:lstStyle/>
          <a:p>
            <a:pPr algn="just"/>
            <a:r>
              <a:rPr lang="en-US" sz="2800" b="1" dirty="0">
                <a:latin typeface="Times New Roman" panose="02020603050405020304" pitchFamily="18" charset="0"/>
                <a:cs typeface="Times New Roman" panose="02020603050405020304" pitchFamily="18" charset="0"/>
              </a:rPr>
              <a:t>Figure 2.</a:t>
            </a:r>
            <a:r>
              <a:rPr lang="en-US" sz="2800" dirty="0">
                <a:latin typeface="Times New Roman" panose="02020603050405020304" pitchFamily="18" charset="0"/>
                <a:cs typeface="Times New Roman" panose="02020603050405020304" pitchFamily="18" charset="0"/>
              </a:rPr>
              <a:t> Kinetics study with </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Cr</a:t>
            </a:r>
            <a:r>
              <a:rPr lang="en-US" sz="2800" baseline="30000" dirty="0" err="1">
                <a:solidFill>
                  <a:prstClr val="black"/>
                </a:solidFill>
                <a:latin typeface="Times New Roman" panose="02020603050405020304" pitchFamily="18" charset="0"/>
                <a:cs typeface="Times New Roman" panose="02020603050405020304" pitchFamily="18" charset="0"/>
              </a:rPr>
              <a:t>IV</a:t>
            </a:r>
            <a:r>
              <a:rPr lang="en-US" sz="2800" dirty="0" err="1">
                <a:solidFill>
                  <a:prstClr val="black"/>
                </a:solidFill>
                <a:latin typeface="Times New Roman" panose="02020603050405020304" pitchFamily="18" charset="0"/>
                <a:cs typeface="Times New Roman" panose="02020603050405020304" pitchFamily="18" charset="0"/>
              </a:rPr>
              <a:t>O</a:t>
            </a:r>
            <a:r>
              <a:rPr lang="en-US" sz="2800" dirty="0">
                <a:solidFill>
                  <a:prstClr val="black"/>
                </a:solidFill>
                <a:latin typeface="Times New Roman" panose="02020603050405020304" pitchFamily="18" charset="0"/>
                <a:cs typeface="Times New Roman" panose="02020603050405020304" pitchFamily="18" charset="0"/>
              </a:rPr>
              <a:t>(TDFPP)] generated with 5 equivalence of </a:t>
            </a:r>
            <a:r>
              <a:rPr lang="en-US" sz="2800" dirty="0" err="1">
                <a:latin typeface="Times New Roman" panose="02020603050405020304" pitchFamily="18" charset="0"/>
                <a:cs typeface="Times New Roman" panose="02020603050405020304" pitchFamily="18" charset="0"/>
              </a:rPr>
              <a:t>PhI</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OAc</a:t>
            </a:r>
            <a:r>
              <a:rPr lang="en-US" sz="2800" dirty="0">
                <a:latin typeface="Times New Roman" panose="02020603050405020304" pitchFamily="18" charset="0"/>
                <a:cs typeface="Times New Roman" panose="02020603050405020304" pitchFamily="18" charset="0"/>
              </a:rPr>
              <a:t>)</a:t>
            </a:r>
            <a:r>
              <a:rPr lang="en-US" sz="2800" baseline="-25000"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with 4-chlorothioanisole as the substrate. Left image is the time resolved spectra showing the decay of the </a:t>
            </a:r>
            <a:r>
              <a:rPr lang="en-US" sz="2800" dirty="0" err="1">
                <a:solidFill>
                  <a:prstClr val="black"/>
                </a:solidFill>
                <a:latin typeface="Times New Roman" panose="02020603050405020304" pitchFamily="18" charset="0"/>
                <a:cs typeface="Times New Roman" panose="02020603050405020304" pitchFamily="18" charset="0"/>
              </a:rPr>
              <a:t>Cr</a:t>
            </a:r>
            <a:r>
              <a:rPr lang="en-US" sz="2800" baseline="30000" dirty="0" err="1">
                <a:solidFill>
                  <a:prstClr val="black"/>
                </a:solidFill>
                <a:latin typeface="Times New Roman" panose="02020603050405020304" pitchFamily="18" charset="0"/>
                <a:cs typeface="Times New Roman" panose="02020603050405020304" pitchFamily="18" charset="0"/>
              </a:rPr>
              <a:t>IV</a:t>
            </a:r>
            <a:r>
              <a:rPr lang="en-US" sz="2800" dirty="0">
                <a:solidFill>
                  <a:prstClr val="black"/>
                </a:solidFill>
                <a:latin typeface="Times New Roman" panose="02020603050405020304" pitchFamily="18" charset="0"/>
                <a:cs typeface="Times New Roman" panose="02020603050405020304" pitchFamily="18" charset="0"/>
              </a:rPr>
              <a:t> species to the </a:t>
            </a:r>
            <a:r>
              <a:rPr lang="en-US" sz="2800" dirty="0" err="1">
                <a:solidFill>
                  <a:prstClr val="black"/>
                </a:solidFill>
                <a:latin typeface="Times New Roman" panose="02020603050405020304" pitchFamily="18" charset="0"/>
                <a:cs typeface="Times New Roman" panose="02020603050405020304" pitchFamily="18" charset="0"/>
              </a:rPr>
              <a:t>Cr</a:t>
            </a:r>
            <a:r>
              <a:rPr lang="en-US" sz="2800" baseline="30000" dirty="0" err="1">
                <a:solidFill>
                  <a:prstClr val="black"/>
                </a:solidFill>
                <a:latin typeface="Times New Roman" panose="02020603050405020304" pitchFamily="18" charset="0"/>
                <a:cs typeface="Times New Roman" panose="02020603050405020304" pitchFamily="18" charset="0"/>
              </a:rPr>
              <a:t>III</a:t>
            </a:r>
            <a:r>
              <a:rPr lang="en-US" sz="2800" dirty="0">
                <a:solidFill>
                  <a:prstClr val="black"/>
                </a:solidFill>
                <a:latin typeface="Times New Roman" panose="02020603050405020304" pitchFamily="18" charset="0"/>
                <a:cs typeface="Times New Roman" panose="02020603050405020304" pitchFamily="18" charset="0"/>
              </a:rPr>
              <a:t> species. Top right is the kinetic traces for the kinetics data of the varying concentrations, and the bottom right is the observed rate constants for the varying concentrations. Kinetic data was obtained using a stop flow and UV-Vis. </a:t>
            </a:r>
            <a:endParaRPr lang="en-US" sz="2800" dirty="0">
              <a:latin typeface="Times New Roman" panose="02020603050405020304" pitchFamily="18" charset="0"/>
              <a:cs typeface="Times New Roman" panose="02020603050405020304" pitchFamily="18" charset="0"/>
            </a:endParaRPr>
          </a:p>
        </p:txBody>
      </p:sp>
      <p:sp>
        <p:nvSpPr>
          <p:cNvPr id="49" name="TextBox 48">
            <a:extLst>
              <a:ext uri="{FF2B5EF4-FFF2-40B4-BE49-F238E27FC236}">
                <a16:creationId xmlns:a16="http://schemas.microsoft.com/office/drawing/2014/main" id="{068B76C4-E412-DC48-8E35-5C27F85797EF}"/>
              </a:ext>
            </a:extLst>
          </p:cNvPr>
          <p:cNvSpPr txBox="1"/>
          <p:nvPr/>
        </p:nvSpPr>
        <p:spPr>
          <a:xfrm>
            <a:off x="15388046" y="19620411"/>
            <a:ext cx="184731" cy="369332"/>
          </a:xfrm>
          <a:prstGeom prst="rect">
            <a:avLst/>
          </a:prstGeom>
          <a:noFill/>
        </p:spPr>
        <p:txBody>
          <a:bodyPr wrap="none" rtlCol="0">
            <a:spAutoFit/>
          </a:bodyPr>
          <a:lstStyle/>
          <a:p>
            <a:endParaRPr lang="en-US"/>
          </a:p>
        </p:txBody>
      </p:sp>
      <p:sp>
        <p:nvSpPr>
          <p:cNvPr id="51" name="TextBox 50">
            <a:extLst>
              <a:ext uri="{FF2B5EF4-FFF2-40B4-BE49-F238E27FC236}">
                <a16:creationId xmlns:a16="http://schemas.microsoft.com/office/drawing/2014/main" id="{033CB12E-8C4F-FA46-93B5-4E756DDFF5B3}"/>
              </a:ext>
            </a:extLst>
          </p:cNvPr>
          <p:cNvSpPr txBox="1"/>
          <p:nvPr/>
        </p:nvSpPr>
        <p:spPr>
          <a:xfrm>
            <a:off x="16339191" y="29622578"/>
            <a:ext cx="12037855" cy="1384995"/>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Table 1.</a:t>
            </a:r>
            <a:r>
              <a:rPr lang="en-US" sz="2800" dirty="0">
                <a:latin typeface="Times New Roman" panose="02020603050405020304" pitchFamily="18" charset="0"/>
                <a:cs typeface="Times New Roman" panose="02020603050405020304" pitchFamily="18" charset="0"/>
              </a:rPr>
              <a:t> Observed rate constants for reactions of </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Cr</a:t>
            </a:r>
            <a:r>
              <a:rPr lang="en-US" sz="2800" baseline="30000" dirty="0" err="1">
                <a:solidFill>
                  <a:prstClr val="black"/>
                </a:solidFill>
                <a:latin typeface="Times New Roman" panose="02020603050405020304" pitchFamily="18" charset="0"/>
                <a:cs typeface="Times New Roman" panose="02020603050405020304" pitchFamily="18" charset="0"/>
              </a:rPr>
              <a:t>IV</a:t>
            </a:r>
            <a:r>
              <a:rPr lang="en-US" sz="2800" dirty="0" err="1">
                <a:solidFill>
                  <a:prstClr val="black"/>
                </a:solidFill>
                <a:latin typeface="Times New Roman" panose="02020603050405020304" pitchFamily="18" charset="0"/>
                <a:cs typeface="Times New Roman" panose="02020603050405020304" pitchFamily="18" charset="0"/>
              </a:rPr>
              <a:t>O</a:t>
            </a:r>
            <a:r>
              <a:rPr lang="en-US" sz="2800" dirty="0">
                <a:solidFill>
                  <a:prstClr val="black"/>
                </a:solidFill>
                <a:latin typeface="Times New Roman" panose="02020603050405020304" pitchFamily="18" charset="0"/>
                <a:cs typeface="Times New Roman" panose="02020603050405020304" pitchFamily="18" charset="0"/>
              </a:rPr>
              <a:t>(TDFPP)] generated with </a:t>
            </a:r>
          </a:p>
          <a:p>
            <a:r>
              <a:rPr lang="en-US" sz="2800" dirty="0">
                <a:solidFill>
                  <a:prstClr val="black"/>
                </a:solidFill>
                <a:latin typeface="Times New Roman" panose="02020603050405020304" pitchFamily="18" charset="0"/>
                <a:cs typeface="Times New Roman" panose="02020603050405020304" pitchFamily="18" charset="0"/>
              </a:rPr>
              <a:t>5 equivalence of </a:t>
            </a:r>
            <a:r>
              <a:rPr lang="en-US" sz="2800" dirty="0" err="1">
                <a:latin typeface="Times New Roman" panose="02020603050405020304" pitchFamily="18" charset="0"/>
                <a:cs typeface="Times New Roman" panose="02020603050405020304" pitchFamily="18" charset="0"/>
              </a:rPr>
              <a:t>PhI</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OAc</a:t>
            </a:r>
            <a:r>
              <a:rPr lang="en-US" sz="2800" dirty="0">
                <a:latin typeface="Times New Roman" panose="02020603050405020304" pitchFamily="18" charset="0"/>
                <a:cs typeface="Times New Roman" panose="02020603050405020304" pitchFamily="18" charset="0"/>
              </a:rPr>
              <a:t>)</a:t>
            </a:r>
            <a:r>
              <a:rPr lang="en-US" sz="2800" baseline="-25000" dirty="0">
                <a:latin typeface="Times New Roman" panose="02020603050405020304" pitchFamily="18" charset="0"/>
                <a:cs typeface="Times New Roman" panose="02020603050405020304" pitchFamily="18" charset="0"/>
              </a:rPr>
              <a:t>2  </a:t>
            </a:r>
            <a:r>
              <a:rPr lang="en-US" sz="2800" dirty="0">
                <a:solidFill>
                  <a:prstClr val="black"/>
                </a:solidFill>
                <a:latin typeface="Times New Roman" panose="02020603050405020304" pitchFamily="18" charset="0"/>
                <a:cs typeface="Times New Roman" panose="02020603050405020304" pitchFamily="18" charset="0"/>
              </a:rPr>
              <a:t>with </a:t>
            </a:r>
            <a:r>
              <a:rPr lang="en-US" sz="2800" dirty="0" err="1">
                <a:solidFill>
                  <a:prstClr val="black"/>
                </a:solidFill>
                <a:latin typeface="Times New Roman" panose="02020603050405020304" pitchFamily="18" charset="0"/>
                <a:cs typeface="Times New Roman" panose="02020603050405020304" pitchFamily="18" charset="0"/>
              </a:rPr>
              <a:t>triphenylphosphine</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thioanisole</a:t>
            </a:r>
            <a:r>
              <a:rPr lang="en-US" sz="2800" dirty="0">
                <a:solidFill>
                  <a:prstClr val="black"/>
                </a:solidFill>
                <a:latin typeface="Times New Roman" panose="02020603050405020304" pitchFamily="18" charset="0"/>
                <a:cs typeface="Times New Roman" panose="02020603050405020304" pitchFamily="18" charset="0"/>
              </a:rPr>
              <a:t>, and </a:t>
            </a:r>
            <a:r>
              <a:rPr lang="en-US" sz="2800" dirty="0" err="1">
                <a:solidFill>
                  <a:prstClr val="black"/>
                </a:solidFill>
                <a:latin typeface="Times New Roman" panose="02020603050405020304" pitchFamily="18" charset="0"/>
                <a:cs typeface="Times New Roman" panose="02020603050405020304" pitchFamily="18" charset="0"/>
              </a:rPr>
              <a:t>thioanisole</a:t>
            </a:r>
            <a:r>
              <a:rPr lang="en-US" sz="2800" dirty="0">
                <a:solidFill>
                  <a:prstClr val="black"/>
                </a:solidFill>
                <a:latin typeface="Times New Roman" panose="02020603050405020304" pitchFamily="18" charset="0"/>
                <a:cs typeface="Times New Roman" panose="02020603050405020304" pitchFamily="18" charset="0"/>
              </a:rPr>
              <a:t> derivatives.</a:t>
            </a:r>
            <a:r>
              <a:rPr lang="en-US" sz="2800" dirty="0">
                <a:latin typeface="Times New Roman" panose="02020603050405020304" pitchFamily="18" charset="0"/>
                <a:cs typeface="Times New Roman" panose="02020603050405020304" pitchFamily="18" charset="0"/>
              </a:rPr>
              <a:t> </a:t>
            </a:r>
            <a:endParaRPr lang="en-US" sz="2800" dirty="0"/>
          </a:p>
        </p:txBody>
      </p:sp>
      <p:pic>
        <p:nvPicPr>
          <p:cNvPr id="9" name="Picture 8"/>
          <p:cNvPicPr>
            <a:picLocks noChangeAspect="1"/>
          </p:cNvPicPr>
          <p:nvPr/>
        </p:nvPicPr>
        <p:blipFill>
          <a:blip r:embed="rId5"/>
          <a:stretch>
            <a:fillRect/>
          </a:stretch>
        </p:blipFill>
        <p:spPr>
          <a:xfrm>
            <a:off x="787346" y="13924272"/>
            <a:ext cx="13809192" cy="8076703"/>
          </a:xfrm>
          <a:prstGeom prst="rect">
            <a:avLst/>
          </a:prstGeom>
        </p:spPr>
      </p:pic>
      <p:pic>
        <p:nvPicPr>
          <p:cNvPr id="17" name="Picture 16"/>
          <p:cNvPicPr>
            <a:picLocks noChangeAspect="1"/>
          </p:cNvPicPr>
          <p:nvPr/>
        </p:nvPicPr>
        <p:blipFill>
          <a:blip r:embed="rId6"/>
          <a:stretch>
            <a:fillRect/>
          </a:stretch>
        </p:blipFill>
        <p:spPr>
          <a:xfrm>
            <a:off x="227332" y="23707323"/>
            <a:ext cx="4848728" cy="4787040"/>
          </a:xfrm>
          <a:prstGeom prst="rect">
            <a:avLst/>
          </a:prstGeom>
        </p:spPr>
      </p:pic>
      <p:pic>
        <p:nvPicPr>
          <p:cNvPr id="44" name="Picture 43"/>
          <p:cNvPicPr/>
          <p:nvPr/>
        </p:nvPicPr>
        <p:blipFill>
          <a:blip r:embed="rId7"/>
          <a:stretch>
            <a:fillRect/>
          </a:stretch>
        </p:blipFill>
        <p:spPr>
          <a:xfrm>
            <a:off x="4920088" y="23921541"/>
            <a:ext cx="5231765" cy="4993640"/>
          </a:xfrm>
          <a:prstGeom prst="rect">
            <a:avLst/>
          </a:prstGeom>
        </p:spPr>
      </p:pic>
      <mc:AlternateContent xmlns:mc="http://schemas.openxmlformats.org/markup-compatibility/2006" xmlns:a14="http://schemas.microsoft.com/office/drawing/2010/main">
        <mc:Choice Requires="a14">
          <p:graphicFrame>
            <p:nvGraphicFramePr>
              <p:cNvPr id="19" name="Table 18"/>
              <p:cNvGraphicFramePr>
                <a:graphicFrameLocks noGrp="1"/>
              </p:cNvGraphicFramePr>
              <p:nvPr>
                <p:extLst>
                  <p:ext uri="{D42A27DB-BD31-4B8C-83A1-F6EECF244321}">
                    <p14:modId xmlns:p14="http://schemas.microsoft.com/office/powerpoint/2010/main" val="3981590013"/>
                  </p:ext>
                </p:extLst>
              </p:nvPr>
            </p:nvGraphicFramePr>
            <p:xfrm>
              <a:off x="15866047" y="23186980"/>
              <a:ext cx="12683798" cy="5950697"/>
            </p:xfrm>
            <a:graphic>
              <a:graphicData uri="http://schemas.openxmlformats.org/drawingml/2006/table">
                <a:tbl>
                  <a:tblPr firstRow="1" firstCol="1" bandRow="1"/>
                  <a:tblGrid>
                    <a:gridCol w="6341899">
                      <a:extLst>
                        <a:ext uri="{9D8B030D-6E8A-4147-A177-3AD203B41FA5}">
                          <a16:colId xmlns:a16="http://schemas.microsoft.com/office/drawing/2014/main" val="417112071"/>
                        </a:ext>
                      </a:extLst>
                    </a:gridCol>
                    <a:gridCol w="6341899">
                      <a:extLst>
                        <a:ext uri="{9D8B030D-6E8A-4147-A177-3AD203B41FA5}">
                          <a16:colId xmlns:a16="http://schemas.microsoft.com/office/drawing/2014/main" val="3426698446"/>
                        </a:ext>
                      </a:extLst>
                    </a:gridCol>
                  </a:tblGrid>
                  <a:tr h="0">
                    <a:tc>
                      <a:txBody>
                        <a:bodyPr/>
                        <a:lstStyle/>
                        <a:p>
                          <a:pPr marL="0" marR="0" algn="ctr">
                            <a:lnSpc>
                              <a:spcPct val="107000"/>
                            </a:lnSpc>
                            <a:spcBef>
                              <a:spcPts val="0"/>
                            </a:spcBef>
                            <a:spcAft>
                              <a:spcPts val="0"/>
                            </a:spcAft>
                          </a:pPr>
                          <a:r>
                            <a:rPr lang="en-US" sz="3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Substrate</a:t>
                          </a: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Bef>
                              <a:spcPts val="0"/>
                            </a:spcBef>
                            <a:spcAft>
                              <a:spcPts val="0"/>
                            </a:spcAft>
                          </a:pPr>
                          <a14:m>
                            <m:oMath xmlns:m="http://schemas.openxmlformats.org/officeDocument/2006/math">
                              <m:sSub>
                                <m:sSubPr>
                                  <m:ctrlPr>
                                    <a:rPr lang="en-US" sz="3600" b="1"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36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𝑲</m:t>
                                  </m:r>
                                </m:e>
                                <m:sub>
                                  <m:r>
                                    <a:rPr lang="en-US" sz="36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𝟐</m:t>
                                  </m:r>
                                </m:sub>
                              </m:sSub>
                            </m:oMath>
                          </a14:m>
                          <a:r>
                            <a:rPr lang="en-US" sz="3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p>
                                <m:sSupPr>
                                  <m:ctrlP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𝑴</m:t>
                                  </m:r>
                                </m:e>
                                <m:sup>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𝟏</m:t>
                                  </m:r>
                                </m:sup>
                              </m:sSup>
                              <m:sSup>
                                <m:sSupPr>
                                  <m:ctrlP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𝑺</m:t>
                                  </m:r>
                                </m:e>
                                <m:sup>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3600" b="1"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𝟏</m:t>
                                  </m:r>
                                </m:sup>
                              </m:sSup>
                            </m:oMath>
                          </a14:m>
                          <a:r>
                            <a:rPr lang="en-US" sz="3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4019791408"/>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Triphenylphosphine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2,115</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558095633"/>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0.0118</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725910828"/>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4-Chlorothioanisole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0.0033</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52276519"/>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4-Fluorothioanisole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0.0673</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4244006274"/>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4-Methoxythioanisole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0.065</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63011583"/>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4-Methylthioanisole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0.0386</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460813227"/>
                      </a:ext>
                    </a:extLst>
                  </a:tr>
                </a:tbl>
              </a:graphicData>
            </a:graphic>
          </p:graphicFrame>
        </mc:Choice>
        <mc:Fallback xmlns="">
          <p:graphicFrame>
            <p:nvGraphicFramePr>
              <p:cNvPr id="19" name="Table 18"/>
              <p:cNvGraphicFramePr>
                <a:graphicFrameLocks noGrp="1"/>
              </p:cNvGraphicFramePr>
              <p:nvPr>
                <p:extLst>
                  <p:ext uri="{D42A27DB-BD31-4B8C-83A1-F6EECF244321}">
                    <p14:modId xmlns:p14="http://schemas.microsoft.com/office/powerpoint/2010/main" val="3981590013"/>
                  </p:ext>
                </p:extLst>
              </p:nvPr>
            </p:nvGraphicFramePr>
            <p:xfrm>
              <a:off x="15866047" y="23186980"/>
              <a:ext cx="12683798" cy="5950697"/>
            </p:xfrm>
            <a:graphic>
              <a:graphicData uri="http://schemas.openxmlformats.org/drawingml/2006/table">
                <a:tbl>
                  <a:tblPr firstRow="1" firstCol="1" bandRow="1"/>
                  <a:tblGrid>
                    <a:gridCol w="6341899">
                      <a:extLst>
                        <a:ext uri="{9D8B030D-6E8A-4147-A177-3AD203B41FA5}">
                          <a16:colId xmlns:a16="http://schemas.microsoft.com/office/drawing/2014/main" val="417112071"/>
                        </a:ext>
                      </a:extLst>
                    </a:gridCol>
                    <a:gridCol w="6341899">
                      <a:extLst>
                        <a:ext uri="{9D8B030D-6E8A-4147-A177-3AD203B41FA5}">
                          <a16:colId xmlns:a16="http://schemas.microsoft.com/office/drawing/2014/main" val="3426698446"/>
                        </a:ext>
                      </a:extLst>
                    </a:gridCol>
                  </a:tblGrid>
                  <a:tr h="556451">
                    <a:tc>
                      <a:txBody>
                        <a:bodyPr/>
                        <a:lstStyle/>
                        <a:p>
                          <a:pPr marL="0" marR="0" algn="ctr">
                            <a:lnSpc>
                              <a:spcPct val="107000"/>
                            </a:lnSpc>
                            <a:spcBef>
                              <a:spcPts val="0"/>
                            </a:spcBef>
                            <a:spcAft>
                              <a:spcPts val="0"/>
                            </a:spcAft>
                          </a:pPr>
                          <a:r>
                            <a:rPr lang="en-US" sz="3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Substrate</a:t>
                          </a: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endParaRPr lang="en-US"/>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blipFill>
                          <a:blip r:embed="rId8"/>
                          <a:stretch>
                            <a:fillRect l="-100096" t="-25275" r="-192" b="-975824"/>
                          </a:stretch>
                        </a:blipFill>
                      </a:tcPr>
                    </a:tc>
                    <a:extLst>
                      <a:ext uri="{0D108BD9-81ED-4DB2-BD59-A6C34878D82A}">
                        <a16:rowId xmlns:a16="http://schemas.microsoft.com/office/drawing/2014/main" val="4019791408"/>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Triphenylphosphine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2,115</a:t>
                          </a: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558095633"/>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0.0118</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725910828"/>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4-Chlorothioanisole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0.0033</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52276519"/>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4-Fluorothioanisole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0.0673</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4244006274"/>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4-Methoxythioanisole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a:lnSpc>
                              <a:spcPct val="107000"/>
                            </a:lnSpc>
                            <a:spcBef>
                              <a:spcPts val="0"/>
                            </a:spcBef>
                            <a:spcAft>
                              <a:spcPts val="0"/>
                            </a:spcAft>
                          </a:pPr>
                          <a:r>
                            <a:rPr lang="en-US" sz="3000">
                              <a:effectLst/>
                              <a:latin typeface="Times New Roman" panose="02020603050405020304" pitchFamily="18" charset="0"/>
                              <a:ea typeface="Calibri" panose="020F0502020204030204" pitchFamily="34" charset="0"/>
                              <a:cs typeface="Times New Roman" panose="02020603050405020304" pitchFamily="18" charset="0"/>
                            </a:rPr>
                            <a:t>0.065</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63011583"/>
                      </a:ext>
                    </a:extLst>
                  </a:tr>
                  <a:tr h="899041">
                    <a:tc>
                      <a:txBody>
                        <a:bodyPr/>
                        <a:lstStyle/>
                        <a:p>
                          <a:pPr marL="0" marR="0" algn="ctr">
                            <a:lnSpc>
                              <a:spcPct val="107000"/>
                            </a:lnSpc>
                            <a:spcBef>
                              <a:spcPts val="0"/>
                            </a:spcBef>
                            <a:spcAft>
                              <a:spcPts val="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4-Methylthioanisole</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0.0386</a:t>
                          </a: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460813227"/>
                      </a:ext>
                    </a:extLst>
                  </a:tr>
                </a:tbl>
              </a:graphicData>
            </a:graphic>
          </p:graphicFrame>
        </mc:Fallback>
      </mc:AlternateContent>
      <p:pic>
        <p:nvPicPr>
          <p:cNvPr id="25" name="Picture 24"/>
          <p:cNvPicPr>
            <a:picLocks noChangeAspect="1"/>
          </p:cNvPicPr>
          <p:nvPr/>
        </p:nvPicPr>
        <p:blipFill>
          <a:blip r:embed="rId9"/>
          <a:stretch>
            <a:fillRect/>
          </a:stretch>
        </p:blipFill>
        <p:spPr>
          <a:xfrm>
            <a:off x="14968443" y="5554434"/>
            <a:ext cx="9196110" cy="9069790"/>
          </a:xfrm>
          <a:prstGeom prst="rect">
            <a:avLst/>
          </a:prstGeom>
        </p:spPr>
      </p:pic>
      <p:sp>
        <p:nvSpPr>
          <p:cNvPr id="27" name="TextBox 26"/>
          <p:cNvSpPr txBox="1"/>
          <p:nvPr/>
        </p:nvSpPr>
        <p:spPr>
          <a:xfrm>
            <a:off x="16339191" y="5582283"/>
            <a:ext cx="7074262" cy="548130"/>
          </a:xfrm>
          <a:prstGeom prst="rect">
            <a:avLst/>
          </a:prstGeom>
          <a:solidFill>
            <a:schemeClr val="bg1"/>
          </a:solidFill>
          <a:ln>
            <a:solidFill>
              <a:schemeClr val="bg1"/>
            </a:solidFill>
          </a:ln>
        </p:spPr>
        <p:txBody>
          <a:bodyPr wrap="square" rtlCol="0">
            <a:spAutoFit/>
          </a:bodyPr>
          <a:lstStyle/>
          <a:p>
            <a:endParaRPr lang="en-US" dirty="0">
              <a:solidFill>
                <a:schemeClr val="bg1"/>
              </a:solidFill>
            </a:endParaRPr>
          </a:p>
        </p:txBody>
      </p:sp>
      <p:pic>
        <p:nvPicPr>
          <p:cNvPr id="29" name="Picture 28"/>
          <p:cNvPicPr>
            <a:picLocks noChangeAspect="1"/>
          </p:cNvPicPr>
          <p:nvPr/>
        </p:nvPicPr>
        <p:blipFill>
          <a:blip r:embed="rId10"/>
          <a:stretch>
            <a:fillRect/>
          </a:stretch>
        </p:blipFill>
        <p:spPr>
          <a:xfrm>
            <a:off x="22969792" y="5830487"/>
            <a:ext cx="7120850" cy="7367246"/>
          </a:xfrm>
          <a:prstGeom prst="rect">
            <a:avLst/>
          </a:prstGeom>
        </p:spPr>
      </p:pic>
      <p:sp>
        <p:nvSpPr>
          <p:cNvPr id="30" name="TextBox 29"/>
          <p:cNvSpPr txBox="1"/>
          <p:nvPr/>
        </p:nvSpPr>
        <p:spPr>
          <a:xfrm>
            <a:off x="23798463" y="5637101"/>
            <a:ext cx="5686583" cy="787762"/>
          </a:xfrm>
          <a:prstGeom prst="rect">
            <a:avLst/>
          </a:prstGeom>
          <a:solidFill>
            <a:schemeClr val="bg1"/>
          </a:solidFill>
          <a:ln>
            <a:solidFill>
              <a:schemeClr val="bg1"/>
            </a:solidFill>
          </a:ln>
        </p:spPr>
        <p:txBody>
          <a:bodyPr wrap="square" rtlCol="0">
            <a:spAutoFit/>
          </a:bodyPr>
          <a:lstStyle/>
          <a:p>
            <a:endParaRPr lang="en-US" dirty="0"/>
          </a:p>
        </p:txBody>
      </p:sp>
      <p:pic>
        <p:nvPicPr>
          <p:cNvPr id="31" name="Picture 30"/>
          <p:cNvPicPr>
            <a:picLocks noChangeAspect="1"/>
          </p:cNvPicPr>
          <p:nvPr/>
        </p:nvPicPr>
        <p:blipFill>
          <a:blip r:embed="rId11"/>
          <a:stretch>
            <a:fillRect/>
          </a:stretch>
        </p:blipFill>
        <p:spPr>
          <a:xfrm>
            <a:off x="23413453" y="13723996"/>
            <a:ext cx="6303053" cy="6429476"/>
          </a:xfrm>
          <a:prstGeom prst="rect">
            <a:avLst/>
          </a:prstGeom>
        </p:spPr>
      </p:pic>
      <p:sp>
        <p:nvSpPr>
          <p:cNvPr id="32" name="TextBox 31"/>
          <p:cNvSpPr txBox="1"/>
          <p:nvPr/>
        </p:nvSpPr>
        <p:spPr>
          <a:xfrm>
            <a:off x="24164553" y="13924272"/>
            <a:ext cx="5320493" cy="706128"/>
          </a:xfrm>
          <a:prstGeom prst="rect">
            <a:avLst/>
          </a:prstGeom>
          <a:solidFill>
            <a:schemeClr val="bg1"/>
          </a:solidFill>
          <a:ln>
            <a:solidFill>
              <a:schemeClr val="bg1"/>
            </a:solidFill>
          </a:ln>
        </p:spPr>
        <p:txBody>
          <a:bodyPr wrap="square" rtlCol="0">
            <a:spAutoFit/>
          </a:bodyPr>
          <a:lstStyle/>
          <a:p>
            <a:endParaRPr lang="en-US" dirty="0"/>
          </a:p>
        </p:txBody>
      </p:sp>
      <p:pic>
        <p:nvPicPr>
          <p:cNvPr id="39" name="Picture 38"/>
          <p:cNvPicPr>
            <a:picLocks noChangeAspect="1"/>
          </p:cNvPicPr>
          <p:nvPr/>
        </p:nvPicPr>
        <p:blipFill>
          <a:blip r:embed="rId12"/>
          <a:stretch>
            <a:fillRect/>
          </a:stretch>
        </p:blipFill>
        <p:spPr>
          <a:xfrm>
            <a:off x="32040806" y="5599670"/>
            <a:ext cx="9205166" cy="8876018"/>
          </a:xfrm>
          <a:prstGeom prst="rect">
            <a:avLst/>
          </a:prstGeom>
        </p:spPr>
      </p:pic>
      <p:sp>
        <p:nvSpPr>
          <p:cNvPr id="40" name="TextBox 39"/>
          <p:cNvSpPr txBox="1"/>
          <p:nvPr/>
        </p:nvSpPr>
        <p:spPr>
          <a:xfrm>
            <a:off x="31154914" y="14624224"/>
            <a:ext cx="12045257" cy="1384995"/>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Figure 3.</a:t>
            </a:r>
            <a:r>
              <a:rPr lang="en-US" sz="2800" dirty="0">
                <a:latin typeface="Times New Roman" panose="02020603050405020304" pitchFamily="18" charset="0"/>
                <a:cs typeface="Times New Roman" panose="02020603050405020304" pitchFamily="18" charset="0"/>
              </a:rPr>
              <a:t>  Hammett Correlation Plot of </a:t>
            </a:r>
            <a:r>
              <a:rPr lang="en-US" sz="2800" dirty="0" err="1">
                <a:latin typeface="Times New Roman" panose="02020603050405020304" pitchFamily="18" charset="0"/>
                <a:cs typeface="Times New Roman" panose="02020603050405020304" pitchFamily="18" charset="0"/>
              </a:rPr>
              <a:t>thioanisole</a:t>
            </a:r>
            <a:r>
              <a:rPr lang="en-US" sz="2800" dirty="0">
                <a:latin typeface="Times New Roman" panose="02020603050405020304" pitchFamily="18" charset="0"/>
                <a:cs typeface="Times New Roman" panose="02020603050405020304" pitchFamily="18" charset="0"/>
              </a:rPr>
              <a:t> and </a:t>
            </a:r>
            <a:r>
              <a:rPr lang="en-US" sz="2800" dirty="0" err="1">
                <a:latin typeface="Times New Roman" panose="02020603050405020304" pitchFamily="18" charset="0"/>
                <a:cs typeface="Times New Roman" panose="02020603050405020304" pitchFamily="18" charset="0"/>
              </a:rPr>
              <a:t>thioanisole</a:t>
            </a:r>
            <a:r>
              <a:rPr lang="en-US" sz="2800" dirty="0">
                <a:latin typeface="Times New Roman" panose="02020603050405020304" pitchFamily="18" charset="0"/>
                <a:cs typeface="Times New Roman" panose="02020603050405020304" pitchFamily="18" charset="0"/>
              </a:rPr>
              <a:t> derivatives with 4-fluorothioanisole omitted as it was an extreme outlier. This was the case with two other complexes studies in our lab.</a:t>
            </a:r>
            <a:endParaRPr lang="en-US" sz="2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3"/>
          <a:stretch>
            <a:fillRect/>
          </a:stretch>
        </p:blipFill>
        <p:spPr>
          <a:xfrm>
            <a:off x="9506654" y="23725285"/>
            <a:ext cx="4965091" cy="4896244"/>
          </a:xfrm>
          <a:prstGeom prst="rect">
            <a:avLst/>
          </a:prstGeom>
        </p:spPr>
      </p:pic>
    </p:spTree>
    <p:extLst>
      <p:ext uri="{BB962C8B-B14F-4D97-AF65-F5344CB8AC3E}">
        <p14:creationId xmlns:p14="http://schemas.microsoft.com/office/powerpoint/2010/main" val="16523159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2694E275F52D4EB948BA7EBD10692B" ma:contentTypeVersion="13" ma:contentTypeDescription="Create a new document." ma:contentTypeScope="" ma:versionID="9c857f2f50bdb0ab7815b5163135c8fb">
  <xsd:schema xmlns:xsd="http://www.w3.org/2001/XMLSchema" xmlns:xs="http://www.w3.org/2001/XMLSchema" xmlns:p="http://schemas.microsoft.com/office/2006/metadata/properties" xmlns:ns3="85abad0d-8c4b-470a-9e82-02cc6683fc52" xmlns:ns4="1707bd48-dc40-42d6-903c-2bbd04630986" targetNamespace="http://schemas.microsoft.com/office/2006/metadata/properties" ma:root="true" ma:fieldsID="064db5e16b2e52e5cd8d60b1d8a8f6cf" ns3:_="" ns4:_="">
    <xsd:import namespace="85abad0d-8c4b-470a-9e82-02cc6683fc52"/>
    <xsd:import namespace="1707bd48-dc40-42d6-903c-2bbd0463098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abad0d-8c4b-470a-9e82-02cc6683f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707bd48-dc40-42d6-903c-2bbd046309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B44684-6D9E-4794-8C6E-1B3289EF2A19}">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5abad0d-8c4b-470a-9e82-02cc6683fc52"/>
    <ds:schemaRef ds:uri="1707bd48-dc40-42d6-903c-2bbd04630986"/>
    <ds:schemaRef ds:uri="http://www.w3.org/XML/1998/namespace"/>
  </ds:schemaRefs>
</ds:datastoreItem>
</file>

<file path=customXml/itemProps2.xml><?xml version="1.0" encoding="utf-8"?>
<ds:datastoreItem xmlns:ds="http://schemas.openxmlformats.org/officeDocument/2006/customXml" ds:itemID="{5EDF6188-4B12-4DC9-B62D-AA1D4660B898}">
  <ds:schemaRefs>
    <ds:schemaRef ds:uri="http://schemas.microsoft.com/sharepoint/v3/contenttype/forms"/>
  </ds:schemaRefs>
</ds:datastoreItem>
</file>

<file path=customXml/itemProps3.xml><?xml version="1.0" encoding="utf-8"?>
<ds:datastoreItem xmlns:ds="http://schemas.openxmlformats.org/officeDocument/2006/customXml" ds:itemID="{741C5DFC-8DF1-4603-9B91-A702DF9F17F7}">
  <ds:schemaRefs>
    <ds:schemaRef ds:uri="1707bd48-dc40-42d6-903c-2bbd04630986"/>
    <ds:schemaRef ds:uri="85abad0d-8c4b-470a-9e82-02cc6683fc5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377</TotalTime>
  <Words>494</Words>
  <Application>Microsoft Macintosh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Al</dc:creator>
  <cp:lastModifiedBy>Skipworth, Tristan</cp:lastModifiedBy>
  <cp:revision>42</cp:revision>
  <dcterms:created xsi:type="dcterms:W3CDTF">2018-10-08T18:20:03Z</dcterms:created>
  <dcterms:modified xsi:type="dcterms:W3CDTF">2021-11-03T23:23:23Z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0x010100832694E275F52D4EB948BA7EBD10692B</vt:lpwstr>
  </property>
</Properties>
</file>