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61"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8"/>
    <p:restoredTop sz="72100"/>
  </p:normalViewPr>
  <p:slideViewPr>
    <p:cSldViewPr snapToGrid="0" snapToObjects="1">
      <p:cViewPr varScale="1">
        <p:scale>
          <a:sx n="77" d="100"/>
          <a:sy n="77" d="100"/>
        </p:scale>
        <p:origin x="247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Users/katelynmcclure/Desktop/2021/Research/Literature%20Genres/Copy%20of%20Literature%20Genre%20Effects%20Scoring%20Sheet.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a:latin typeface="Times New Roman" panose="02020603050405020304" pitchFamily="18" charset="0"/>
                <a:cs typeface="Times New Roman" panose="02020603050405020304" pitchFamily="18" charset="0"/>
              </a:rPr>
              <a:t>Recall Average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Sheet4!$B$1</c:f>
              <c:strCache>
                <c:ptCount val="1"/>
                <c:pt idx="0">
                  <c:v>Estimated Marginial Means of RecallTotal</c:v>
                </c:pt>
              </c:strCache>
            </c:strRef>
          </c:tx>
          <c:spPr>
            <a:solidFill>
              <a:schemeClr val="accent1"/>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6424-B049-A6A8-1CA8DC4A527F}"/>
                </c:ext>
              </c:extLst>
            </c:dLbl>
            <c:dLbl>
              <c:idx val="1"/>
              <c:delete val="1"/>
              <c:extLst>
                <c:ext xmlns:c15="http://schemas.microsoft.com/office/drawing/2012/chart" uri="{CE6537A1-D6FC-4f65-9D91-7224C49458BB}"/>
                <c:ext xmlns:c16="http://schemas.microsoft.com/office/drawing/2014/chart" uri="{C3380CC4-5D6E-409C-BE32-E72D297353CC}">
                  <c16:uniqueId val="{00000001-6424-B049-A6A8-1CA8DC4A527F}"/>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stdErr"/>
            <c:noEndCap val="0"/>
            <c:spPr>
              <a:noFill/>
              <a:ln w="9525" cap="flat" cmpd="sng" algn="ctr">
                <a:solidFill>
                  <a:schemeClr val="tx1">
                    <a:lumMod val="65000"/>
                    <a:lumOff val="35000"/>
                  </a:schemeClr>
                </a:solidFill>
                <a:round/>
              </a:ln>
              <a:effectLst/>
            </c:spPr>
          </c:errBars>
          <c:cat>
            <c:strRef>
              <c:f>Sheet4!$A$2:$A$4</c:f>
              <c:strCache>
                <c:ptCount val="2"/>
                <c:pt idx="0">
                  <c:v>Expository</c:v>
                </c:pt>
                <c:pt idx="1">
                  <c:v>Procedural</c:v>
                </c:pt>
              </c:strCache>
            </c:strRef>
          </c:cat>
          <c:val>
            <c:numRef>
              <c:f>Sheet4!$B$2:$B$4</c:f>
              <c:numCache>
                <c:formatCode>General</c:formatCode>
                <c:ptCount val="3"/>
                <c:pt idx="0">
                  <c:v>6.6984000000000004</c:v>
                </c:pt>
                <c:pt idx="1">
                  <c:v>4.976</c:v>
                </c:pt>
              </c:numCache>
            </c:numRef>
          </c:val>
          <c:extLst>
            <c:ext xmlns:c16="http://schemas.microsoft.com/office/drawing/2014/chart" uri="{C3380CC4-5D6E-409C-BE32-E72D297353CC}">
              <c16:uniqueId val="{00000002-6424-B049-A6A8-1CA8DC4A527F}"/>
            </c:ext>
          </c:extLst>
        </c:ser>
        <c:dLbls>
          <c:dLblPos val="ctr"/>
          <c:showLegendKey val="0"/>
          <c:showVal val="1"/>
          <c:showCatName val="0"/>
          <c:showSerName val="0"/>
          <c:showPercent val="0"/>
          <c:showBubbleSize val="0"/>
        </c:dLbls>
        <c:gapWidth val="219"/>
        <c:overlap val="-27"/>
        <c:axId val="477530912"/>
        <c:axId val="477532544"/>
      </c:barChart>
      <c:catAx>
        <c:axId val="477530912"/>
        <c:scaling>
          <c:orientation val="minMax"/>
        </c:scaling>
        <c:delete val="1"/>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2000">
                    <a:latin typeface="Times New Roman" panose="02020603050405020304" pitchFamily="18" charset="0"/>
                    <a:cs typeface="Times New Roman" panose="02020603050405020304" pitchFamily="18" charset="0"/>
                  </a:rPr>
                  <a:t>Condition</a:t>
                </a:r>
              </a:p>
            </c:rich>
          </c:tx>
          <c:layout>
            <c:manualLayout>
              <c:xMode val="edge"/>
              <c:yMode val="edge"/>
              <c:x val="0.33037108525558451"/>
              <c:y val="0.90286718553242951"/>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477532544"/>
        <c:crosses val="autoZero"/>
        <c:auto val="1"/>
        <c:lblAlgn val="ctr"/>
        <c:lblOffset val="100"/>
        <c:noMultiLvlLbl val="0"/>
      </c:catAx>
      <c:valAx>
        <c:axId val="477532544"/>
        <c:scaling>
          <c:orientation val="minMax"/>
          <c:max val="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2000">
                    <a:latin typeface="Times New Roman" panose="02020603050405020304" pitchFamily="18" charset="0"/>
                    <a:cs typeface="Times New Roman" panose="02020603050405020304" pitchFamily="18" charset="0"/>
                  </a:rPr>
                  <a:t>Mean</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775309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0.27755</cdr:x>
      <cdr:y>0.87086</cdr:y>
    </cdr:from>
    <cdr:to>
      <cdr:x>0.39023</cdr:x>
      <cdr:y>1</cdr:y>
    </cdr:to>
    <cdr:sp macro="" textlink="">
      <cdr:nvSpPr>
        <cdr:cNvPr id="2" name="TextBox 1">
          <a:extLst xmlns:a="http://schemas.openxmlformats.org/drawingml/2006/main">
            <a:ext uri="{FF2B5EF4-FFF2-40B4-BE49-F238E27FC236}">
              <a16:creationId xmlns:a16="http://schemas.microsoft.com/office/drawing/2014/main" id="{7CD1F7BA-B9FC-084E-A792-DE1CC16AD030}"/>
            </a:ext>
          </a:extLst>
        </cdr:cNvPr>
        <cdr:cNvSpPr txBox="1"/>
      </cdr:nvSpPr>
      <cdr:spPr>
        <a:xfrm xmlns:a="http://schemas.openxmlformats.org/drawingml/2006/main">
          <a:off x="1340139" y="2863100"/>
          <a:ext cx="544079" cy="42458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a:t>1</a:t>
          </a:r>
        </a:p>
      </cdr:txBody>
    </cdr:sp>
  </cdr:relSizeAnchor>
  <cdr:relSizeAnchor xmlns:cdr="http://schemas.openxmlformats.org/drawingml/2006/chartDrawing">
    <cdr:from>
      <cdr:x>0.54674</cdr:x>
      <cdr:y>0.8607</cdr:y>
    </cdr:from>
    <cdr:to>
      <cdr:x>0.63919</cdr:x>
      <cdr:y>0.95478</cdr:y>
    </cdr:to>
    <cdr:sp macro="" textlink="">
      <cdr:nvSpPr>
        <cdr:cNvPr id="3" name="TextBox 2">
          <a:extLst xmlns:a="http://schemas.openxmlformats.org/drawingml/2006/main">
            <a:ext uri="{FF2B5EF4-FFF2-40B4-BE49-F238E27FC236}">
              <a16:creationId xmlns:a16="http://schemas.microsoft.com/office/drawing/2014/main" id="{6F25AB76-9031-B54C-AF25-EE951711BF59}"/>
            </a:ext>
          </a:extLst>
        </cdr:cNvPr>
        <cdr:cNvSpPr txBox="1"/>
      </cdr:nvSpPr>
      <cdr:spPr>
        <a:xfrm xmlns:a="http://schemas.openxmlformats.org/drawingml/2006/main">
          <a:off x="2639966" y="2829720"/>
          <a:ext cx="446399" cy="3093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dirty="0"/>
            <a:t>2</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1DBE87-081F-3748-A82F-4983856B403D}" type="datetimeFigureOut">
              <a:rPr lang="en-US" smtClean="0"/>
              <a:t>11/3/21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3C33E0-00C6-5F4B-8DCC-2F0C44FC29CF}" type="slidenum">
              <a:rPr lang="en-US" smtClean="0"/>
              <a:t>‹#›</a:t>
            </a:fld>
            <a:endParaRPr lang="en-US"/>
          </a:p>
        </p:txBody>
      </p:sp>
    </p:spTree>
    <p:extLst>
      <p:ext uri="{BB962C8B-B14F-4D97-AF65-F5344CB8AC3E}">
        <p14:creationId xmlns:p14="http://schemas.microsoft.com/office/powerpoint/2010/main" val="1062951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Hello and welcome to the presentation for Non-Native English-Speaking Instructors and Online Learning. My name is Katelyn McClure and I am a first-year student of the experimental psychology master’s program at Eastern Kentucky University and conduct research under the guidance of Dr. Michael Chen. This study focuses on the differences in memory recall and self-reported anxiety levels in students comparting native English-speaking instructor and non-native English-speaking instructors. *Next Slide*</a:t>
            </a:r>
          </a:p>
          <a:p>
            <a:endParaRPr lang="en-US" dirty="0"/>
          </a:p>
        </p:txBody>
      </p:sp>
      <p:sp>
        <p:nvSpPr>
          <p:cNvPr id="4" name="Slide Number Placeholder 3"/>
          <p:cNvSpPr>
            <a:spLocks noGrp="1"/>
          </p:cNvSpPr>
          <p:nvPr>
            <p:ph type="sldNum" sz="quarter" idx="5"/>
          </p:nvPr>
        </p:nvSpPr>
        <p:spPr/>
        <p:txBody>
          <a:bodyPr/>
          <a:lstStyle/>
          <a:p>
            <a:fld id="{7B443587-74C5-6B42-BA71-0DA98A0F5710}" type="slidenum">
              <a:rPr lang="en-US" smtClean="0"/>
              <a:t>1</a:t>
            </a:fld>
            <a:endParaRPr lang="en-US"/>
          </a:p>
        </p:txBody>
      </p:sp>
    </p:spTree>
    <p:extLst>
      <p:ext uri="{BB962C8B-B14F-4D97-AF65-F5344CB8AC3E}">
        <p14:creationId xmlns:p14="http://schemas.microsoft.com/office/powerpoint/2010/main" val="835482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Rubin and </a:t>
            </a:r>
            <a:r>
              <a:rPr lang="en-US" sz="1200" kern="1200" dirty="0" err="1">
                <a:solidFill>
                  <a:schemeClr val="tx1"/>
                </a:solidFill>
                <a:effectLst/>
                <a:latin typeface="+mn-lt"/>
                <a:ea typeface="+mn-ea"/>
                <a:cs typeface="+mn-cs"/>
              </a:rPr>
              <a:t>Subtirelu</a:t>
            </a:r>
            <a:r>
              <a:rPr lang="en-US" sz="1200" kern="1200" dirty="0">
                <a:solidFill>
                  <a:schemeClr val="tx1"/>
                </a:solidFill>
                <a:effectLst/>
                <a:latin typeface="+mn-lt"/>
                <a:ea typeface="+mn-ea"/>
                <a:cs typeface="+mn-cs"/>
              </a:rPr>
              <a:t> have found that </a:t>
            </a:r>
            <a:r>
              <a:rPr lang="en-US" dirty="0">
                <a:latin typeface="Times New Roman" panose="02020603050405020304" pitchFamily="18" charset="0"/>
                <a:cs typeface="Times New Roman" panose="02020603050405020304" pitchFamily="18" charset="0"/>
              </a:rPr>
              <a:t>non-native English speaking (NNES) instructors have been rated lower within course evaluations and are typically criticized for their accents</a:t>
            </a:r>
            <a:r>
              <a:rPr lang="en-US" sz="1200" kern="1200" dirty="0">
                <a:solidFill>
                  <a:schemeClr val="tx1"/>
                </a:solidFill>
                <a:effectLst/>
                <a:latin typeface="+mn-lt"/>
                <a:ea typeface="+mn-ea"/>
                <a:cs typeface="+mn-cs"/>
              </a:rPr>
              <a:t>. An easy assumption to made for this phenomenon is that it is due to racial stereotypes and biases. Another probable explanation, though, is the anxiety someone feels when communicating with someone outside of their group which is heightened even more in an online environment.</a:t>
            </a:r>
          </a:p>
          <a:p>
            <a:r>
              <a:rPr lang="en-US" sz="1200" kern="1200" dirty="0">
                <a:solidFill>
                  <a:schemeClr val="tx1"/>
                </a:solidFill>
                <a:effectLst/>
                <a:latin typeface="+mn-lt"/>
                <a:ea typeface="+mn-ea"/>
                <a:cs typeface="+mn-cs"/>
              </a:rPr>
              <a:t>	Previous research has shown that when a native English-speaker (NES) conversates with an NNES, their level of anxiety becomes naturally higher (</a:t>
            </a:r>
            <a:r>
              <a:rPr lang="en-US" sz="1200" kern="1200" dirty="0" err="1">
                <a:solidFill>
                  <a:schemeClr val="tx1"/>
                </a:solidFill>
                <a:effectLst/>
                <a:latin typeface="+mn-lt"/>
                <a:ea typeface="+mn-ea"/>
                <a:cs typeface="+mn-cs"/>
              </a:rPr>
              <a:t>Ahn</a:t>
            </a:r>
            <a:r>
              <a:rPr lang="en-US" sz="1200" kern="1200" dirty="0">
                <a:solidFill>
                  <a:schemeClr val="tx1"/>
                </a:solidFill>
                <a:effectLst/>
                <a:latin typeface="+mn-lt"/>
                <a:ea typeface="+mn-ea"/>
                <a:cs typeface="+mn-cs"/>
              </a:rPr>
              <a:t>, 2010; Hammer et al., 1998; </a:t>
            </a:r>
            <a:r>
              <a:rPr lang="en-US" sz="1200" kern="1200" dirty="0" err="1">
                <a:solidFill>
                  <a:schemeClr val="tx1"/>
                </a:solidFill>
                <a:effectLst/>
                <a:latin typeface="+mn-lt"/>
                <a:ea typeface="+mn-ea"/>
                <a:cs typeface="+mn-cs"/>
              </a:rPr>
              <a:t>Immamura</a:t>
            </a:r>
            <a:r>
              <a:rPr lang="en-US" sz="1200" kern="1200" dirty="0">
                <a:solidFill>
                  <a:schemeClr val="tx1"/>
                </a:solidFill>
                <a:effectLst/>
                <a:latin typeface="+mn-lt"/>
                <a:ea typeface="+mn-ea"/>
                <a:cs typeface="+mn-cs"/>
              </a:rPr>
              <a:t> et al., 2016; Stephan et al., 1999). This anxiety may stem from higher levels of cognitive load (</a:t>
            </a:r>
            <a:r>
              <a:rPr lang="en-US" sz="1200" kern="1200" dirty="0" err="1">
                <a:solidFill>
                  <a:schemeClr val="tx1"/>
                </a:solidFill>
                <a:effectLst/>
                <a:latin typeface="+mn-lt"/>
                <a:ea typeface="+mn-ea"/>
                <a:cs typeface="+mn-cs"/>
              </a:rPr>
              <a:t>Ahn</a:t>
            </a:r>
            <a:r>
              <a:rPr lang="en-US" sz="1200" kern="1200" dirty="0">
                <a:solidFill>
                  <a:schemeClr val="tx1"/>
                </a:solidFill>
                <a:effectLst/>
                <a:latin typeface="+mn-lt"/>
                <a:ea typeface="+mn-ea"/>
                <a:cs typeface="+mn-cs"/>
              </a:rPr>
              <a:t>, 2010; Mayer et al., 2003; King &amp; Finn, 2017) and intergroup communication anxiety (Berger, 1979; Berger &amp; Calabrese, 1975; </a:t>
            </a:r>
            <a:r>
              <a:rPr lang="en-US" sz="1200" kern="1200" dirty="0" err="1">
                <a:solidFill>
                  <a:schemeClr val="tx1"/>
                </a:solidFill>
                <a:effectLst/>
                <a:latin typeface="+mn-lt"/>
                <a:ea typeface="+mn-ea"/>
                <a:cs typeface="+mn-cs"/>
              </a:rPr>
              <a:t>Gudykunst</a:t>
            </a:r>
            <a:r>
              <a:rPr lang="en-US" sz="1200" kern="1200" dirty="0">
                <a:solidFill>
                  <a:schemeClr val="tx1"/>
                </a:solidFill>
                <a:effectLst/>
                <a:latin typeface="+mn-lt"/>
                <a:ea typeface="+mn-ea"/>
                <a:cs typeface="+mn-cs"/>
              </a:rPr>
              <a:t>, 1993; Stephan &amp; Stephan, 1985; Stephan et al., 1999). Cognitive load has been shown to be raised when communicating with an NNES both biological and psychologically. Biologically, it has been shown that more brain areas are activated in individuals communicating with NNES than when they are communicating with NES. Psychologically, students learning information from NNES show poorer performance on transfer tests and self-reported higher levels of anxiety. This anxiety can be related to intergroup anxiety which is the feeling of discomfort or anxiety while interacting with someone from a different group. This has been shown to affect how individuals from each group interpret each other and what can be recalled from the conversations that occur.</a:t>
            </a:r>
          </a:p>
          <a:p>
            <a:r>
              <a:rPr lang="en-US" sz="1200" kern="1200" dirty="0">
                <a:solidFill>
                  <a:schemeClr val="tx1"/>
                </a:solidFill>
                <a:effectLst/>
                <a:latin typeface="+mn-lt"/>
                <a:ea typeface="+mn-ea"/>
                <a:cs typeface="+mn-cs"/>
              </a:rPr>
              <a:t>	Other previous research has also shown that online learning environments already produce increased amounts of anxiety in students. This has been shown to affect students’ studying habits and levels of stress, but not directly affect student achievement in their classes. When paired with anxiety caused by interacting with an NNES instructor, it is possible that this can lead to a hinderance students’ learning.</a:t>
            </a:r>
          </a:p>
          <a:p>
            <a:r>
              <a:rPr lang="en-US" sz="1200" kern="1200" dirty="0">
                <a:solidFill>
                  <a:schemeClr val="tx1"/>
                </a:solidFill>
                <a:effectLst/>
                <a:latin typeface="+mn-lt"/>
                <a:ea typeface="+mn-ea"/>
                <a:cs typeface="+mn-cs"/>
              </a:rPr>
              <a:t>	No previous research has been conducted to test these concepts together as an interaction or otherwise. Our current study seeks to look at this and see if having an NNES or NES instructor affects recall and self-reported anxiety. *Next Slide*</a:t>
            </a:r>
            <a:br>
              <a:rPr lang="en-US" sz="1200"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5"/>
          </p:nvPr>
        </p:nvSpPr>
        <p:spPr/>
        <p:txBody>
          <a:bodyPr/>
          <a:lstStyle/>
          <a:p>
            <a:fld id="{7B443587-74C5-6B42-BA71-0DA98A0F5710}" type="slidenum">
              <a:rPr lang="en-US" smtClean="0"/>
              <a:t>2</a:t>
            </a:fld>
            <a:endParaRPr lang="en-US"/>
          </a:p>
        </p:txBody>
      </p:sp>
    </p:spTree>
    <p:extLst>
      <p:ext uri="{BB962C8B-B14F-4D97-AF65-F5344CB8AC3E}">
        <p14:creationId xmlns:p14="http://schemas.microsoft.com/office/powerpoint/2010/main" val="2649525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Our study is currently ongoing, but we have collected some preliminary data. We had 64 undergraduate psychology students from EKU participate in the study and they received outside activity credits that are required for some classes for participating. Each participant was randomly assigned to one of two conditions through an online survey site called Qualtrics. Each condition contained four lecture videos describing four important forces of flight with two of the four videos being taught by an NNES instructor and the other two by a NES instructor.</a:t>
            </a:r>
          </a:p>
          <a:p>
            <a:r>
              <a:rPr lang="en-US" sz="1200" kern="1200" dirty="0">
                <a:solidFill>
                  <a:schemeClr val="tx1"/>
                </a:solidFill>
                <a:effectLst/>
                <a:latin typeface="+mn-lt"/>
                <a:ea typeface="+mn-ea"/>
                <a:cs typeface="+mn-cs"/>
              </a:rPr>
              <a:t>	Before watching the lecture videos, participants were asked to answer preliminary questions about their knowledge on airplane flight. Afterwards, participants watched two lecture videos taught by either the NNES or NES instructor and were asked recall questions after each video. After the recall questions for the second video, participants were asked to fill out a self-reported anxiety scale. The process was repeated for the last two lecture videos except with the opposite instructor from the first two videos. Once they filled out the anxiety scale the second time, they were asked to fill out a scale based on their experience with the Chinese language and accent and demographics information. *Next Slide*</a:t>
            </a:r>
          </a:p>
          <a:p>
            <a:endParaRPr lang="en-US" dirty="0"/>
          </a:p>
        </p:txBody>
      </p:sp>
      <p:sp>
        <p:nvSpPr>
          <p:cNvPr id="4" name="Slide Number Placeholder 3"/>
          <p:cNvSpPr>
            <a:spLocks noGrp="1"/>
          </p:cNvSpPr>
          <p:nvPr>
            <p:ph type="sldNum" sz="quarter" idx="5"/>
          </p:nvPr>
        </p:nvSpPr>
        <p:spPr/>
        <p:txBody>
          <a:bodyPr/>
          <a:lstStyle/>
          <a:p>
            <a:fld id="{7B443587-74C5-6B42-BA71-0DA98A0F5710}" type="slidenum">
              <a:rPr lang="en-US" smtClean="0"/>
              <a:t>3</a:t>
            </a:fld>
            <a:endParaRPr lang="en-US"/>
          </a:p>
        </p:txBody>
      </p:sp>
    </p:spTree>
    <p:extLst>
      <p:ext uri="{BB962C8B-B14F-4D97-AF65-F5344CB8AC3E}">
        <p14:creationId xmlns:p14="http://schemas.microsoft.com/office/powerpoint/2010/main" val="919720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again, preliminary data for this study is being collected and is currently ongoing. For the 64 preliminary participants, we conducted a one-way ANOVA to calculate differences between anxiety for the NNES instructor and NES instructor. So far, it shows that participants viewings of the NNES instructor brings about higher levels of anxiety than when participants viewed the NES instructor. We are currently working on analysis for memory recall to determine differences but are anticipating on finding participants to have higher recall from viewing the NES instructor rather than the NNES instructor.</a:t>
            </a:r>
          </a:p>
          <a:p>
            <a:r>
              <a:rPr lang="en-US" dirty="0"/>
              <a:t>	That is all for this presentation. Does anyone have any questions?</a:t>
            </a:r>
          </a:p>
        </p:txBody>
      </p:sp>
      <p:sp>
        <p:nvSpPr>
          <p:cNvPr id="4" name="Slide Number Placeholder 3"/>
          <p:cNvSpPr>
            <a:spLocks noGrp="1"/>
          </p:cNvSpPr>
          <p:nvPr>
            <p:ph type="sldNum" sz="quarter" idx="5"/>
          </p:nvPr>
        </p:nvSpPr>
        <p:spPr/>
        <p:txBody>
          <a:bodyPr/>
          <a:lstStyle/>
          <a:p>
            <a:fld id="{7B443587-74C5-6B42-BA71-0DA98A0F5710}" type="slidenum">
              <a:rPr lang="en-US" smtClean="0"/>
              <a:t>4</a:t>
            </a:fld>
            <a:endParaRPr lang="en-US"/>
          </a:p>
        </p:txBody>
      </p:sp>
    </p:spTree>
    <p:extLst>
      <p:ext uri="{BB962C8B-B14F-4D97-AF65-F5344CB8AC3E}">
        <p14:creationId xmlns:p14="http://schemas.microsoft.com/office/powerpoint/2010/main" val="1804840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A2CB7-5DA4-8840-8E29-050F263F18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2EB2BD4-29F9-C643-843A-44582A81A8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02797B-1DAE-AB49-A5F1-C44B9F601E82}"/>
              </a:ext>
            </a:extLst>
          </p:cNvPr>
          <p:cNvSpPr>
            <a:spLocks noGrp="1"/>
          </p:cNvSpPr>
          <p:nvPr>
            <p:ph type="dt" sz="half" idx="10"/>
          </p:nvPr>
        </p:nvSpPr>
        <p:spPr/>
        <p:txBody>
          <a:bodyPr/>
          <a:lstStyle/>
          <a:p>
            <a:fld id="{C1E218B1-C158-D84A-A81C-DB5495A9990E}" type="datetimeFigureOut">
              <a:rPr lang="en-US" smtClean="0"/>
              <a:t>11/3/21</a:t>
            </a:fld>
            <a:endParaRPr lang="en-US"/>
          </a:p>
        </p:txBody>
      </p:sp>
      <p:sp>
        <p:nvSpPr>
          <p:cNvPr id="5" name="Footer Placeholder 4">
            <a:extLst>
              <a:ext uri="{FF2B5EF4-FFF2-40B4-BE49-F238E27FC236}">
                <a16:creationId xmlns:a16="http://schemas.microsoft.com/office/drawing/2014/main" id="{B738A1F9-155B-B14D-B06F-D5BD56B62A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77E892-ACFD-2244-B87A-B2253B1E8F19}"/>
              </a:ext>
            </a:extLst>
          </p:cNvPr>
          <p:cNvSpPr>
            <a:spLocks noGrp="1"/>
          </p:cNvSpPr>
          <p:nvPr>
            <p:ph type="sldNum" sz="quarter" idx="12"/>
          </p:nvPr>
        </p:nvSpPr>
        <p:spPr/>
        <p:txBody>
          <a:bodyPr/>
          <a:lstStyle/>
          <a:p>
            <a:fld id="{29CFB525-575B-764D-ABE1-28BD5B3CD70B}" type="slidenum">
              <a:rPr lang="en-US" smtClean="0"/>
              <a:t>‹#›</a:t>
            </a:fld>
            <a:endParaRPr lang="en-US"/>
          </a:p>
        </p:txBody>
      </p:sp>
    </p:spTree>
    <p:extLst>
      <p:ext uri="{BB962C8B-B14F-4D97-AF65-F5344CB8AC3E}">
        <p14:creationId xmlns:p14="http://schemas.microsoft.com/office/powerpoint/2010/main" val="2093283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C945E-F133-DB4A-BC5E-02FFD98C08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EAFBF3-7EA6-EB4D-9A61-7FB4AD0843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61516A-35EC-1B42-91AD-17C440E55C57}"/>
              </a:ext>
            </a:extLst>
          </p:cNvPr>
          <p:cNvSpPr>
            <a:spLocks noGrp="1"/>
          </p:cNvSpPr>
          <p:nvPr>
            <p:ph type="dt" sz="half" idx="10"/>
          </p:nvPr>
        </p:nvSpPr>
        <p:spPr/>
        <p:txBody>
          <a:bodyPr/>
          <a:lstStyle/>
          <a:p>
            <a:fld id="{C1E218B1-C158-D84A-A81C-DB5495A9990E}" type="datetimeFigureOut">
              <a:rPr lang="en-US" smtClean="0"/>
              <a:t>11/3/21</a:t>
            </a:fld>
            <a:endParaRPr lang="en-US"/>
          </a:p>
        </p:txBody>
      </p:sp>
      <p:sp>
        <p:nvSpPr>
          <p:cNvPr id="5" name="Footer Placeholder 4">
            <a:extLst>
              <a:ext uri="{FF2B5EF4-FFF2-40B4-BE49-F238E27FC236}">
                <a16:creationId xmlns:a16="http://schemas.microsoft.com/office/drawing/2014/main" id="{802B983A-9688-4E4D-AEE6-EDAF7ABA6B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333FD6-7806-7347-8828-260232A40C12}"/>
              </a:ext>
            </a:extLst>
          </p:cNvPr>
          <p:cNvSpPr>
            <a:spLocks noGrp="1"/>
          </p:cNvSpPr>
          <p:nvPr>
            <p:ph type="sldNum" sz="quarter" idx="12"/>
          </p:nvPr>
        </p:nvSpPr>
        <p:spPr/>
        <p:txBody>
          <a:bodyPr/>
          <a:lstStyle/>
          <a:p>
            <a:fld id="{29CFB525-575B-764D-ABE1-28BD5B3CD70B}" type="slidenum">
              <a:rPr lang="en-US" smtClean="0"/>
              <a:t>‹#›</a:t>
            </a:fld>
            <a:endParaRPr lang="en-US"/>
          </a:p>
        </p:txBody>
      </p:sp>
    </p:spTree>
    <p:extLst>
      <p:ext uri="{BB962C8B-B14F-4D97-AF65-F5344CB8AC3E}">
        <p14:creationId xmlns:p14="http://schemas.microsoft.com/office/powerpoint/2010/main" val="4294196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6055CC-5749-0F4F-9C70-62333B6A63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1BE984-6969-1044-8BB3-CEC4C60E5E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F434FB-41F2-464A-BDC8-E14795DE64A6}"/>
              </a:ext>
            </a:extLst>
          </p:cNvPr>
          <p:cNvSpPr>
            <a:spLocks noGrp="1"/>
          </p:cNvSpPr>
          <p:nvPr>
            <p:ph type="dt" sz="half" idx="10"/>
          </p:nvPr>
        </p:nvSpPr>
        <p:spPr/>
        <p:txBody>
          <a:bodyPr/>
          <a:lstStyle/>
          <a:p>
            <a:fld id="{C1E218B1-C158-D84A-A81C-DB5495A9990E}" type="datetimeFigureOut">
              <a:rPr lang="en-US" smtClean="0"/>
              <a:t>11/3/21</a:t>
            </a:fld>
            <a:endParaRPr lang="en-US"/>
          </a:p>
        </p:txBody>
      </p:sp>
      <p:sp>
        <p:nvSpPr>
          <p:cNvPr id="5" name="Footer Placeholder 4">
            <a:extLst>
              <a:ext uri="{FF2B5EF4-FFF2-40B4-BE49-F238E27FC236}">
                <a16:creationId xmlns:a16="http://schemas.microsoft.com/office/drawing/2014/main" id="{24480CAD-9DC9-7045-929D-9CB8ED9DCB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3D6631-2324-BB49-B11E-A941D94FE013}"/>
              </a:ext>
            </a:extLst>
          </p:cNvPr>
          <p:cNvSpPr>
            <a:spLocks noGrp="1"/>
          </p:cNvSpPr>
          <p:nvPr>
            <p:ph type="sldNum" sz="quarter" idx="12"/>
          </p:nvPr>
        </p:nvSpPr>
        <p:spPr/>
        <p:txBody>
          <a:bodyPr/>
          <a:lstStyle/>
          <a:p>
            <a:fld id="{29CFB525-575B-764D-ABE1-28BD5B3CD70B}" type="slidenum">
              <a:rPr lang="en-US" smtClean="0"/>
              <a:t>‹#›</a:t>
            </a:fld>
            <a:endParaRPr lang="en-US"/>
          </a:p>
        </p:txBody>
      </p:sp>
    </p:spTree>
    <p:extLst>
      <p:ext uri="{BB962C8B-B14F-4D97-AF65-F5344CB8AC3E}">
        <p14:creationId xmlns:p14="http://schemas.microsoft.com/office/powerpoint/2010/main" val="111807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99CD2-2304-9143-B86F-D3445E69AA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341F1C-55AC-3449-A6ED-554B58E86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91911B-F6D9-434E-98D6-5ADD3FB62B25}"/>
              </a:ext>
            </a:extLst>
          </p:cNvPr>
          <p:cNvSpPr>
            <a:spLocks noGrp="1"/>
          </p:cNvSpPr>
          <p:nvPr>
            <p:ph type="dt" sz="half" idx="10"/>
          </p:nvPr>
        </p:nvSpPr>
        <p:spPr/>
        <p:txBody>
          <a:bodyPr/>
          <a:lstStyle/>
          <a:p>
            <a:fld id="{C1E218B1-C158-D84A-A81C-DB5495A9990E}" type="datetimeFigureOut">
              <a:rPr lang="en-US" smtClean="0"/>
              <a:t>11/3/21</a:t>
            </a:fld>
            <a:endParaRPr lang="en-US"/>
          </a:p>
        </p:txBody>
      </p:sp>
      <p:sp>
        <p:nvSpPr>
          <p:cNvPr id="5" name="Footer Placeholder 4">
            <a:extLst>
              <a:ext uri="{FF2B5EF4-FFF2-40B4-BE49-F238E27FC236}">
                <a16:creationId xmlns:a16="http://schemas.microsoft.com/office/drawing/2014/main" id="{F97C43E8-FDA1-934B-A853-126AEFBFD0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41662A-BA68-8243-A24A-24FD042F8CCA}"/>
              </a:ext>
            </a:extLst>
          </p:cNvPr>
          <p:cNvSpPr>
            <a:spLocks noGrp="1"/>
          </p:cNvSpPr>
          <p:nvPr>
            <p:ph type="sldNum" sz="quarter" idx="12"/>
          </p:nvPr>
        </p:nvSpPr>
        <p:spPr/>
        <p:txBody>
          <a:bodyPr/>
          <a:lstStyle/>
          <a:p>
            <a:fld id="{29CFB525-575B-764D-ABE1-28BD5B3CD70B}" type="slidenum">
              <a:rPr lang="en-US" smtClean="0"/>
              <a:t>‹#›</a:t>
            </a:fld>
            <a:endParaRPr lang="en-US"/>
          </a:p>
        </p:txBody>
      </p:sp>
    </p:spTree>
    <p:extLst>
      <p:ext uri="{BB962C8B-B14F-4D97-AF65-F5344CB8AC3E}">
        <p14:creationId xmlns:p14="http://schemas.microsoft.com/office/powerpoint/2010/main" val="4007808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805CD-A122-B746-A545-F46557F6D7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D6409F-C1CA-D34B-BA64-DF41C9B954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F078A2-2B60-3A46-8A9D-8C305B121EDC}"/>
              </a:ext>
            </a:extLst>
          </p:cNvPr>
          <p:cNvSpPr>
            <a:spLocks noGrp="1"/>
          </p:cNvSpPr>
          <p:nvPr>
            <p:ph type="dt" sz="half" idx="10"/>
          </p:nvPr>
        </p:nvSpPr>
        <p:spPr/>
        <p:txBody>
          <a:bodyPr/>
          <a:lstStyle/>
          <a:p>
            <a:fld id="{C1E218B1-C158-D84A-A81C-DB5495A9990E}" type="datetimeFigureOut">
              <a:rPr lang="en-US" smtClean="0"/>
              <a:t>11/3/21</a:t>
            </a:fld>
            <a:endParaRPr lang="en-US"/>
          </a:p>
        </p:txBody>
      </p:sp>
      <p:sp>
        <p:nvSpPr>
          <p:cNvPr id="5" name="Footer Placeholder 4">
            <a:extLst>
              <a:ext uri="{FF2B5EF4-FFF2-40B4-BE49-F238E27FC236}">
                <a16:creationId xmlns:a16="http://schemas.microsoft.com/office/drawing/2014/main" id="{2E1C074D-C049-DB49-AD62-C20379F93F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D95076-1BBA-6045-BA5E-E7679F3D674C}"/>
              </a:ext>
            </a:extLst>
          </p:cNvPr>
          <p:cNvSpPr>
            <a:spLocks noGrp="1"/>
          </p:cNvSpPr>
          <p:nvPr>
            <p:ph type="sldNum" sz="quarter" idx="12"/>
          </p:nvPr>
        </p:nvSpPr>
        <p:spPr/>
        <p:txBody>
          <a:bodyPr/>
          <a:lstStyle/>
          <a:p>
            <a:fld id="{29CFB525-575B-764D-ABE1-28BD5B3CD70B}" type="slidenum">
              <a:rPr lang="en-US" smtClean="0"/>
              <a:t>‹#›</a:t>
            </a:fld>
            <a:endParaRPr lang="en-US"/>
          </a:p>
        </p:txBody>
      </p:sp>
    </p:spTree>
    <p:extLst>
      <p:ext uri="{BB962C8B-B14F-4D97-AF65-F5344CB8AC3E}">
        <p14:creationId xmlns:p14="http://schemas.microsoft.com/office/powerpoint/2010/main" val="2397706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106F3-D594-F248-8431-CFE3814E97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8853F9-23F1-B14A-9984-3C05D4B68F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2A107D-234A-A945-9846-C62D15412B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E12D00-8250-534C-9132-6A8668F00760}"/>
              </a:ext>
            </a:extLst>
          </p:cNvPr>
          <p:cNvSpPr>
            <a:spLocks noGrp="1"/>
          </p:cNvSpPr>
          <p:nvPr>
            <p:ph type="dt" sz="half" idx="10"/>
          </p:nvPr>
        </p:nvSpPr>
        <p:spPr/>
        <p:txBody>
          <a:bodyPr/>
          <a:lstStyle/>
          <a:p>
            <a:fld id="{C1E218B1-C158-D84A-A81C-DB5495A9990E}" type="datetimeFigureOut">
              <a:rPr lang="en-US" smtClean="0"/>
              <a:t>11/3/21</a:t>
            </a:fld>
            <a:endParaRPr lang="en-US"/>
          </a:p>
        </p:txBody>
      </p:sp>
      <p:sp>
        <p:nvSpPr>
          <p:cNvPr id="6" name="Footer Placeholder 5">
            <a:extLst>
              <a:ext uri="{FF2B5EF4-FFF2-40B4-BE49-F238E27FC236}">
                <a16:creationId xmlns:a16="http://schemas.microsoft.com/office/drawing/2014/main" id="{2752927B-8BF3-3F42-9B4A-B5C94BF674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DD4B39-E9A0-AD47-B611-CCF6890A6738}"/>
              </a:ext>
            </a:extLst>
          </p:cNvPr>
          <p:cNvSpPr>
            <a:spLocks noGrp="1"/>
          </p:cNvSpPr>
          <p:nvPr>
            <p:ph type="sldNum" sz="quarter" idx="12"/>
          </p:nvPr>
        </p:nvSpPr>
        <p:spPr/>
        <p:txBody>
          <a:bodyPr/>
          <a:lstStyle/>
          <a:p>
            <a:fld id="{29CFB525-575B-764D-ABE1-28BD5B3CD70B}" type="slidenum">
              <a:rPr lang="en-US" smtClean="0"/>
              <a:t>‹#›</a:t>
            </a:fld>
            <a:endParaRPr lang="en-US"/>
          </a:p>
        </p:txBody>
      </p:sp>
    </p:spTree>
    <p:extLst>
      <p:ext uri="{BB962C8B-B14F-4D97-AF65-F5344CB8AC3E}">
        <p14:creationId xmlns:p14="http://schemas.microsoft.com/office/powerpoint/2010/main" val="1064322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4A804-65EA-F043-BC6C-CB40693154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E0F939-851D-8D4A-931E-5E352E1F27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5A0E1A-27A2-D243-8BA9-E93C418986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A790F3-B326-384D-A2F3-3F351831D1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ECC139-6534-0C48-BDE0-91557D24B5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39CC107-9263-3746-8EC4-027D09BE870F}"/>
              </a:ext>
            </a:extLst>
          </p:cNvPr>
          <p:cNvSpPr>
            <a:spLocks noGrp="1"/>
          </p:cNvSpPr>
          <p:nvPr>
            <p:ph type="dt" sz="half" idx="10"/>
          </p:nvPr>
        </p:nvSpPr>
        <p:spPr/>
        <p:txBody>
          <a:bodyPr/>
          <a:lstStyle/>
          <a:p>
            <a:fld id="{C1E218B1-C158-D84A-A81C-DB5495A9990E}" type="datetimeFigureOut">
              <a:rPr lang="en-US" smtClean="0"/>
              <a:t>11/3/21</a:t>
            </a:fld>
            <a:endParaRPr lang="en-US"/>
          </a:p>
        </p:txBody>
      </p:sp>
      <p:sp>
        <p:nvSpPr>
          <p:cNvPr id="8" name="Footer Placeholder 7">
            <a:extLst>
              <a:ext uri="{FF2B5EF4-FFF2-40B4-BE49-F238E27FC236}">
                <a16:creationId xmlns:a16="http://schemas.microsoft.com/office/drawing/2014/main" id="{01FDD08F-6240-A04C-AB24-1C79B91935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5E38A8-B244-9249-85D2-559B9FF1973B}"/>
              </a:ext>
            </a:extLst>
          </p:cNvPr>
          <p:cNvSpPr>
            <a:spLocks noGrp="1"/>
          </p:cNvSpPr>
          <p:nvPr>
            <p:ph type="sldNum" sz="quarter" idx="12"/>
          </p:nvPr>
        </p:nvSpPr>
        <p:spPr/>
        <p:txBody>
          <a:bodyPr/>
          <a:lstStyle/>
          <a:p>
            <a:fld id="{29CFB525-575B-764D-ABE1-28BD5B3CD70B}" type="slidenum">
              <a:rPr lang="en-US" smtClean="0"/>
              <a:t>‹#›</a:t>
            </a:fld>
            <a:endParaRPr lang="en-US"/>
          </a:p>
        </p:txBody>
      </p:sp>
    </p:spTree>
    <p:extLst>
      <p:ext uri="{BB962C8B-B14F-4D97-AF65-F5344CB8AC3E}">
        <p14:creationId xmlns:p14="http://schemas.microsoft.com/office/powerpoint/2010/main" val="3446592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3F37F-C730-1E4C-B60C-63CFE2EA17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C21EED-CD99-3C49-8B80-4BFD93648795}"/>
              </a:ext>
            </a:extLst>
          </p:cNvPr>
          <p:cNvSpPr>
            <a:spLocks noGrp="1"/>
          </p:cNvSpPr>
          <p:nvPr>
            <p:ph type="dt" sz="half" idx="10"/>
          </p:nvPr>
        </p:nvSpPr>
        <p:spPr/>
        <p:txBody>
          <a:bodyPr/>
          <a:lstStyle/>
          <a:p>
            <a:fld id="{C1E218B1-C158-D84A-A81C-DB5495A9990E}" type="datetimeFigureOut">
              <a:rPr lang="en-US" smtClean="0"/>
              <a:t>11/3/21</a:t>
            </a:fld>
            <a:endParaRPr lang="en-US"/>
          </a:p>
        </p:txBody>
      </p:sp>
      <p:sp>
        <p:nvSpPr>
          <p:cNvPr id="4" name="Footer Placeholder 3">
            <a:extLst>
              <a:ext uri="{FF2B5EF4-FFF2-40B4-BE49-F238E27FC236}">
                <a16:creationId xmlns:a16="http://schemas.microsoft.com/office/drawing/2014/main" id="{73F27B35-AA7C-B741-AFA7-B6A292C9F9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1D5DDB-3D4F-4845-885F-21C2F778FF10}"/>
              </a:ext>
            </a:extLst>
          </p:cNvPr>
          <p:cNvSpPr>
            <a:spLocks noGrp="1"/>
          </p:cNvSpPr>
          <p:nvPr>
            <p:ph type="sldNum" sz="quarter" idx="12"/>
          </p:nvPr>
        </p:nvSpPr>
        <p:spPr/>
        <p:txBody>
          <a:bodyPr/>
          <a:lstStyle/>
          <a:p>
            <a:fld id="{29CFB525-575B-764D-ABE1-28BD5B3CD70B}" type="slidenum">
              <a:rPr lang="en-US" smtClean="0"/>
              <a:t>‹#›</a:t>
            </a:fld>
            <a:endParaRPr lang="en-US"/>
          </a:p>
        </p:txBody>
      </p:sp>
    </p:spTree>
    <p:extLst>
      <p:ext uri="{BB962C8B-B14F-4D97-AF65-F5344CB8AC3E}">
        <p14:creationId xmlns:p14="http://schemas.microsoft.com/office/powerpoint/2010/main" val="3384871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10F4E9-98D0-4E46-864B-FD63C14401D4}"/>
              </a:ext>
            </a:extLst>
          </p:cNvPr>
          <p:cNvSpPr>
            <a:spLocks noGrp="1"/>
          </p:cNvSpPr>
          <p:nvPr>
            <p:ph type="dt" sz="half" idx="10"/>
          </p:nvPr>
        </p:nvSpPr>
        <p:spPr/>
        <p:txBody>
          <a:bodyPr/>
          <a:lstStyle/>
          <a:p>
            <a:fld id="{C1E218B1-C158-D84A-A81C-DB5495A9990E}" type="datetimeFigureOut">
              <a:rPr lang="en-US" smtClean="0"/>
              <a:t>11/3/21</a:t>
            </a:fld>
            <a:endParaRPr lang="en-US"/>
          </a:p>
        </p:txBody>
      </p:sp>
      <p:sp>
        <p:nvSpPr>
          <p:cNvPr id="3" name="Footer Placeholder 2">
            <a:extLst>
              <a:ext uri="{FF2B5EF4-FFF2-40B4-BE49-F238E27FC236}">
                <a16:creationId xmlns:a16="http://schemas.microsoft.com/office/drawing/2014/main" id="{77FE02B4-9026-2C4F-B7EE-5C7B607765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855A22-208F-494A-913D-1C9B8839AF07}"/>
              </a:ext>
            </a:extLst>
          </p:cNvPr>
          <p:cNvSpPr>
            <a:spLocks noGrp="1"/>
          </p:cNvSpPr>
          <p:nvPr>
            <p:ph type="sldNum" sz="quarter" idx="12"/>
          </p:nvPr>
        </p:nvSpPr>
        <p:spPr/>
        <p:txBody>
          <a:bodyPr/>
          <a:lstStyle/>
          <a:p>
            <a:fld id="{29CFB525-575B-764D-ABE1-28BD5B3CD70B}" type="slidenum">
              <a:rPr lang="en-US" smtClean="0"/>
              <a:t>‹#›</a:t>
            </a:fld>
            <a:endParaRPr lang="en-US"/>
          </a:p>
        </p:txBody>
      </p:sp>
    </p:spTree>
    <p:extLst>
      <p:ext uri="{BB962C8B-B14F-4D97-AF65-F5344CB8AC3E}">
        <p14:creationId xmlns:p14="http://schemas.microsoft.com/office/powerpoint/2010/main" val="267556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A9131-2100-5F4F-8F5E-1B5203E9B5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E25BE5-358E-8648-B812-CF5CD8ABB3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8ECF2-302D-6D41-8985-ECED5CABF9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B72B12-ABEE-064E-82DD-2FF874DCFB17}"/>
              </a:ext>
            </a:extLst>
          </p:cNvPr>
          <p:cNvSpPr>
            <a:spLocks noGrp="1"/>
          </p:cNvSpPr>
          <p:nvPr>
            <p:ph type="dt" sz="half" idx="10"/>
          </p:nvPr>
        </p:nvSpPr>
        <p:spPr/>
        <p:txBody>
          <a:bodyPr/>
          <a:lstStyle/>
          <a:p>
            <a:fld id="{C1E218B1-C158-D84A-A81C-DB5495A9990E}" type="datetimeFigureOut">
              <a:rPr lang="en-US" smtClean="0"/>
              <a:t>11/3/21</a:t>
            </a:fld>
            <a:endParaRPr lang="en-US"/>
          </a:p>
        </p:txBody>
      </p:sp>
      <p:sp>
        <p:nvSpPr>
          <p:cNvPr id="6" name="Footer Placeholder 5">
            <a:extLst>
              <a:ext uri="{FF2B5EF4-FFF2-40B4-BE49-F238E27FC236}">
                <a16:creationId xmlns:a16="http://schemas.microsoft.com/office/drawing/2014/main" id="{8765207D-8C03-8A45-8CBE-C068DBEB95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9E1AAE-66A1-D945-AC62-FF586655BAEE}"/>
              </a:ext>
            </a:extLst>
          </p:cNvPr>
          <p:cNvSpPr>
            <a:spLocks noGrp="1"/>
          </p:cNvSpPr>
          <p:nvPr>
            <p:ph type="sldNum" sz="quarter" idx="12"/>
          </p:nvPr>
        </p:nvSpPr>
        <p:spPr/>
        <p:txBody>
          <a:bodyPr/>
          <a:lstStyle/>
          <a:p>
            <a:fld id="{29CFB525-575B-764D-ABE1-28BD5B3CD70B}" type="slidenum">
              <a:rPr lang="en-US" smtClean="0"/>
              <a:t>‹#›</a:t>
            </a:fld>
            <a:endParaRPr lang="en-US"/>
          </a:p>
        </p:txBody>
      </p:sp>
    </p:spTree>
    <p:extLst>
      <p:ext uri="{BB962C8B-B14F-4D97-AF65-F5344CB8AC3E}">
        <p14:creationId xmlns:p14="http://schemas.microsoft.com/office/powerpoint/2010/main" val="1506520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84747-0759-BA40-B3D8-8132570441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2D751E-0423-6E46-924A-4876F7D15D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35784D-007D-E247-BCF8-C2CDF37B39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15D1A8-7AE6-2B44-9D94-F8FB77846E27}"/>
              </a:ext>
            </a:extLst>
          </p:cNvPr>
          <p:cNvSpPr>
            <a:spLocks noGrp="1"/>
          </p:cNvSpPr>
          <p:nvPr>
            <p:ph type="dt" sz="half" idx="10"/>
          </p:nvPr>
        </p:nvSpPr>
        <p:spPr/>
        <p:txBody>
          <a:bodyPr/>
          <a:lstStyle/>
          <a:p>
            <a:fld id="{C1E218B1-C158-D84A-A81C-DB5495A9990E}" type="datetimeFigureOut">
              <a:rPr lang="en-US" smtClean="0"/>
              <a:t>11/3/21</a:t>
            </a:fld>
            <a:endParaRPr lang="en-US"/>
          </a:p>
        </p:txBody>
      </p:sp>
      <p:sp>
        <p:nvSpPr>
          <p:cNvPr id="6" name="Footer Placeholder 5">
            <a:extLst>
              <a:ext uri="{FF2B5EF4-FFF2-40B4-BE49-F238E27FC236}">
                <a16:creationId xmlns:a16="http://schemas.microsoft.com/office/drawing/2014/main" id="{0367BEF8-057A-1747-84A5-AF0FFDCBD4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12C10F-2CC3-D942-A67D-8D17190BAC24}"/>
              </a:ext>
            </a:extLst>
          </p:cNvPr>
          <p:cNvSpPr>
            <a:spLocks noGrp="1"/>
          </p:cNvSpPr>
          <p:nvPr>
            <p:ph type="sldNum" sz="quarter" idx="12"/>
          </p:nvPr>
        </p:nvSpPr>
        <p:spPr/>
        <p:txBody>
          <a:bodyPr/>
          <a:lstStyle/>
          <a:p>
            <a:fld id="{29CFB525-575B-764D-ABE1-28BD5B3CD70B}" type="slidenum">
              <a:rPr lang="en-US" smtClean="0"/>
              <a:t>‹#›</a:t>
            </a:fld>
            <a:endParaRPr lang="en-US"/>
          </a:p>
        </p:txBody>
      </p:sp>
    </p:spTree>
    <p:extLst>
      <p:ext uri="{BB962C8B-B14F-4D97-AF65-F5344CB8AC3E}">
        <p14:creationId xmlns:p14="http://schemas.microsoft.com/office/powerpoint/2010/main" val="94194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DA880C-9FC9-174C-AE2E-4DBCC1B179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B64189B-B466-D245-B615-1A8361DC38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1753C9-805A-F743-BB4B-7BBBF8CACC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E218B1-C158-D84A-A81C-DB5495A9990E}" type="datetimeFigureOut">
              <a:rPr lang="en-US" smtClean="0"/>
              <a:t>11/3/21</a:t>
            </a:fld>
            <a:endParaRPr lang="en-US"/>
          </a:p>
        </p:txBody>
      </p:sp>
      <p:sp>
        <p:nvSpPr>
          <p:cNvPr id="5" name="Footer Placeholder 4">
            <a:extLst>
              <a:ext uri="{FF2B5EF4-FFF2-40B4-BE49-F238E27FC236}">
                <a16:creationId xmlns:a16="http://schemas.microsoft.com/office/drawing/2014/main" id="{41A99536-7593-5546-8670-87B56F256A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FD43DD3-08A3-2543-A040-A6F454FD24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FB525-575B-764D-ABE1-28BD5B3CD70B}" type="slidenum">
              <a:rPr lang="en-US" smtClean="0"/>
              <a:t>‹#›</a:t>
            </a:fld>
            <a:endParaRPr lang="en-US"/>
          </a:p>
        </p:txBody>
      </p:sp>
    </p:spTree>
    <p:extLst>
      <p:ext uri="{BB962C8B-B14F-4D97-AF65-F5344CB8AC3E}">
        <p14:creationId xmlns:p14="http://schemas.microsoft.com/office/powerpoint/2010/main" val="3070206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doi.org/10.1017/S00474045414000736"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A9A3-C671-A449-823E-F43EA98E1076}"/>
              </a:ext>
            </a:extLst>
          </p:cNvPr>
          <p:cNvSpPr>
            <a:spLocks noGrp="1"/>
          </p:cNvSpPr>
          <p:nvPr>
            <p:ph type="ctrTitle"/>
          </p:nvPr>
        </p:nvSpPr>
        <p:spPr>
          <a:xfrm>
            <a:off x="836897" y="116747"/>
            <a:ext cx="11450796" cy="1179017"/>
          </a:xfrm>
        </p:spPr>
        <p:txBody>
          <a:bodyPr>
            <a:normAutofit fontScale="90000"/>
          </a:bodyPr>
          <a:lstStyle/>
          <a:p>
            <a:pPr>
              <a:lnSpc>
                <a:spcPct val="150000"/>
              </a:lnSpc>
            </a:pPr>
            <a:r>
              <a:rPr lang="en-US" sz="2200" dirty="0">
                <a:latin typeface="Times New Roman" panose="02020603050405020304" pitchFamily="18" charset="0"/>
                <a:cs typeface="Times New Roman" panose="02020603050405020304" pitchFamily="18" charset="0"/>
              </a:rPr>
              <a:t>Non-Native English-Speaking Instructors and Online Learning</a:t>
            </a:r>
            <a:br>
              <a:rPr lang="en-US" sz="2321" b="1"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Katelyn McClure, Christian Phillips, Benjamin Meadows, Hung-Tao M. Chen</a:t>
            </a: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Department of Psychology, Eastern Kentucky University</a:t>
            </a:r>
          </a:p>
        </p:txBody>
      </p:sp>
      <p:pic>
        <p:nvPicPr>
          <p:cNvPr id="4" name="Picture 2" descr="Image result for eku logo">
            <a:extLst>
              <a:ext uri="{FF2B5EF4-FFF2-40B4-BE49-F238E27FC236}">
                <a16:creationId xmlns:a16="http://schemas.microsoft.com/office/drawing/2014/main" id="{5420A296-F0D5-C345-8AD4-1914D99050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53" y="-777975"/>
            <a:ext cx="2818282" cy="281828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F8431C5A-4742-234A-8286-19E61C9EC5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80130" y="85114"/>
            <a:ext cx="1179017" cy="1179017"/>
          </a:xfrm>
          <a:prstGeom prst="rect">
            <a:avLst/>
          </a:prstGeom>
        </p:spPr>
      </p:pic>
      <p:sp>
        <p:nvSpPr>
          <p:cNvPr id="7" name="Line 336">
            <a:extLst>
              <a:ext uri="{FF2B5EF4-FFF2-40B4-BE49-F238E27FC236}">
                <a16:creationId xmlns:a16="http://schemas.microsoft.com/office/drawing/2014/main" id="{F16966D3-4695-5044-B46B-4DBD3DDFC86C}"/>
              </a:ext>
            </a:extLst>
          </p:cNvPr>
          <p:cNvSpPr>
            <a:spLocks noChangeShapeType="1"/>
          </p:cNvSpPr>
          <p:nvPr/>
        </p:nvSpPr>
        <p:spPr bwMode="auto">
          <a:xfrm flipV="1">
            <a:off x="0" y="1407975"/>
            <a:ext cx="12191999" cy="26651"/>
          </a:xfrm>
          <a:prstGeom prst="line">
            <a:avLst/>
          </a:prstGeom>
          <a:noFill/>
          <a:ln w="38100">
            <a:solidFill>
              <a:srgbClr val="5E213B"/>
            </a:solidFill>
            <a:round/>
            <a:headEnd/>
            <a:tailEnd/>
          </a:ln>
        </p:spPr>
        <p:txBody>
          <a:bodyPr tIns="378887"/>
          <a:lstStyle/>
          <a:p>
            <a:pPr defTabSz="757754" fontAlgn="base">
              <a:spcBef>
                <a:spcPct val="0"/>
              </a:spcBef>
              <a:spcAft>
                <a:spcPct val="0"/>
              </a:spcAft>
            </a:pPr>
            <a:endParaRPr lang="en-US" sz="911" dirty="0">
              <a:solidFill>
                <a:srgbClr val="000000"/>
              </a:solidFill>
            </a:endParaRPr>
          </a:p>
        </p:txBody>
      </p:sp>
      <p:sp>
        <p:nvSpPr>
          <p:cNvPr id="3" name="TextBox 2">
            <a:extLst>
              <a:ext uri="{FF2B5EF4-FFF2-40B4-BE49-F238E27FC236}">
                <a16:creationId xmlns:a16="http://schemas.microsoft.com/office/drawing/2014/main" id="{538CD935-EF53-A844-A60D-991A8ED5EBD4}"/>
              </a:ext>
            </a:extLst>
          </p:cNvPr>
          <p:cNvSpPr txBox="1"/>
          <p:nvPr/>
        </p:nvSpPr>
        <p:spPr>
          <a:xfrm>
            <a:off x="32853" y="1536212"/>
            <a:ext cx="3233350" cy="3354765"/>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INTRODUCTION</a:t>
            </a:r>
          </a:p>
          <a:p>
            <a:pPr marL="285750" indent="-2857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It has been previously shown that non-native English speaking (NNES) instructors have been rated lower within course evaluations and are typically criticized for their accents (Rubin, 1992; </a:t>
            </a:r>
            <a:r>
              <a:rPr lang="en-US" sz="1100" dirty="0" err="1">
                <a:latin typeface="Times New Roman" panose="02020603050405020304" pitchFamily="18" charset="0"/>
                <a:cs typeface="Times New Roman" panose="02020603050405020304" pitchFamily="18" charset="0"/>
              </a:rPr>
              <a:t>Subtirelu</a:t>
            </a:r>
            <a:r>
              <a:rPr lang="en-US" sz="1100" dirty="0">
                <a:latin typeface="Times New Roman" panose="02020603050405020304" pitchFamily="18" charset="0"/>
                <a:cs typeface="Times New Roman" panose="02020603050405020304" pitchFamily="18" charset="0"/>
              </a:rPr>
              <a:t>, 2015).</a:t>
            </a:r>
          </a:p>
          <a:p>
            <a:pPr marL="285750" indent="-2857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An obvious assumption is to assume this is because of racial biases and stereotypes.</a:t>
            </a:r>
          </a:p>
          <a:p>
            <a:pPr marL="285750" indent="-2857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Another reason, though, could be due to increased anxiety levels due to intergroup communication anxiety that is only heightened when paired with existing anxiety due to online education.</a:t>
            </a:r>
          </a:p>
          <a:p>
            <a:pPr marL="285750" indent="-2857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Questions:</a:t>
            </a:r>
          </a:p>
          <a:p>
            <a:pPr marL="742950" lvl="1" indent="-2857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Do NNES instructors bring about more anxiety in students?</a:t>
            </a:r>
          </a:p>
          <a:p>
            <a:pPr marL="742950" lvl="1" indent="-2857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Do students perform better on recall questions when paired with a NES instructor?</a:t>
            </a:r>
          </a:p>
        </p:txBody>
      </p:sp>
      <p:sp>
        <p:nvSpPr>
          <p:cNvPr id="6" name="Double Bracket 5">
            <a:extLst>
              <a:ext uri="{FF2B5EF4-FFF2-40B4-BE49-F238E27FC236}">
                <a16:creationId xmlns:a16="http://schemas.microsoft.com/office/drawing/2014/main" id="{4FEE24E0-9536-0445-ACF1-AF06FD6555FB}"/>
              </a:ext>
            </a:extLst>
          </p:cNvPr>
          <p:cNvSpPr/>
          <p:nvPr/>
        </p:nvSpPr>
        <p:spPr>
          <a:xfrm>
            <a:off x="32853" y="1528404"/>
            <a:ext cx="3398218" cy="3362573"/>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31B3711-4AE6-6546-9682-742782B797F1}"/>
                  </a:ext>
                </a:extLst>
              </p:cNvPr>
              <p:cNvSpPr txBox="1"/>
              <p:nvPr/>
            </p:nvSpPr>
            <p:spPr>
              <a:xfrm>
                <a:off x="3666076" y="1461008"/>
                <a:ext cx="3152779" cy="4755148"/>
              </a:xfrm>
              <a:prstGeom prst="rect">
                <a:avLst/>
              </a:prstGeom>
              <a:noFill/>
            </p:spPr>
            <p:txBody>
              <a:bodyPr wrap="square" rtlCol="0">
                <a:spAutoFit/>
              </a:bodyPr>
              <a:lstStyle/>
              <a:p>
                <a:pPr algn="ctr"/>
                <a:r>
                  <a:rPr lang="en-US" sz="1500" b="1" dirty="0">
                    <a:latin typeface="Times New Roman" panose="02020603050405020304" pitchFamily="18" charset="0"/>
                    <a:cs typeface="Times New Roman" panose="02020603050405020304" pitchFamily="18" charset="0"/>
                  </a:rPr>
                  <a:t>METHOD</a:t>
                </a:r>
              </a:p>
              <a:p>
                <a:r>
                  <a:rPr lang="en-US" sz="1200" b="1" u="sng" dirty="0">
                    <a:latin typeface="Times New Roman" panose="02020603050405020304" pitchFamily="18" charset="0"/>
                    <a:cs typeface="Times New Roman" panose="02020603050405020304" pitchFamily="18" charset="0"/>
                  </a:rPr>
                  <a:t>Design &amp; Materials </a:t>
                </a:r>
                <a:r>
                  <a:rPr lang="en-US" sz="1200" b="1" dirty="0">
                    <a:latin typeface="Times New Roman" panose="02020603050405020304" pitchFamily="18" charset="0"/>
                    <a:cs typeface="Times New Roman" panose="02020603050405020304" pitchFamily="18" charset="0"/>
                  </a:rPr>
                  <a:t>(n</a:t>
                </a:r>
                <a14:m>
                  <m:oMath xmlns:m="http://schemas.openxmlformats.org/officeDocument/2006/math">
                    <m:r>
                      <a:rPr lang="en-US" sz="1200" b="1" i="1" smtClean="0">
                        <a:latin typeface="Cambria Math" panose="02040503050406030204" pitchFamily="18" charset="0"/>
                        <a:cs typeface="Times New Roman" panose="02020603050405020304" pitchFamily="18" charset="0"/>
                      </a:rPr>
                      <m:t>=</m:t>
                    </m:r>
                    <m:r>
                      <a:rPr lang="en-US" sz="1200" b="1" i="1" smtClean="0">
                        <a:latin typeface="Cambria Math" panose="02040503050406030204" pitchFamily="18" charset="0"/>
                        <a:cs typeface="Times New Roman" panose="02020603050405020304" pitchFamily="18" charset="0"/>
                      </a:rPr>
                      <m:t>𝟔𝟒</m:t>
                    </m:r>
                  </m:oMath>
                </a14:m>
                <a:r>
                  <a:rPr lang="en-US" sz="1200" b="1" dirty="0">
                    <a:latin typeface="Times New Roman" panose="02020603050405020304" pitchFamily="18" charset="0"/>
                    <a:cs typeface="Times New Roman" panose="02020603050405020304" pitchFamily="18" charset="0"/>
                  </a:rPr>
                  <a:t>)</a:t>
                </a:r>
                <a:endParaRPr lang="en-US" sz="1200" b="1" u="sng"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Within-groups design with two conditions: 1.) Starting with the NNES instructor and 2.) starting with NES instructor.</a:t>
                </a:r>
              </a:p>
              <a:p>
                <a:r>
                  <a:rPr lang="en-US" sz="1200" b="1" u="sng" dirty="0">
                    <a:latin typeface="Times New Roman" panose="02020603050405020304" pitchFamily="18" charset="0"/>
                    <a:cs typeface="Times New Roman" panose="02020603050405020304" pitchFamily="18" charset="0"/>
                  </a:rPr>
                  <a:t>Procedure</a:t>
                </a:r>
              </a:p>
              <a:p>
                <a:r>
                  <a:rPr lang="en-US" sz="1200" dirty="0">
                    <a:latin typeface="Times New Roman" panose="02020603050405020304" pitchFamily="18" charset="0"/>
                    <a:cs typeface="Times New Roman" panose="02020603050405020304" pitchFamily="18" charset="0"/>
                  </a:rPr>
                  <a:t>1.) Participants are assigned to one of two conditions.</a:t>
                </a:r>
              </a:p>
              <a:p>
                <a:r>
                  <a:rPr lang="en-US" sz="1200" dirty="0">
                    <a:latin typeface="Times New Roman" panose="02020603050405020304" pitchFamily="18" charset="0"/>
                    <a:cs typeface="Times New Roman" panose="02020603050405020304" pitchFamily="18" charset="0"/>
                  </a:rPr>
                  <a:t>2.) Participants answer preliminary questions about knowledge on airplane flight.</a:t>
                </a:r>
              </a:p>
              <a:p>
                <a:r>
                  <a:rPr lang="en-US" sz="1200" dirty="0">
                    <a:latin typeface="Times New Roman" panose="02020603050405020304" pitchFamily="18" charset="0"/>
                    <a:cs typeface="Times New Roman" panose="02020603050405020304" pitchFamily="18" charset="0"/>
                  </a:rPr>
                  <a:t>3.) Participants watch a sample lecture and are exposed to sample questions.</a:t>
                </a:r>
              </a:p>
              <a:p>
                <a:r>
                  <a:rPr lang="en-US" sz="1200" dirty="0">
                    <a:latin typeface="Times New Roman" panose="02020603050405020304" pitchFamily="18" charset="0"/>
                    <a:cs typeface="Times New Roman" panose="02020603050405020304" pitchFamily="18" charset="0"/>
                  </a:rPr>
                  <a:t>4.) Participants watch two lecture videos with one of the instructors introducing two forces of flight.</a:t>
                </a:r>
              </a:p>
              <a:p>
                <a:r>
                  <a:rPr lang="en-US" sz="1200" dirty="0">
                    <a:latin typeface="Times New Roman" panose="02020603050405020304" pitchFamily="18" charset="0"/>
                    <a:cs typeface="Times New Roman" panose="02020603050405020304" pitchFamily="18" charset="0"/>
                  </a:rPr>
                  <a:t>5.) Participants answer recall questions after each video and fill out an anxiety scale after both videos.</a:t>
                </a:r>
              </a:p>
              <a:p>
                <a:r>
                  <a:rPr lang="en-US" sz="1200" dirty="0">
                    <a:latin typeface="Times New Roman" panose="02020603050405020304" pitchFamily="18" charset="0"/>
                    <a:cs typeface="Times New Roman" panose="02020603050405020304" pitchFamily="18" charset="0"/>
                  </a:rPr>
                  <a:t>6.) Participants watch two lecture videos with other instructor over two other forces of flight.</a:t>
                </a:r>
              </a:p>
              <a:p>
                <a:r>
                  <a:rPr lang="en-US" sz="1200" dirty="0">
                    <a:latin typeface="Times New Roman" panose="02020603050405020304" pitchFamily="18" charset="0"/>
                    <a:cs typeface="Times New Roman" panose="02020603050405020304" pitchFamily="18" charset="0"/>
                  </a:rPr>
                  <a:t>7.) Participants answer recall questions after each video and fill out an anxiety scale after both videos.</a:t>
                </a:r>
              </a:p>
              <a:p>
                <a:r>
                  <a:rPr lang="en-US" sz="1200" dirty="0">
                    <a:latin typeface="Times New Roman" panose="02020603050405020304" pitchFamily="18" charset="0"/>
                    <a:cs typeface="Times New Roman" panose="02020603050405020304" pitchFamily="18" charset="0"/>
                  </a:rPr>
                  <a:t>8.) Participants answer Chinese Language Experience Scale and demographic information.</a:t>
                </a:r>
              </a:p>
            </p:txBody>
          </p:sp>
        </mc:Choice>
        <mc:Fallback xmlns="">
          <p:sp>
            <p:nvSpPr>
              <p:cNvPr id="9" name="TextBox 8">
                <a:extLst>
                  <a:ext uri="{FF2B5EF4-FFF2-40B4-BE49-F238E27FC236}">
                    <a16:creationId xmlns:a16="http://schemas.microsoft.com/office/drawing/2014/main" id="{831B3711-4AE6-6546-9682-742782B797F1}"/>
                  </a:ext>
                </a:extLst>
              </p:cNvPr>
              <p:cNvSpPr txBox="1">
                <a:spLocks noRot="1" noChangeAspect="1" noMove="1" noResize="1" noEditPoints="1" noAdjustHandles="1" noChangeArrowheads="1" noChangeShapeType="1" noTextEdit="1"/>
              </p:cNvSpPr>
              <p:nvPr/>
            </p:nvSpPr>
            <p:spPr>
              <a:xfrm>
                <a:off x="3666076" y="1461008"/>
                <a:ext cx="3152779" cy="4755148"/>
              </a:xfrm>
              <a:prstGeom prst="rect">
                <a:avLst/>
              </a:prstGeom>
              <a:blipFill>
                <a:blip r:embed="rId5"/>
                <a:stretch>
                  <a:fillRect t="-533" b="-267"/>
                </a:stretch>
              </a:blipFill>
            </p:spPr>
            <p:txBody>
              <a:bodyPr/>
              <a:lstStyle/>
              <a:p>
                <a:r>
                  <a:rPr lang="en-US">
                    <a:noFill/>
                  </a:rPr>
                  <a:t> </a:t>
                </a:r>
              </a:p>
            </p:txBody>
          </p:sp>
        </mc:Fallback>
      </mc:AlternateContent>
      <p:sp>
        <p:nvSpPr>
          <p:cNvPr id="10" name="Double Bracket 9">
            <a:extLst>
              <a:ext uri="{FF2B5EF4-FFF2-40B4-BE49-F238E27FC236}">
                <a16:creationId xmlns:a16="http://schemas.microsoft.com/office/drawing/2014/main" id="{BB606D13-3E72-D049-870F-17504C946CCE}"/>
              </a:ext>
            </a:extLst>
          </p:cNvPr>
          <p:cNvSpPr/>
          <p:nvPr/>
        </p:nvSpPr>
        <p:spPr>
          <a:xfrm>
            <a:off x="3553848" y="1453518"/>
            <a:ext cx="3303440" cy="482493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2" name="TextBox 11">
            <a:extLst>
              <a:ext uri="{FF2B5EF4-FFF2-40B4-BE49-F238E27FC236}">
                <a16:creationId xmlns:a16="http://schemas.microsoft.com/office/drawing/2014/main" id="{E6307F94-CC4A-C541-A6C9-118AA35A4976}"/>
              </a:ext>
            </a:extLst>
          </p:cNvPr>
          <p:cNvSpPr txBox="1"/>
          <p:nvPr/>
        </p:nvSpPr>
        <p:spPr>
          <a:xfrm>
            <a:off x="6998506" y="5079560"/>
            <a:ext cx="4138521" cy="1400383"/>
          </a:xfrm>
          <a:prstGeom prst="rect">
            <a:avLst/>
          </a:prstGeom>
          <a:noFill/>
        </p:spPr>
        <p:txBody>
          <a:bodyPr wrap="square" rtlCol="0">
            <a:spAutoFit/>
          </a:bodyPr>
          <a:lstStyle/>
          <a:p>
            <a:pPr indent="-457200" algn="ctr"/>
            <a:r>
              <a:rPr lang="en-US" sz="800" b="1" dirty="0">
                <a:latin typeface="Times New Roman" panose="02020603050405020304" pitchFamily="18" charset="0"/>
                <a:cs typeface="Times New Roman" panose="02020603050405020304" pitchFamily="18" charset="0"/>
              </a:rPr>
              <a:t>REFERENCES</a:t>
            </a:r>
          </a:p>
          <a:p>
            <a:pPr lvl="0" indent="-457200"/>
            <a:r>
              <a:rPr lang="en-US" sz="1100" dirty="0">
                <a:latin typeface="Times New Roman" panose="02020603050405020304" pitchFamily="18" charset="0"/>
                <a:cs typeface="Times New Roman" panose="02020603050405020304" pitchFamily="18" charset="0"/>
              </a:rPr>
              <a:t>Rubin, D. L. (1992). Nonlanguage factors affecting undergraduates’          judgements of nonnative English-speaking teaching assistants. </a:t>
            </a:r>
            <a:r>
              <a:rPr lang="en-US" sz="1100" i="1" dirty="0">
                <a:latin typeface="Times New Roman" panose="02020603050405020304" pitchFamily="18" charset="0"/>
                <a:cs typeface="Times New Roman" panose="02020603050405020304" pitchFamily="18" charset="0"/>
              </a:rPr>
              <a:t>Research in Higher Education, 33</a:t>
            </a:r>
            <a:r>
              <a:rPr lang="en-US" sz="1100" dirty="0">
                <a:latin typeface="Times New Roman" panose="02020603050405020304" pitchFamily="18" charset="0"/>
                <a:cs typeface="Times New Roman" panose="02020603050405020304" pitchFamily="18" charset="0"/>
              </a:rPr>
              <a:t>(4), 511-531.</a:t>
            </a:r>
          </a:p>
          <a:p>
            <a:pPr lvl="0" indent="-457200"/>
            <a:r>
              <a:rPr lang="en-US" sz="1100" dirty="0" err="1">
                <a:latin typeface="Times New Roman" panose="02020603050405020304" pitchFamily="18" charset="0"/>
                <a:cs typeface="Times New Roman" panose="02020603050405020304" pitchFamily="18" charset="0"/>
              </a:rPr>
              <a:t>Subtirelu</a:t>
            </a:r>
            <a:r>
              <a:rPr lang="en-US" sz="1100" dirty="0">
                <a:latin typeface="Times New Roman" panose="02020603050405020304" pitchFamily="18" charset="0"/>
                <a:cs typeface="Times New Roman" panose="02020603050405020304" pitchFamily="18" charset="0"/>
              </a:rPr>
              <a:t>, N. (2015). “She does have an accent but…”: Race and language ideology in students’ evaluations of mathematics instructors on </a:t>
            </a:r>
            <a:r>
              <a:rPr lang="en-US" sz="1100" dirty="0" err="1">
                <a:latin typeface="Times New Roman" panose="02020603050405020304" pitchFamily="18" charset="0"/>
                <a:cs typeface="Times New Roman" panose="02020603050405020304" pitchFamily="18" charset="0"/>
              </a:rPr>
              <a:t>RateMyProfessor</a:t>
            </a:r>
            <a:r>
              <a:rPr lang="en-US" sz="1100" dirty="0">
                <a:latin typeface="Times New Roman" panose="02020603050405020304" pitchFamily="18" charset="0"/>
                <a:cs typeface="Times New Roman" panose="02020603050405020304" pitchFamily="18" charset="0"/>
              </a:rPr>
              <a:t>. </a:t>
            </a:r>
            <a:r>
              <a:rPr lang="en-US" sz="1100" i="1" dirty="0">
                <a:latin typeface="Times New Roman" panose="02020603050405020304" pitchFamily="18" charset="0"/>
                <a:cs typeface="Times New Roman" panose="02020603050405020304" pitchFamily="18" charset="0"/>
              </a:rPr>
              <a:t>Language in Society, 44, </a:t>
            </a:r>
            <a:r>
              <a:rPr lang="en-US" sz="1100" dirty="0">
                <a:latin typeface="Times New Roman" panose="02020603050405020304" pitchFamily="18" charset="0"/>
                <a:cs typeface="Times New Roman" panose="02020603050405020304" pitchFamily="18" charset="0"/>
              </a:rPr>
              <a:t>35-62. </a:t>
            </a:r>
            <a:r>
              <a:rPr lang="en-US" sz="1100" u="sng" dirty="0">
                <a:latin typeface="Times New Roman" panose="02020603050405020304" pitchFamily="18" charset="0"/>
                <a:cs typeface="Times New Roman" panose="02020603050405020304" pitchFamily="18" charset="0"/>
                <a:hlinkClick r:id="rId6"/>
              </a:rPr>
              <a:t>https://doi.org/10.1017/S00474045414000736</a:t>
            </a:r>
            <a:endParaRPr lang="en-US" sz="1100" dirty="0">
              <a:latin typeface="Times New Roman" panose="02020603050405020304" pitchFamily="18" charset="0"/>
              <a:cs typeface="Times New Roman" panose="02020603050405020304" pitchFamily="18" charset="0"/>
            </a:endParaRPr>
          </a:p>
        </p:txBody>
      </p:sp>
      <p:sp>
        <p:nvSpPr>
          <p:cNvPr id="14" name="Double Bracket 13">
            <a:extLst>
              <a:ext uri="{FF2B5EF4-FFF2-40B4-BE49-F238E27FC236}">
                <a16:creationId xmlns:a16="http://schemas.microsoft.com/office/drawing/2014/main" id="{7B2925F3-FA6B-D74B-8D39-5C3A6BB6B2B6}"/>
              </a:ext>
            </a:extLst>
          </p:cNvPr>
          <p:cNvSpPr/>
          <p:nvPr/>
        </p:nvSpPr>
        <p:spPr>
          <a:xfrm>
            <a:off x="6954503" y="4989863"/>
            <a:ext cx="4182524" cy="148595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5" name="TextBox 14">
            <a:extLst>
              <a:ext uri="{FF2B5EF4-FFF2-40B4-BE49-F238E27FC236}">
                <a16:creationId xmlns:a16="http://schemas.microsoft.com/office/drawing/2014/main" id="{D8530412-95D3-D74A-AEBE-56644D5E48F1}"/>
              </a:ext>
            </a:extLst>
          </p:cNvPr>
          <p:cNvSpPr txBox="1"/>
          <p:nvPr/>
        </p:nvSpPr>
        <p:spPr>
          <a:xfrm>
            <a:off x="7052107" y="1487733"/>
            <a:ext cx="4084920" cy="1384995"/>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RESULTS</a:t>
            </a:r>
          </a:p>
          <a:p>
            <a:r>
              <a:rPr lang="en-US" sz="1400" dirty="0">
                <a:latin typeface="Times New Roman" panose="02020603050405020304" pitchFamily="18" charset="0"/>
                <a:cs typeface="Times New Roman" panose="02020603050405020304" pitchFamily="18" charset="0"/>
              </a:rPr>
              <a:t>The study is currently ongoing and is in a preliminary data collection phase. So far, we have witnessed an increased level of anxiety in students when faced with an NNES instructor and we are running results to see if the same can be found in memory recall.</a:t>
            </a:r>
          </a:p>
        </p:txBody>
      </p:sp>
      <p:sp>
        <p:nvSpPr>
          <p:cNvPr id="16" name="Double Bracket 15">
            <a:extLst>
              <a:ext uri="{FF2B5EF4-FFF2-40B4-BE49-F238E27FC236}">
                <a16:creationId xmlns:a16="http://schemas.microsoft.com/office/drawing/2014/main" id="{E2B9E404-D1EF-944D-8AF7-50DE2EE5994F}"/>
              </a:ext>
            </a:extLst>
          </p:cNvPr>
          <p:cNvSpPr/>
          <p:nvPr/>
        </p:nvSpPr>
        <p:spPr>
          <a:xfrm>
            <a:off x="6998506" y="1533512"/>
            <a:ext cx="4138521" cy="138707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pic>
        <p:nvPicPr>
          <p:cNvPr id="24" name="Picture 23" descr="Diagram&#10;&#10;Description automatically generated">
            <a:extLst>
              <a:ext uri="{FF2B5EF4-FFF2-40B4-BE49-F238E27FC236}">
                <a16:creationId xmlns:a16="http://schemas.microsoft.com/office/drawing/2014/main" id="{529CD865-67F1-964F-9134-E294C7364690}"/>
              </a:ext>
            </a:extLst>
          </p:cNvPr>
          <p:cNvPicPr>
            <a:picLocks noChangeAspect="1"/>
          </p:cNvPicPr>
          <p:nvPr/>
        </p:nvPicPr>
        <p:blipFill>
          <a:blip r:embed="rId7"/>
          <a:stretch>
            <a:fillRect/>
          </a:stretch>
        </p:blipFill>
        <p:spPr>
          <a:xfrm>
            <a:off x="71860" y="4984754"/>
            <a:ext cx="3403214" cy="1846595"/>
          </a:xfrm>
          <a:prstGeom prst="rect">
            <a:avLst/>
          </a:prstGeom>
        </p:spPr>
      </p:pic>
      <p:pic>
        <p:nvPicPr>
          <p:cNvPr id="27" name="Picture 26" descr="A picture containing graphical user interface&#10;&#10;Description automatically generated">
            <a:extLst>
              <a:ext uri="{FF2B5EF4-FFF2-40B4-BE49-F238E27FC236}">
                <a16:creationId xmlns:a16="http://schemas.microsoft.com/office/drawing/2014/main" id="{1AA02E53-8B53-3C4C-B014-DD86ACE43882}"/>
              </a:ext>
            </a:extLst>
          </p:cNvPr>
          <p:cNvPicPr>
            <a:picLocks noChangeAspect="1"/>
          </p:cNvPicPr>
          <p:nvPr/>
        </p:nvPicPr>
        <p:blipFill>
          <a:blip r:embed="rId8"/>
          <a:stretch>
            <a:fillRect/>
          </a:stretch>
        </p:blipFill>
        <p:spPr>
          <a:xfrm>
            <a:off x="6960847" y="3019469"/>
            <a:ext cx="4176180" cy="1871508"/>
          </a:xfrm>
          <a:prstGeom prst="rect">
            <a:avLst/>
          </a:prstGeom>
        </p:spPr>
      </p:pic>
    </p:spTree>
    <p:extLst>
      <p:ext uri="{BB962C8B-B14F-4D97-AF65-F5344CB8AC3E}">
        <p14:creationId xmlns:p14="http://schemas.microsoft.com/office/powerpoint/2010/main" val="1233605030"/>
      </p:ext>
    </p:extLst>
  </p:cSld>
  <p:clrMapOvr>
    <a:masterClrMapping/>
  </p:clrMapOvr>
  <mc:AlternateContent xmlns:mc="http://schemas.openxmlformats.org/markup-compatibility/2006" xmlns:p14="http://schemas.microsoft.com/office/powerpoint/2010/main">
    <mc:Choice Requires="p14">
      <p:transition spd="slow" p14:dur="2000" advClick="0" advTm="21691"/>
    </mc:Choice>
    <mc:Fallback xmlns="">
      <p:transition spd="slow" advClick="0" advTm="2169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F899F-F141-1A4F-8D52-385884096A33}"/>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7CCF69AD-592B-FB49-BDAF-F4DC8F323349}"/>
              </a:ext>
            </a:extLst>
          </p:cNvPr>
          <p:cNvSpPr>
            <a:spLocks noGrp="1"/>
          </p:cNvSpPr>
          <p:nvPr>
            <p:ph idx="1"/>
          </p:nvPr>
        </p:nvSpPr>
        <p:spPr/>
        <p:txBody>
          <a:bodyPr>
            <a:normAutofit fontScale="92500" lnSpcReduction="10000"/>
          </a:bodyPr>
          <a:lstStyle/>
          <a:p>
            <a:pPr marL="285750" indent="-285750"/>
            <a:r>
              <a:rPr lang="en-US" dirty="0">
                <a:latin typeface="Times New Roman" panose="02020603050405020304" pitchFamily="18" charset="0"/>
                <a:cs typeface="Times New Roman" panose="02020603050405020304" pitchFamily="18" charset="0"/>
              </a:rPr>
              <a:t>It has been previously shown that non-native English speaking (NNES) instructors have been rated lower within course evaluations and are typically criticized for their accents (Rubin, 1992; </a:t>
            </a:r>
            <a:r>
              <a:rPr lang="en-US" dirty="0" err="1">
                <a:latin typeface="Times New Roman" panose="02020603050405020304" pitchFamily="18" charset="0"/>
                <a:cs typeface="Times New Roman" panose="02020603050405020304" pitchFamily="18" charset="0"/>
              </a:rPr>
              <a:t>Subtirelu</a:t>
            </a:r>
            <a:r>
              <a:rPr lang="en-US" dirty="0">
                <a:latin typeface="Times New Roman" panose="02020603050405020304" pitchFamily="18" charset="0"/>
                <a:cs typeface="Times New Roman" panose="02020603050405020304" pitchFamily="18" charset="0"/>
              </a:rPr>
              <a:t>, 2015).</a:t>
            </a:r>
          </a:p>
          <a:p>
            <a:pPr marL="285750" indent="-285750"/>
            <a:r>
              <a:rPr lang="en-US" dirty="0">
                <a:latin typeface="Times New Roman" panose="02020603050405020304" pitchFamily="18" charset="0"/>
                <a:cs typeface="Times New Roman" panose="02020603050405020304" pitchFamily="18" charset="0"/>
              </a:rPr>
              <a:t>An obvious assumption is to assume this is because of racial biases and stereotypes.</a:t>
            </a:r>
          </a:p>
          <a:p>
            <a:pPr marL="285750" indent="-285750"/>
            <a:r>
              <a:rPr lang="en-US" dirty="0">
                <a:latin typeface="Times New Roman" panose="02020603050405020304" pitchFamily="18" charset="0"/>
                <a:cs typeface="Times New Roman" panose="02020603050405020304" pitchFamily="18" charset="0"/>
              </a:rPr>
              <a:t>Another reason, though, could be due to increased anxiety levels due to intergroup communication anxiety that is only heightened when paired with existing anxiety due to online education.</a:t>
            </a:r>
          </a:p>
          <a:p>
            <a:pPr marL="285750" indent="-285750"/>
            <a:r>
              <a:rPr lang="en-US" dirty="0">
                <a:latin typeface="Times New Roman" panose="02020603050405020304" pitchFamily="18" charset="0"/>
                <a:cs typeface="Times New Roman" panose="02020603050405020304" pitchFamily="18" charset="0"/>
              </a:rPr>
              <a:t>Questions:</a:t>
            </a:r>
          </a:p>
          <a:p>
            <a:pPr marL="742950" lvl="1" indent="-285750"/>
            <a:r>
              <a:rPr lang="en-US" dirty="0">
                <a:latin typeface="Times New Roman" panose="02020603050405020304" pitchFamily="18" charset="0"/>
                <a:cs typeface="Times New Roman" panose="02020603050405020304" pitchFamily="18" charset="0"/>
              </a:rPr>
              <a:t>Do NNES instructors bring about more anxiety in students?</a:t>
            </a:r>
          </a:p>
          <a:p>
            <a:pPr marL="742950" lvl="1" indent="-285750"/>
            <a:r>
              <a:rPr lang="en-US" dirty="0">
                <a:latin typeface="Times New Roman" panose="02020603050405020304" pitchFamily="18" charset="0"/>
                <a:cs typeface="Times New Roman" panose="02020603050405020304" pitchFamily="18" charset="0"/>
              </a:rPr>
              <a:t>Do students perform better on recall questions when paired with a NES instructor?</a:t>
            </a:r>
          </a:p>
        </p:txBody>
      </p:sp>
    </p:spTree>
    <p:extLst>
      <p:ext uri="{BB962C8B-B14F-4D97-AF65-F5344CB8AC3E}">
        <p14:creationId xmlns:p14="http://schemas.microsoft.com/office/powerpoint/2010/main" val="1968603646"/>
      </p:ext>
    </p:extLst>
  </p:cSld>
  <p:clrMapOvr>
    <a:masterClrMapping/>
  </p:clrMapOvr>
  <mc:AlternateContent xmlns:mc="http://schemas.openxmlformats.org/markup-compatibility/2006" xmlns:p14="http://schemas.microsoft.com/office/powerpoint/2010/main">
    <mc:Choice Requires="p14">
      <p:transition spd="slow" p14:dur="2000" advClick="0" advTm="79173"/>
    </mc:Choice>
    <mc:Fallback xmlns="">
      <p:transition spd="slow" advClick="0" advTm="79173"/>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10F79-D2B2-DA4C-8695-68B77E84774D}"/>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METHOD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B6E3262-51D3-084C-A6E7-FD51C8225080}"/>
                  </a:ext>
                </a:extLst>
              </p:cNvPr>
              <p:cNvSpPr>
                <a:spLocks noGrp="1"/>
              </p:cNvSpPr>
              <p:nvPr>
                <p:ph idx="1"/>
              </p:nvPr>
            </p:nvSpPr>
            <p:spPr>
              <a:xfrm>
                <a:off x="838200" y="1410956"/>
                <a:ext cx="10515600" cy="4351338"/>
              </a:xfrm>
            </p:spPr>
            <p:txBody>
              <a:bodyPr>
                <a:noAutofit/>
              </a:bodyPr>
              <a:lstStyle/>
              <a:p>
                <a:pPr marL="0" indent="0">
                  <a:buNone/>
                </a:pPr>
                <a:r>
                  <a:rPr lang="en-US" sz="2000" b="1" u="sng" dirty="0">
                    <a:latin typeface="Times New Roman" panose="02020603050405020304" pitchFamily="18" charset="0"/>
                    <a:cs typeface="Times New Roman" panose="02020603050405020304" pitchFamily="18" charset="0"/>
                  </a:rPr>
                  <a:t>Design &amp; Materials </a:t>
                </a:r>
                <a:r>
                  <a:rPr lang="en-US" sz="2000" b="1" dirty="0">
                    <a:latin typeface="Times New Roman" panose="02020603050405020304" pitchFamily="18" charset="0"/>
                    <a:cs typeface="Times New Roman" panose="02020603050405020304" pitchFamily="18" charset="0"/>
                  </a:rPr>
                  <a:t>(n</a:t>
                </a:r>
                <a14:m>
                  <m:oMath xmlns:m="http://schemas.openxmlformats.org/officeDocument/2006/math">
                    <m:r>
                      <a:rPr lang="en-US" sz="2000" b="1" i="1">
                        <a:latin typeface="Cambria Math" panose="02040503050406030204" pitchFamily="18" charset="0"/>
                        <a:cs typeface="Times New Roman" panose="02020603050405020304" pitchFamily="18" charset="0"/>
                      </a:rPr>
                      <m:t>=</m:t>
                    </m:r>
                  </m:oMath>
                </a14:m>
                <a:r>
                  <a:rPr lang="en-US" sz="2000" b="1" dirty="0">
                    <a:latin typeface="Times New Roman" panose="02020603050405020304" pitchFamily="18" charset="0"/>
                    <a:cs typeface="Times New Roman" panose="02020603050405020304" pitchFamily="18" charset="0"/>
                  </a:rPr>
                  <a:t> 64)</a:t>
                </a:r>
                <a:endParaRPr lang="en-US" sz="2000" b="1" u="sng"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Within-groups design with two conditions: 1.) Starting with the NNES instructor and 2.) starting with NES instructor.</a:t>
                </a:r>
              </a:p>
              <a:p>
                <a:pPr marL="0" indent="0">
                  <a:buNone/>
                </a:pPr>
                <a:r>
                  <a:rPr lang="en-US" sz="2000" b="1" u="sng" dirty="0">
                    <a:latin typeface="Times New Roman" panose="02020603050405020304" pitchFamily="18" charset="0"/>
                    <a:cs typeface="Times New Roman" panose="02020603050405020304" pitchFamily="18" charset="0"/>
                  </a:rPr>
                  <a:t>Procedure</a:t>
                </a:r>
              </a:p>
              <a:p>
                <a:pPr marL="0" indent="0">
                  <a:buNone/>
                </a:pPr>
                <a:r>
                  <a:rPr lang="en-US" sz="2000" dirty="0">
                    <a:latin typeface="Times New Roman" panose="02020603050405020304" pitchFamily="18" charset="0"/>
                    <a:cs typeface="Times New Roman" panose="02020603050405020304" pitchFamily="18" charset="0"/>
                  </a:rPr>
                  <a:t>1.) Participants are assigned to one of two conditions.</a:t>
                </a:r>
              </a:p>
              <a:p>
                <a:pPr marL="0" indent="0">
                  <a:buNone/>
                </a:pPr>
                <a:r>
                  <a:rPr lang="en-US" sz="2000" dirty="0">
                    <a:latin typeface="Times New Roman" panose="02020603050405020304" pitchFamily="18" charset="0"/>
                    <a:cs typeface="Times New Roman" panose="02020603050405020304" pitchFamily="18" charset="0"/>
                  </a:rPr>
                  <a:t>2.) Participants answer preliminary questions about knowledge on airplane flight.</a:t>
                </a:r>
              </a:p>
              <a:p>
                <a:pPr marL="0" indent="0">
                  <a:buNone/>
                </a:pPr>
                <a:r>
                  <a:rPr lang="en-US" sz="2000" dirty="0">
                    <a:latin typeface="Times New Roman" panose="02020603050405020304" pitchFamily="18" charset="0"/>
                    <a:cs typeface="Times New Roman" panose="02020603050405020304" pitchFamily="18" charset="0"/>
                  </a:rPr>
                  <a:t>3.) Participants watch a sample lecture and are exposed to sample questions.</a:t>
                </a:r>
              </a:p>
              <a:p>
                <a:pPr marL="0" indent="0">
                  <a:buNone/>
                </a:pPr>
                <a:r>
                  <a:rPr lang="en-US" sz="2000" dirty="0">
                    <a:latin typeface="Times New Roman" panose="02020603050405020304" pitchFamily="18" charset="0"/>
                    <a:cs typeface="Times New Roman" panose="02020603050405020304" pitchFamily="18" charset="0"/>
                  </a:rPr>
                  <a:t>4.) Participants watch two lecture videos with one of the instructors introducing two forces of flight.</a:t>
                </a:r>
              </a:p>
              <a:p>
                <a:pPr marL="0" indent="0">
                  <a:buNone/>
                </a:pPr>
                <a:r>
                  <a:rPr lang="en-US" sz="2000" dirty="0">
                    <a:latin typeface="Times New Roman" panose="02020603050405020304" pitchFamily="18" charset="0"/>
                    <a:cs typeface="Times New Roman" panose="02020603050405020304" pitchFamily="18" charset="0"/>
                  </a:rPr>
                  <a:t>5.) Participants answer recall questions after each video and fill out an anxiety scale after both videos.</a:t>
                </a:r>
              </a:p>
              <a:p>
                <a:pPr marL="0" indent="0">
                  <a:buNone/>
                </a:pPr>
                <a:r>
                  <a:rPr lang="en-US" sz="2000" dirty="0">
                    <a:latin typeface="Times New Roman" panose="02020603050405020304" pitchFamily="18" charset="0"/>
                    <a:cs typeface="Times New Roman" panose="02020603050405020304" pitchFamily="18" charset="0"/>
                  </a:rPr>
                  <a:t>6.) Participants watch two lecture videos with other instructor over two other forces of flight.</a:t>
                </a:r>
              </a:p>
              <a:p>
                <a:pPr marL="0" indent="0">
                  <a:buNone/>
                </a:pPr>
                <a:r>
                  <a:rPr lang="en-US" sz="2000" dirty="0">
                    <a:latin typeface="Times New Roman" panose="02020603050405020304" pitchFamily="18" charset="0"/>
                    <a:cs typeface="Times New Roman" panose="02020603050405020304" pitchFamily="18" charset="0"/>
                  </a:rPr>
                  <a:t>7.) Participants answer recall questions after each video and fill out an anxiety scale after both videos.</a:t>
                </a:r>
              </a:p>
              <a:p>
                <a:pPr marL="0" indent="0">
                  <a:buNone/>
                </a:pPr>
                <a:r>
                  <a:rPr lang="en-US" sz="2000" dirty="0">
                    <a:latin typeface="Times New Roman" panose="02020603050405020304" pitchFamily="18" charset="0"/>
                    <a:cs typeface="Times New Roman" panose="02020603050405020304" pitchFamily="18" charset="0"/>
                  </a:rPr>
                  <a:t>8.) Participants answer Chinese Language Experience Scale and demographic information.</a:t>
                </a:r>
              </a:p>
            </p:txBody>
          </p:sp>
        </mc:Choice>
        <mc:Fallback xmlns="">
          <p:sp>
            <p:nvSpPr>
              <p:cNvPr id="3" name="Content Placeholder 2">
                <a:extLst>
                  <a:ext uri="{FF2B5EF4-FFF2-40B4-BE49-F238E27FC236}">
                    <a16:creationId xmlns:a16="http://schemas.microsoft.com/office/drawing/2014/main" id="{AB6E3262-51D3-084C-A6E7-FD51C8225080}"/>
                  </a:ext>
                </a:extLst>
              </p:cNvPr>
              <p:cNvSpPr>
                <a:spLocks noGrp="1" noRot="1" noChangeAspect="1" noMove="1" noResize="1" noEditPoints="1" noAdjustHandles="1" noChangeArrowheads="1" noChangeShapeType="1" noTextEdit="1"/>
              </p:cNvSpPr>
              <p:nvPr>
                <p:ph idx="1"/>
              </p:nvPr>
            </p:nvSpPr>
            <p:spPr>
              <a:xfrm>
                <a:off x="838200" y="1410956"/>
                <a:ext cx="10515600" cy="4351338"/>
              </a:xfrm>
              <a:blipFill>
                <a:blip r:embed="rId3"/>
                <a:stretch>
                  <a:fillRect l="-724" t="-1163" r="-844" b="-22093"/>
                </a:stretch>
              </a:blipFill>
            </p:spPr>
            <p:txBody>
              <a:bodyPr/>
              <a:lstStyle/>
              <a:p>
                <a:r>
                  <a:rPr lang="en-US">
                    <a:noFill/>
                  </a:rPr>
                  <a:t> </a:t>
                </a:r>
              </a:p>
            </p:txBody>
          </p:sp>
        </mc:Fallback>
      </mc:AlternateContent>
    </p:spTree>
    <p:extLst>
      <p:ext uri="{BB962C8B-B14F-4D97-AF65-F5344CB8AC3E}">
        <p14:creationId xmlns:p14="http://schemas.microsoft.com/office/powerpoint/2010/main" val="1000493623"/>
      </p:ext>
    </p:extLst>
  </p:cSld>
  <p:clrMapOvr>
    <a:masterClrMapping/>
  </p:clrMapOvr>
  <mc:AlternateContent xmlns:mc="http://schemas.openxmlformats.org/markup-compatibility/2006" xmlns:p14="http://schemas.microsoft.com/office/powerpoint/2010/main">
    <mc:Choice Requires="p14">
      <p:transition spd="slow" p14:dur="2000" advClick="0" advTm="108288"/>
    </mc:Choice>
    <mc:Fallback xmlns="">
      <p:transition spd="slow" advClick="0" advTm="108288"/>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9B09F-002C-504C-A5A6-27E216626B7F}"/>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RESULTS</a:t>
            </a:r>
          </a:p>
        </p:txBody>
      </p:sp>
      <p:sp>
        <p:nvSpPr>
          <p:cNvPr id="3" name="Content Placeholder 2">
            <a:extLst>
              <a:ext uri="{FF2B5EF4-FFF2-40B4-BE49-F238E27FC236}">
                <a16:creationId xmlns:a16="http://schemas.microsoft.com/office/drawing/2014/main" id="{80BADBB4-2E62-0841-92BF-7391D115C66A}"/>
              </a:ext>
            </a:extLst>
          </p:cNvPr>
          <p:cNvSpPr>
            <a:spLocks noGrp="1"/>
          </p:cNvSpPr>
          <p:nvPr>
            <p:ph idx="1"/>
          </p:nvPr>
        </p:nvSpPr>
        <p:spPr>
          <a:xfrm>
            <a:off x="838200" y="1422470"/>
            <a:ext cx="10515600" cy="4845595"/>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The study is currently ongoing and is in a preliminary data collection phase. So far, we have witnessed an increased level of anxiety in students when faced with an NNES instructor and we are running results to see if the same can be found in memory recall.</a:t>
            </a:r>
          </a:p>
        </p:txBody>
      </p:sp>
      <p:pic>
        <p:nvPicPr>
          <p:cNvPr id="1026" name="Picture 2">
            <a:extLst>
              <a:ext uri="{FF2B5EF4-FFF2-40B4-BE49-F238E27FC236}">
                <a16:creationId xmlns:a16="http://schemas.microsoft.com/office/drawing/2014/main" id="{1FDAD3E9-1206-B14E-AC0D-946B216174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117" y="3429000"/>
            <a:ext cx="4541635" cy="328768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Chart 4">
            <a:extLst>
              <a:ext uri="{FF2B5EF4-FFF2-40B4-BE49-F238E27FC236}">
                <a16:creationId xmlns:a16="http://schemas.microsoft.com/office/drawing/2014/main" id="{4015F8BB-C82B-6741-8E7E-0330C81F4FFA}"/>
              </a:ext>
            </a:extLst>
          </p:cNvPr>
          <p:cNvGraphicFramePr/>
          <p:nvPr>
            <p:extLst>
              <p:ext uri="{D42A27DB-BD31-4B8C-83A1-F6EECF244321}">
                <p14:modId xmlns:p14="http://schemas.microsoft.com/office/powerpoint/2010/main" val="2753847509"/>
              </p:ext>
            </p:extLst>
          </p:nvPr>
        </p:nvGraphicFramePr>
        <p:xfrm>
          <a:off x="6096000" y="3205191"/>
          <a:ext cx="4828540" cy="328768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08107543"/>
      </p:ext>
    </p:extLst>
  </p:cSld>
  <p:clrMapOvr>
    <a:masterClrMapping/>
  </p:clrMapOvr>
  <mc:AlternateContent xmlns:mc="http://schemas.openxmlformats.org/markup-compatibility/2006" xmlns:p14="http://schemas.microsoft.com/office/powerpoint/2010/main">
    <mc:Choice Requires="p14">
      <p:transition spd="slow" p14:dur="2000" advClick="0" advTm="29224"/>
    </mc:Choice>
    <mc:Fallback xmlns="">
      <p:transition spd="slow" advClick="0" advTm="29224"/>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1558</Words>
  <Application>Microsoft Macintosh PowerPoint</Application>
  <PresentationFormat>Widescreen</PresentationFormat>
  <Paragraphs>64</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Cambria Math</vt:lpstr>
      <vt:lpstr>Times New Roman</vt:lpstr>
      <vt:lpstr>Office Theme</vt:lpstr>
      <vt:lpstr>Non-Native English-Speaking Instructors and Online Learning Katelyn McClure, Christian Phillips, Benjamin Meadows, Hung-Tao M. Chen Department of Psychology, Eastern Kentucky University</vt:lpstr>
      <vt:lpstr>INTRODUCTION</vt:lpstr>
      <vt:lpstr>METHOD</vt:lpstr>
      <vt:lpstr>RESULTS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Mcclure, Katelyn L.</dc:creator>
  <cp:lastModifiedBy>Mcclure, Katelyn L.</cp:lastModifiedBy>
  <cp:revision>15</cp:revision>
  <dcterms:created xsi:type="dcterms:W3CDTF">2021-04-15T13:28:22Z</dcterms:created>
  <dcterms:modified xsi:type="dcterms:W3CDTF">2021-11-03T14:05:11Z</dcterms:modified>
</cp:coreProperties>
</file>