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6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0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2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7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1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9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1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10/8/21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4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7AAEFC-156E-1144-8D57-FBE2CD3B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view of a mountain in the sea of clouds">
            <a:extLst>
              <a:ext uri="{FF2B5EF4-FFF2-40B4-BE49-F238E27FC236}">
                <a16:creationId xmlns:a16="http://schemas.microsoft.com/office/drawing/2014/main" id="{025C35AB-1A55-43EA-BFC8-7B017A546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2" b="878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5A0BB-4810-0B48-8931-79DEFAD36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389" y="1826096"/>
            <a:ext cx="3149221" cy="214269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Do Anxiety Levels Affect Sleep?: A Meta-Analysis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AEB56-B806-5D47-9029-511A4A7FE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2513" y="4196605"/>
            <a:ext cx="2906973" cy="948601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Katelyn </a:t>
            </a:r>
            <a:r>
              <a:rPr lang="en-US" dirty="0" err="1">
                <a:solidFill>
                  <a:srgbClr val="FFFFFF"/>
                </a:solidFill>
              </a:rPr>
              <a:t>mcclure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b.s.</a:t>
            </a:r>
            <a:r>
              <a:rPr lang="en-US" dirty="0">
                <a:solidFill>
                  <a:srgbClr val="FFFFFF"/>
                </a:solidFill>
              </a:rPr>
              <a:t> Psychology</a:t>
            </a:r>
          </a:p>
        </p:txBody>
      </p:sp>
    </p:spTree>
    <p:extLst>
      <p:ext uri="{BB962C8B-B14F-4D97-AF65-F5344CB8AC3E}">
        <p14:creationId xmlns:p14="http://schemas.microsoft.com/office/powerpoint/2010/main" val="290962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7423C8-F9E7-0B45-94B3-2ACD094B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B6E1D-B867-E344-BD8C-7E171E2A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11" y="4456437"/>
            <a:ext cx="4315536" cy="1560905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Future Directions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E74A3FD-5B64-F348-810F-4C2BCF6EA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8" r="18852" b="-1"/>
          <a:stretch/>
        </p:blipFill>
        <p:spPr>
          <a:xfrm>
            <a:off x="1923095" y="1246679"/>
            <a:ext cx="2249810" cy="3044131"/>
          </a:xfrm>
          <a:custGeom>
            <a:avLst/>
            <a:gdLst/>
            <a:ahLst/>
            <a:cxnLst/>
            <a:rect l="l" t="t" r="r" b="b"/>
            <a:pathLst>
              <a:path w="2249810" h="3044131">
                <a:moveTo>
                  <a:pt x="1126749" y="0"/>
                </a:moveTo>
                <a:lnTo>
                  <a:pt x="1225438" y="86525"/>
                </a:lnTo>
                <a:cubicBezTo>
                  <a:pt x="1470146" y="275630"/>
                  <a:pt x="1745900" y="327719"/>
                  <a:pt x="1955981" y="449433"/>
                </a:cubicBezTo>
                <a:cubicBezTo>
                  <a:pt x="2157990" y="590684"/>
                  <a:pt x="2249810" y="752678"/>
                  <a:pt x="2249810" y="1076320"/>
                </a:cubicBezTo>
                <a:lnTo>
                  <a:pt x="2249810" y="1172210"/>
                </a:lnTo>
                <a:lnTo>
                  <a:pt x="2249810" y="1445920"/>
                </a:lnTo>
                <a:lnTo>
                  <a:pt x="2249810" y="1598212"/>
                </a:lnTo>
                <a:lnTo>
                  <a:pt x="2249810" y="1807917"/>
                </a:lnTo>
                <a:lnTo>
                  <a:pt x="2249810" y="1967812"/>
                </a:lnTo>
                <a:cubicBezTo>
                  <a:pt x="2249810" y="2291454"/>
                  <a:pt x="2157989" y="2453447"/>
                  <a:pt x="1955981" y="2594699"/>
                </a:cubicBezTo>
                <a:cubicBezTo>
                  <a:pt x="1745898" y="2716412"/>
                  <a:pt x="1470144" y="2768501"/>
                  <a:pt x="1225437" y="2957606"/>
                </a:cubicBezTo>
                <a:lnTo>
                  <a:pt x="1123061" y="3044131"/>
                </a:lnTo>
                <a:lnTo>
                  <a:pt x="1024373" y="2957606"/>
                </a:lnTo>
                <a:cubicBezTo>
                  <a:pt x="779664" y="2768501"/>
                  <a:pt x="503911" y="2716412"/>
                  <a:pt x="293829" y="2594699"/>
                </a:cubicBezTo>
                <a:cubicBezTo>
                  <a:pt x="91821" y="2453447"/>
                  <a:pt x="0" y="2291454"/>
                  <a:pt x="0" y="1967812"/>
                </a:cubicBezTo>
                <a:lnTo>
                  <a:pt x="0" y="1807917"/>
                </a:lnTo>
                <a:lnTo>
                  <a:pt x="0" y="1598212"/>
                </a:lnTo>
                <a:lnTo>
                  <a:pt x="0" y="1445920"/>
                </a:lnTo>
                <a:lnTo>
                  <a:pt x="0" y="1172210"/>
                </a:lnTo>
                <a:lnTo>
                  <a:pt x="0" y="1076320"/>
                </a:lnTo>
                <a:cubicBezTo>
                  <a:pt x="0" y="752678"/>
                  <a:pt x="91821" y="590684"/>
                  <a:pt x="293829" y="449433"/>
                </a:cubicBezTo>
                <a:cubicBezTo>
                  <a:pt x="503912" y="327719"/>
                  <a:pt x="779666" y="275630"/>
                  <a:pt x="1024374" y="86525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9C9355-90D6-441C-85B1-B14F24C1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1891" y="1163865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07035BFE-D20C-43AC-9DBB-3057CCE5F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952500"/>
            <a:ext cx="5143500" cy="495300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Anxiety may have a bigger impact on sleep for certain populations.</a:t>
            </a:r>
          </a:p>
          <a:p>
            <a:r>
              <a:rPr lang="en-US" sz="3200" dirty="0"/>
              <a:t>What activities are best a reducing anxiety before going to sleep?</a:t>
            </a:r>
          </a:p>
        </p:txBody>
      </p:sp>
    </p:spTree>
    <p:extLst>
      <p:ext uri="{BB962C8B-B14F-4D97-AF65-F5344CB8AC3E}">
        <p14:creationId xmlns:p14="http://schemas.microsoft.com/office/powerpoint/2010/main" val="79590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DEE39-8744-D54D-9F17-6E9639DB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E7F567-051C-4559-AE86-4B0B3C7C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568711" cy="3581400"/>
          </a:xfrm>
        </p:spPr>
        <p:txBody>
          <a:bodyPr anchor="t">
            <a:normAutofit/>
          </a:bodyPr>
          <a:lstStyle/>
          <a:p>
            <a:r>
              <a:rPr lang="en-US" sz="3600" dirty="0"/>
              <a:t>264 million adults with anxiety (World Health Organization, 2017)</a:t>
            </a:r>
          </a:p>
          <a:p>
            <a:r>
              <a:rPr lang="en-US" sz="3600" dirty="0"/>
              <a:t>Anxiety vs. Our Body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34B827E-17CB-524D-A3F2-5041CAF12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69" y="1010785"/>
            <a:ext cx="4848551" cy="48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ed alarm clock&#10;&#10;Description automatically generated with medium confidence">
            <a:extLst>
              <a:ext uri="{FF2B5EF4-FFF2-40B4-BE49-F238E27FC236}">
                <a16:creationId xmlns:a16="http://schemas.microsoft.com/office/drawing/2014/main" id="{4944021A-BA86-F644-97E7-AF17A3624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364144C-8BB1-450F-812B-D7D09A795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2000" cy="4604516"/>
          </a:xfrm>
          <a:prstGeom prst="rect">
            <a:avLst/>
          </a:prstGeom>
          <a:gradFill>
            <a:gsLst>
              <a:gs pos="7000">
                <a:srgbClr val="000000">
                  <a:alpha val="0"/>
                </a:srgbClr>
              </a:gs>
              <a:gs pos="56000">
                <a:srgbClr val="000000">
                  <a:alpha val="56000"/>
                </a:srgbClr>
              </a:gs>
              <a:gs pos="100000">
                <a:srgbClr val="000000">
                  <a:alpha val="6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7209A-F286-BA45-968A-D67E53AA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55" y="617839"/>
            <a:ext cx="7983941" cy="11908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The Importance of Sleep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E3A69-9924-3C43-BF07-3D40AED07BB5}"/>
              </a:ext>
            </a:extLst>
          </p:cNvPr>
          <p:cNvSpPr txBox="1"/>
          <p:nvPr/>
        </p:nvSpPr>
        <p:spPr>
          <a:xfrm>
            <a:off x="5765800" y="3073400"/>
            <a:ext cx="543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~ 7 hours of sleep for an adult.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Symptoms of no sleep/poor sleep: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Attention Lapses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Reduced 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Mood Swings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Delayed Reactions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161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FAB8D-25E7-C842-A162-1BC995AE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How Anxiety Affects 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F57866-3D59-4B82-B21D-5D8E3DB01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80" y="2467428"/>
            <a:ext cx="5800615" cy="3738970"/>
          </a:xfrm>
        </p:spPr>
        <p:txBody>
          <a:bodyPr anchor="t">
            <a:noAutofit/>
          </a:bodyPr>
          <a:lstStyle/>
          <a:p>
            <a:r>
              <a:rPr lang="en-US" sz="2400" dirty="0"/>
              <a:t>Anxiety: Feeling of worry or unease.</a:t>
            </a:r>
          </a:p>
          <a:p>
            <a:r>
              <a:rPr lang="en-US" sz="2400" dirty="0"/>
              <a:t>Physical Symptoms:</a:t>
            </a:r>
          </a:p>
          <a:p>
            <a:pPr lvl="1"/>
            <a:r>
              <a:rPr lang="en-US" sz="2400" dirty="0"/>
              <a:t>Tense Muscles</a:t>
            </a:r>
          </a:p>
          <a:p>
            <a:pPr lvl="1"/>
            <a:r>
              <a:rPr lang="en-US" sz="2400" dirty="0"/>
              <a:t>Shakiness</a:t>
            </a:r>
          </a:p>
          <a:p>
            <a:pPr lvl="1"/>
            <a:r>
              <a:rPr lang="en-US" sz="2400" dirty="0"/>
              <a:t>Nausea</a:t>
            </a:r>
          </a:p>
          <a:p>
            <a:r>
              <a:rPr lang="en-US" sz="2400" dirty="0"/>
              <a:t>Mental Symptoms:</a:t>
            </a:r>
          </a:p>
          <a:p>
            <a:pPr lvl="1"/>
            <a:r>
              <a:rPr lang="en-US" sz="2400" dirty="0"/>
              <a:t>No Control</a:t>
            </a:r>
          </a:p>
          <a:p>
            <a:pPr lvl="1"/>
            <a:r>
              <a:rPr lang="en-US" sz="2400" dirty="0"/>
              <a:t>Impending Doom</a:t>
            </a:r>
          </a:p>
          <a:p>
            <a:pPr lvl="1"/>
            <a:r>
              <a:rPr lang="en-US" sz="2400" dirty="0"/>
              <a:t>Extreme Nervousness</a:t>
            </a: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3E2173A-AC2E-1445-B26F-ECB3E3EB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69" y="1810796"/>
            <a:ext cx="4848551" cy="3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9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5C310-0CD1-1845-935D-E6B0A27C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60030"/>
            <a:ext cx="5143500" cy="1507398"/>
          </a:xfrm>
        </p:spPr>
        <p:txBody>
          <a:bodyPr anchor="ctr">
            <a:normAutofit/>
          </a:bodyPr>
          <a:lstStyle/>
          <a:p>
            <a:r>
              <a:rPr lang="en-US"/>
              <a:t>The Purpose of this Study</a:t>
            </a:r>
            <a:endParaRPr lang="en-US" dirty="0"/>
          </a:p>
        </p:txBody>
      </p:sp>
      <p:pic>
        <p:nvPicPr>
          <p:cNvPr id="5" name="Content Placeholder 4" descr="A person lying on a bed&#10;&#10;Description automatically generated with medium confidence">
            <a:extLst>
              <a:ext uri="{FF2B5EF4-FFF2-40B4-BE49-F238E27FC236}">
                <a16:creationId xmlns:a16="http://schemas.microsoft.com/office/drawing/2014/main" id="{BC8683CC-5429-1141-942F-E1C062C5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43" r="20314" b="2"/>
          <a:stretch/>
        </p:blipFill>
        <p:spPr>
          <a:xfrm>
            <a:off x="110959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</p:spPr>
      </p:pic>
      <p:sp>
        <p:nvSpPr>
          <p:cNvPr id="26" name="Freeform: Shape 13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29C4D1-5333-4FD0-B2E3-99737F63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844800"/>
            <a:ext cx="5143500" cy="3053170"/>
          </a:xfrm>
        </p:spPr>
        <p:txBody>
          <a:bodyPr anchor="t">
            <a:noAutofit/>
          </a:bodyPr>
          <a:lstStyle/>
          <a:p>
            <a:r>
              <a:rPr lang="en-US" sz="3600" dirty="0"/>
              <a:t>How much anxiety affects sleep.</a:t>
            </a:r>
          </a:p>
          <a:p>
            <a:r>
              <a:rPr lang="en-US" sz="3600" dirty="0"/>
              <a:t>Difference between adults and children and adolescents?</a:t>
            </a:r>
          </a:p>
        </p:txBody>
      </p:sp>
    </p:spTree>
    <p:extLst>
      <p:ext uri="{BB962C8B-B14F-4D97-AF65-F5344CB8AC3E}">
        <p14:creationId xmlns:p14="http://schemas.microsoft.com/office/powerpoint/2010/main" val="112179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E2998-0108-374D-A84F-B0950F29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9587"/>
            <a:ext cx="5280912" cy="1507397"/>
          </a:xfrm>
        </p:spPr>
        <p:txBody>
          <a:bodyPr anchor="ctr">
            <a:normAutofit/>
          </a:bodyPr>
          <a:lstStyle/>
          <a:p>
            <a:r>
              <a:rPr lang="en-US" dirty="0"/>
              <a:t>The Studies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F5D0D2-F1A9-4514-A5D9-CD985B37A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68" y="2466984"/>
            <a:ext cx="5280912" cy="3060701"/>
          </a:xfrm>
        </p:spPr>
        <p:txBody>
          <a:bodyPr anchor="t">
            <a:noAutofit/>
          </a:bodyPr>
          <a:lstStyle/>
          <a:p>
            <a:r>
              <a:rPr lang="en-US" sz="2800" dirty="0"/>
              <a:t>Databases:</a:t>
            </a:r>
          </a:p>
          <a:p>
            <a:pPr lvl="1"/>
            <a:r>
              <a:rPr lang="en-US" sz="2800" dirty="0"/>
              <a:t>PsycINFO</a:t>
            </a:r>
            <a:br>
              <a:rPr lang="en-US" sz="2800" dirty="0"/>
            </a:br>
            <a:r>
              <a:rPr lang="en-US" sz="2800" dirty="0"/>
              <a:t>Academic Search Ultimate</a:t>
            </a:r>
          </a:p>
          <a:p>
            <a:pPr lvl="1"/>
            <a:r>
              <a:rPr lang="en-US" sz="2800" dirty="0"/>
              <a:t>CINAHL</a:t>
            </a:r>
          </a:p>
          <a:p>
            <a:r>
              <a:rPr lang="en-US" sz="2800" dirty="0"/>
              <a:t>Terms:</a:t>
            </a:r>
          </a:p>
          <a:p>
            <a:pPr lvl="1"/>
            <a:r>
              <a:rPr lang="en-US" sz="2800" dirty="0"/>
              <a:t>“anxiety disorder or anxiety or generalized anxiety disorder”</a:t>
            </a:r>
          </a:p>
          <a:p>
            <a:pPr lvl="1"/>
            <a:r>
              <a:rPr lang="en-US" sz="2800" dirty="0"/>
              <a:t>“sleep”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000D149B-E77E-9443-AB96-631050588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8" r="10786" b="1"/>
          <a:stretch/>
        </p:blipFill>
        <p:spPr>
          <a:xfrm>
            <a:off x="710821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944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2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3D5300FA-E249-8040-819E-D14BE38A1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FBFD8-AC91-4E42-930D-60DAC65C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58" y="1556923"/>
            <a:ext cx="3231262" cy="3711113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Methodology</a:t>
            </a:r>
            <a:endParaRPr lang="en-US"/>
          </a:p>
        </p:txBody>
      </p:sp>
      <p:pic>
        <p:nvPicPr>
          <p:cNvPr id="5" name="Content Placeholder 4" descr="A person lying on a boat in the water with the moo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B5720B0-44AD-454D-8F88-20E982894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8" r="20838" b="-3"/>
          <a:stretch/>
        </p:blipFill>
        <p:spPr>
          <a:xfrm>
            <a:off x="4572032" y="1556923"/>
            <a:ext cx="3047936" cy="4124044"/>
          </a:xfrm>
          <a:custGeom>
            <a:avLst/>
            <a:gdLst/>
            <a:ahLst/>
            <a:cxnLst/>
            <a:rect l="l" t="t" r="r" b="b"/>
            <a:pathLst>
              <a:path w="3047936" h="4124044">
                <a:moveTo>
                  <a:pt x="1526466" y="0"/>
                </a:moveTo>
                <a:lnTo>
                  <a:pt x="1660166" y="117220"/>
                </a:lnTo>
                <a:cubicBezTo>
                  <a:pt x="1991684" y="373411"/>
                  <a:pt x="2365262" y="443978"/>
                  <a:pt x="2649871" y="608871"/>
                </a:cubicBezTo>
                <a:cubicBezTo>
                  <a:pt x="2923543" y="800231"/>
                  <a:pt x="3047936" y="1019692"/>
                  <a:pt x="3047936" y="1458146"/>
                </a:cubicBezTo>
                <a:lnTo>
                  <a:pt x="3047936" y="1588054"/>
                </a:lnTo>
                <a:lnTo>
                  <a:pt x="3047936" y="1958864"/>
                </a:lnTo>
                <a:lnTo>
                  <a:pt x="3047936" y="2165181"/>
                </a:lnTo>
                <a:lnTo>
                  <a:pt x="3047936" y="2449280"/>
                </a:lnTo>
                <a:lnTo>
                  <a:pt x="3047936" y="2665898"/>
                </a:lnTo>
                <a:cubicBezTo>
                  <a:pt x="3047936" y="3104353"/>
                  <a:pt x="2923541" y="3323814"/>
                  <a:pt x="2649871" y="3515174"/>
                </a:cubicBezTo>
                <a:cubicBezTo>
                  <a:pt x="2365260" y="3680066"/>
                  <a:pt x="1991682" y="3750634"/>
                  <a:pt x="1660164" y="4006824"/>
                </a:cubicBezTo>
                <a:lnTo>
                  <a:pt x="1521470" y="4124044"/>
                </a:lnTo>
                <a:lnTo>
                  <a:pt x="1387771" y="4006824"/>
                </a:lnTo>
                <a:cubicBezTo>
                  <a:pt x="1056252" y="3750634"/>
                  <a:pt x="682674" y="3680066"/>
                  <a:pt x="398065" y="3515174"/>
                </a:cubicBezTo>
                <a:cubicBezTo>
                  <a:pt x="124394" y="3323814"/>
                  <a:pt x="0" y="3104353"/>
                  <a:pt x="0" y="2665898"/>
                </a:cubicBezTo>
                <a:lnTo>
                  <a:pt x="0" y="2449280"/>
                </a:lnTo>
                <a:lnTo>
                  <a:pt x="0" y="2165181"/>
                </a:lnTo>
                <a:lnTo>
                  <a:pt x="0" y="1958864"/>
                </a:lnTo>
                <a:lnTo>
                  <a:pt x="0" y="1588054"/>
                </a:lnTo>
                <a:lnTo>
                  <a:pt x="0" y="1458146"/>
                </a:lnTo>
                <a:cubicBezTo>
                  <a:pt x="0" y="1019692"/>
                  <a:pt x="124395" y="800231"/>
                  <a:pt x="398066" y="608871"/>
                </a:cubicBezTo>
                <a:cubicBezTo>
                  <a:pt x="682676" y="443978"/>
                  <a:pt x="1056254" y="373411"/>
                  <a:pt x="1387773" y="117220"/>
                </a:cubicBezTo>
                <a:close/>
              </a:path>
            </a:pathLst>
          </a:custGeom>
        </p:spPr>
      </p:pic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DBAAB85C-F19E-45E9-935D-47EFB24C2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891" y="1486372"/>
            <a:ext cx="3152219" cy="426514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FFB1784A-F05A-439D-B652-C28DCF937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543" y="952500"/>
            <a:ext cx="2968957" cy="4953001"/>
          </a:xfrm>
        </p:spPr>
        <p:txBody>
          <a:bodyPr anchor="ctr">
            <a:noAutofit/>
          </a:bodyPr>
          <a:lstStyle/>
          <a:p>
            <a:r>
              <a:rPr lang="en-US" sz="2400" dirty="0"/>
              <a:t>20 studies with reported correlation coefficient, r.</a:t>
            </a:r>
          </a:p>
          <a:p>
            <a:r>
              <a:rPr lang="en-US" sz="2400" dirty="0"/>
              <a:t>Negative Directionality = Anxiety and Sleep Quality</a:t>
            </a:r>
          </a:p>
          <a:p>
            <a:r>
              <a:rPr lang="en-US" sz="2400" dirty="0"/>
              <a:t>Positive Directionality = Anxiety and Total Sleep Time</a:t>
            </a:r>
          </a:p>
          <a:p>
            <a:r>
              <a:rPr lang="en-US" sz="2400" dirty="0"/>
              <a:t>Moderator = Adult or Child and Adolescent</a:t>
            </a:r>
          </a:p>
        </p:txBody>
      </p:sp>
    </p:spTree>
    <p:extLst>
      <p:ext uri="{BB962C8B-B14F-4D97-AF65-F5344CB8AC3E}">
        <p14:creationId xmlns:p14="http://schemas.microsoft.com/office/powerpoint/2010/main" val="117029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EDD08-DC1B-6442-BE56-161F83E2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5145313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9E5700-D849-4CD1-853D-8F9FB022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3413987"/>
            <a:ext cx="5143500" cy="3053170"/>
          </a:xfrm>
        </p:spPr>
        <p:txBody>
          <a:bodyPr anchor="b">
            <a:noAutofit/>
          </a:bodyPr>
          <a:lstStyle/>
          <a:p>
            <a:r>
              <a:rPr lang="en-US" sz="2400" dirty="0"/>
              <a:t>Negative Directionality</a:t>
            </a:r>
          </a:p>
          <a:p>
            <a:pPr lvl="1"/>
            <a:r>
              <a:rPr lang="en-US" sz="2400" dirty="0"/>
              <a:t>Total: r = .3</a:t>
            </a:r>
          </a:p>
          <a:p>
            <a:pPr lvl="1"/>
            <a:r>
              <a:rPr lang="en-US" sz="2400" dirty="0"/>
              <a:t>Adult: r = .51</a:t>
            </a:r>
          </a:p>
          <a:p>
            <a:pPr lvl="1"/>
            <a:r>
              <a:rPr lang="en-US" sz="2400" dirty="0"/>
              <a:t>Children and Adolescents: r = .21</a:t>
            </a:r>
          </a:p>
          <a:p>
            <a:r>
              <a:rPr lang="en-US" sz="2400" dirty="0"/>
              <a:t>Positive Directionality</a:t>
            </a:r>
          </a:p>
          <a:p>
            <a:pPr lvl="1"/>
            <a:r>
              <a:rPr lang="en-US" sz="2400" dirty="0"/>
              <a:t>Total: r = .37</a:t>
            </a:r>
          </a:p>
          <a:p>
            <a:pPr lvl="1"/>
            <a:r>
              <a:rPr lang="en-US" sz="2400" dirty="0"/>
              <a:t>Adult: r = .38</a:t>
            </a:r>
          </a:p>
          <a:p>
            <a:pPr lvl="1"/>
            <a:r>
              <a:rPr lang="en-US" sz="2400" dirty="0"/>
              <a:t>Children and Adolescents: r = .37</a:t>
            </a:r>
          </a:p>
          <a:p>
            <a:r>
              <a:rPr lang="en-US" sz="2400" dirty="0"/>
              <a:t>Total Average: r = .35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AD5A420-8CF0-7E4F-A98A-44CE04CAD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54" r="25217" b="-1"/>
          <a:stretch/>
        </p:blipFill>
        <p:spPr>
          <a:xfrm>
            <a:off x="7205595" y="812056"/>
            <a:ext cx="3876811" cy="5127565"/>
          </a:xfrm>
          <a:custGeom>
            <a:avLst/>
            <a:gdLst/>
            <a:ahLst/>
            <a:cxnLst/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9E86F5-3804-4993-9353-B93A62BA6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828" y="722659"/>
            <a:ext cx="4014345" cy="5291886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A2A8E-A2D5-D84D-9285-8385A1AC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60030"/>
            <a:ext cx="5143500" cy="1507398"/>
          </a:xfrm>
        </p:spPr>
        <p:txBody>
          <a:bodyPr anchor="ctr">
            <a:normAutofit/>
          </a:bodyPr>
          <a:lstStyle/>
          <a:p>
            <a:r>
              <a:rPr lang="en-US"/>
              <a:t>Implications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6C32A28-7DE7-FB43-B184-C9132CBD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3" y="2033481"/>
            <a:ext cx="3217333" cy="2791036"/>
          </a:xfrm>
          <a:prstGeom prst="rect">
            <a:avLst/>
          </a:prstGeom>
        </p:spPr>
      </p:pic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A00F177-DC9C-489B-B5EE-F76DC3E82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844800"/>
            <a:ext cx="5143500" cy="3053170"/>
          </a:xfrm>
        </p:spPr>
        <p:txBody>
          <a:bodyPr anchor="t">
            <a:noAutofit/>
          </a:bodyPr>
          <a:lstStyle/>
          <a:p>
            <a:r>
              <a:rPr lang="en-US" sz="2800" dirty="0"/>
              <a:t>Anxiety has a moderate impact on sleep.</a:t>
            </a:r>
          </a:p>
          <a:p>
            <a:r>
              <a:rPr lang="en-US" sz="2800" dirty="0"/>
              <a:t>Be aware of feelings of anxiety to help our physical and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3289372665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LightSeedLeftStep">
      <a:dk1>
        <a:srgbClr val="000000"/>
      </a:dk1>
      <a:lt1>
        <a:srgbClr val="FFFFFF"/>
      </a:lt1>
      <a:dk2>
        <a:srgbClr val="243141"/>
      </a:dk2>
      <a:lt2>
        <a:srgbClr val="E2E5E8"/>
      </a:lt2>
      <a:accent1>
        <a:srgbClr val="C99A68"/>
      </a:accent1>
      <a:accent2>
        <a:srgbClr val="CB776E"/>
      </a:accent2>
      <a:accent3>
        <a:srgbClr val="D488A0"/>
      </a:accent3>
      <a:accent4>
        <a:srgbClr val="CB6EB2"/>
      </a:accent4>
      <a:accent5>
        <a:srgbClr val="C988D4"/>
      </a:accent5>
      <a:accent6>
        <a:srgbClr val="966ECB"/>
      </a:accent6>
      <a:hlink>
        <a:srgbClr val="6184A9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268</Words>
  <Application>Microsoft Macintosh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Goudy Old Style</vt:lpstr>
      <vt:lpstr>MarrakeshVTI</vt:lpstr>
      <vt:lpstr>Do Anxiety Levels Affect Sleep?: A Meta-Analysis</vt:lpstr>
      <vt:lpstr>Introduction</vt:lpstr>
      <vt:lpstr>The Importance of Sleep</vt:lpstr>
      <vt:lpstr>How Anxiety Affects Us</vt:lpstr>
      <vt:lpstr>The Purpose of this Study</vt:lpstr>
      <vt:lpstr>The Studies</vt:lpstr>
      <vt:lpstr>Methodology</vt:lpstr>
      <vt:lpstr>Results</vt:lpstr>
      <vt:lpstr>Implications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Anxiety Affect Sleep?: A Meta-Analysis</dc:title>
  <dc:creator>Mcclure, Katelyn L.</dc:creator>
  <cp:lastModifiedBy>Mcclure, Katelyn L.</cp:lastModifiedBy>
  <cp:revision>3</cp:revision>
  <dcterms:created xsi:type="dcterms:W3CDTF">2021-10-07T16:56:14Z</dcterms:created>
  <dcterms:modified xsi:type="dcterms:W3CDTF">2021-10-08T17:20:53Z</dcterms:modified>
</cp:coreProperties>
</file>