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7" r:id="rId5"/>
    <p:sldId id="258" r:id="rId6"/>
    <p:sldId id="266" r:id="rId7"/>
    <p:sldId id="267" r:id="rId8"/>
    <p:sldId id="268" r:id="rId9"/>
    <p:sldId id="259" r:id="rId10"/>
    <p:sldId id="262" r:id="rId11"/>
    <p:sldId id="271" r:id="rId12"/>
    <p:sldId id="270" r:id="rId13"/>
    <p:sldId id="269" r:id="rId14"/>
    <p:sldId id="265" r:id="rId15"/>
    <p:sldId id="263" r:id="rId16"/>
  </p:sldIdLst>
  <p:sldSz cx="42062400" cy="3291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E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3792" autoAdjust="0"/>
  </p:normalViewPr>
  <p:slideViewPr>
    <p:cSldViewPr>
      <p:cViewPr varScale="1">
        <p:scale>
          <a:sx n="15" d="100"/>
          <a:sy n="15" d="100"/>
        </p:scale>
        <p:origin x="1252" y="116"/>
      </p:cViewPr>
      <p:guideLst>
        <p:guide orient="horz" pos="10368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300"/>
            </a:lvl1pPr>
          </a:lstStyle>
          <a:p>
            <a:fld id="{7B40D4C6-5248-4286-8AB6-D0ADA841D047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7938" y="698500"/>
            <a:ext cx="44545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8" tIns="46579" rIns="93158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300"/>
            </a:lvl1pPr>
          </a:lstStyle>
          <a:p>
            <a:fld id="{0DD33AAF-1581-4351-96F9-4DB4F5770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1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2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6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7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4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5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2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6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7938" y="698500"/>
            <a:ext cx="4454525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03E1A-A670-4386-AB19-18DD7C80B53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8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3D89-3E2A-4068-890F-CA46CA87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5387342"/>
            <a:ext cx="31546800" cy="11460480"/>
          </a:xfrm>
        </p:spPr>
        <p:txBody>
          <a:bodyPr anchor="b"/>
          <a:lstStyle>
            <a:lvl1pPr algn="ctr">
              <a:defRPr sz="20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C5563-520F-4C98-85EA-3089EB0D2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0" y="17289782"/>
            <a:ext cx="31546800" cy="7947658"/>
          </a:xfrm>
        </p:spPr>
        <p:txBody>
          <a:bodyPr/>
          <a:lstStyle>
            <a:lvl1pPr marL="0" indent="0" algn="ctr">
              <a:buNone/>
              <a:defRPr sz="8280"/>
            </a:lvl1pPr>
            <a:lvl2pPr marL="1577340" indent="0" algn="ctr">
              <a:buNone/>
              <a:defRPr sz="6900"/>
            </a:lvl2pPr>
            <a:lvl3pPr marL="3154680" indent="0" algn="ctr">
              <a:buNone/>
              <a:defRPr sz="6210"/>
            </a:lvl3pPr>
            <a:lvl4pPr marL="4732020" indent="0" algn="ctr">
              <a:buNone/>
              <a:defRPr sz="5520"/>
            </a:lvl4pPr>
            <a:lvl5pPr marL="6309360" indent="0" algn="ctr">
              <a:buNone/>
              <a:defRPr sz="5520"/>
            </a:lvl5pPr>
            <a:lvl6pPr marL="7886700" indent="0" algn="ctr">
              <a:buNone/>
              <a:defRPr sz="5520"/>
            </a:lvl6pPr>
            <a:lvl7pPr marL="9464040" indent="0" algn="ctr">
              <a:buNone/>
              <a:defRPr sz="5520"/>
            </a:lvl7pPr>
            <a:lvl8pPr marL="11041380" indent="0" algn="ctr">
              <a:buNone/>
              <a:defRPr sz="5520"/>
            </a:lvl8pPr>
            <a:lvl9pPr marL="12618720" indent="0" algn="ctr">
              <a:buNone/>
              <a:defRPr sz="55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1891-D17D-48AA-9478-5CA369DD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1A2A-B3E1-4917-86AA-83F642BD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EBAA6-0746-417C-AD2C-5FDD4526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4473B-E0AD-4E38-B0DF-61B863CC71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F170-50AD-4CE1-8A36-D8D984E2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CE9E2-43FE-45E8-95CE-E19A9E63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CBD93-32F7-4EEF-893E-CCD4986B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9687-6063-4ADF-B553-A7A3715E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D34C-49E8-4500-B785-A0B8B679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D3476-9347-4DAA-9173-51FE4B3220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10482-3ADC-4979-8EDB-1EBF943D3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100905" y="1752600"/>
            <a:ext cx="906970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75B2F-E907-4DC7-9FB7-965F0747D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91790" y="1752600"/>
            <a:ext cx="2668333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CF57-6D42-4E5C-A557-4558E46D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6CEDE-07AC-4185-95BA-B490B099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D386-5C3B-496C-B24A-852B57A0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C1D3-7E5E-4297-B5B1-76D0196CCE2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0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3EDF-2FBE-44B6-B9A4-52607DD8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DFC7-D053-4887-8307-EBFFF217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463E5-2E6C-4009-B7FC-EF688504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7003-E7A5-42E0-917B-5B8FE4CA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14D3-FD17-4C4D-A7B8-2B1FB245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14EFD-C8FE-4F77-9668-7C9D7C204D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28FE-21E7-4BCE-9515-72DA0C1D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3" y="8206745"/>
            <a:ext cx="36278820" cy="13693138"/>
          </a:xfrm>
        </p:spPr>
        <p:txBody>
          <a:bodyPr anchor="b"/>
          <a:lstStyle>
            <a:lvl1pPr>
              <a:defRPr sz="20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1B3EF-66C9-49C8-B56D-4354A5E5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9883" y="22029425"/>
            <a:ext cx="36278820" cy="7200898"/>
          </a:xfrm>
        </p:spPr>
        <p:txBody>
          <a:bodyPr/>
          <a:lstStyle>
            <a:lvl1pPr marL="0" indent="0">
              <a:buNone/>
              <a:defRPr sz="8280">
                <a:solidFill>
                  <a:schemeClr val="tx1">
                    <a:tint val="75000"/>
                  </a:schemeClr>
                </a:solidFill>
              </a:defRPr>
            </a:lvl1pPr>
            <a:lvl2pPr marL="15773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154680" indent="0">
              <a:buNone/>
              <a:defRPr sz="6210">
                <a:solidFill>
                  <a:schemeClr val="tx1">
                    <a:tint val="75000"/>
                  </a:schemeClr>
                </a:solidFill>
              </a:defRPr>
            </a:lvl3pPr>
            <a:lvl4pPr marL="473202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4pPr>
            <a:lvl5pPr marL="630936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5pPr>
            <a:lvl6pPr marL="788670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6pPr>
            <a:lvl7pPr marL="946404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7pPr>
            <a:lvl8pPr marL="1104138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8pPr>
            <a:lvl9pPr marL="1261872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EAC3-6099-44B9-A105-45D4FA30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B2C4-F8F3-44F3-92E2-DE470DC6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83DA9-73CD-4FFF-A78E-914C40FD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DD6EC-3A6F-4BF1-A7A1-3BFDDBF526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443-8495-41EA-AB91-D6B6EB48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C8E-A806-47D9-AC08-27559EFCD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1790" y="8763000"/>
            <a:ext cx="178765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AD171-D98B-4AA6-9BAF-0A2425833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94090" y="8763000"/>
            <a:ext cx="178765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AE727-A589-40ED-A041-0E37DBC2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5AA2C-661B-4721-966B-990F32DB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6FE0A-73A6-4F7D-8384-569A29F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B6286-AE8B-4715-A28B-A47844F489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ECE7-0B90-4D4E-8575-FCB0D33C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269" y="1752603"/>
            <a:ext cx="3627882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6BCCA-D076-46BF-85D7-F7227E41F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270" y="8069582"/>
            <a:ext cx="17794365" cy="3954778"/>
          </a:xfrm>
        </p:spPr>
        <p:txBody>
          <a:bodyPr anchor="b"/>
          <a:lstStyle>
            <a:lvl1pPr marL="0" indent="0">
              <a:buNone/>
              <a:defRPr sz="8280" b="1"/>
            </a:lvl1pPr>
            <a:lvl2pPr marL="1577340" indent="0">
              <a:buNone/>
              <a:defRPr sz="6900" b="1"/>
            </a:lvl2pPr>
            <a:lvl3pPr marL="3154680" indent="0">
              <a:buNone/>
              <a:defRPr sz="6210" b="1"/>
            </a:lvl3pPr>
            <a:lvl4pPr marL="4732020" indent="0">
              <a:buNone/>
              <a:defRPr sz="5520" b="1"/>
            </a:lvl4pPr>
            <a:lvl5pPr marL="6309360" indent="0">
              <a:buNone/>
              <a:defRPr sz="5520" b="1"/>
            </a:lvl5pPr>
            <a:lvl6pPr marL="7886700" indent="0">
              <a:buNone/>
              <a:defRPr sz="5520" b="1"/>
            </a:lvl6pPr>
            <a:lvl7pPr marL="9464040" indent="0">
              <a:buNone/>
              <a:defRPr sz="5520" b="1"/>
            </a:lvl7pPr>
            <a:lvl8pPr marL="11041380" indent="0">
              <a:buNone/>
              <a:defRPr sz="5520" b="1"/>
            </a:lvl8pPr>
            <a:lvl9pPr marL="12618720" indent="0">
              <a:buNone/>
              <a:defRPr sz="5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9D12C-0714-4DA2-9291-641D25B0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270" y="12024360"/>
            <a:ext cx="1779436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CB5C1-01F9-4B73-966A-768D7C7A8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294090" y="8069582"/>
            <a:ext cx="17881999" cy="3954778"/>
          </a:xfrm>
        </p:spPr>
        <p:txBody>
          <a:bodyPr anchor="b"/>
          <a:lstStyle>
            <a:lvl1pPr marL="0" indent="0">
              <a:buNone/>
              <a:defRPr sz="8280" b="1"/>
            </a:lvl1pPr>
            <a:lvl2pPr marL="1577340" indent="0">
              <a:buNone/>
              <a:defRPr sz="6900" b="1"/>
            </a:lvl2pPr>
            <a:lvl3pPr marL="3154680" indent="0">
              <a:buNone/>
              <a:defRPr sz="6210" b="1"/>
            </a:lvl3pPr>
            <a:lvl4pPr marL="4732020" indent="0">
              <a:buNone/>
              <a:defRPr sz="5520" b="1"/>
            </a:lvl4pPr>
            <a:lvl5pPr marL="6309360" indent="0">
              <a:buNone/>
              <a:defRPr sz="5520" b="1"/>
            </a:lvl5pPr>
            <a:lvl6pPr marL="7886700" indent="0">
              <a:buNone/>
              <a:defRPr sz="5520" b="1"/>
            </a:lvl6pPr>
            <a:lvl7pPr marL="9464040" indent="0">
              <a:buNone/>
              <a:defRPr sz="5520" b="1"/>
            </a:lvl7pPr>
            <a:lvl8pPr marL="11041380" indent="0">
              <a:buNone/>
              <a:defRPr sz="5520" b="1"/>
            </a:lvl8pPr>
            <a:lvl9pPr marL="12618720" indent="0">
              <a:buNone/>
              <a:defRPr sz="5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3407D-C02D-4DEC-9134-DFC38A23A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294090" y="12024360"/>
            <a:ext cx="17881999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1E834-A495-49E9-84E6-4CE594E8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39006-4F97-4C62-B7E7-2089D766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C736F-1200-4369-A543-6FEE1A05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F127-6AEB-4ADA-99D1-25F8274A50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F0E4-C42E-493F-A559-8B947F19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F07C-9A78-4C0A-BC66-410A2EC8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A013-895A-4ECC-A230-24908FB8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D703C-8F4C-4DCA-948A-A9B71908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F3CE-1B10-41A4-BD5F-D8D62A3F07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9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88170-F18D-4550-B970-278AD83D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BCB07-E686-44B4-9D04-4093D290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AED94-7018-436C-A89C-76A44141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32C48-76EC-423F-9678-AEDFA01D4D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2311-04E0-49A4-9C23-69D57BFE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270" y="2194560"/>
            <a:ext cx="13566218" cy="7680960"/>
          </a:xfrm>
        </p:spPr>
        <p:txBody>
          <a:bodyPr anchor="b"/>
          <a:lstStyle>
            <a:lvl1pPr>
              <a:defRPr sz="11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8918-81BA-4A34-BC97-7225AD30C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1999" y="4739642"/>
            <a:ext cx="21294090" cy="23393400"/>
          </a:xfrm>
        </p:spPr>
        <p:txBody>
          <a:bodyPr/>
          <a:lstStyle>
            <a:lvl1pPr>
              <a:defRPr sz="11040"/>
            </a:lvl1pPr>
            <a:lvl2pPr>
              <a:defRPr sz="9660"/>
            </a:lvl2pPr>
            <a:lvl3pPr>
              <a:defRPr sz="828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A7BAC-0481-42B3-BF29-33D3C54AA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270" y="9875520"/>
            <a:ext cx="13566218" cy="18295622"/>
          </a:xfrm>
        </p:spPr>
        <p:txBody>
          <a:bodyPr/>
          <a:lstStyle>
            <a:lvl1pPr marL="0" indent="0">
              <a:buNone/>
              <a:defRPr sz="5520"/>
            </a:lvl1pPr>
            <a:lvl2pPr marL="1577340" indent="0">
              <a:buNone/>
              <a:defRPr sz="4830"/>
            </a:lvl2pPr>
            <a:lvl3pPr marL="3154680" indent="0">
              <a:buNone/>
              <a:defRPr sz="4140"/>
            </a:lvl3pPr>
            <a:lvl4pPr marL="4732020" indent="0">
              <a:buNone/>
              <a:defRPr sz="3450"/>
            </a:lvl4pPr>
            <a:lvl5pPr marL="6309360" indent="0">
              <a:buNone/>
              <a:defRPr sz="3450"/>
            </a:lvl5pPr>
            <a:lvl6pPr marL="7886700" indent="0">
              <a:buNone/>
              <a:defRPr sz="3450"/>
            </a:lvl6pPr>
            <a:lvl7pPr marL="9464040" indent="0">
              <a:buNone/>
              <a:defRPr sz="3450"/>
            </a:lvl7pPr>
            <a:lvl8pPr marL="11041380" indent="0">
              <a:buNone/>
              <a:defRPr sz="3450"/>
            </a:lvl8pPr>
            <a:lvl9pPr marL="12618720" indent="0">
              <a:buNone/>
              <a:defRPr sz="3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2F0AC-24B2-42DB-B43C-04F2E225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AB7E-79E4-49CE-A133-9EECEA80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A5CBB-7D17-4115-9986-F6DF6B91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897B5-E18E-418A-A8DF-F5032EF1D3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8714-3C2A-4A4E-8852-93188F5E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270" y="2194560"/>
            <a:ext cx="13566218" cy="7680960"/>
          </a:xfrm>
        </p:spPr>
        <p:txBody>
          <a:bodyPr anchor="b"/>
          <a:lstStyle>
            <a:lvl1pPr>
              <a:defRPr sz="11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20559-3DD9-480B-BD12-3449415B8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881999" y="4739642"/>
            <a:ext cx="21294090" cy="23393400"/>
          </a:xfrm>
        </p:spPr>
        <p:txBody>
          <a:bodyPr/>
          <a:lstStyle>
            <a:lvl1pPr marL="0" indent="0">
              <a:buNone/>
              <a:defRPr sz="11040"/>
            </a:lvl1pPr>
            <a:lvl2pPr marL="1577340" indent="0">
              <a:buNone/>
              <a:defRPr sz="9660"/>
            </a:lvl2pPr>
            <a:lvl3pPr marL="3154680" indent="0">
              <a:buNone/>
              <a:defRPr sz="8280"/>
            </a:lvl3pPr>
            <a:lvl4pPr marL="4732020" indent="0">
              <a:buNone/>
              <a:defRPr sz="6900"/>
            </a:lvl4pPr>
            <a:lvl5pPr marL="6309360" indent="0">
              <a:buNone/>
              <a:defRPr sz="6900"/>
            </a:lvl5pPr>
            <a:lvl6pPr marL="7886700" indent="0">
              <a:buNone/>
              <a:defRPr sz="6900"/>
            </a:lvl6pPr>
            <a:lvl7pPr marL="9464040" indent="0">
              <a:buNone/>
              <a:defRPr sz="6900"/>
            </a:lvl7pPr>
            <a:lvl8pPr marL="11041380" indent="0">
              <a:buNone/>
              <a:defRPr sz="6900"/>
            </a:lvl8pPr>
            <a:lvl9pPr marL="12618720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CFBA8-0F8F-4792-9AF8-3680473C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270" y="9875520"/>
            <a:ext cx="13566218" cy="18295622"/>
          </a:xfrm>
        </p:spPr>
        <p:txBody>
          <a:bodyPr/>
          <a:lstStyle>
            <a:lvl1pPr marL="0" indent="0">
              <a:buNone/>
              <a:defRPr sz="5520"/>
            </a:lvl1pPr>
            <a:lvl2pPr marL="1577340" indent="0">
              <a:buNone/>
              <a:defRPr sz="4830"/>
            </a:lvl2pPr>
            <a:lvl3pPr marL="3154680" indent="0">
              <a:buNone/>
              <a:defRPr sz="4140"/>
            </a:lvl3pPr>
            <a:lvl4pPr marL="4732020" indent="0">
              <a:buNone/>
              <a:defRPr sz="3450"/>
            </a:lvl4pPr>
            <a:lvl5pPr marL="6309360" indent="0">
              <a:buNone/>
              <a:defRPr sz="3450"/>
            </a:lvl5pPr>
            <a:lvl6pPr marL="7886700" indent="0">
              <a:buNone/>
              <a:defRPr sz="3450"/>
            </a:lvl6pPr>
            <a:lvl7pPr marL="9464040" indent="0">
              <a:buNone/>
              <a:defRPr sz="3450"/>
            </a:lvl7pPr>
            <a:lvl8pPr marL="11041380" indent="0">
              <a:buNone/>
              <a:defRPr sz="3450"/>
            </a:lvl8pPr>
            <a:lvl9pPr marL="12618720" indent="0">
              <a:buNone/>
              <a:defRPr sz="3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02C16-BB07-45E3-B12B-C00F9B58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E7734-F4FB-411B-8E39-12A0F35F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AC0F7-DD9E-4A28-A473-B350FB8C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17F58-5946-4AA8-85BA-9EBDCF8EF5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D40C-CADE-4591-B646-44F217D9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790" y="1752603"/>
            <a:ext cx="362788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DCAE3-FA46-4596-892F-58950A3B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790" y="8763000"/>
            <a:ext cx="362788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B85E0-8D4C-4979-9F1C-1B59FF1D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1790" y="30510482"/>
            <a:ext cx="94640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4188-686C-49DA-A8E3-BE6D14BD5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33170" y="30510482"/>
            <a:ext cx="141960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415EA-276B-4D60-BFFB-8016C05F2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06570" y="30510482"/>
            <a:ext cx="94640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7" fontAlgn="base">
              <a:spcBef>
                <a:spcPct val="0"/>
              </a:spcBef>
              <a:spcAft>
                <a:spcPct val="0"/>
              </a:spcAft>
              <a:defRPr/>
            </a:pPr>
            <a:fld id="{F4CB54ED-E96E-49D7-8EB8-083C855258E8}" type="slidenum">
              <a:rPr lang="en-US" smtClean="0">
                <a:solidFill>
                  <a:srgbClr val="000000"/>
                </a:solidFill>
              </a:rPr>
              <a:pPr defTabSz="91441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154680" rtl="0" eaLnBrk="1" latinLnBrk="0" hangingPunct="1">
        <a:lnSpc>
          <a:spcPct val="90000"/>
        </a:lnSpc>
        <a:spcBef>
          <a:spcPct val="0"/>
        </a:spcBef>
        <a:buNone/>
        <a:defRPr sz="151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8670" indent="-788670" algn="l" defTabSz="3154680" rtl="0" eaLnBrk="1" latinLnBrk="0" hangingPunct="1">
        <a:lnSpc>
          <a:spcPct val="90000"/>
        </a:lnSpc>
        <a:spcBef>
          <a:spcPts val="3450"/>
        </a:spcBef>
        <a:buFont typeface="Arial" panose="020B0604020202020204" pitchFamily="34" charset="0"/>
        <a:buChar char="•"/>
        <a:defRPr sz="9660" kern="1200">
          <a:solidFill>
            <a:schemeClr val="tx1"/>
          </a:solidFill>
          <a:latin typeface="+mn-lt"/>
          <a:ea typeface="+mn-ea"/>
          <a:cs typeface="+mn-cs"/>
        </a:defRPr>
      </a:lvl1pPr>
      <a:lvl2pPr marL="236601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2pPr>
      <a:lvl3pPr marL="394335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52069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210" kern="1200">
          <a:solidFill>
            <a:schemeClr val="tx1"/>
          </a:solidFill>
          <a:latin typeface="+mn-lt"/>
          <a:ea typeface="+mn-ea"/>
          <a:cs typeface="+mn-cs"/>
        </a:defRPr>
      </a:lvl4pPr>
      <a:lvl5pPr marL="709803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210" kern="1200">
          <a:solidFill>
            <a:schemeClr val="tx1"/>
          </a:solidFill>
          <a:latin typeface="+mn-lt"/>
          <a:ea typeface="+mn-ea"/>
          <a:cs typeface="+mn-cs"/>
        </a:defRPr>
      </a:lvl5pPr>
      <a:lvl6pPr marL="867537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210" kern="1200">
          <a:solidFill>
            <a:schemeClr val="tx1"/>
          </a:solidFill>
          <a:latin typeface="+mn-lt"/>
          <a:ea typeface="+mn-ea"/>
          <a:cs typeface="+mn-cs"/>
        </a:defRPr>
      </a:lvl6pPr>
      <a:lvl7pPr marL="1025271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210" kern="1200">
          <a:solidFill>
            <a:schemeClr val="tx1"/>
          </a:solidFill>
          <a:latin typeface="+mn-lt"/>
          <a:ea typeface="+mn-ea"/>
          <a:cs typeface="+mn-cs"/>
        </a:defRPr>
      </a:lvl7pPr>
      <a:lvl8pPr marL="1183005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210" kern="1200">
          <a:solidFill>
            <a:schemeClr val="tx1"/>
          </a:solidFill>
          <a:latin typeface="+mn-lt"/>
          <a:ea typeface="+mn-ea"/>
          <a:cs typeface="+mn-cs"/>
        </a:defRPr>
      </a:lvl8pPr>
      <a:lvl9pPr marL="13407390" indent="-788670" algn="l" defTabSz="3154680" rtl="0" eaLnBrk="1" latinLnBrk="0" hangingPunct="1">
        <a:lnSpc>
          <a:spcPct val="90000"/>
        </a:lnSpc>
        <a:spcBef>
          <a:spcPts val="1725"/>
        </a:spcBef>
        <a:buFont typeface="Arial" panose="020B0604020202020204" pitchFamily="34" charset="0"/>
        <a:buChar char="•"/>
        <a:defRPr sz="6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1pPr>
      <a:lvl2pPr marL="157734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2pPr>
      <a:lvl3pPr marL="315468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3pPr>
      <a:lvl4pPr marL="473202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4pPr>
      <a:lvl5pPr marL="630936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6pPr>
      <a:lvl7pPr marL="946404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7pPr>
      <a:lvl8pPr marL="1104138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8pPr>
      <a:lvl9pPr marL="12618720" algn="l" defTabSz="3154680" rtl="0" eaLnBrk="1" latinLnBrk="0" hangingPunct="1">
        <a:defRPr sz="6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hyperlink" Target="mailto:benjamin_meadows6@mymail.eku.edu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Rectangle 394"/>
          <p:cNvSpPr>
            <a:spLocks noChangeArrowheads="1"/>
          </p:cNvSpPr>
          <p:nvPr/>
        </p:nvSpPr>
        <p:spPr bwMode="auto">
          <a:xfrm>
            <a:off x="16110631" y="5450323"/>
            <a:ext cx="11484906" cy="19245084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7200" b="1" dirty="0">
                <a:solidFill>
                  <a:srgbClr val="000000"/>
                </a:solidFill>
                <a:cs typeface="Arial" pitchFamily="34" charset="0"/>
              </a:rPr>
              <a:t>METHOD</a:t>
            </a:r>
            <a:endParaRPr lang="en-US" sz="5400" b="1" u="sng" dirty="0"/>
          </a:p>
          <a:p>
            <a:r>
              <a:rPr lang="en-US" sz="4800" b="1" u="sng" dirty="0"/>
              <a:t>Design &amp; Materials</a:t>
            </a:r>
            <a:r>
              <a:rPr lang="en-US" sz="4800" b="1" dirty="0"/>
              <a:t>  (n=128)</a:t>
            </a:r>
            <a:endParaRPr lang="en-US" sz="4800" dirty="0"/>
          </a:p>
          <a:p>
            <a:r>
              <a:rPr lang="en-US" sz="4800" dirty="0"/>
              <a:t>Between-subjects design with four conditions: 1) NES with introduction, 2) NNES with introduction, 3) NES without introduction, and 4)  NNES without introduction 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u="sng" dirty="0"/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 Airplane Design Knowledge Pre-Test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 Watch either ( 1.NES with introduction, 2. NNES with introduction, 3. NES without introduction, or 4. NNES without introduction.)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 Watch 4 video lectures  about airplane design showing NES or NNES  instructors’ 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 Answer Recall Questions after each lecture.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 Take Eklöff student motivation scale. </a:t>
            </a:r>
          </a:p>
          <a:p>
            <a:r>
              <a:rPr lang="en-US" sz="4800" dirty="0"/>
              <a:t>6. Answer Questions about Chinese accent bias.</a:t>
            </a:r>
          </a:p>
          <a:p>
            <a:r>
              <a:rPr lang="en-US" sz="4800" dirty="0"/>
              <a:t>7. Answer Demographics questions.</a:t>
            </a: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28358030" y="22992448"/>
            <a:ext cx="13596689" cy="9568577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4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dirty="0">
                <a:solidFill>
                  <a:srgbClr val="000000"/>
                </a:solidFill>
              </a:rPr>
              <a:t>REFERENCES</a:t>
            </a:r>
          </a:p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endParaRPr lang="en-US" sz="3600" b="1" dirty="0">
              <a:solidFill>
                <a:srgbClr val="000000"/>
              </a:solidFill>
            </a:endParaRPr>
          </a:p>
          <a:p>
            <a:pPr marL="457209" marR="0" lvl="0" indent="-457209" algn="l" defTabSz="914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Eklöff, H. (2010).  Student Motivation and Effort in the Swedish TIMSS Advanced 2008 Field Study. 	Proceedings of the 4th international research conference, 2010. Presented at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4th IEA 	International Research Conference, Gothenburg, June, 2010. Retrieved from 	http://urn.kb.se/resolve?urn=urn:nbn:se:umu:diva-41093</a:t>
            </a:r>
            <a:endParaRPr lang="en-US" sz="3600" dirty="0">
              <a:solidFill>
                <a:srgbClr val="000000"/>
              </a:solidFill>
            </a:endParaRP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3200" dirty="0">
                <a:solidFill>
                  <a:srgbClr val="000000"/>
                </a:solidFill>
              </a:rPr>
              <a:t>Pettigrew, T. F. &amp; </a:t>
            </a:r>
            <a:r>
              <a:rPr lang="en-US" sz="3200" dirty="0" err="1">
                <a:solidFill>
                  <a:srgbClr val="000000"/>
                </a:solidFill>
              </a:rPr>
              <a:t>Tropp</a:t>
            </a:r>
            <a:r>
              <a:rPr lang="en-US" sz="3200" dirty="0">
                <a:solidFill>
                  <a:srgbClr val="000000"/>
                </a:solidFill>
              </a:rPr>
              <a:t>, L. R. (2006). A meta-analytic test of intergroup contact theory. Journal of Personality 	and  Social Psychology, 90(5) 751-83. </a:t>
            </a:r>
            <a:r>
              <a:rPr lang="en-US" sz="3200" dirty="0" err="1">
                <a:solidFill>
                  <a:srgbClr val="000000"/>
                </a:solidFill>
              </a:rPr>
              <a:t>doi</a:t>
            </a:r>
            <a:r>
              <a:rPr lang="en-US" sz="3200" dirty="0">
                <a:solidFill>
                  <a:srgbClr val="000000"/>
                </a:solidFill>
              </a:rPr>
              <a:t>: 10.1037/0022-3514.90.5.751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3200" dirty="0" err="1">
                <a:solidFill>
                  <a:srgbClr val="000000"/>
                </a:solidFill>
              </a:rPr>
              <a:t>Subtirelu</a:t>
            </a:r>
            <a:r>
              <a:rPr lang="en-US" sz="3200" dirty="0">
                <a:solidFill>
                  <a:srgbClr val="000000"/>
                </a:solidFill>
              </a:rPr>
              <a:t>, N. C. (2015). “She does have an accent but…”: Race and language ideology in students' evaluations  	of  mathematics instructors on RateMyProfesors.com. Language in Society, 44, 35-62. 	doi:10.1017/S0047404514000736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3200" dirty="0">
                <a:solidFill>
                  <a:srgbClr val="000000"/>
                </a:solidFill>
              </a:rPr>
              <a:t>White, F. A., </a:t>
            </a:r>
            <a:r>
              <a:rPr lang="en-US" sz="3200" dirty="0" err="1">
                <a:solidFill>
                  <a:srgbClr val="000000"/>
                </a:solidFill>
              </a:rPr>
              <a:t>Verrelli</a:t>
            </a:r>
            <a:r>
              <a:rPr lang="en-US" sz="3200" dirty="0">
                <a:solidFill>
                  <a:srgbClr val="000000"/>
                </a:solidFill>
              </a:rPr>
              <a:t>, S., Maunder, R. D., &amp; </a:t>
            </a:r>
            <a:r>
              <a:rPr lang="en-US" sz="3200" dirty="0" err="1">
                <a:solidFill>
                  <a:srgbClr val="000000"/>
                </a:solidFill>
              </a:rPr>
              <a:t>Kervinen</a:t>
            </a:r>
            <a:r>
              <a:rPr lang="en-US" sz="3200" dirty="0">
                <a:solidFill>
                  <a:srgbClr val="000000"/>
                </a:solidFill>
              </a:rPr>
              <a:t>, A. (2019). The Journal of Sex Research, 56(9), 1179–	1191. </a:t>
            </a:r>
            <a:r>
              <a:rPr lang="en-US" sz="3200" dirty="0" err="1">
                <a:solidFill>
                  <a:srgbClr val="000000"/>
                </a:solidFill>
              </a:rPr>
              <a:t>doi</a:t>
            </a:r>
            <a:r>
              <a:rPr lang="en-US" sz="3200" dirty="0">
                <a:solidFill>
                  <a:srgbClr val="000000"/>
                </a:solidFill>
              </a:rPr>
              <a:t>: https://doi.org/10.1080/00224499.2018.1491943</a:t>
            </a: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7"/>
          <p:cNvSpPr txBox="1">
            <a:spLocks noChangeArrowheads="1"/>
          </p:cNvSpPr>
          <p:nvPr/>
        </p:nvSpPr>
        <p:spPr bwMode="auto">
          <a:xfrm>
            <a:off x="16110631" y="25153937"/>
            <a:ext cx="11661623" cy="7048738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3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7200" b="1" dirty="0">
                <a:solidFill>
                  <a:srgbClr val="000000"/>
                </a:solidFill>
              </a:rPr>
              <a:t>RESULTS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(Hypothetical) Participants taking the instructor introduction condition displayed increased student effort compared to sample lecture condition.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(Hypothetical) Participants who  scored higher on motivation scale scored higher on assessments.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109448"/>
            <a:ext cx="4530905" cy="4530905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682" y="5450323"/>
            <a:ext cx="15240456" cy="17531239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b="1" dirty="0">
                <a:solidFill>
                  <a:srgbClr val="000000"/>
                </a:solidFill>
                <a:cs typeface="Arial" pitchFamily="34" charset="0"/>
              </a:rPr>
              <a:t>INTRODUCTION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dirty="0"/>
              <a:t>Interactions between Native English-speaking  (NES) students and Non-Native English-speaking  (NNES) instructors often lead to relatively more negative student perception and negative course evaluations due to the instructor’s accent.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dirty="0"/>
              <a:t>Contact Hypothesis suggests that biases between groups can be reduced through positive contact.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54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u="sng" dirty="0"/>
              <a:t>Questions:</a:t>
            </a:r>
          </a:p>
          <a:p>
            <a:pPr marL="914400" indent="-914400" defTabSz="91441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5400" dirty="0"/>
              <a:t>Is the Contact Hypothesis applicable to an asynchronous online classroom setting?</a:t>
            </a:r>
          </a:p>
          <a:p>
            <a:pPr marL="914400" indent="-914400" defTabSz="91441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5400" dirty="0"/>
              <a:t>If NES students know more about their NNES instructors, would they be more motivated to learn?</a:t>
            </a:r>
          </a:p>
          <a:p>
            <a:pPr marL="914400" indent="-914400" defTabSz="91441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5400" dirty="0"/>
              <a:t>Will students who are more motivated to learn do better on assessments?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91157-93BF-463B-9812-9625CDD13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81" y="23548628"/>
            <a:ext cx="15240457" cy="8973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F66AFF-032F-4CE2-A40A-03B9A1E95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7106" y="5450323"/>
            <a:ext cx="11727097" cy="9669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D2AFF-80A3-4E2C-B797-C38E5F614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67104" y="15468600"/>
            <a:ext cx="11727098" cy="7186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32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7"/>
          <p:cNvSpPr txBox="1">
            <a:spLocks noChangeArrowheads="1"/>
          </p:cNvSpPr>
          <p:nvPr/>
        </p:nvSpPr>
        <p:spPr bwMode="auto">
          <a:xfrm>
            <a:off x="533400" y="5013876"/>
            <a:ext cx="40843200" cy="26151840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15000" b="1" dirty="0">
                <a:solidFill>
                  <a:srgbClr val="000000"/>
                </a:solidFill>
                <a:latin typeface="Arial" charset="0"/>
              </a:rPr>
              <a:t>Implications</a:t>
            </a:r>
            <a:endParaRPr lang="en-US" sz="15000" dirty="0">
              <a:solidFill>
                <a:srgbClr val="0066FF"/>
              </a:solidFill>
              <a:latin typeface="Arial" charset="0"/>
            </a:endParaRPr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11500" dirty="0"/>
              <a:t>Should we change how online courses are structured?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endParaRPr lang="en-US" sz="11500" dirty="0"/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11500" dirty="0"/>
              <a:t>Do Native English-Speakers have the same bias toward all Non-Native English accents?</a:t>
            </a:r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endParaRPr lang="en-US" sz="11500" dirty="0"/>
          </a:p>
          <a:p>
            <a:endParaRPr lang="en-US" sz="1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88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7"/>
          <p:cNvSpPr txBox="1">
            <a:spLocks noChangeArrowheads="1"/>
          </p:cNvSpPr>
          <p:nvPr/>
        </p:nvSpPr>
        <p:spPr bwMode="auto">
          <a:xfrm>
            <a:off x="533400" y="5943253"/>
            <a:ext cx="40843200" cy="7763828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15000" b="1" dirty="0">
                <a:solidFill>
                  <a:srgbClr val="000000"/>
                </a:solidFill>
                <a:latin typeface="Arial" charset="0"/>
              </a:rPr>
              <a:t>Questions/Feedback</a:t>
            </a:r>
          </a:p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endParaRPr lang="en-US" sz="15000" b="1" dirty="0">
              <a:solidFill>
                <a:srgbClr val="000000"/>
              </a:solidFill>
              <a:latin typeface="Arial" charset="0"/>
            </a:endParaRPr>
          </a:p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15000" dirty="0">
                <a:solidFill>
                  <a:srgbClr val="000000"/>
                </a:solidFill>
                <a:latin typeface="Arial" charset="0"/>
                <a:hlinkClick r:id="rId5"/>
              </a:rPr>
              <a:t>benjamin_meadows6@mymail.eku.edu</a:t>
            </a:r>
            <a:endParaRPr lang="en-US" sz="15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75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1181100" y="5324699"/>
            <a:ext cx="39547800" cy="16821626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6400" b="1" dirty="0"/>
              <a:t>REFERENCES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l" defTabSz="48070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Eklöff, H. (2010).  </a:t>
            </a: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Student Motivation and Effort in the Swedish TIMSS Advanced 2008 Field Study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	Proceedings of the 4th international research conference, 2010. Presented at the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4th IEA 	International Research Conference, Gothenburg, June, 2010. Retrieved from 	http://urn.kb.se/resolve?urn=urn:nbn:se:umu:diva-41093</a:t>
            </a: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Pettigrew, T. F. &amp; </a:t>
            </a:r>
            <a:r>
              <a:rPr lang="en-US" sz="6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Tropp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L. R. (2006). A meta-analytic test of intergroup contact theory</a:t>
            </a:r>
            <a:r>
              <a:rPr lang="en-US" sz="6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Journal of Personality 	and  Social Psychology, 90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(5) 751-83. </a:t>
            </a:r>
            <a:r>
              <a:rPr lang="en-US" sz="6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10.1037/0022-3514.90.5.751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6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Subtirelu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N. C. (2015). “She does have an accent but…”: Race and language ideology in students' evaluations  	of  mathematics instructors on RateMyProfesors.com. </a:t>
            </a:r>
            <a:r>
              <a:rPr lang="en-US" sz="6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Language in Society, 44, 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35-62. 	doi:10.1017/S0047404514000736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Lepage, A. &amp; </a:t>
            </a:r>
            <a:r>
              <a:rPr lang="en-US" sz="6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LaCharité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D. (2015)  Perceptions of intelligibility and RTs: Accent-Tolerant vs Non-Accent-Tolerant Listeners. In: </a:t>
            </a:r>
            <a:r>
              <a:rPr lang="en-US" sz="6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Mompean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J.A., </a:t>
            </a:r>
            <a:r>
              <a:rPr lang="en-US" sz="6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Fouz</a:t>
            </a:r>
            <a:r>
              <a:rPr lang="en-US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-González J. (eds) Investigating English Pronunciation. Palgrave Macmillan, London. https://doi.org/10.1057/9781137509437_5</a:t>
            </a: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73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0227" y="5564313"/>
            <a:ext cx="40929546" cy="19273361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0" b="1" dirty="0">
                <a:solidFill>
                  <a:srgbClr val="000000"/>
                </a:solidFill>
                <a:cs typeface="Arial" pitchFamily="34" charset="0"/>
              </a:rPr>
              <a:t>INTRODUCTION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Interactions between Native English-speaking  (NES) students and Non-Native English-speaking  (NNES) instructors often lead to relatively more negative student perception and negative course evaluations due to the instructor’s accent.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Contact Hypothesis suggests that biases between groups can be reduced through positive contact.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88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u="sng" dirty="0"/>
              <a:t>Questions</a:t>
            </a:r>
            <a:r>
              <a:rPr lang="en-US" sz="9600" dirty="0"/>
              <a:t>:</a:t>
            </a:r>
          </a:p>
          <a:p>
            <a:pPr marL="914400" indent="-914400" defTabSz="91441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8800" dirty="0"/>
              <a:t> Is the Contact Hypothesis applicable to an asynchronous online classroom setting?</a:t>
            </a:r>
          </a:p>
          <a:p>
            <a:pPr marL="914400" indent="-914400" defTabSz="91441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8800" dirty="0"/>
              <a:t> If NES students know more about their NNES instructors, would they be more motivated to learn?</a:t>
            </a:r>
          </a:p>
          <a:p>
            <a:pPr marL="914400" indent="-914400" defTabSz="91441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8800" dirty="0"/>
              <a:t> Will students who are more motivated to learn do better on assessments?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8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0227" y="5564313"/>
            <a:ext cx="40929546" cy="19000946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0" b="1" dirty="0">
                <a:solidFill>
                  <a:srgbClr val="000000"/>
                </a:solidFill>
                <a:cs typeface="Arial" pitchFamily="34" charset="0"/>
              </a:rPr>
              <a:t>ACCENT BIAS IN THE CLASSROOM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/>
              <a:t> In research conducted by Nicholas </a:t>
            </a:r>
            <a:r>
              <a:rPr lang="en-US" sz="9600" dirty="0" err="1"/>
              <a:t>Subtirelu</a:t>
            </a:r>
            <a:r>
              <a:rPr lang="en-US" sz="9600" dirty="0"/>
              <a:t> at Georgetown University, NNES professors of Asian descent received worse instructor reviews by students on “RateMyProfessors.com”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/>
              <a:t>NES students used hyperbolic language to describe their interactions with NNES professors such as: “You can’t understand a word she says.” or “Do NOT take this professor, he can’t speak English”. 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/>
              <a:t>Ratings reflected a “dominant language ideology”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23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0227" y="5564313"/>
            <a:ext cx="40929546" cy="19000946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0" b="1" dirty="0">
                <a:solidFill>
                  <a:srgbClr val="000000"/>
                </a:solidFill>
                <a:cs typeface="Arial" pitchFamily="34" charset="0"/>
              </a:rPr>
              <a:t>WORD/SYLLABLE STRESS IN ENGLISH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/>
              <a:t>According to research conducted by Andree Lepage and Darlene </a:t>
            </a:r>
            <a:r>
              <a:rPr lang="en-US" sz="9600" dirty="0" err="1"/>
              <a:t>LaCharité</a:t>
            </a:r>
            <a:r>
              <a:rPr lang="en-US" sz="9600" dirty="0"/>
              <a:t> at Laval University, Native English Speakers have ingrained preferences for certain word/syllable stressors.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/>
              <a:t>“</a:t>
            </a:r>
            <a:r>
              <a:rPr lang="en-US" sz="9600" b="1" dirty="0"/>
              <a:t>PAR</a:t>
            </a:r>
            <a:r>
              <a:rPr lang="en-US" sz="9600" dirty="0"/>
              <a:t>-</a:t>
            </a:r>
            <a:r>
              <a:rPr lang="en-US" sz="9600" dirty="0" err="1"/>
              <a:t>lia</a:t>
            </a:r>
            <a:r>
              <a:rPr lang="en-US" sz="9600" dirty="0"/>
              <a:t>-</a:t>
            </a:r>
            <a:r>
              <a:rPr lang="en-US" sz="9600" dirty="0" err="1"/>
              <a:t>ment</a:t>
            </a:r>
            <a:r>
              <a:rPr lang="en-US" sz="9600" dirty="0"/>
              <a:t>” and “Par-</a:t>
            </a:r>
            <a:r>
              <a:rPr lang="en-US" sz="9600" dirty="0" err="1"/>
              <a:t>lia</a:t>
            </a:r>
            <a:r>
              <a:rPr lang="en-US" sz="9600" dirty="0"/>
              <a:t>-</a:t>
            </a:r>
            <a:r>
              <a:rPr lang="en-US" sz="9600" b="1" dirty="0"/>
              <a:t>MEN</a:t>
            </a:r>
            <a:r>
              <a:rPr lang="en-US" sz="9600" dirty="0"/>
              <a:t>-</a:t>
            </a:r>
            <a:r>
              <a:rPr lang="en-US" sz="9600" dirty="0" err="1"/>
              <a:t>tary</a:t>
            </a:r>
            <a:r>
              <a:rPr lang="en-US" sz="9600" dirty="0"/>
              <a:t>” have different word stressors in different syllables even though they are very similar. 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/>
              <a:t> English necessitates reducing stress in one syllable in order to add emphasis in another. Ex: “</a:t>
            </a:r>
            <a:r>
              <a:rPr lang="en-US" sz="9600" b="1" dirty="0"/>
              <a:t>PHO</a:t>
            </a:r>
            <a:r>
              <a:rPr lang="en-US" sz="9600" dirty="0"/>
              <a:t>-to-</a:t>
            </a:r>
            <a:r>
              <a:rPr lang="en-US" sz="9600" b="1" dirty="0"/>
              <a:t>GRAPH”</a:t>
            </a:r>
            <a:r>
              <a:rPr lang="en-US" sz="9600" dirty="0"/>
              <a:t> and “pho-</a:t>
            </a:r>
            <a:r>
              <a:rPr lang="en-US" sz="9600" b="1" dirty="0"/>
              <a:t>TO</a:t>
            </a:r>
            <a:r>
              <a:rPr lang="en-US" sz="9600" dirty="0"/>
              <a:t>-</a:t>
            </a:r>
            <a:r>
              <a:rPr lang="en-US" sz="9600" dirty="0" err="1"/>
              <a:t>graphy</a:t>
            </a:r>
            <a:r>
              <a:rPr lang="en-US" sz="9600" dirty="0"/>
              <a:t>”.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32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0227" y="5564313"/>
            <a:ext cx="40929546" cy="23904416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0" b="1" dirty="0">
                <a:solidFill>
                  <a:srgbClr val="000000"/>
                </a:solidFill>
                <a:cs typeface="Arial" pitchFamily="34" charset="0"/>
              </a:rPr>
              <a:t>CONTACT HYPOTHESIS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600" dirty="0"/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Theorized by Dr. Gordon Allport in 1954.</a:t>
            </a:r>
          </a:p>
          <a:p>
            <a:pPr marL="457209" indent="-457209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Suggests that inter-group conflict can be reduced by interaction under four conditions: </a:t>
            </a:r>
          </a:p>
          <a:p>
            <a:pPr marL="1828800" lvl="1" indent="-1371600" defTabSz="914417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8800" dirty="0"/>
              <a:t>Interaction has institutional support</a:t>
            </a:r>
          </a:p>
          <a:p>
            <a:pPr marL="1828800" lvl="1" indent="-1371600" defTabSz="914417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8800" dirty="0"/>
              <a:t>Interaction is under equal status</a:t>
            </a:r>
          </a:p>
          <a:p>
            <a:pPr marL="1828800" lvl="1" indent="-1371600" defTabSz="914417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8800" dirty="0"/>
              <a:t>Interaction involves cooperation</a:t>
            </a:r>
          </a:p>
          <a:p>
            <a:pPr marL="1828800" lvl="1" indent="-1371600" defTabSz="914417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8800" dirty="0"/>
              <a:t>Interaction is toward similar goals</a:t>
            </a:r>
          </a:p>
          <a:p>
            <a:pPr marL="1143000" indent="-1143000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According to meta-analysis by Thomas F. Pettigrew at the University of California, Santa Cruz and Linda R. </a:t>
            </a:r>
            <a:r>
              <a:rPr lang="en-US" sz="8800" dirty="0" err="1"/>
              <a:t>Tropp</a:t>
            </a:r>
            <a:r>
              <a:rPr lang="en-US" sz="8800" dirty="0"/>
              <a:t> at Boston College, 94% of samples suggested an inverse </a:t>
            </a:r>
            <a:r>
              <a:rPr lang="en-US" sz="8800" dirty="0" err="1"/>
              <a:t>rela</a:t>
            </a:r>
            <a:r>
              <a:rPr lang="en-US" sz="8800" dirty="0"/>
              <a:t>	</a:t>
            </a:r>
            <a:r>
              <a:rPr lang="en-US" sz="8800" dirty="0" err="1"/>
              <a:t>tionship</a:t>
            </a:r>
            <a:r>
              <a:rPr lang="en-US" sz="8800" dirty="0"/>
              <a:t> between contact and prejudice.</a:t>
            </a:r>
          </a:p>
          <a:p>
            <a:pPr marL="1143000" indent="-1143000" defTabSz="9144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Our study wants to examine if this effect applies to online asynchronous environments like online college classrooms.</a:t>
            </a:r>
          </a:p>
          <a:p>
            <a:pPr marL="1828800" lvl="1" indent="-1371600" defTabSz="914417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06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Rectangle 394"/>
          <p:cNvSpPr>
            <a:spLocks noChangeArrowheads="1"/>
          </p:cNvSpPr>
          <p:nvPr/>
        </p:nvSpPr>
        <p:spPr bwMode="auto">
          <a:xfrm>
            <a:off x="454506" y="5638163"/>
            <a:ext cx="41074494" cy="27173396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15000" b="1" dirty="0">
                <a:solidFill>
                  <a:srgbClr val="000000"/>
                </a:solidFill>
                <a:cs typeface="Arial" pitchFamily="34" charset="0"/>
              </a:rPr>
              <a:t>METHOD</a:t>
            </a:r>
            <a:endParaRPr lang="en-US" sz="8800" b="1" u="sng" dirty="0"/>
          </a:p>
          <a:p>
            <a:r>
              <a:rPr lang="en-US" sz="9600" b="1" u="sng" dirty="0"/>
              <a:t>Design &amp; Materials</a:t>
            </a:r>
            <a:r>
              <a:rPr lang="en-US" sz="9600" b="1" dirty="0"/>
              <a:t> (n=128)</a:t>
            </a:r>
            <a:endParaRPr lang="en-US" sz="9600" dirty="0"/>
          </a:p>
          <a:p>
            <a:r>
              <a:rPr lang="en-US" sz="9600" dirty="0"/>
              <a:t>Between-subjects design with four conditions: 1) NES with personal introduction, 2) NNES with personal introduction, 3) NES without personal introduction and 4.) NNES without personal introduction</a:t>
            </a:r>
          </a:p>
          <a:p>
            <a:r>
              <a:rPr lang="en-US" sz="9600" dirty="0"/>
              <a:t> </a:t>
            </a:r>
          </a:p>
          <a:p>
            <a:r>
              <a:rPr lang="en-US" sz="9600" b="1" u="sng" dirty="0"/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Airplane Design Knowledge Pre-Test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Watch either ( </a:t>
            </a:r>
            <a:r>
              <a:rPr lang="en-US" sz="8000" dirty="0"/>
              <a:t>1.NES with personal introduction, 2. NNES with personal introduction, 3. NES without personal introduction, or 4. NNES without personal introduction</a:t>
            </a:r>
            <a:r>
              <a:rPr lang="en-US" sz="9600" dirty="0"/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Watch 4 video lectures  about airplane design showing NES or NNES instructors’ faces.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Answer Recall Questions after each video lecture.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Take Eklöff student motivation scale.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Answer Questions about Chinese accent bias.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 Answer demographics questions.</a:t>
            </a: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75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7"/>
          <p:cNvSpPr txBox="1">
            <a:spLocks noChangeArrowheads="1"/>
          </p:cNvSpPr>
          <p:nvPr/>
        </p:nvSpPr>
        <p:spPr bwMode="auto">
          <a:xfrm>
            <a:off x="533400" y="5013876"/>
            <a:ext cx="40843200" cy="26151840"/>
          </a:xfrm>
          <a:prstGeom prst="roundRect">
            <a:avLst/>
          </a:prstGeom>
          <a:noFill/>
          <a:ln w="12700">
            <a:solidFill>
              <a:srgbClr val="5E213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9" indent="-457209" algn="ctr" defTabSz="9144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defRPr/>
            </a:pPr>
            <a:r>
              <a:rPr lang="en-US" sz="15000" b="1" dirty="0">
                <a:solidFill>
                  <a:srgbClr val="000000"/>
                </a:solidFill>
              </a:rPr>
              <a:t>RESULTS</a:t>
            </a:r>
            <a:endParaRPr lang="en-US" sz="15000" dirty="0">
              <a:solidFill>
                <a:srgbClr val="0066FF"/>
              </a:solidFill>
              <a:latin typeface="Arial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11500" dirty="0"/>
              <a:t>(Hypothetical) Participants taking the instructor introduction condition displayed increased student effort compared to sample lecture condition. </a:t>
            </a:r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(Hypothetical) Participants who  scored higher on motivation scale scored higher on assessments.</a:t>
            </a: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pPr marL="1371600" indent="-1371600">
              <a:buFont typeface="+mj-lt"/>
              <a:buAutoNum type="arabicPeriod"/>
            </a:pPr>
            <a:endParaRPr lang="en-US" sz="11500" dirty="0"/>
          </a:p>
          <a:p>
            <a:endParaRPr lang="en-US" sz="1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10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9A374-3DB6-418C-AAD1-9306EC4E9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41" y="6446133"/>
            <a:ext cx="39858759" cy="23957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32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93474" y="715725"/>
            <a:ext cx="41910000" cy="36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and Implications of Contact Hypothesis in the Online Classroom</a:t>
            </a:r>
          </a:p>
          <a:p>
            <a:pPr algn="ctr" defTabSz="9144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Benjamin Meadows, Katelyn McClure, Christian Phillips &amp; Michael Chen</a:t>
            </a:r>
          </a:p>
          <a:p>
            <a:pPr algn="ctr" defTabSz="914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</a:rPr>
              <a:t>Department of Psychology, Eastern Kentucky University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-152400" y="0"/>
            <a:ext cx="42214800" cy="32918400"/>
          </a:xfrm>
          <a:prstGeom prst="flowChartProcess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2039601" y="8001002"/>
            <a:ext cx="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12039602" y="8077199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9" name="Line 336"/>
          <p:cNvSpPr>
            <a:spLocks noChangeShapeType="1"/>
          </p:cNvSpPr>
          <p:nvPr/>
        </p:nvSpPr>
        <p:spPr bwMode="auto">
          <a:xfrm>
            <a:off x="685800" y="4800600"/>
            <a:ext cx="40843200" cy="0"/>
          </a:xfrm>
          <a:prstGeom prst="line">
            <a:avLst/>
          </a:prstGeom>
          <a:noFill/>
          <a:ln w="88900">
            <a:solidFill>
              <a:srgbClr val="5E213B"/>
            </a:solidFill>
            <a:round/>
            <a:headEnd/>
            <a:tailEnd/>
          </a:ln>
        </p:spPr>
        <p:txBody>
          <a:bodyPr/>
          <a:lstStyle/>
          <a:p>
            <a:pPr defTabSz="9144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4" name="Rectangle 172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65" name="Rectangle 174"/>
          <p:cNvSpPr>
            <a:spLocks noChangeArrowheads="1"/>
          </p:cNvSpPr>
          <p:nvPr/>
        </p:nvSpPr>
        <p:spPr bwMode="auto">
          <a:xfrm>
            <a:off x="-4571999" y="-23083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k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0" y="-2233822"/>
            <a:ext cx="5828770" cy="7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95" y="79327"/>
            <a:ext cx="4530905" cy="4530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09200" y="12512844"/>
            <a:ext cx="2362200" cy="11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D5CAC-2D15-4E2E-9155-0C71D090E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628" y="7358312"/>
            <a:ext cx="39455143" cy="23487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11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8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9.1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977AD6B72DF49B45AE6327BC5B728" ma:contentTypeVersion="13" ma:contentTypeDescription="Create a new document." ma:contentTypeScope="" ma:versionID="cc8d82e51b8eba9bd8fc94d4f46f39e9">
  <xsd:schema xmlns:xsd="http://www.w3.org/2001/XMLSchema" xmlns:xs="http://www.w3.org/2001/XMLSchema" xmlns:p="http://schemas.microsoft.com/office/2006/metadata/properties" xmlns:ns3="2f27df1a-077e-4203-8022-bd7b4582595c" xmlns:ns4="dc58ed56-c084-4756-b771-09e314508dc9" targetNamespace="http://schemas.microsoft.com/office/2006/metadata/properties" ma:root="true" ma:fieldsID="d815482ca73b0950dcf53edfee253085" ns3:_="" ns4:_="">
    <xsd:import namespace="2f27df1a-077e-4203-8022-bd7b4582595c"/>
    <xsd:import namespace="dc58ed56-c084-4756-b771-09e314508d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7df1a-077e-4203-8022-bd7b45825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8ed56-c084-4756-b771-09e314508d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55C00-500F-4CE4-9E75-67782E823763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c58ed56-c084-4756-b771-09e314508dc9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2f27df1a-077e-4203-8022-bd7b4582595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117508-B062-4981-A492-4DB396912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251FB-285F-4433-BC17-992A6B268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7df1a-077e-4203-8022-bd7b4582595c"/>
    <ds:schemaRef ds:uri="dc58ed56-c084-4756-b771-09e314508d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41809</TotalTime>
  <Words>1567</Words>
  <Application>Microsoft Office PowerPoint</Application>
  <PresentationFormat>Custom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Erin M</dc:creator>
  <cp:lastModifiedBy>Ben Meadows</cp:lastModifiedBy>
  <cp:revision>259</cp:revision>
  <cp:lastPrinted>2018-10-29T19:33:59Z</cp:lastPrinted>
  <dcterms:created xsi:type="dcterms:W3CDTF">2013-04-17T12:29:12Z</dcterms:created>
  <dcterms:modified xsi:type="dcterms:W3CDTF">2021-11-03T17:56:28Z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0x010100473977AD6B72DF49B45AE6327BC5B728</vt:lpwstr>
  </property>
</Properties>
</file>