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63" r:id="rId7"/>
    <p:sldId id="264" r:id="rId8"/>
    <p:sldId id="267" r:id="rId9"/>
    <p:sldId id="269" r:id="rId10"/>
    <p:sldId id="268" r:id="rId11"/>
    <p:sldId id="293" r:id="rId12"/>
    <p:sldId id="294" r:id="rId13"/>
    <p:sldId id="274" r:id="rId14"/>
    <p:sldId id="288" r:id="rId15"/>
    <p:sldId id="275" r:id="rId16"/>
    <p:sldId id="290" r:id="rId17"/>
    <p:sldId id="291" r:id="rId18"/>
    <p:sldId id="289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Jean Birriel" initials="JJB" lastIdx="5" clrIdx="0">
    <p:extLst>
      <p:ext uri="{19B8F6BF-5375-455C-9EA6-DF929625EA0E}">
        <p15:presenceInfo xmlns:p15="http://schemas.microsoft.com/office/powerpoint/2012/main" userId="S-1-5-21-798299489-1403934500-1238779560-570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8T21:18:56.175" idx="5">
    <p:pos x="10" y="10"/>
    <p:text>Needs an explanationof what Raman scattering is and what the original article found.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93" y="854651"/>
            <a:ext cx="7339593" cy="5222117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Testing The Limits of the </a:t>
            </a:r>
            <a:r>
              <a:rPr lang="en-US" sz="5400" dirty="0" err="1"/>
              <a:t>Rspec</a:t>
            </a:r>
            <a:r>
              <a:rPr lang="en-US" sz="5400" dirty="0"/>
              <a:t> Explorer Spectroscope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4250" y="821265"/>
            <a:ext cx="3554492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Jacob M. Wagoner</a:t>
            </a:r>
          </a:p>
          <a:p>
            <a:r>
              <a:rPr lang="en-US" dirty="0"/>
              <a:t>Dr. Jennifer </a:t>
            </a:r>
            <a:r>
              <a:rPr lang="en-US" dirty="0" err="1"/>
              <a:t>Birriel</a:t>
            </a:r>
            <a:endParaRPr lang="en-US" dirty="0"/>
          </a:p>
          <a:p>
            <a:r>
              <a:rPr lang="en-US" dirty="0"/>
              <a:t>Morehead State University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66DA-E407-45DB-95F2-EEBA9246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Raman Scattering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09CED-2D0F-48FE-8053-7A23F8CD8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472" y="2339500"/>
            <a:ext cx="5338325" cy="2856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6FFA7-CFC9-4C83-B88C-AB5738BCE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56505"/>
            <a:ext cx="5783532" cy="3871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C5E927-DE76-4F87-BE13-C6BF602D3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24" y="1737551"/>
            <a:ext cx="6441512" cy="42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2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8EE5-BFF1-4229-9235-7CACDEF8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C5B0-336E-4901-9E68-9152DC0C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Raman shift is wavelength dependent </a:t>
            </a:r>
          </a:p>
          <a:p>
            <a:r>
              <a:rPr lang="en-US" dirty="0"/>
              <a:t>Only redshifted Stokes line detectable with </a:t>
            </a:r>
            <a:r>
              <a:rPr lang="en-US" dirty="0" err="1"/>
              <a:t>RSpec</a:t>
            </a:r>
            <a:endParaRPr lang="en-US" dirty="0"/>
          </a:p>
          <a:p>
            <a:r>
              <a:rPr lang="en-US" dirty="0"/>
              <a:t>Materials:</a:t>
            </a:r>
          </a:p>
          <a:p>
            <a:pPr lvl="1"/>
            <a:r>
              <a:rPr lang="en-US" dirty="0"/>
              <a:t>50 </a:t>
            </a:r>
            <a:r>
              <a:rPr lang="en-US" dirty="0" err="1"/>
              <a:t>mW</a:t>
            </a:r>
            <a:r>
              <a:rPr lang="en-US" dirty="0"/>
              <a:t> Blue (405 nm) and Green (532 nm) laser pointers</a:t>
            </a:r>
          </a:p>
          <a:p>
            <a:pPr lvl="1"/>
            <a:r>
              <a:rPr lang="en-US" dirty="0"/>
              <a:t>Distilled H20</a:t>
            </a:r>
          </a:p>
          <a:p>
            <a:pPr lvl="1"/>
            <a:r>
              <a:rPr lang="en-US" dirty="0"/>
              <a:t>Black background</a:t>
            </a:r>
          </a:p>
          <a:p>
            <a:pPr lvl="1"/>
            <a:r>
              <a:rPr lang="en-US" dirty="0"/>
              <a:t>Slit</a:t>
            </a:r>
          </a:p>
          <a:p>
            <a:r>
              <a:rPr lang="en-US" dirty="0"/>
              <a:t>Raman lines should be detected transverse direction of laser beam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F40B-877E-4FAA-A89C-2AF6A843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B129F-4D12-47F9-86CC-7BE9E816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426"/>
          <a:stretch/>
        </p:blipFill>
        <p:spPr>
          <a:xfrm>
            <a:off x="1338055" y="1686146"/>
            <a:ext cx="8610600" cy="48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6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E2B1-F75A-4730-A35A-F19337FA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507385"/>
            <a:ext cx="9212729" cy="1293028"/>
          </a:xfrm>
        </p:spPr>
        <p:txBody>
          <a:bodyPr/>
          <a:lstStyle/>
          <a:p>
            <a:r>
              <a:rPr lang="en-US" dirty="0"/>
              <a:t>Distilled water 405nm Laser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4400B-4CC2-4CF0-B5F4-35D934FD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122"/>
            <a:ext cx="12192000" cy="53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1A93-37AF-4F2A-BB51-7BB0F573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72" y="531290"/>
            <a:ext cx="8610600" cy="1293028"/>
          </a:xfrm>
        </p:spPr>
        <p:txBody>
          <a:bodyPr/>
          <a:lstStyle/>
          <a:p>
            <a:r>
              <a:rPr lang="en-US" dirty="0"/>
              <a:t>Distilled Water 532nm Laser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0D5A9-E647-45F7-878C-28599494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506"/>
            <a:ext cx="12192000" cy="53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FDE8-CAE7-4A24-8D92-06E00C07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Raman Scattered Lines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1DB1-ECE4-422D-A3A4-DDBC7B5BD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Expected at </a:t>
            </a:r>
          </a:p>
          <a:p>
            <a:pPr lvl="1"/>
            <a:r>
              <a:rPr lang="en-US" dirty="0"/>
              <a:t>~470 nm for 405 nm excitation</a:t>
            </a:r>
          </a:p>
          <a:p>
            <a:pPr lvl="1"/>
            <a:r>
              <a:rPr lang="en-US" dirty="0"/>
              <a:t>~640 nm for 532 nm excitation</a:t>
            </a:r>
          </a:p>
          <a:p>
            <a:r>
              <a:rPr lang="en-US"/>
              <a:t>Research paper </a:t>
            </a:r>
            <a:r>
              <a:rPr lang="en-US" dirty="0"/>
              <a:t>using cell phones demonstrates the line should be easily detected above background.</a:t>
            </a:r>
          </a:p>
          <a:p>
            <a:r>
              <a:rPr lang="en-US" dirty="0"/>
              <a:t>Not visible in our spectra</a:t>
            </a:r>
          </a:p>
          <a:p>
            <a:pPr lvl="1"/>
            <a:r>
              <a:rPr lang="en-US" dirty="0" err="1"/>
              <a:t>RSpec</a:t>
            </a:r>
            <a:r>
              <a:rPr lang="en-US" dirty="0"/>
              <a:t> video auto adjusts based on brightest image</a:t>
            </a:r>
          </a:p>
          <a:p>
            <a:pPr lvl="1"/>
            <a:r>
              <a:rPr lang="en-US" dirty="0" err="1"/>
              <a:t>Rspec</a:t>
            </a:r>
            <a:r>
              <a:rPr lang="en-US" dirty="0"/>
              <a:t> camera mode doesn’t allow user to adjust ISO or exposure time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88DC-6462-40D1-B34B-1585F46E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D01CF-A9CF-45DD-A726-92AF1017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Infrared spectroscopy is limited but…</a:t>
            </a:r>
          </a:p>
          <a:p>
            <a:pPr lvl="1"/>
            <a:r>
              <a:rPr lang="en-US" dirty="0" err="1"/>
              <a:t>Xnite</a:t>
            </a:r>
            <a:r>
              <a:rPr lang="en-US" dirty="0"/>
              <a:t> 715 can be used to show “instrumental profile”</a:t>
            </a:r>
          </a:p>
          <a:p>
            <a:pPr lvl="1"/>
            <a:r>
              <a:rPr lang="en-US" dirty="0"/>
              <a:t>Can show students some infrared from sources </a:t>
            </a:r>
          </a:p>
          <a:p>
            <a:pPr lvl="1"/>
            <a:r>
              <a:rPr lang="en-US" dirty="0"/>
              <a:t>Cannot show IR lines from discharge tubes</a:t>
            </a:r>
          </a:p>
          <a:p>
            <a:pPr lvl="1"/>
            <a:endParaRPr lang="en-US" dirty="0"/>
          </a:p>
          <a:p>
            <a:r>
              <a:rPr lang="en-US" dirty="0"/>
              <a:t>Raman spectroscopy </a:t>
            </a:r>
          </a:p>
          <a:p>
            <a:pPr lvl="1"/>
            <a:r>
              <a:rPr lang="en-US" dirty="0"/>
              <a:t>Need to adjust ISO and exposure time</a:t>
            </a:r>
          </a:p>
          <a:p>
            <a:pPr lvl="1"/>
            <a:r>
              <a:rPr lang="en-US" dirty="0"/>
              <a:t>Probably need to “jailbreak” camera software to achieve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/>
              <a:t>Rspec</a:t>
            </a:r>
            <a:r>
              <a:rPr lang="en-US" dirty="0"/>
              <a:t> great device for bright optical emission and absorption spectroscopy – like gas discharge tubes, light bulbs, glowsticks.</a:t>
            </a:r>
          </a:p>
        </p:txBody>
      </p:sp>
    </p:spTree>
    <p:extLst>
      <p:ext uri="{BB962C8B-B14F-4D97-AF65-F5344CB8AC3E}">
        <p14:creationId xmlns:p14="http://schemas.microsoft.com/office/powerpoint/2010/main" val="251264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8A37-08DB-4B3C-A6A4-B3855804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Rspec System and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F129F-F041-4AA7-A738-5C596E63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Slit-less diffraction grating spectroscope</a:t>
            </a:r>
          </a:p>
          <a:p>
            <a:r>
              <a:rPr lang="en-US" dirty="0"/>
              <a:t>USB connection to computer</a:t>
            </a:r>
          </a:p>
          <a:p>
            <a:r>
              <a:rPr lang="en-US" dirty="0"/>
              <a:t>Passively powered by USB connection</a:t>
            </a:r>
          </a:p>
          <a:p>
            <a:r>
              <a:rPr lang="en-US" dirty="0"/>
              <a:t>Spectral range:  390 – 700nm.</a:t>
            </a:r>
          </a:p>
          <a:p>
            <a:r>
              <a:rPr lang="en-US" dirty="0"/>
              <a:t>Auto focus</a:t>
            </a:r>
          </a:p>
          <a:p>
            <a:r>
              <a:rPr lang="en-US" dirty="0"/>
              <a:t>Wavelength calibrated</a:t>
            </a:r>
          </a:p>
          <a:p>
            <a:r>
              <a:rPr lang="en-US" dirty="0"/>
              <a:t>Software: Acquisition and Analysis. </a:t>
            </a:r>
          </a:p>
          <a:p>
            <a:r>
              <a:rPr lang="en-US" dirty="0"/>
              <a:t>Designed for classroom demonstrations.</a:t>
            </a:r>
          </a:p>
          <a:p>
            <a:r>
              <a:rPr lang="en-US" dirty="0"/>
              <a:t>Simple to use </a:t>
            </a:r>
          </a:p>
        </p:txBody>
      </p:sp>
      <p:pic>
        <p:nvPicPr>
          <p:cNvPr id="4" name="Picture 3" descr="A close up of a tripod&#10;&#10;Description automatically generated">
            <a:extLst>
              <a:ext uri="{FF2B5EF4-FFF2-40B4-BE49-F238E27FC236}">
                <a16:creationId xmlns:a16="http://schemas.microsoft.com/office/drawing/2014/main" id="{AF16C1F3-4748-40E3-83BA-EE9C89B32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74" r="-1" b="11182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2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BF23-FE27-4C5E-A5CE-33985238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73" y="764373"/>
            <a:ext cx="9513627" cy="1293028"/>
          </a:xfrm>
        </p:spPr>
        <p:txBody>
          <a:bodyPr>
            <a:normAutofit/>
          </a:bodyPr>
          <a:lstStyle/>
          <a:p>
            <a:r>
              <a:rPr lang="en-US" dirty="0"/>
              <a:t>Beyond Optical Spectroscopy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9B28-AA9D-4E01-8156-D65A96C8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30013-0EB6-4716-BE47-1940C7BD41C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1" y="2071688"/>
            <a:ext cx="7137779" cy="823912"/>
          </a:xfrm>
        </p:spPr>
        <p:txBody>
          <a:bodyPr/>
          <a:lstStyle/>
          <a:p>
            <a:r>
              <a:rPr lang="en-US" dirty="0" err="1"/>
              <a:t>Rspec</a:t>
            </a:r>
            <a:r>
              <a:rPr lang="en-US" dirty="0"/>
              <a:t> can be recalibrated for infrared detection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B94A7-B730-4A5A-A251-068C045C9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33"/>
          <a:stretch/>
        </p:blipFill>
        <p:spPr>
          <a:xfrm>
            <a:off x="487953" y="2895600"/>
            <a:ext cx="7939494" cy="38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D776-C9D6-466B-84DA-5500CF88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dirty="0"/>
              <a:t>RSPEC</a:t>
            </a:r>
            <a:r>
              <a:rPr lang="en-US" sz="32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Infrared Spectral Response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7F1E3-5D82-4E5D-88A7-40DB93A06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96" y="2308754"/>
            <a:ext cx="6121399" cy="823912"/>
          </a:xfrm>
        </p:spPr>
        <p:txBody>
          <a:bodyPr>
            <a:normAutofit fontScale="47500" lnSpcReduction="20000"/>
          </a:bodyPr>
          <a:lstStyle/>
          <a:p>
            <a:endParaRPr lang="en-US" sz="1800" dirty="0"/>
          </a:p>
          <a:p>
            <a:r>
              <a:rPr lang="en-US" sz="4500" b="1" dirty="0"/>
              <a:t>Xnite715 – Halogen bulb flashlight with IR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BEA8-340E-4701-807D-7F79507239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8505F-F3A3-472C-8174-897AA779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A0197C5-66DA-405F-A091-20CBA4BD8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18" t="43581" r="11052" b="51943"/>
          <a:stretch/>
        </p:blipFill>
        <p:spPr>
          <a:xfrm>
            <a:off x="6948009" y="5303457"/>
            <a:ext cx="5243991" cy="60285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152B17-74E5-43F3-A1BB-D732F1DF00C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132" r="1424"/>
          <a:stretch/>
        </p:blipFill>
        <p:spPr>
          <a:xfrm>
            <a:off x="7335350" y="2057400"/>
            <a:ext cx="4643434" cy="3246057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1089C0-558A-4012-830A-ADB94704C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1948"/>
            <a:ext cx="7244445" cy="288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31F089-3BFA-4C7D-B16B-D4F16341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840" y="44658"/>
            <a:ext cx="8389190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dirty="0"/>
              <a:t>Chip Response</a:t>
            </a:r>
            <a:endParaRPr lang="en-US" sz="4400" b="1" kern="1200" cap="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9DEC-A7AA-4DA7-8D1D-DC1DF472F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7104" y="1644858"/>
            <a:ext cx="10495129" cy="457852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Absorption from glass cover and grating.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A499B-6531-45F9-A728-E1D8AECEB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39" b="2420"/>
          <a:stretch/>
        </p:blipFill>
        <p:spPr>
          <a:xfrm>
            <a:off x="809767" y="1800777"/>
            <a:ext cx="6729852" cy="38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833E9-704E-4109-A63C-597BF8176106}"/>
              </a:ext>
            </a:extLst>
          </p:cNvPr>
          <p:cNvSpPr txBox="1"/>
          <p:nvPr/>
        </p:nvSpPr>
        <p:spPr>
          <a:xfrm>
            <a:off x="478701" y="1015255"/>
            <a:ext cx="1123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              Hydrogen Gas Discharge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85217-05BB-4A40-84E7-A2236F001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721"/>
          <a:stretch/>
        </p:blipFill>
        <p:spPr>
          <a:xfrm>
            <a:off x="478701" y="1661587"/>
            <a:ext cx="11368412" cy="519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37D317-3FEA-4577-BE55-3A15ED4D57EA}"/>
              </a:ext>
            </a:extLst>
          </p:cNvPr>
          <p:cNvSpPr txBox="1"/>
          <p:nvPr/>
        </p:nvSpPr>
        <p:spPr>
          <a:xfrm>
            <a:off x="5509404" y="230037"/>
            <a:ext cx="630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 Gas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C80AA-0CC9-47E4-8375-5FD4738E7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4" r="4068"/>
          <a:stretch/>
        </p:blipFill>
        <p:spPr>
          <a:xfrm>
            <a:off x="247934" y="1487605"/>
            <a:ext cx="11696131" cy="48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6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A060-18BB-4DDC-B0DA-A4E60C05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Rspec</a:t>
            </a:r>
            <a:r>
              <a:rPr lang="en-US" dirty="0"/>
              <a:t> Infrared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1CCA-38FE-4F2E-831D-AD3D97D08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Not good for infrared spectroscopy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BUT a good demonstration of absorption of IR by </a:t>
            </a:r>
            <a:r>
              <a:rPr lang="en-US" sz="4000" dirty="0" err="1"/>
              <a:t>glass,etc</a:t>
            </a:r>
            <a:r>
              <a:rPr lang="en-US" sz="4000" dirty="0"/>
              <a:t>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848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0B08-07DC-4BBD-933A-785C5415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Raman Scattering?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C2C6FA-21CD-480B-AFA0-7CDEED3DAA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Inspiration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24C9EE5B-B639-47B8-AAB9-5736D76B06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032" t="5848" r="6012" b="24630"/>
          <a:stretch/>
        </p:blipFill>
        <p:spPr>
          <a:xfrm>
            <a:off x="327546" y="3317249"/>
            <a:ext cx="5844654" cy="2194560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9598954-1E39-460F-83C6-8E6069594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Article Methodology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94058DB-501F-404D-9B6C-FA4D427A72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Diffraction grating taped to smartphone camera</a:t>
            </a:r>
          </a:p>
          <a:p>
            <a:r>
              <a:rPr lang="en-US" dirty="0"/>
              <a:t>Laser pointers: Green &amp; Blue &lt; 5 </a:t>
            </a:r>
            <a:r>
              <a:rPr lang="en-US" dirty="0" err="1"/>
              <a:t>mW</a:t>
            </a:r>
            <a:endParaRPr lang="en-US" dirty="0"/>
          </a:p>
          <a:p>
            <a:r>
              <a:rPr lang="en-US" dirty="0"/>
              <a:t>100, 10 second exposures coadded</a:t>
            </a:r>
          </a:p>
          <a:p>
            <a:r>
              <a:rPr lang="en-US" dirty="0"/>
              <a:t>Requires student to wavelength calibrate with know spectral lines</a:t>
            </a:r>
          </a:p>
          <a:p>
            <a:r>
              <a:rPr lang="en-US" dirty="0"/>
              <a:t>Time consuming, challenging </a:t>
            </a:r>
          </a:p>
        </p:txBody>
      </p:sp>
    </p:spTree>
    <p:extLst>
      <p:ext uri="{BB962C8B-B14F-4D97-AF65-F5344CB8AC3E}">
        <p14:creationId xmlns:p14="http://schemas.microsoft.com/office/powerpoint/2010/main" val="194376111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722</TotalTime>
  <Words>351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Testing The Limits of the Rspec Explorer Spectroscope</vt:lpstr>
      <vt:lpstr>Rspec System and software</vt:lpstr>
      <vt:lpstr>Beyond Optical Spectroscopy</vt:lpstr>
      <vt:lpstr>RSPEC Infrared Spectral Response </vt:lpstr>
      <vt:lpstr>Chip Response</vt:lpstr>
      <vt:lpstr>PowerPoint Presentation</vt:lpstr>
      <vt:lpstr>PowerPoint Presentation</vt:lpstr>
      <vt:lpstr>Rspec Infrared ?</vt:lpstr>
      <vt:lpstr>Raman Scattering?</vt:lpstr>
      <vt:lpstr>Raman Scattering</vt:lpstr>
      <vt:lpstr>Experimental Approach</vt:lpstr>
      <vt:lpstr>Experimental Setup</vt:lpstr>
      <vt:lpstr>Distilled water 405nm Laser</vt:lpstr>
      <vt:lpstr>Distilled Water 532nm Laser</vt:lpstr>
      <vt:lpstr>Raman Scattered Lines 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The Limits of the Rspec Explorer Spectroscope</dc:title>
  <dc:creator>Jacob W</dc:creator>
  <cp:lastModifiedBy>Jennifer Jean Birriel</cp:lastModifiedBy>
  <cp:revision>23</cp:revision>
  <dcterms:created xsi:type="dcterms:W3CDTF">2021-10-27T21:23:43Z</dcterms:created>
  <dcterms:modified xsi:type="dcterms:W3CDTF">2021-10-29T20:41:22Z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