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8" r:id="rId9"/>
    <p:sldId id="263" r:id="rId10"/>
    <p:sldId id="269" r:id="rId11"/>
    <p:sldId id="264" r:id="rId12"/>
    <p:sldId id="277" r:id="rId13"/>
    <p:sldId id="271" r:id="rId14"/>
    <p:sldId id="270" r:id="rId15"/>
    <p:sldId id="273" r:id="rId16"/>
    <p:sldId id="275" r:id="rId17"/>
    <p:sldId id="276" r:id="rId18"/>
    <p:sldId id="267"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r>
              <a:rPr lang="en-US" sz="2800" b="1" dirty="0"/>
              <a:t>SAD</a:t>
            </a:r>
            <a:endParaRPr lang="en-US" b="1" dirty="0"/>
          </a:p>
        </c:rich>
      </c:tx>
      <c:layout>
        <c:manualLayout>
          <c:xMode val="edge"/>
          <c:yMode val="edge"/>
          <c:x val="0.43225014161386599"/>
          <c:y val="3.0988540543442213E-2"/>
        </c:manualLayout>
      </c:layout>
      <c:overlay val="0"/>
      <c:spPr>
        <a:noFill/>
        <a:ln>
          <a:noFill/>
        </a:ln>
        <a:effectLst/>
      </c:spPr>
      <c:txPr>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dk1">
                  <a:tint val="88500"/>
                </a:schemeClr>
              </a:solidFill>
              <a:ln w="19050">
                <a:solidFill>
                  <a:schemeClr val="lt1"/>
                </a:solidFill>
              </a:ln>
              <a:effectLst/>
            </c:spPr>
            <c:extLst>
              <c:ext xmlns:c16="http://schemas.microsoft.com/office/drawing/2014/chart" uri="{C3380CC4-5D6E-409C-BE32-E72D297353CC}">
                <c16:uniqueId val="{00000001-54EE-4748-8102-2AE7BC4B5728}"/>
              </c:ext>
            </c:extLst>
          </c:dPt>
          <c:dPt>
            <c:idx val="1"/>
            <c:bubble3D val="0"/>
            <c:spPr>
              <a:solidFill>
                <a:schemeClr val="dk1">
                  <a:tint val="55000"/>
                </a:schemeClr>
              </a:solidFill>
              <a:ln w="19050">
                <a:solidFill>
                  <a:schemeClr val="lt1"/>
                </a:solidFill>
              </a:ln>
              <a:effectLst/>
            </c:spPr>
            <c:extLst>
              <c:ext xmlns:c16="http://schemas.microsoft.com/office/drawing/2014/chart" uri="{C3380CC4-5D6E-409C-BE32-E72D297353CC}">
                <c16:uniqueId val="{00000003-54EE-4748-8102-2AE7BC4B5728}"/>
              </c:ext>
            </c:extLst>
          </c:dPt>
          <c:dPt>
            <c:idx val="2"/>
            <c:bubble3D val="0"/>
            <c:spPr>
              <a:solidFill>
                <a:schemeClr val="dk1">
                  <a:tint val="75000"/>
                </a:schemeClr>
              </a:solidFill>
              <a:ln w="19050">
                <a:solidFill>
                  <a:schemeClr val="lt1"/>
                </a:solidFill>
              </a:ln>
              <a:effectLst/>
            </c:spPr>
            <c:extLst>
              <c:ext xmlns:c16="http://schemas.microsoft.com/office/drawing/2014/chart" uri="{C3380CC4-5D6E-409C-BE32-E72D297353CC}">
                <c16:uniqueId val="{00000005-54EE-4748-8102-2AE7BC4B5728}"/>
              </c:ext>
            </c:extLst>
          </c:dPt>
          <c:dLbls>
            <c:dLbl>
              <c:idx val="0"/>
              <c:layout>
                <c:manualLayout>
                  <c:x val="-2.8870032485311638E-2"/>
                  <c:y val="-0.27628439265408922"/>
                </c:manualLayout>
              </c:layout>
              <c:spPr>
                <a:noFill/>
                <a:ln>
                  <a:noFill/>
                </a:ln>
                <a:effectLst/>
              </c:spPr>
              <c:txPr>
                <a:bodyPr rot="0" spcFirstLastPara="1" vertOverflow="clip" horzOverflow="clip" vert="horz" wrap="square" lIns="38100" tIns="19050" rIns="38100" bIns="19050" anchor="ctr" anchorCtr="1">
                  <a:spAutoFit/>
                </a:bodyPr>
                <a:lstStyle/>
                <a:p>
                  <a:pPr>
                    <a:defRPr sz="24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3850223382823534"/>
                      <c:h val="0.13718000620990833"/>
                    </c:manualLayout>
                  </c15:layout>
                </c:ext>
                <c:ext xmlns:c16="http://schemas.microsoft.com/office/drawing/2014/chart" uri="{C3380CC4-5D6E-409C-BE32-E72D297353CC}">
                  <c16:uniqueId val="{00000001-54EE-4748-8102-2AE7BC4B5728}"/>
                </c:ext>
              </c:extLst>
            </c:dLbl>
            <c:dLbl>
              <c:idx val="1"/>
              <c:layout>
                <c:manualLayout>
                  <c:x val="6.9502098444705965E-2"/>
                  <c:y val="0.10889157609872575"/>
                </c:manualLayout>
              </c:layout>
              <c:tx>
                <c:rich>
                  <a:bodyPr/>
                  <a:lstStyle/>
                  <a:p>
                    <a:fld id="{3E871FC5-F02E-4ADA-8B10-9EC7C55C818E}" type="PERCENTAGE">
                      <a:rPr lang="en-US" sz="2000"/>
                      <a:pPr/>
                      <a:t>[PERCENTAGE]</a:t>
                    </a:fld>
                    <a:endParaRPr lang="en-US"/>
                  </a:p>
                </c:rich>
              </c:tx>
              <c:showLegendKey val="0"/>
              <c:showVal val="0"/>
              <c:showCatName val="0"/>
              <c:showSerName val="0"/>
              <c:showPercent val="1"/>
              <c:showBubbleSize val="0"/>
              <c:extLst>
                <c:ext xmlns:c15="http://schemas.microsoft.com/office/drawing/2012/chart" uri="{CE6537A1-D6FC-4f65-9D91-7224C49458BB}">
                  <c15:layout>
                    <c:manualLayout>
                      <c:w val="8.8023541916020451E-2"/>
                      <c:h val="8.8114817016124822E-2"/>
                    </c:manualLayout>
                  </c15:layout>
                  <c15:dlblFieldTable/>
                  <c15:showDataLabelsRange val="0"/>
                </c:ext>
                <c:ext xmlns:c16="http://schemas.microsoft.com/office/drawing/2014/chart" uri="{C3380CC4-5D6E-409C-BE32-E72D297353CC}">
                  <c16:uniqueId val="{00000003-54EE-4748-8102-2AE7BC4B5728}"/>
                </c:ext>
              </c:extLst>
            </c:dLbl>
            <c:dLbl>
              <c:idx val="2"/>
              <c:layout>
                <c:manualLayout>
                  <c:x val="2.7800772022892613E-2"/>
                  <c:y val="8.9913331721549666E-2"/>
                </c:manualLayout>
              </c:layout>
              <c:spPr>
                <a:noFill/>
                <a:ln>
                  <a:noFill/>
                </a:ln>
                <a:effectLst/>
              </c:spPr>
              <c:txPr>
                <a:bodyPr rot="0" spcFirstLastPara="1" vertOverflow="clip" horzOverflow="clip"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8.1607979141506776E-2"/>
                      <c:h val="7.52029251230239E-2"/>
                    </c:manualLayout>
                  </c15:layout>
                </c:ext>
                <c:ext xmlns:c16="http://schemas.microsoft.com/office/drawing/2014/chart" uri="{C3380CC4-5D6E-409C-BE32-E72D297353CC}">
                  <c16:uniqueId val="{00000005-54EE-4748-8102-2AE7BC4B5728}"/>
                </c:ext>
              </c:extLst>
            </c:dLbl>
            <c:spPr>
              <a:no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Sheet1!$A$1:$A$3</c:f>
              <c:strCache>
                <c:ptCount val="3"/>
                <c:pt idx="0">
                  <c:v>Dismissing</c:v>
                </c:pt>
                <c:pt idx="1">
                  <c:v>Coaching</c:v>
                </c:pt>
                <c:pt idx="2">
                  <c:v>Disapproving</c:v>
                </c:pt>
              </c:strCache>
            </c:strRef>
          </c:cat>
          <c:val>
            <c:numRef>
              <c:f>Sheet1!$B$1:$B$3</c:f>
              <c:numCache>
                <c:formatCode>General</c:formatCode>
                <c:ptCount val="3"/>
                <c:pt idx="0">
                  <c:v>18</c:v>
                </c:pt>
                <c:pt idx="1">
                  <c:v>1</c:v>
                </c:pt>
                <c:pt idx="2">
                  <c:v>1</c:v>
                </c:pt>
              </c:numCache>
            </c:numRef>
          </c:val>
          <c:extLst>
            <c:ext xmlns:c16="http://schemas.microsoft.com/office/drawing/2014/chart" uri="{C3380CC4-5D6E-409C-BE32-E72D297353CC}">
              <c16:uniqueId val="{00000006-54EE-4748-8102-2AE7BC4B5728}"/>
            </c:ext>
          </c:extLst>
        </c:ser>
        <c:dLbls>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201193732483493"/>
          <c:y val="0.84279741119617602"/>
          <c:w val="0.71271379315686778"/>
          <c:h val="0.1417083185321029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r>
              <a:rPr lang="en-US" sz="2800" b="1" dirty="0"/>
              <a:t>Anger</a:t>
            </a:r>
          </a:p>
        </c:rich>
      </c:tx>
      <c:layout>
        <c:manualLayout>
          <c:xMode val="edge"/>
          <c:yMode val="edge"/>
          <c:x val="0.41060329431725295"/>
          <c:y val="2.9539765271972229E-2"/>
        </c:manualLayout>
      </c:layout>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dk1">
                  <a:tint val="88500"/>
                </a:schemeClr>
              </a:solidFill>
              <a:ln w="19050">
                <a:solidFill>
                  <a:schemeClr val="lt1"/>
                </a:solidFill>
              </a:ln>
              <a:effectLst/>
            </c:spPr>
            <c:extLst>
              <c:ext xmlns:c16="http://schemas.microsoft.com/office/drawing/2014/chart" uri="{C3380CC4-5D6E-409C-BE32-E72D297353CC}">
                <c16:uniqueId val="{00000001-CF67-46C1-9027-FB1FA946C19E}"/>
              </c:ext>
            </c:extLst>
          </c:dPt>
          <c:dPt>
            <c:idx val="1"/>
            <c:bubble3D val="0"/>
            <c:spPr>
              <a:solidFill>
                <a:schemeClr val="dk1">
                  <a:tint val="55000"/>
                </a:schemeClr>
              </a:solidFill>
              <a:ln w="19050">
                <a:solidFill>
                  <a:schemeClr val="lt1"/>
                </a:solidFill>
              </a:ln>
              <a:effectLst/>
            </c:spPr>
            <c:extLst>
              <c:ext xmlns:c16="http://schemas.microsoft.com/office/drawing/2014/chart" uri="{C3380CC4-5D6E-409C-BE32-E72D297353CC}">
                <c16:uniqueId val="{00000003-CF67-46C1-9027-FB1FA946C19E}"/>
              </c:ext>
            </c:extLst>
          </c:dPt>
          <c:dPt>
            <c:idx val="2"/>
            <c:bubble3D val="0"/>
            <c:spPr>
              <a:solidFill>
                <a:schemeClr val="dk1">
                  <a:tint val="75000"/>
                </a:schemeClr>
              </a:solidFill>
              <a:ln w="19050">
                <a:solidFill>
                  <a:schemeClr val="lt1"/>
                </a:solidFill>
              </a:ln>
              <a:effectLst/>
            </c:spPr>
            <c:extLst>
              <c:ext xmlns:c16="http://schemas.microsoft.com/office/drawing/2014/chart" uri="{C3380CC4-5D6E-409C-BE32-E72D297353CC}">
                <c16:uniqueId val="{00000005-CF67-46C1-9027-FB1FA946C19E}"/>
              </c:ext>
            </c:extLst>
          </c:dPt>
          <c:dLbls>
            <c:dLbl>
              <c:idx val="1"/>
              <c:layout>
                <c:manualLayout>
                  <c:x val="-2.428327664487747E-2"/>
                  <c:y val="-0.10876510437296211"/>
                </c:manualLayout>
              </c:layout>
              <c:spPr>
                <a:noFill/>
                <a:ln>
                  <a:noFill/>
                </a:ln>
                <a:effectLst/>
              </c:spPr>
              <c:txPr>
                <a:bodyPr rot="0" spcFirstLastPara="1" vertOverflow="ellipsis" vert="horz" wrap="square" lIns="38100" tIns="19050" rIns="38100" bIns="19050" anchor="ctr" anchorCtr="1">
                  <a:noAutofit/>
                </a:bodyPr>
                <a:lstStyle/>
                <a:p>
                  <a:pPr>
                    <a:defRPr sz="19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8.8776264862983414E-2"/>
                      <c:h val="7.2629690200756089E-2"/>
                    </c:manualLayout>
                  </c15:layout>
                </c:ext>
                <c:ext xmlns:c16="http://schemas.microsoft.com/office/drawing/2014/chart" uri="{C3380CC4-5D6E-409C-BE32-E72D297353CC}">
                  <c16:uniqueId val="{00000003-CF67-46C1-9027-FB1FA946C19E}"/>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Sheet1!$A$1:$A$3</c:f>
              <c:strCache>
                <c:ptCount val="3"/>
                <c:pt idx="0">
                  <c:v>Dismissing</c:v>
                </c:pt>
                <c:pt idx="1">
                  <c:v>Coaching</c:v>
                </c:pt>
                <c:pt idx="2">
                  <c:v>Disapproving</c:v>
                </c:pt>
              </c:strCache>
            </c:strRef>
          </c:cat>
          <c:val>
            <c:numRef>
              <c:f>Sheet1!$B$1:$B$3</c:f>
              <c:numCache>
                <c:formatCode>General</c:formatCode>
                <c:ptCount val="3"/>
                <c:pt idx="0">
                  <c:v>9</c:v>
                </c:pt>
                <c:pt idx="1">
                  <c:v>1</c:v>
                </c:pt>
                <c:pt idx="2">
                  <c:v>10</c:v>
                </c:pt>
              </c:numCache>
            </c:numRef>
          </c:val>
          <c:extLst>
            <c:ext xmlns:c16="http://schemas.microsoft.com/office/drawing/2014/chart" uri="{C3380CC4-5D6E-409C-BE32-E72D297353CC}">
              <c16:uniqueId val="{00000006-CF67-46C1-9027-FB1FA946C19E}"/>
            </c:ext>
          </c:extLst>
        </c:ser>
        <c:dLbls>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2481078691406292"/>
          <c:y val="0.80858907088362175"/>
          <c:w val="0.77759744339973902"/>
          <c:h val="0.1914109325789625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2.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11/3/2021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11/3/2021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11/3/2021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11/3/2021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67733-0990-44C1-BEEA-4257AF731537}"/>
              </a:ext>
            </a:extLst>
          </p:cNvPr>
          <p:cNvSpPr>
            <a:spLocks noGrp="1"/>
          </p:cNvSpPr>
          <p:nvPr>
            <p:ph type="ctrTitle"/>
          </p:nvPr>
        </p:nvSpPr>
        <p:spPr/>
        <p:txBody>
          <a:bodyPr/>
          <a:lstStyle/>
          <a:p>
            <a:r>
              <a:rPr lang="en-US" sz="2800" b="0" i="0" dirty="0">
                <a:effectLst/>
                <a:latin typeface="Times New Roman" panose="02020603050405020304" pitchFamily="18" charset="0"/>
              </a:rPr>
              <a:t>Relationship between parental depression and their reflective functioning and emotion coaching strategies</a:t>
            </a:r>
            <a:r>
              <a:rPr lang="en-US" b="0" i="0" dirty="0">
                <a:solidFill>
                  <a:srgbClr val="000000"/>
                </a:solidFill>
                <a:effectLst/>
                <a:latin typeface="Times New Roman" panose="02020603050405020304" pitchFamily="18" charset="0"/>
              </a:rPr>
              <a:t>.</a:t>
            </a:r>
            <a:endParaRPr lang="en-US" dirty="0"/>
          </a:p>
        </p:txBody>
      </p:sp>
      <p:sp>
        <p:nvSpPr>
          <p:cNvPr id="3" name="Subtitle 2">
            <a:extLst>
              <a:ext uri="{FF2B5EF4-FFF2-40B4-BE49-F238E27FC236}">
                <a16:creationId xmlns:a16="http://schemas.microsoft.com/office/drawing/2014/main" id="{E3CE0A0D-80F5-4B27-AD7D-278031A21173}"/>
              </a:ext>
            </a:extLst>
          </p:cNvPr>
          <p:cNvSpPr>
            <a:spLocks noGrp="1"/>
          </p:cNvSpPr>
          <p:nvPr>
            <p:ph type="subTitle" idx="1"/>
          </p:nvPr>
        </p:nvSpPr>
        <p:spPr/>
        <p:txBody>
          <a:bodyPr/>
          <a:lstStyle/>
          <a:p>
            <a:r>
              <a:rPr lang="en-US" b="0" i="0" dirty="0">
                <a:solidFill>
                  <a:srgbClr val="000000"/>
                </a:solidFill>
                <a:effectLst/>
                <a:latin typeface="Times New Roman" panose="02020603050405020304" pitchFamily="18" charset="0"/>
              </a:rPr>
              <a:t>Wright, L., </a:t>
            </a:r>
            <a:r>
              <a:rPr lang="en-US" b="0" i="0" dirty="0" err="1">
                <a:solidFill>
                  <a:srgbClr val="000000"/>
                </a:solidFill>
                <a:effectLst/>
                <a:latin typeface="Times New Roman" panose="02020603050405020304" pitchFamily="18" charset="0"/>
              </a:rPr>
              <a:t>Gallenstein</a:t>
            </a:r>
            <a:r>
              <a:rPr lang="en-US" b="0" i="0" dirty="0">
                <a:solidFill>
                  <a:srgbClr val="000000"/>
                </a:solidFill>
                <a:effectLst/>
                <a:latin typeface="Times New Roman" panose="02020603050405020304" pitchFamily="18" charset="0"/>
              </a:rPr>
              <a:t>, K., </a:t>
            </a:r>
            <a:r>
              <a:rPr lang="en-US" b="0" i="0" dirty="0" err="1">
                <a:solidFill>
                  <a:srgbClr val="000000"/>
                </a:solidFill>
                <a:effectLst/>
                <a:latin typeface="Times New Roman" panose="02020603050405020304" pitchFamily="18" charset="0"/>
              </a:rPr>
              <a:t>Whitenack</a:t>
            </a:r>
            <a:r>
              <a:rPr lang="en-US" b="0" i="0" dirty="0">
                <a:solidFill>
                  <a:srgbClr val="000000"/>
                </a:solidFill>
                <a:effectLst/>
                <a:latin typeface="Times New Roman" panose="02020603050405020304" pitchFamily="18" charset="0"/>
              </a:rPr>
              <a:t>, M., &amp; Kidwell S.</a:t>
            </a:r>
            <a:endParaRPr lang="en-US" dirty="0"/>
          </a:p>
        </p:txBody>
      </p:sp>
    </p:spTree>
    <p:extLst>
      <p:ext uri="{BB962C8B-B14F-4D97-AF65-F5344CB8AC3E}">
        <p14:creationId xmlns:p14="http://schemas.microsoft.com/office/powerpoint/2010/main" val="1608854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5AE99-2556-4C12-AFDE-8F34EF9E488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Methods</a:t>
            </a:r>
          </a:p>
        </p:txBody>
      </p:sp>
      <p:graphicFrame>
        <p:nvGraphicFramePr>
          <p:cNvPr id="4" name="Content Placeholder 3">
            <a:extLst>
              <a:ext uri="{FF2B5EF4-FFF2-40B4-BE49-F238E27FC236}">
                <a16:creationId xmlns:a16="http://schemas.microsoft.com/office/drawing/2014/main" id="{C18CD874-837D-4FDD-9907-37102D1A9537}"/>
              </a:ext>
            </a:extLst>
          </p:cNvPr>
          <p:cNvGraphicFramePr>
            <a:graphicFrameLocks noGrp="1"/>
          </p:cNvGraphicFramePr>
          <p:nvPr>
            <p:ph idx="1"/>
            <p:extLst>
              <p:ext uri="{D42A27DB-BD31-4B8C-83A1-F6EECF244321}">
                <p14:modId xmlns:p14="http://schemas.microsoft.com/office/powerpoint/2010/main" val="3652065031"/>
              </p:ext>
            </p:extLst>
          </p:nvPr>
        </p:nvGraphicFramePr>
        <p:xfrm>
          <a:off x="1547446" y="2504048"/>
          <a:ext cx="7512147" cy="2813538"/>
        </p:xfrm>
        <a:graphic>
          <a:graphicData uri="http://schemas.openxmlformats.org/drawingml/2006/table">
            <a:tbl>
              <a:tblPr firstRow="1" firstCol="1" bandRow="1">
                <a:tableStyleId>{5C22544A-7EE6-4342-B048-85BDC9FD1C3A}</a:tableStyleId>
              </a:tblPr>
              <a:tblGrid>
                <a:gridCol w="357530">
                  <a:extLst>
                    <a:ext uri="{9D8B030D-6E8A-4147-A177-3AD203B41FA5}">
                      <a16:colId xmlns:a16="http://schemas.microsoft.com/office/drawing/2014/main" val="4148197985"/>
                    </a:ext>
                  </a:extLst>
                </a:gridCol>
                <a:gridCol w="7154617">
                  <a:extLst>
                    <a:ext uri="{9D8B030D-6E8A-4147-A177-3AD203B41FA5}">
                      <a16:colId xmlns:a16="http://schemas.microsoft.com/office/drawing/2014/main" val="3348864509"/>
                    </a:ext>
                  </a:extLst>
                </a:gridCol>
              </a:tblGrid>
              <a:tr h="468923">
                <a:tc gridSpan="2">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RF Scale for MEUP</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967163643"/>
                  </a:ext>
                </a:extLst>
              </a:tr>
              <a:tr h="468923">
                <a:tc>
                  <a:txBody>
                    <a:bodyPr/>
                    <a:lstStyle/>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Disinterested in understanding child’s experiences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5375004"/>
                  </a:ext>
                </a:extLst>
              </a:tr>
              <a:tr h="468923">
                <a:tc>
                  <a:txBody>
                    <a:bodyPr/>
                    <a:lstStyle/>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3</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Describes child’s behavior only</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2027079"/>
                  </a:ext>
                </a:extLst>
              </a:tr>
              <a:tr h="468923">
                <a:tc>
                  <a:txBody>
                    <a:bodyPr/>
                    <a:lstStyle/>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Ordinary RF – Some effort to understand child’s internal experience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4929312"/>
                  </a:ext>
                </a:extLst>
              </a:tr>
              <a:tr h="468923">
                <a:tc>
                  <a:txBody>
                    <a:bodyPr/>
                    <a:lstStyle/>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5</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Engages in reflective process through not completely or consistently</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5545460"/>
                  </a:ext>
                </a:extLst>
              </a:tr>
              <a:tr h="468923">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7</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Gains new insights about internal experiences of their child and self</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9365793"/>
                  </a:ext>
                </a:extLst>
              </a:tr>
            </a:tbl>
          </a:graphicData>
        </a:graphic>
      </p:graphicFrame>
    </p:spTree>
    <p:extLst>
      <p:ext uri="{BB962C8B-B14F-4D97-AF65-F5344CB8AC3E}">
        <p14:creationId xmlns:p14="http://schemas.microsoft.com/office/powerpoint/2010/main" val="179712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DA9F2-28AF-42B4-930E-585213605E2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Methods</a:t>
            </a:r>
          </a:p>
        </p:txBody>
      </p:sp>
      <p:sp>
        <p:nvSpPr>
          <p:cNvPr id="3" name="Content Placeholder 2">
            <a:extLst>
              <a:ext uri="{FF2B5EF4-FFF2-40B4-BE49-F238E27FC236}">
                <a16:creationId xmlns:a16="http://schemas.microsoft.com/office/drawing/2014/main" id="{1160383A-0321-4FA4-99C0-2E3380EF0115}"/>
              </a:ext>
            </a:extLst>
          </p:cNvPr>
          <p:cNvSpPr>
            <a:spLocks noGrp="1"/>
          </p:cNvSpPr>
          <p:nvPr>
            <p:ph idx="1"/>
          </p:nvPr>
        </p:nvSpPr>
        <p:spPr/>
        <p:txBody>
          <a:bodyPr/>
          <a:lstStyle/>
          <a:p>
            <a:pPr marL="0" indent="0">
              <a:buNone/>
            </a:pPr>
            <a:r>
              <a:rPr lang="en-US" sz="2600" b="1" i="1" dirty="0">
                <a:effectLst/>
                <a:latin typeface="Times New Roman" panose="02020603050405020304" pitchFamily="18" charset="0"/>
              </a:rPr>
              <a:t>Center for Epidemiological Studies Depression Scale (CES-D)</a:t>
            </a:r>
          </a:p>
          <a:p>
            <a:r>
              <a:rPr lang="en-US" dirty="0">
                <a:latin typeface="Times New Roman" panose="02020603050405020304" pitchFamily="18" charset="0"/>
              </a:rPr>
              <a:t>This is a 20-item self report measure by </a:t>
            </a:r>
            <a:r>
              <a:rPr lang="en-US" dirty="0" err="1">
                <a:latin typeface="Times New Roman" panose="02020603050405020304" pitchFamily="18" charset="0"/>
              </a:rPr>
              <a:t>Radloff</a:t>
            </a:r>
            <a:r>
              <a:rPr lang="en-US" dirty="0">
                <a:latin typeface="Times New Roman" panose="02020603050405020304" pitchFamily="18" charset="0"/>
              </a:rPr>
              <a:t> (1977) that asks caregivers to rate how often they experienced symptoms of depression over the past week.</a:t>
            </a:r>
          </a:p>
          <a:p>
            <a:r>
              <a:rPr lang="en-US" b="0" i="0" dirty="0">
                <a:effectLst/>
                <a:latin typeface="Times New Roman" panose="02020603050405020304" pitchFamily="18" charset="0"/>
              </a:rPr>
              <a:t>Respo</a:t>
            </a:r>
            <a:r>
              <a:rPr lang="en-US" dirty="0">
                <a:latin typeface="Times New Roman" panose="02020603050405020304" pitchFamily="18" charset="0"/>
              </a:rPr>
              <a:t>nse options ranged from 0 to 3.</a:t>
            </a:r>
          </a:p>
          <a:p>
            <a:r>
              <a:rPr lang="en-US" dirty="0">
                <a:latin typeface="Times New Roman" panose="02020603050405020304" pitchFamily="18" charset="0"/>
              </a:rPr>
              <a:t>0 indicates none of the time and 3 indicates most or almost all the time.</a:t>
            </a:r>
          </a:p>
          <a:p>
            <a:r>
              <a:rPr lang="en-US" b="0" i="0" dirty="0">
                <a:effectLst/>
                <a:latin typeface="Times New Roman" panose="02020603050405020304" pitchFamily="18" charset="0"/>
              </a:rPr>
              <a:t>Scores from 0 </a:t>
            </a:r>
            <a:r>
              <a:rPr lang="en-US" dirty="0">
                <a:latin typeface="Times New Roman" panose="02020603050405020304" pitchFamily="18" charset="0"/>
              </a:rPr>
              <a:t>to 60, with higher scores indicating greater depressive symptoms.</a:t>
            </a:r>
            <a:endParaRPr lang="en-US" b="0" i="0" dirty="0">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890407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01C90-DD43-458A-BC9A-0E521ED0ADB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CES-D Descriptive Results</a:t>
            </a:r>
          </a:p>
        </p:txBody>
      </p:sp>
      <p:sp>
        <p:nvSpPr>
          <p:cNvPr id="3" name="Content Placeholder 2">
            <a:extLst>
              <a:ext uri="{FF2B5EF4-FFF2-40B4-BE49-F238E27FC236}">
                <a16:creationId xmlns:a16="http://schemas.microsoft.com/office/drawing/2014/main" id="{27AC2C24-76BA-4806-A689-C3FADF40C7D3}"/>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Range: 2 to 49</a:t>
            </a:r>
          </a:p>
          <a:p>
            <a:r>
              <a:rPr lang="en-US" dirty="0">
                <a:latin typeface="Times New Roman" panose="02020603050405020304" pitchFamily="18" charset="0"/>
                <a:cs typeface="Times New Roman" panose="02020603050405020304" pitchFamily="18" charset="0"/>
              </a:rPr>
              <a:t>Average parent: 18.81 (SD=11.44)</a:t>
            </a:r>
          </a:p>
          <a:p>
            <a:r>
              <a:rPr lang="en-US" dirty="0">
                <a:latin typeface="Times New Roman" panose="02020603050405020304" pitchFamily="18" charset="0"/>
                <a:cs typeface="Times New Roman" panose="02020603050405020304" pitchFamily="18" charset="0"/>
              </a:rPr>
              <a:t>The recommended clinical cut off score for increased likelihood of meeting criteria for a mild MDD episode is 15. </a:t>
            </a:r>
          </a:p>
          <a:p>
            <a:r>
              <a:rPr lang="en-US" dirty="0">
                <a:latin typeface="Times New Roman" panose="02020603050405020304" pitchFamily="18" charset="0"/>
                <a:cs typeface="Times New Roman" panose="02020603050405020304" pitchFamily="18" charset="0"/>
              </a:rPr>
              <a:t>What does this tell us?</a:t>
            </a:r>
          </a:p>
          <a:p>
            <a:pPr lvl="1"/>
            <a:r>
              <a:rPr lang="en-US" sz="2400" dirty="0">
                <a:latin typeface="Times New Roman" panose="02020603050405020304" pitchFamily="18" charset="0"/>
                <a:cs typeface="Times New Roman" panose="02020603050405020304" pitchFamily="18" charset="0"/>
              </a:rPr>
              <a:t>Depressed sample: 14 parents above cutoff, 8 parents below</a:t>
            </a:r>
          </a:p>
        </p:txBody>
      </p:sp>
    </p:spTree>
    <p:extLst>
      <p:ext uri="{BB962C8B-B14F-4D97-AF65-F5344CB8AC3E}">
        <p14:creationId xmlns:p14="http://schemas.microsoft.com/office/powerpoint/2010/main" val="157195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1A523-B319-4C58-8B5E-10CCB7ABAEF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RF Descriptive Results</a:t>
            </a:r>
          </a:p>
        </p:txBody>
      </p:sp>
      <p:sp>
        <p:nvSpPr>
          <p:cNvPr id="3" name="Content Placeholder 2">
            <a:extLst>
              <a:ext uri="{FF2B5EF4-FFF2-40B4-BE49-F238E27FC236}">
                <a16:creationId xmlns:a16="http://schemas.microsoft.com/office/drawing/2014/main" id="{0A165A83-C7C1-4C52-95C1-C90FD307A94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Range: 2 to 5</a:t>
            </a:r>
          </a:p>
          <a:p>
            <a:r>
              <a:rPr lang="en-US" dirty="0">
                <a:latin typeface="Times New Roman" panose="02020603050405020304" pitchFamily="18" charset="0"/>
                <a:cs typeface="Times New Roman" panose="02020603050405020304" pitchFamily="18" charset="0"/>
              </a:rPr>
              <a:t>Average: 3.07 (SD = .55)</a:t>
            </a:r>
          </a:p>
          <a:p>
            <a:r>
              <a:rPr lang="en-US" dirty="0">
                <a:latin typeface="Times New Roman" panose="02020603050405020304" pitchFamily="18" charset="0"/>
                <a:cs typeface="Times New Roman" panose="02020603050405020304" pitchFamily="18" charset="0"/>
              </a:rPr>
              <a:t>There was a high level of consistency with the parent’s discussion on the two different tasks. </a:t>
            </a:r>
          </a:p>
          <a:p>
            <a:pPr marL="0" indent="0">
              <a:buNone/>
            </a:pPr>
            <a:endParaRPr lang="en-US" dirty="0"/>
          </a:p>
        </p:txBody>
      </p:sp>
    </p:spTree>
    <p:extLst>
      <p:ext uri="{BB962C8B-B14F-4D97-AF65-F5344CB8AC3E}">
        <p14:creationId xmlns:p14="http://schemas.microsoft.com/office/powerpoint/2010/main" val="327310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864F-1E62-430B-B7DA-C2043672FDB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Emotion Dismissing Scale Descriptive Results</a:t>
            </a:r>
          </a:p>
        </p:txBody>
      </p:sp>
      <p:sp>
        <p:nvSpPr>
          <p:cNvPr id="3" name="Content Placeholder 2">
            <a:extLst>
              <a:ext uri="{FF2B5EF4-FFF2-40B4-BE49-F238E27FC236}">
                <a16:creationId xmlns:a16="http://schemas.microsoft.com/office/drawing/2014/main" id="{AA89BCE3-4419-4549-BE65-4CB9F99724CC}"/>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a:t>
            </a:r>
            <a:r>
              <a:rPr lang="en-US" sz="2400" dirty="0">
                <a:latin typeface="Times New Roman" panose="02020603050405020304" pitchFamily="18" charset="0"/>
                <a:cs typeface="Times New Roman" panose="02020603050405020304" pitchFamily="18" charset="0"/>
              </a:rPr>
              <a:t>he average parent was rated 6.95 (SD=1.23) for their description of their response to their teen’s sadness.</a:t>
            </a:r>
          </a:p>
          <a:p>
            <a:r>
              <a:rPr lang="en-US" sz="2400" dirty="0">
                <a:latin typeface="Times New Roman" panose="02020603050405020304" pitchFamily="18" charset="0"/>
                <a:cs typeface="Times New Roman" panose="02020603050405020304" pitchFamily="18" charset="0"/>
              </a:rPr>
              <a:t>Ratings were slightly higher for parents’ descriptions about their response to anger (Mean=8.03, SD=1.73), meaning their scores tended to be in the disapproving range. </a:t>
            </a:r>
          </a:p>
          <a:p>
            <a:r>
              <a:rPr lang="en-US" sz="2400" dirty="0">
                <a:latin typeface="Times New Roman" panose="02020603050405020304" pitchFamily="18" charset="0"/>
                <a:cs typeface="Times New Roman" panose="02020603050405020304" pitchFamily="18" charset="0"/>
              </a:rPr>
              <a:t>Ratings of parent’s approach to anger and sadness were highly related [r(19)=.86, p&lt;.01].</a:t>
            </a:r>
          </a:p>
          <a:p>
            <a:pPr marL="0" indent="0">
              <a:buNone/>
            </a:pPr>
            <a:endParaRPr lang="en-US" dirty="0"/>
          </a:p>
        </p:txBody>
      </p:sp>
    </p:spTree>
    <p:extLst>
      <p:ext uri="{BB962C8B-B14F-4D97-AF65-F5344CB8AC3E}">
        <p14:creationId xmlns:p14="http://schemas.microsoft.com/office/powerpoint/2010/main" val="821492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F018F-5A6F-4BB9-B481-56A4D78A00AB}"/>
              </a:ext>
            </a:extLst>
          </p:cNvPr>
          <p:cNvSpPr>
            <a:spLocks noGrp="1"/>
          </p:cNvSpPr>
          <p:nvPr>
            <p:ph type="title"/>
          </p:nvPr>
        </p:nvSpPr>
        <p:spPr/>
        <p:txBody>
          <a:bodyPr/>
          <a:lstStyle/>
          <a:p>
            <a:r>
              <a:rPr lang="en-US" dirty="0"/>
              <a:t>Emotion Dismissing Descriptive Results by Category</a:t>
            </a:r>
          </a:p>
        </p:txBody>
      </p:sp>
      <p:graphicFrame>
        <p:nvGraphicFramePr>
          <p:cNvPr id="5" name="Content Placeholder 4">
            <a:extLst>
              <a:ext uri="{FF2B5EF4-FFF2-40B4-BE49-F238E27FC236}">
                <a16:creationId xmlns:a16="http://schemas.microsoft.com/office/drawing/2014/main" id="{DD8888A5-9A19-4CFF-8CAA-B0FE807A852B}"/>
              </a:ext>
            </a:extLst>
          </p:cNvPr>
          <p:cNvGraphicFramePr>
            <a:graphicFrameLocks noGrp="1"/>
          </p:cNvGraphicFramePr>
          <p:nvPr>
            <p:ph idx="1"/>
            <p:extLst>
              <p:ext uri="{D42A27DB-BD31-4B8C-83A1-F6EECF244321}">
                <p14:modId xmlns:p14="http://schemas.microsoft.com/office/powerpoint/2010/main" val="2886818108"/>
              </p:ext>
            </p:extLst>
          </p:nvPr>
        </p:nvGraphicFramePr>
        <p:xfrm>
          <a:off x="357809" y="2336800"/>
          <a:ext cx="5016049" cy="4521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72952ECE-C46D-4A8F-84BF-FE0E40CE2665}"/>
              </a:ext>
            </a:extLst>
          </p:cNvPr>
          <p:cNvGraphicFramePr>
            <a:graphicFrameLocks/>
          </p:cNvGraphicFramePr>
          <p:nvPr>
            <p:extLst>
              <p:ext uri="{D42A27DB-BD31-4B8C-83A1-F6EECF244321}">
                <p14:modId xmlns:p14="http://schemas.microsoft.com/office/powerpoint/2010/main" val="3439558537"/>
              </p:ext>
            </p:extLst>
          </p:nvPr>
        </p:nvGraphicFramePr>
        <p:xfrm>
          <a:off x="5795806" y="2186609"/>
          <a:ext cx="5283012" cy="45681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3152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1A6F6-20A3-447A-B34D-D6CCCEEC94CC}"/>
              </a:ext>
            </a:extLst>
          </p:cNvPr>
          <p:cNvSpPr>
            <a:spLocks noGrp="1"/>
          </p:cNvSpPr>
          <p:nvPr>
            <p:ph type="title"/>
          </p:nvPr>
        </p:nvSpPr>
        <p:spPr/>
        <p:txBody>
          <a:bodyPr>
            <a:normAutofit fontScale="90000"/>
          </a:bodyPr>
          <a:lstStyle/>
          <a:p>
            <a:r>
              <a:rPr lang="en-US" dirty="0"/>
              <a:t>Results: Low vs. High Dismissing Towards Teen Anger &amp; Sadness and Parent’s Depression Scores</a:t>
            </a:r>
          </a:p>
        </p:txBody>
      </p:sp>
      <p:pic>
        <p:nvPicPr>
          <p:cNvPr id="7" name="Content Placeholder 6">
            <a:extLst>
              <a:ext uri="{FF2B5EF4-FFF2-40B4-BE49-F238E27FC236}">
                <a16:creationId xmlns:a16="http://schemas.microsoft.com/office/drawing/2014/main" id="{BDFC8E26-5A30-4820-A775-FEDFA871D3AD}"/>
              </a:ext>
            </a:extLst>
          </p:cNvPr>
          <p:cNvPicPr>
            <a:picLocks noGrp="1" noChangeAspect="1"/>
          </p:cNvPicPr>
          <p:nvPr>
            <p:ph idx="1"/>
          </p:nvPr>
        </p:nvPicPr>
        <p:blipFill>
          <a:blip r:embed="rId2"/>
          <a:stretch>
            <a:fillRect/>
          </a:stretch>
        </p:blipFill>
        <p:spPr>
          <a:xfrm>
            <a:off x="1144148" y="1980353"/>
            <a:ext cx="8741975" cy="4248169"/>
          </a:xfrm>
          <a:prstGeom prst="rect">
            <a:avLst/>
          </a:prstGeom>
        </p:spPr>
      </p:pic>
      <p:sp>
        <p:nvSpPr>
          <p:cNvPr id="3" name="TextBox 2">
            <a:extLst>
              <a:ext uri="{FF2B5EF4-FFF2-40B4-BE49-F238E27FC236}">
                <a16:creationId xmlns:a16="http://schemas.microsoft.com/office/drawing/2014/main" id="{42D6D73C-7D5F-435F-885C-3F9C6771CAFF}"/>
              </a:ext>
            </a:extLst>
          </p:cNvPr>
          <p:cNvSpPr txBox="1"/>
          <p:nvPr/>
        </p:nvSpPr>
        <p:spPr>
          <a:xfrm>
            <a:off x="1279684" y="6334953"/>
            <a:ext cx="3464593"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No significant results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7726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F362D-D634-4D99-B66C-02BAD62A2E5B}"/>
              </a:ext>
            </a:extLst>
          </p:cNvPr>
          <p:cNvSpPr>
            <a:spLocks noGrp="1"/>
          </p:cNvSpPr>
          <p:nvPr>
            <p:ph type="title"/>
          </p:nvPr>
        </p:nvSpPr>
        <p:spPr/>
        <p:txBody>
          <a:bodyPr/>
          <a:lstStyle/>
          <a:p>
            <a:r>
              <a:rPr lang="en-US" dirty="0"/>
              <a:t>Results</a:t>
            </a:r>
          </a:p>
        </p:txBody>
      </p:sp>
      <p:graphicFrame>
        <p:nvGraphicFramePr>
          <p:cNvPr id="8" name="Table 8">
            <a:extLst>
              <a:ext uri="{FF2B5EF4-FFF2-40B4-BE49-F238E27FC236}">
                <a16:creationId xmlns:a16="http://schemas.microsoft.com/office/drawing/2014/main" id="{C6E899E8-0618-42F9-86D3-43373BC33C02}"/>
              </a:ext>
            </a:extLst>
          </p:cNvPr>
          <p:cNvGraphicFramePr>
            <a:graphicFrameLocks noGrp="1"/>
          </p:cNvGraphicFramePr>
          <p:nvPr>
            <p:ph idx="1"/>
            <p:extLst>
              <p:ext uri="{D42A27DB-BD31-4B8C-83A1-F6EECF244321}">
                <p14:modId xmlns:p14="http://schemas.microsoft.com/office/powerpoint/2010/main" val="3052397385"/>
              </p:ext>
            </p:extLst>
          </p:nvPr>
        </p:nvGraphicFramePr>
        <p:xfrm>
          <a:off x="1224377" y="2389806"/>
          <a:ext cx="8277430" cy="1633271"/>
        </p:xfrm>
        <a:graphic>
          <a:graphicData uri="http://schemas.openxmlformats.org/drawingml/2006/table">
            <a:tbl>
              <a:tblPr firstRow="1" bandRow="1">
                <a:tableStyleId>{5C22544A-7EE6-4342-B048-85BDC9FD1C3A}</a:tableStyleId>
              </a:tblPr>
              <a:tblGrid>
                <a:gridCol w="1655486">
                  <a:extLst>
                    <a:ext uri="{9D8B030D-6E8A-4147-A177-3AD203B41FA5}">
                      <a16:colId xmlns:a16="http://schemas.microsoft.com/office/drawing/2014/main" val="2442582793"/>
                    </a:ext>
                  </a:extLst>
                </a:gridCol>
                <a:gridCol w="1655486">
                  <a:extLst>
                    <a:ext uri="{9D8B030D-6E8A-4147-A177-3AD203B41FA5}">
                      <a16:colId xmlns:a16="http://schemas.microsoft.com/office/drawing/2014/main" val="3677479434"/>
                    </a:ext>
                  </a:extLst>
                </a:gridCol>
                <a:gridCol w="1655486">
                  <a:extLst>
                    <a:ext uri="{9D8B030D-6E8A-4147-A177-3AD203B41FA5}">
                      <a16:colId xmlns:a16="http://schemas.microsoft.com/office/drawing/2014/main" val="1584004683"/>
                    </a:ext>
                  </a:extLst>
                </a:gridCol>
                <a:gridCol w="1655486">
                  <a:extLst>
                    <a:ext uri="{9D8B030D-6E8A-4147-A177-3AD203B41FA5}">
                      <a16:colId xmlns:a16="http://schemas.microsoft.com/office/drawing/2014/main" val="2117590032"/>
                    </a:ext>
                  </a:extLst>
                </a:gridCol>
                <a:gridCol w="1655486">
                  <a:extLst>
                    <a:ext uri="{9D8B030D-6E8A-4147-A177-3AD203B41FA5}">
                      <a16:colId xmlns:a16="http://schemas.microsoft.com/office/drawing/2014/main" val="2648264173"/>
                    </a:ext>
                  </a:extLst>
                </a:gridCol>
              </a:tblGrid>
              <a:tr h="599139">
                <a:tc>
                  <a:txBody>
                    <a:bodyPr/>
                    <a:lstStyle/>
                    <a:p>
                      <a:endParaRPr lang="en-US" dirty="0"/>
                    </a:p>
                  </a:txBody>
                  <a:tcPr/>
                </a:tc>
                <a:tc>
                  <a:txBody>
                    <a:bodyPr/>
                    <a:lstStyle/>
                    <a:p>
                      <a:endParaRPr lang="en-US" dirty="0"/>
                    </a:p>
                  </a:txBody>
                  <a:tcPr/>
                </a:tc>
                <a:tc>
                  <a:txBody>
                    <a:bodyPr/>
                    <a:lstStyle/>
                    <a:p>
                      <a:r>
                        <a:rPr lang="en-US" dirty="0"/>
                        <a:t>Sad</a:t>
                      </a:r>
                    </a:p>
                  </a:txBody>
                  <a:tcPr/>
                </a:tc>
                <a:tc>
                  <a:txBody>
                    <a:bodyPr/>
                    <a:lstStyle/>
                    <a:p>
                      <a:r>
                        <a:rPr lang="en-US" dirty="0"/>
                        <a:t>Anger</a:t>
                      </a:r>
                    </a:p>
                  </a:txBody>
                  <a:tcPr/>
                </a:tc>
                <a:tc>
                  <a:txBody>
                    <a:bodyPr/>
                    <a:lstStyle/>
                    <a:p>
                      <a:r>
                        <a:rPr lang="en-US" dirty="0"/>
                        <a:t>RF</a:t>
                      </a:r>
                    </a:p>
                  </a:txBody>
                  <a:tcPr/>
                </a:tc>
                <a:extLst>
                  <a:ext uri="{0D108BD9-81ED-4DB2-BD59-A6C34878D82A}">
                    <a16:rowId xmlns:a16="http://schemas.microsoft.com/office/drawing/2014/main" val="3478288465"/>
                  </a:ext>
                </a:extLst>
              </a:tr>
              <a:tr h="1034132">
                <a:tc>
                  <a:txBody>
                    <a:bodyPr/>
                    <a:lstStyle/>
                    <a:p>
                      <a:r>
                        <a:rPr lang="en-US" dirty="0"/>
                        <a:t>Depression</a:t>
                      </a:r>
                    </a:p>
                  </a:txBody>
                  <a:tcPr/>
                </a:tc>
                <a:tc>
                  <a:txBody>
                    <a:bodyPr/>
                    <a:lstStyle/>
                    <a:p>
                      <a:r>
                        <a:rPr lang="en-US" dirty="0"/>
                        <a:t>Pearson Correlation</a:t>
                      </a:r>
                    </a:p>
                  </a:txBody>
                  <a:tcPr/>
                </a:tc>
                <a:tc>
                  <a:txBody>
                    <a:bodyPr/>
                    <a:lstStyle/>
                    <a:p>
                      <a:r>
                        <a:rPr lang="en-US" dirty="0"/>
                        <a:t>.336</a:t>
                      </a:r>
                    </a:p>
                  </a:txBody>
                  <a:tcPr/>
                </a:tc>
                <a:tc>
                  <a:txBody>
                    <a:bodyPr/>
                    <a:lstStyle/>
                    <a:p>
                      <a:r>
                        <a:rPr lang="en-US" dirty="0"/>
                        <a:t>.363</a:t>
                      </a:r>
                    </a:p>
                  </a:txBody>
                  <a:tcPr/>
                </a:tc>
                <a:tc>
                  <a:txBody>
                    <a:bodyPr/>
                    <a:lstStyle/>
                    <a:p>
                      <a:r>
                        <a:rPr lang="en-US" b="1" dirty="0">
                          <a:solidFill>
                            <a:srgbClr val="FF0000"/>
                          </a:solidFill>
                        </a:rPr>
                        <a:t>-.128</a:t>
                      </a:r>
                    </a:p>
                  </a:txBody>
                  <a:tcPr/>
                </a:tc>
                <a:extLst>
                  <a:ext uri="{0D108BD9-81ED-4DB2-BD59-A6C34878D82A}">
                    <a16:rowId xmlns:a16="http://schemas.microsoft.com/office/drawing/2014/main" val="3920419029"/>
                  </a:ext>
                </a:extLst>
              </a:tr>
            </a:tbl>
          </a:graphicData>
        </a:graphic>
      </p:graphicFrame>
      <p:sp>
        <p:nvSpPr>
          <p:cNvPr id="9" name="TextBox 8">
            <a:extLst>
              <a:ext uri="{FF2B5EF4-FFF2-40B4-BE49-F238E27FC236}">
                <a16:creationId xmlns:a16="http://schemas.microsoft.com/office/drawing/2014/main" id="{244DF2BB-F792-4B52-8C77-936285D89017}"/>
              </a:ext>
            </a:extLst>
          </p:cNvPr>
          <p:cNvSpPr txBox="1"/>
          <p:nvPr/>
        </p:nvSpPr>
        <p:spPr>
          <a:xfrm>
            <a:off x="1086676" y="4285171"/>
            <a:ext cx="8415131" cy="738664"/>
          </a:xfrm>
          <a:prstGeom prst="rect">
            <a:avLst/>
          </a:prstGeom>
          <a:noFill/>
        </p:spPr>
        <p:txBody>
          <a:bodyPr wrap="square" rtlCol="0">
            <a:spAutoFit/>
          </a:bodyPr>
          <a:lstStyle/>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No significant results for RF and parental depression. </a:t>
            </a:r>
          </a:p>
          <a:p>
            <a:endParaRPr lang="en-US" dirty="0"/>
          </a:p>
        </p:txBody>
      </p:sp>
    </p:spTree>
    <p:extLst>
      <p:ext uri="{BB962C8B-B14F-4D97-AF65-F5344CB8AC3E}">
        <p14:creationId xmlns:p14="http://schemas.microsoft.com/office/powerpoint/2010/main" val="4020640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16ABE-769D-473F-9651-DBA094C6CCD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Discussion</a:t>
            </a:r>
          </a:p>
        </p:txBody>
      </p:sp>
      <p:sp>
        <p:nvSpPr>
          <p:cNvPr id="3" name="Content Placeholder 2">
            <a:extLst>
              <a:ext uri="{FF2B5EF4-FFF2-40B4-BE49-F238E27FC236}">
                <a16:creationId xmlns:a16="http://schemas.microsoft.com/office/drawing/2014/main" id="{DA97D97C-7203-4859-99E0-2730ECD5C121}"/>
              </a:ext>
            </a:extLst>
          </p:cNvPr>
          <p:cNvSpPr>
            <a:spLocks noGrp="1"/>
          </p:cNvSpPr>
          <p:nvPr>
            <p:ph idx="1"/>
          </p:nvPr>
        </p:nvSpPr>
        <p:spPr/>
        <p:txBody>
          <a:bodyPr/>
          <a:lstStyle/>
          <a:p>
            <a:r>
              <a:rPr lang="en-US" dirty="0">
                <a:latin typeface="Times New Roman" panose="02020603050405020304" pitchFamily="18" charset="0"/>
                <a:ea typeface="Calibri" panose="020F0502020204030204" pitchFamily="34" charset="0"/>
                <a:cs typeface="Times New Roman" panose="02020603050405020304" pitchFamily="18" charset="0"/>
              </a:rPr>
              <a:t>Our hypothesis was not supported.</a:t>
            </a:r>
          </a:p>
          <a:p>
            <a:pPr lvl="1"/>
            <a:r>
              <a:rPr lang="en-US" sz="2400" dirty="0">
                <a:latin typeface="Times New Roman" panose="02020603050405020304" pitchFamily="18" charset="0"/>
                <a:ea typeface="Calibri" panose="020F0502020204030204" pitchFamily="34" charset="0"/>
                <a:cs typeface="Times New Roman" panose="02020603050405020304" pitchFamily="18" charset="0"/>
              </a:rPr>
              <a:t>Parental depression scores were not associated with lower RF and higher dismissing. </a:t>
            </a:r>
          </a:p>
          <a:p>
            <a:r>
              <a:rPr lang="en-US" dirty="0">
                <a:latin typeface="Times New Roman" panose="02020603050405020304" pitchFamily="18" charset="0"/>
                <a:ea typeface="Calibri" panose="020F0502020204030204" pitchFamily="34" charset="0"/>
                <a:cs typeface="Times New Roman" panose="02020603050405020304" pitchFamily="18" charset="0"/>
              </a:rPr>
              <a:t>Observations: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lvl="1"/>
            <a:r>
              <a:rPr lang="en-US" sz="2400" dirty="0">
                <a:latin typeface="Times New Roman" panose="02020603050405020304" pitchFamily="18" charset="0"/>
                <a:ea typeface="Calibri" panose="020F0502020204030204" pitchFamily="34" charset="0"/>
                <a:cs typeface="Times New Roman" panose="02020603050405020304" pitchFamily="18" charset="0"/>
              </a:rPr>
              <a:t>Approaches to Sadness and Anger highly correlated</a:t>
            </a:r>
            <a:r>
              <a:rPr lang="en-US" sz="2400" dirty="0">
                <a:latin typeface="Times New Roman" panose="02020603050405020304" pitchFamily="18" charset="0"/>
                <a:cs typeface="Times New Roman" panose="02020603050405020304" pitchFamily="18" charset="0"/>
              </a:rPr>
              <a:t> [r(20)=.86, p&lt;.01].</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lvl="1"/>
            <a:r>
              <a:rPr lang="en-US" sz="2400" dirty="0">
                <a:latin typeface="Times New Roman" panose="02020603050405020304" pitchFamily="18" charset="0"/>
                <a:ea typeface="Calibri" panose="020F0502020204030204" pitchFamily="34" charset="0"/>
                <a:cs typeface="Times New Roman" panose="02020603050405020304" pitchFamily="18" charset="0"/>
              </a:rPr>
              <a:t>Low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correlation between RF and Emotion dismissing. </a:t>
            </a:r>
          </a:p>
          <a:p>
            <a:pPr lvl="2"/>
            <a:r>
              <a:rPr lang="en-US" sz="2400" dirty="0">
                <a:latin typeface="Times New Roman" panose="02020603050405020304" pitchFamily="18" charset="0"/>
                <a:ea typeface="Calibri" panose="020F0502020204030204" pitchFamily="34" charset="0"/>
                <a:cs typeface="Times New Roman" panose="02020603050405020304" pitchFamily="18" charset="0"/>
              </a:rPr>
              <a:t>Approach to Sadness and RF: </a:t>
            </a:r>
            <a:r>
              <a:rPr lang="en-US" sz="2400" dirty="0">
                <a:latin typeface="Times New Roman" panose="02020603050405020304" pitchFamily="18" charset="0"/>
                <a:cs typeface="Times New Roman" panose="02020603050405020304" pitchFamily="18" charset="0"/>
              </a:rPr>
              <a:t>[r(20)= </a:t>
            </a:r>
            <a:r>
              <a:rPr lang="en-US" sz="2400" dirty="0">
                <a:latin typeface="Times New Roman" panose="02020603050405020304" pitchFamily="18" charset="0"/>
                <a:ea typeface="Calibri" panose="020F0502020204030204" pitchFamily="34" charset="0"/>
                <a:cs typeface="Times New Roman" panose="02020603050405020304" pitchFamily="18" charset="0"/>
              </a:rPr>
              <a:t>-.163</a:t>
            </a:r>
            <a:r>
              <a:rPr lang="en-US" sz="2400" dirty="0">
                <a:latin typeface="Times New Roman" panose="02020603050405020304" pitchFamily="18" charset="0"/>
                <a:cs typeface="Times New Roman" panose="02020603050405020304" pitchFamily="18" charset="0"/>
              </a:rPr>
              <a:t>, ns].</a:t>
            </a:r>
          </a:p>
          <a:p>
            <a:pPr lvl="2"/>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Approach to Anger and RF: </a:t>
            </a:r>
            <a:r>
              <a:rPr lang="en-US" sz="2400" dirty="0">
                <a:latin typeface="Times New Roman" panose="02020603050405020304" pitchFamily="18" charset="0"/>
                <a:cs typeface="Times New Roman" panose="02020603050405020304" pitchFamily="18" charset="0"/>
              </a:rPr>
              <a:t>[r(20)= -.096, ns].</a:t>
            </a:r>
          </a:p>
          <a:p>
            <a:pPr lvl="2"/>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lvl="1"/>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lvl="1"/>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61000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A18FE-C689-4C09-B02F-C965C2DACA6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Limitation &amp; Future Directions</a:t>
            </a:r>
          </a:p>
        </p:txBody>
      </p:sp>
      <p:sp>
        <p:nvSpPr>
          <p:cNvPr id="3" name="Content Placeholder 2">
            <a:extLst>
              <a:ext uri="{FF2B5EF4-FFF2-40B4-BE49-F238E27FC236}">
                <a16:creationId xmlns:a16="http://schemas.microsoft.com/office/drawing/2014/main" id="{6A53AF73-7757-4C2F-8B6C-53C2D6DEA5E4}"/>
              </a:ext>
            </a:extLst>
          </p:cNvPr>
          <p:cNvSpPr>
            <a:spLocks noGrp="1"/>
          </p:cNvSpPr>
          <p:nvPr>
            <p:ph idx="1"/>
          </p:nvPr>
        </p:nvSpPr>
        <p:spPr/>
        <p:txBody>
          <a:bodyPr>
            <a:normAutofit fontScale="85000" lnSpcReduction="20000"/>
          </a:bodyPr>
          <a:lstStyle/>
          <a:p>
            <a:r>
              <a:rPr lang="en-US" sz="2600" dirty="0">
                <a:latin typeface="Times New Roman" panose="02020603050405020304" pitchFamily="18" charset="0"/>
                <a:cs typeface="Times New Roman" panose="02020603050405020304" pitchFamily="18" charset="0"/>
              </a:rPr>
              <a:t>Limitations</a:t>
            </a:r>
          </a:p>
          <a:p>
            <a:pPr lvl="1"/>
            <a:r>
              <a:rPr lang="en-US" sz="2600" dirty="0">
                <a:latin typeface="Times New Roman" panose="02020603050405020304" pitchFamily="18" charset="0"/>
                <a:cs typeface="Times New Roman" panose="02020603050405020304" pitchFamily="18" charset="0"/>
              </a:rPr>
              <a:t>Small Sample Size</a:t>
            </a:r>
          </a:p>
          <a:p>
            <a:pPr lvl="1"/>
            <a:r>
              <a:rPr lang="en-US" sz="2600" dirty="0">
                <a:latin typeface="Times New Roman" panose="02020603050405020304" pitchFamily="18" charset="0"/>
                <a:cs typeface="Times New Roman" panose="02020603050405020304" pitchFamily="18" charset="0"/>
              </a:rPr>
              <a:t>Lack of Range</a:t>
            </a:r>
          </a:p>
          <a:p>
            <a:pPr lvl="1"/>
            <a:r>
              <a:rPr lang="en-US" sz="2600" dirty="0">
                <a:latin typeface="Times New Roman" panose="02020603050405020304" pitchFamily="18" charset="0"/>
                <a:cs typeface="Times New Roman" panose="02020603050405020304" pitchFamily="18" charset="0"/>
              </a:rPr>
              <a:t>Follow up questions</a:t>
            </a:r>
          </a:p>
          <a:p>
            <a:r>
              <a:rPr lang="en-US" sz="2600" dirty="0">
                <a:latin typeface="Times New Roman" panose="02020603050405020304" pitchFamily="18" charset="0"/>
                <a:cs typeface="Times New Roman" panose="02020603050405020304" pitchFamily="18" charset="0"/>
              </a:rPr>
              <a:t>Future Directions</a:t>
            </a:r>
          </a:p>
          <a:p>
            <a:pPr lvl="1"/>
            <a:r>
              <a:rPr lang="en-US" sz="2600" dirty="0">
                <a:latin typeface="Times New Roman" panose="02020603050405020304" pitchFamily="18" charset="0"/>
                <a:cs typeface="Times New Roman" panose="02020603050405020304" pitchFamily="18" charset="0"/>
              </a:rPr>
              <a:t>Examine whether parents have higher RF on the two different tasks.</a:t>
            </a:r>
          </a:p>
          <a:p>
            <a:pPr lvl="2"/>
            <a:r>
              <a:rPr lang="en-US" sz="2600" dirty="0">
                <a:latin typeface="Times New Roman" panose="02020603050405020304" pitchFamily="18" charset="0"/>
                <a:cs typeface="Times New Roman" panose="02020603050405020304" pitchFamily="18" charset="0"/>
              </a:rPr>
              <a:t>The two tasks elicited different emotions.</a:t>
            </a:r>
          </a:p>
          <a:p>
            <a:pPr lvl="1"/>
            <a:r>
              <a:rPr lang="en-US" sz="2600" dirty="0">
                <a:latin typeface="Times New Roman" panose="02020603050405020304" pitchFamily="18" charset="0"/>
                <a:cs typeface="Times New Roman" panose="02020603050405020304" pitchFamily="18" charset="0"/>
              </a:rPr>
              <a:t>Further examination of approach to emotion</a:t>
            </a:r>
          </a:p>
          <a:p>
            <a:pPr lvl="2"/>
            <a:r>
              <a:rPr lang="en-US" sz="2400" dirty="0">
                <a:latin typeface="Times New Roman" panose="02020603050405020304" pitchFamily="18" charset="0"/>
                <a:cs typeface="Times New Roman" panose="02020603050405020304" pitchFamily="18" charset="0"/>
              </a:rPr>
              <a:t>Do parents behave more sensitively and warmly with their kids than the RF score and Emotion dismissing scores indicate? </a:t>
            </a:r>
          </a:p>
          <a:p>
            <a:pPr lvl="2"/>
            <a:r>
              <a:rPr lang="en-US" sz="2600" dirty="0">
                <a:latin typeface="Times New Roman" panose="02020603050405020304" pitchFamily="18" charset="0"/>
                <a:cs typeface="Times New Roman" panose="02020603050405020304" pitchFamily="18" charset="0"/>
              </a:rPr>
              <a:t>Parental warmth and acceptance scale - many parents seemed caring but still wanted the teen to stop having the emotion</a:t>
            </a:r>
          </a:p>
          <a:p>
            <a:pPr lvl="2"/>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6208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5F5D3-0E6B-41ED-BD79-61935210F39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Parental Depression</a:t>
            </a:r>
          </a:p>
        </p:txBody>
      </p:sp>
      <p:sp>
        <p:nvSpPr>
          <p:cNvPr id="3" name="Content Placeholder 2">
            <a:extLst>
              <a:ext uri="{FF2B5EF4-FFF2-40B4-BE49-F238E27FC236}">
                <a16:creationId xmlns:a16="http://schemas.microsoft.com/office/drawing/2014/main" id="{D420C62D-EEDB-4FCA-B45A-2F75433072DC}"/>
              </a:ext>
            </a:extLst>
          </p:cNvPr>
          <p:cNvSpPr>
            <a:spLocks noGrp="1"/>
          </p:cNvSpPr>
          <p:nvPr>
            <p:ph idx="1"/>
          </p:nvPr>
        </p:nvSpPr>
        <p:spPr>
          <a:xfrm>
            <a:off x="680320" y="2363378"/>
            <a:ext cx="9613861" cy="3599316"/>
          </a:xfrm>
        </p:spPr>
        <p:txBody>
          <a:bodyPr>
            <a:normAutofit fontScale="92500" lnSpcReduction="10000"/>
          </a:bodyPr>
          <a:lstStyle/>
          <a:p>
            <a:r>
              <a:rPr lang="en-US" b="0" i="0" dirty="0">
                <a:effectLst/>
                <a:latin typeface="Times New Roman" panose="02020603050405020304" pitchFamily="18" charset="0"/>
                <a:cs typeface="Times New Roman" panose="02020603050405020304" pitchFamily="18" charset="0"/>
              </a:rPr>
              <a:t>Depression is defined as “a negative affective state, ranging from unhappiness and discontent to an extreme feeling of sadness, pessimism, and despondency, that interferes with daily life (American Psychological Association, 2013).” </a:t>
            </a:r>
          </a:p>
          <a:p>
            <a:pPr lvl="1"/>
            <a:r>
              <a:rPr lang="en-US" dirty="0">
                <a:latin typeface="Times New Roman" panose="02020603050405020304" pitchFamily="18" charset="0"/>
                <a:cs typeface="Times New Roman" panose="02020603050405020304" pitchFamily="18" charset="0"/>
              </a:rPr>
              <a:t>Examples: lack of energy, feeling of worthlessness, a lack of interest in daily activities</a:t>
            </a:r>
            <a:endParaRPr lang="en-US" b="0" i="0" dirty="0">
              <a:effectLst/>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It has been shown that depressed parents tend to have more negative emotions and hostility toward their child as well as to be more pessimistic about their parenting abilities (Lovejoy et al, 2000). </a:t>
            </a:r>
          </a:p>
          <a:p>
            <a:r>
              <a:rPr lang="en-US" b="0" i="0" dirty="0">
                <a:effectLst/>
                <a:latin typeface="Times New Roman" panose="02020603050405020304" pitchFamily="18" charset="0"/>
                <a:cs typeface="Times New Roman" panose="02020603050405020304" pitchFamily="18" charset="0"/>
              </a:rPr>
              <a:t>Depressed parents have been shown to have children with increased emotional and behavioral difficulties (</a:t>
            </a:r>
            <a:r>
              <a:rPr lang="en-US" b="0" i="0" dirty="0" err="1">
                <a:effectLst/>
                <a:latin typeface="Times New Roman" panose="02020603050405020304" pitchFamily="18" charset="0"/>
                <a:cs typeface="Times New Roman" panose="02020603050405020304" pitchFamily="18" charset="0"/>
              </a:rPr>
              <a:t>Hagal</a:t>
            </a:r>
            <a:r>
              <a:rPr lang="en-US" b="0" i="0" dirty="0">
                <a:effectLst/>
                <a:latin typeface="Times New Roman" panose="02020603050405020304" pitchFamily="18" charset="0"/>
                <a:cs typeface="Times New Roman" panose="02020603050405020304" pitchFamily="18" charset="0"/>
              </a:rPr>
              <a:t> &amp; Paley, 2020).</a:t>
            </a:r>
          </a:p>
          <a:p>
            <a:r>
              <a:rPr lang="en-US" dirty="0">
                <a:latin typeface="Times New Roman" panose="02020603050405020304" pitchFamily="18" charset="0"/>
                <a:cs typeface="Times New Roman" panose="02020603050405020304" pitchFamily="18" charset="0"/>
              </a:rPr>
              <a:t>Emotion coaching and parental reflective functioning have both been associated with parental depression.</a:t>
            </a:r>
          </a:p>
        </p:txBody>
      </p:sp>
    </p:spTree>
    <p:extLst>
      <p:ext uri="{BB962C8B-B14F-4D97-AF65-F5344CB8AC3E}">
        <p14:creationId xmlns:p14="http://schemas.microsoft.com/office/powerpoint/2010/main" val="2966840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81D9F-ABEB-4BAB-B589-59CB2BCEE33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Emotion Coaching</a:t>
            </a:r>
          </a:p>
        </p:txBody>
      </p:sp>
      <p:sp>
        <p:nvSpPr>
          <p:cNvPr id="3" name="Content Placeholder 2">
            <a:extLst>
              <a:ext uri="{FF2B5EF4-FFF2-40B4-BE49-F238E27FC236}">
                <a16:creationId xmlns:a16="http://schemas.microsoft.com/office/drawing/2014/main" id="{68DFE6E8-0E70-4C51-A3BF-F71CEE188FB5}"/>
              </a:ext>
            </a:extLst>
          </p:cNvPr>
          <p:cNvSpPr>
            <a:spLocks noGrp="1"/>
          </p:cNvSpPr>
          <p:nvPr>
            <p:ph idx="1"/>
          </p:nvPr>
        </p:nvSpPr>
        <p:spPr/>
        <p:txBody>
          <a:bodyPr>
            <a:normAutofit/>
          </a:bodyPr>
          <a:lstStyle/>
          <a:p>
            <a:r>
              <a:rPr lang="en-US" sz="2200" dirty="0">
                <a:latin typeface="Times New Roman" panose="02020603050405020304" pitchFamily="18" charset="0"/>
                <a:cs typeface="Times New Roman" panose="02020603050405020304" pitchFamily="18" charset="0"/>
              </a:rPr>
              <a:t>Emotion Coaching is the parent’s ability to promote their child’s emotion regulation and manage their responses.</a:t>
            </a:r>
          </a:p>
          <a:p>
            <a:r>
              <a:rPr lang="en-US" sz="2200" b="1"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EC parents </a:t>
            </a:r>
            <a:r>
              <a:rPr lang="en-US" sz="2200" b="1" dirty="0">
                <a:latin typeface="Times New Roman" panose="02020603050405020304" pitchFamily="18" charset="0"/>
                <a:cs typeface="Times New Roman" panose="02020603050405020304" pitchFamily="18" charset="0"/>
              </a:rPr>
              <a:t>are aware </a:t>
            </a:r>
            <a:r>
              <a:rPr lang="en-US" sz="2200" dirty="0">
                <a:latin typeface="Times New Roman" panose="02020603050405020304" pitchFamily="18" charset="0"/>
                <a:cs typeface="Times New Roman" panose="02020603050405020304" pitchFamily="18" charset="0"/>
              </a:rPr>
              <a:t>of low-intensity emotions in themselves and their children, view children’s negative emotion as an opportunity for intimacy or </a:t>
            </a:r>
            <a:r>
              <a:rPr lang="en-US" sz="2200" b="1" dirty="0">
                <a:latin typeface="Times New Roman" panose="02020603050405020304" pitchFamily="18" charset="0"/>
                <a:cs typeface="Times New Roman" panose="02020603050405020304" pitchFamily="18" charset="0"/>
              </a:rPr>
              <a:t>teaching</a:t>
            </a:r>
            <a:r>
              <a:rPr lang="en-US" sz="2200" dirty="0">
                <a:latin typeface="Times New Roman" panose="02020603050405020304" pitchFamily="18" charset="0"/>
                <a:cs typeface="Times New Roman" panose="02020603050405020304" pitchFamily="18" charset="0"/>
              </a:rPr>
              <a:t>, validate and label emotion, and help </a:t>
            </a:r>
            <a:r>
              <a:rPr lang="en-US" sz="2200" dirty="0">
                <a:solidFill>
                  <a:schemeClr val="tx1"/>
                </a:solidFill>
                <a:latin typeface="Times New Roman" panose="02020603050405020304" pitchFamily="18" charset="0"/>
                <a:cs typeface="Times New Roman" panose="02020603050405020304" pitchFamily="18" charset="0"/>
              </a:rPr>
              <a:t>children learn strategies for </a:t>
            </a:r>
            <a:r>
              <a:rPr lang="en-US" sz="2200" b="1" dirty="0">
                <a:solidFill>
                  <a:schemeClr val="tx1"/>
                </a:solidFill>
                <a:latin typeface="Times New Roman" panose="02020603050405020304" pitchFamily="18" charset="0"/>
                <a:cs typeface="Times New Roman" panose="02020603050405020304" pitchFamily="18" charset="0"/>
              </a:rPr>
              <a:t>dealing with emotion </a:t>
            </a:r>
            <a:r>
              <a:rPr lang="en-US" sz="2200" dirty="0">
                <a:solidFill>
                  <a:schemeClr val="tx1"/>
                </a:solidFill>
                <a:latin typeface="Times New Roman" panose="02020603050405020304" pitchFamily="18" charset="0"/>
                <a:cs typeface="Times New Roman" panose="02020603050405020304" pitchFamily="18" charset="0"/>
              </a:rPr>
              <a:t>causing situations” (Katz, </a:t>
            </a:r>
            <a:r>
              <a:rPr lang="en-US" sz="2200" dirty="0" err="1">
                <a:solidFill>
                  <a:schemeClr val="tx1"/>
                </a:solidFill>
                <a:latin typeface="Times New Roman" panose="02020603050405020304" pitchFamily="18" charset="0"/>
                <a:cs typeface="Times New Roman" panose="02020603050405020304" pitchFamily="18" charset="0"/>
              </a:rPr>
              <a:t>Maliken</a:t>
            </a:r>
            <a:r>
              <a:rPr lang="en-US" sz="2200" dirty="0">
                <a:solidFill>
                  <a:schemeClr val="tx1"/>
                </a:solidFill>
                <a:latin typeface="Times New Roman" panose="02020603050405020304" pitchFamily="18" charset="0"/>
                <a:cs typeface="Times New Roman" panose="02020603050405020304" pitchFamily="18" charset="0"/>
              </a:rPr>
              <a:t>, &amp; Stettler, 2012, p 638). </a:t>
            </a:r>
          </a:p>
          <a:p>
            <a:r>
              <a:rPr lang="en-US" sz="2200" dirty="0">
                <a:latin typeface="Times New Roman" panose="02020603050405020304" pitchFamily="18" charset="0"/>
                <a:cs typeface="Times New Roman" panose="02020603050405020304" pitchFamily="18" charset="0"/>
              </a:rPr>
              <a:t>The opposite of this is dismissing/disapproving.</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Depressed parents use less positive parenting strategies and tend to have difficulties in emotion regulation</a:t>
            </a:r>
            <a:r>
              <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Loechner</a:t>
            </a:r>
            <a:r>
              <a:rPr lang="en-US" sz="2200" dirty="0">
                <a:latin typeface="Times New Roman" panose="02020603050405020304" pitchFamily="18" charset="0"/>
                <a:cs typeface="Times New Roman" panose="02020603050405020304" pitchFamily="18" charset="0"/>
              </a:rPr>
              <a:t> et al., 2019).</a:t>
            </a:r>
            <a:endParaRPr lang="en-US" sz="2200" dirty="0">
              <a:solidFill>
                <a:srgbClr val="FF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56540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AD44-EA3F-4C11-A48F-80568906C7E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Reflective Functioning</a:t>
            </a:r>
          </a:p>
        </p:txBody>
      </p:sp>
      <p:sp>
        <p:nvSpPr>
          <p:cNvPr id="3" name="Content Placeholder 2">
            <a:extLst>
              <a:ext uri="{FF2B5EF4-FFF2-40B4-BE49-F238E27FC236}">
                <a16:creationId xmlns:a16="http://schemas.microsoft.com/office/drawing/2014/main" id="{34DDE771-41F2-4032-921A-1AD190DC9223}"/>
              </a:ext>
            </a:extLst>
          </p:cNvPr>
          <p:cNvSpPr>
            <a:spLocks noGrp="1"/>
          </p:cNvSpPr>
          <p:nvPr>
            <p:ph idx="1"/>
          </p:nvPr>
        </p:nvSpPr>
        <p:spPr/>
        <p:txBody>
          <a:bodyPr>
            <a:normAutofit/>
          </a:bodyPr>
          <a:lstStyle/>
          <a:p>
            <a:r>
              <a:rPr lang="en-US" sz="2200" dirty="0">
                <a:latin typeface="Times New Roman" panose="02020603050405020304" pitchFamily="18" charset="0"/>
                <a:cs typeface="Times New Roman" panose="02020603050405020304" pitchFamily="18" charset="0"/>
              </a:rPr>
              <a:t>Reflective functioning (RF) is one’s ability to understand their own and other’s inner experiences. </a:t>
            </a:r>
          </a:p>
          <a:p>
            <a:r>
              <a:rPr lang="en-US" sz="2200" dirty="0">
                <a:latin typeface="Times New Roman" panose="02020603050405020304" pitchFamily="18" charset="0"/>
                <a:cs typeface="Times New Roman" panose="02020603050405020304" pitchFamily="18" charset="0"/>
              </a:rPr>
              <a:t>Here we look at the parent’s capacity to understand their child’s inner experience, parental reflective functioning (Slade et al., 2005; </a:t>
            </a:r>
            <a:r>
              <a:rPr lang="en-US" sz="2200" dirty="0" err="1">
                <a:latin typeface="Times New Roman" panose="02020603050405020304" pitchFamily="18" charset="0"/>
                <a:cs typeface="Times New Roman" panose="02020603050405020304" pitchFamily="18" charset="0"/>
              </a:rPr>
              <a:t>Fonagy</a:t>
            </a:r>
            <a:r>
              <a:rPr lang="en-US" sz="2200" dirty="0">
                <a:latin typeface="Times New Roman" panose="02020603050405020304" pitchFamily="18" charset="0"/>
                <a:cs typeface="Times New Roman" panose="02020603050405020304" pitchFamily="18" charset="0"/>
              </a:rPr>
              <a:t> et al., 1998).</a:t>
            </a:r>
          </a:p>
          <a:p>
            <a:r>
              <a:rPr lang="en-US" sz="2200" dirty="0">
                <a:latin typeface="Times New Roman" panose="02020603050405020304" pitchFamily="18" charset="0"/>
                <a:cs typeface="Times New Roman" panose="02020603050405020304" pitchFamily="18" charset="0"/>
              </a:rPr>
              <a:t>This is a part of a larger concept called mentalization. It is an individual’s reflective process regarding their emotions and mental states. It allows for one to interpret and anticipate their own and other’s actions (</a:t>
            </a:r>
            <a:r>
              <a:rPr lang="en-US" sz="2200" dirty="0" err="1">
                <a:latin typeface="Times New Roman" panose="02020603050405020304" pitchFamily="18" charset="0"/>
                <a:cs typeface="Times New Roman" panose="02020603050405020304" pitchFamily="18" charset="0"/>
              </a:rPr>
              <a:t>Fonagy</a:t>
            </a:r>
            <a:r>
              <a:rPr lang="en-US" sz="2200" dirty="0">
                <a:latin typeface="Times New Roman" panose="02020603050405020304" pitchFamily="18" charset="0"/>
                <a:cs typeface="Times New Roman" panose="02020603050405020304" pitchFamily="18" charset="0"/>
              </a:rPr>
              <a:t> et al., 1998). </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Depressed parents tend to show more difficulties in their capacity to engage in accurate reflective functioning </a:t>
            </a:r>
            <a:r>
              <a:rPr lang="en-US" sz="2200" dirty="0">
                <a:latin typeface="Times New Roman" panose="02020603050405020304" pitchFamily="18" charset="0"/>
                <a:ea typeface="Calibri" panose="020F0502020204030204" pitchFamily="34"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Khoshroo</a:t>
            </a:r>
            <a:r>
              <a:rPr lang="en-US" sz="2200" dirty="0">
                <a:latin typeface="Times New Roman" panose="02020603050405020304" pitchFamily="18" charset="0"/>
                <a:cs typeface="Times New Roman" panose="02020603050405020304" pitchFamily="18" charset="0"/>
              </a:rPr>
              <a:t> &amp; </a:t>
            </a:r>
            <a:r>
              <a:rPr lang="en-US" sz="2200" dirty="0" err="1">
                <a:latin typeface="Times New Roman" panose="02020603050405020304" pitchFamily="18" charset="0"/>
                <a:cs typeface="Times New Roman" panose="02020603050405020304" pitchFamily="18" charset="0"/>
              </a:rPr>
              <a:t>Seyed</a:t>
            </a:r>
            <a:r>
              <a:rPr lang="en-US" sz="2200" dirty="0">
                <a:latin typeface="Times New Roman" panose="02020603050405020304" pitchFamily="18" charset="0"/>
                <a:cs typeface="Times New Roman" panose="02020603050405020304" pitchFamily="18" charset="0"/>
              </a:rPr>
              <a:t> Mousavi, 2021).</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115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89444-8443-4B07-9EC6-FB46903FC70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Hypothesis</a:t>
            </a:r>
          </a:p>
        </p:txBody>
      </p:sp>
      <p:sp>
        <p:nvSpPr>
          <p:cNvPr id="3" name="Content Placeholder 2">
            <a:extLst>
              <a:ext uri="{FF2B5EF4-FFF2-40B4-BE49-F238E27FC236}">
                <a16:creationId xmlns:a16="http://schemas.microsoft.com/office/drawing/2014/main" id="{121725E5-5D19-4928-A8C3-EA36B4A1970B}"/>
              </a:ext>
            </a:extLst>
          </p:cNvPr>
          <p:cNvSpPr>
            <a:spLocks noGrp="1"/>
          </p:cNvSpPr>
          <p:nvPr>
            <p:ph idx="1"/>
          </p:nvPr>
        </p:nvSpPr>
        <p:spPr>
          <a:xfrm>
            <a:off x="680321" y="3327556"/>
            <a:ext cx="9613861" cy="1270947"/>
          </a:xfrm>
        </p:spPr>
        <p:txBody>
          <a:bodyPr>
            <a:normAutofit/>
          </a:bodyPr>
          <a:lstStyle/>
          <a:p>
            <a:r>
              <a:rPr lang="en-US" sz="2800" dirty="0">
                <a:latin typeface="Times New Roman" panose="02020603050405020304" pitchFamily="18" charset="0"/>
              </a:rPr>
              <a:t>H</a:t>
            </a:r>
            <a:r>
              <a:rPr lang="en-US" sz="2800" b="0" i="0" dirty="0">
                <a:effectLst/>
                <a:latin typeface="Times New Roman" panose="02020603050405020304" pitchFamily="18" charset="0"/>
              </a:rPr>
              <a:t>igher parents’ depression scores would be associated with lower reflective functioning skills and higher emotion dismissing scores.</a:t>
            </a:r>
            <a:endParaRPr lang="en-US" sz="2800" dirty="0"/>
          </a:p>
        </p:txBody>
      </p:sp>
    </p:spTree>
    <p:extLst>
      <p:ext uri="{BB962C8B-B14F-4D97-AF65-F5344CB8AC3E}">
        <p14:creationId xmlns:p14="http://schemas.microsoft.com/office/powerpoint/2010/main" val="924379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B3379-A21E-4639-A240-C6A5C51CCE0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Participants</a:t>
            </a:r>
          </a:p>
        </p:txBody>
      </p:sp>
      <p:sp>
        <p:nvSpPr>
          <p:cNvPr id="3" name="Content Placeholder 2">
            <a:extLst>
              <a:ext uri="{FF2B5EF4-FFF2-40B4-BE49-F238E27FC236}">
                <a16:creationId xmlns:a16="http://schemas.microsoft.com/office/drawing/2014/main" id="{97FBF5F0-4ED8-4B2F-8D79-C45695590C18}"/>
              </a:ext>
            </a:extLst>
          </p:cNvPr>
          <p:cNvSpPr>
            <a:spLocks noGrp="1"/>
          </p:cNvSpPr>
          <p:nvPr>
            <p:ph idx="1"/>
          </p:nvPr>
        </p:nvSpPr>
        <p:spPr/>
        <p:txBody>
          <a:bodyPr/>
          <a:lstStyle/>
          <a:p>
            <a:r>
              <a:rPr lang="en-US" sz="2400" dirty="0">
                <a:solidFill>
                  <a:schemeClr val="tx1"/>
                </a:solidFill>
                <a:latin typeface="Times New Roman" panose="02020603050405020304" pitchFamily="18" charset="0"/>
                <a:cs typeface="Times New Roman" panose="02020603050405020304" pitchFamily="18" charset="0"/>
              </a:rPr>
              <a:t>The participants were 21 families, participating in a larger longitudinal study</a:t>
            </a:r>
          </a:p>
          <a:p>
            <a:r>
              <a:rPr lang="en-US" sz="2400" dirty="0">
                <a:solidFill>
                  <a:schemeClr val="tx1"/>
                </a:solidFill>
                <a:latin typeface="Times New Roman" panose="02020603050405020304" pitchFamily="18" charset="0"/>
                <a:cs typeface="Times New Roman" panose="02020603050405020304" pitchFamily="18" charset="0"/>
              </a:rPr>
              <a:t>Caregivers were mostly mothers, with one father.  Caregivers averaged 38 years of age.</a:t>
            </a:r>
          </a:p>
          <a:p>
            <a:r>
              <a:rPr lang="en-US" sz="2400" dirty="0">
                <a:solidFill>
                  <a:schemeClr val="tx1"/>
                </a:solidFill>
                <a:latin typeface="Times New Roman" panose="02020603050405020304" pitchFamily="18" charset="0"/>
                <a:cs typeface="Times New Roman" panose="02020603050405020304" pitchFamily="18" charset="0"/>
              </a:rPr>
              <a:t>Children averaged 16.6 years of age.  There were 12 males and 9 females.</a:t>
            </a:r>
          </a:p>
          <a:p>
            <a:r>
              <a:rPr lang="en-US" sz="2400" dirty="0">
                <a:solidFill>
                  <a:schemeClr val="tx1"/>
                </a:solidFill>
                <a:latin typeface="Times New Roman" panose="02020603050405020304" pitchFamily="18" charset="0"/>
                <a:cs typeface="Times New Roman" panose="02020603050405020304" pitchFamily="18" charset="0"/>
              </a:rPr>
              <a:t>Families were reimbursed for their participation. </a:t>
            </a:r>
          </a:p>
          <a:p>
            <a:endParaRPr lang="en-US" dirty="0"/>
          </a:p>
        </p:txBody>
      </p:sp>
    </p:spTree>
    <p:extLst>
      <p:ext uri="{BB962C8B-B14F-4D97-AF65-F5344CB8AC3E}">
        <p14:creationId xmlns:p14="http://schemas.microsoft.com/office/powerpoint/2010/main" val="45525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E5447-4666-4D5F-8A80-BF46B202C48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Methods</a:t>
            </a:r>
          </a:p>
        </p:txBody>
      </p:sp>
      <p:sp>
        <p:nvSpPr>
          <p:cNvPr id="3" name="Content Placeholder 2">
            <a:extLst>
              <a:ext uri="{FF2B5EF4-FFF2-40B4-BE49-F238E27FC236}">
                <a16:creationId xmlns:a16="http://schemas.microsoft.com/office/drawing/2014/main" id="{702ABE1B-4035-470D-9603-4663EFA1DE59}"/>
              </a:ext>
            </a:extLst>
          </p:cNvPr>
          <p:cNvSpPr>
            <a:spLocks noGrp="1"/>
          </p:cNvSpPr>
          <p:nvPr>
            <p:ph idx="1"/>
          </p:nvPr>
        </p:nvSpPr>
        <p:spPr>
          <a:xfrm>
            <a:off x="680321" y="2071828"/>
            <a:ext cx="9613861" cy="4521127"/>
          </a:xfrm>
        </p:spPr>
        <p:txBody>
          <a:bodyPr>
            <a:normAutofit lnSpcReduction="10000"/>
          </a:bodyPr>
          <a:lstStyle/>
          <a:p>
            <a:pPr marL="0" indent="0">
              <a:buNone/>
            </a:pPr>
            <a:r>
              <a:rPr lang="en-US" sz="3200" b="1" i="1" dirty="0">
                <a:solidFill>
                  <a:schemeClr val="tx1"/>
                </a:solidFill>
                <a:latin typeface="Times New Roman" panose="02020603050405020304" pitchFamily="18" charset="0"/>
                <a:cs typeface="Times New Roman" panose="02020603050405020304" pitchFamily="18" charset="0"/>
              </a:rPr>
              <a:t>Parents Meta and Mindful Emotions Interview (PMEI)</a:t>
            </a:r>
          </a:p>
          <a:p>
            <a:r>
              <a:rPr lang="en-US" dirty="0">
                <a:latin typeface="Times New Roman" panose="02020603050405020304" pitchFamily="18" charset="0"/>
                <a:cs typeface="Times New Roman" panose="02020603050405020304" pitchFamily="18" charset="0"/>
              </a:rPr>
              <a:t>Semi-structured interview about approach to sadness and anger, ranging about 25-60 minutes, </a:t>
            </a:r>
            <a:r>
              <a:rPr lang="en-US" dirty="0">
                <a:solidFill>
                  <a:schemeClr val="tx1"/>
                </a:solidFill>
                <a:latin typeface="Times New Roman" panose="02020603050405020304" pitchFamily="18" charset="0"/>
                <a:cs typeface="Times New Roman" panose="02020603050405020304" pitchFamily="18" charset="0"/>
              </a:rPr>
              <a:t>based on an interview by Gottman</a:t>
            </a:r>
            <a:r>
              <a:rPr lang="en-US" dirty="0">
                <a:latin typeface="Times New Roman" panose="02020603050405020304" pitchFamily="18" charset="0"/>
                <a:cs typeface="Times New Roman" panose="02020603050405020304" pitchFamily="18" charset="0"/>
              </a:rPr>
              <a:t> and </a:t>
            </a:r>
            <a:r>
              <a:rPr lang="en-US" dirty="0">
                <a:solidFill>
                  <a:schemeClr val="tx1"/>
                </a:solidFill>
                <a:latin typeface="Times New Roman" panose="02020603050405020304" pitchFamily="18" charset="0"/>
                <a:cs typeface="Times New Roman" panose="02020603050405020304" pitchFamily="18" charset="0"/>
              </a:rPr>
              <a:t>Katz.</a:t>
            </a:r>
          </a:p>
          <a:p>
            <a:r>
              <a:rPr lang="en-US" dirty="0">
                <a:latin typeface="Times New Roman" panose="02020603050405020304" pitchFamily="18" charset="0"/>
                <a:cs typeface="Times New Roman" panose="02020603050405020304" pitchFamily="18" charset="0"/>
              </a:rPr>
              <a:t>Coded for parental coaching and acceptance of child emotions on a 1-10 scale.</a:t>
            </a:r>
          </a:p>
          <a:p>
            <a:r>
              <a:rPr lang="en-US" dirty="0">
                <a:solidFill>
                  <a:schemeClr val="tx1"/>
                </a:solidFill>
                <a:latin typeface="Times New Roman" panose="02020603050405020304" pitchFamily="18" charset="0"/>
                <a:cs typeface="Times New Roman" panose="02020603050405020304" pitchFamily="18" charset="0"/>
              </a:rPr>
              <a:t>The scores also indicates that a parent is using a strategy of coaching, laissez faire, dismissing or disapproving.</a:t>
            </a:r>
          </a:p>
          <a:p>
            <a:r>
              <a:rPr lang="en-US" dirty="0">
                <a:latin typeface="Times New Roman" panose="02020603050405020304" pitchFamily="18" charset="0"/>
                <a:cs typeface="Times New Roman" panose="02020603050405020304" pitchFamily="18" charset="0"/>
              </a:rPr>
              <a:t>We rated approach to sadness and anger separately.</a:t>
            </a:r>
          </a:p>
          <a:p>
            <a:pPr lvl="1"/>
            <a:r>
              <a:rPr lang="en-US" sz="2400" dirty="0">
                <a:latin typeface="Times New Roman" panose="02020603050405020304" pitchFamily="18" charset="0"/>
                <a:cs typeface="Times New Roman" panose="02020603050405020304" pitchFamily="18" charset="0"/>
              </a:rPr>
              <a:t>Does the parent know how the child is feeling? Can they describe specific experiences? What does the parent do in response to their teen’s feelings? </a:t>
            </a:r>
          </a:p>
          <a:p>
            <a:r>
              <a:rPr lang="en-US" dirty="0">
                <a:latin typeface="Times New Roman" panose="02020603050405020304" pitchFamily="18" charset="0"/>
                <a:cs typeface="Times New Roman" panose="02020603050405020304" pitchFamily="18" charset="0"/>
              </a:rPr>
              <a:t>Inter-rater reliability was very good</a:t>
            </a:r>
          </a:p>
        </p:txBody>
      </p:sp>
    </p:spTree>
    <p:extLst>
      <p:ext uri="{BB962C8B-B14F-4D97-AF65-F5344CB8AC3E}">
        <p14:creationId xmlns:p14="http://schemas.microsoft.com/office/powerpoint/2010/main" val="1414994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4951D-4521-4431-84C7-5B0F58E36D6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Methods</a:t>
            </a:r>
          </a:p>
        </p:txBody>
      </p:sp>
      <p:graphicFrame>
        <p:nvGraphicFramePr>
          <p:cNvPr id="5" name="Content Placeholder 4">
            <a:extLst>
              <a:ext uri="{FF2B5EF4-FFF2-40B4-BE49-F238E27FC236}">
                <a16:creationId xmlns:a16="http://schemas.microsoft.com/office/drawing/2014/main" id="{6609A26D-3A64-4CA3-8F94-FC4170AE68E1}"/>
              </a:ext>
            </a:extLst>
          </p:cNvPr>
          <p:cNvGraphicFramePr>
            <a:graphicFrameLocks noGrp="1"/>
          </p:cNvGraphicFramePr>
          <p:nvPr>
            <p:ph idx="1"/>
            <p:extLst>
              <p:ext uri="{D42A27DB-BD31-4B8C-83A1-F6EECF244321}">
                <p14:modId xmlns:p14="http://schemas.microsoft.com/office/powerpoint/2010/main" val="2084580552"/>
              </p:ext>
            </p:extLst>
          </p:nvPr>
        </p:nvGraphicFramePr>
        <p:xfrm>
          <a:off x="821635" y="2357461"/>
          <a:ext cx="9081444" cy="3903410"/>
        </p:xfrm>
        <a:graphic>
          <a:graphicData uri="http://schemas.openxmlformats.org/drawingml/2006/table">
            <a:tbl>
              <a:tblPr firstRow="1" firstCol="1" bandRow="1">
                <a:tableStyleId>{5C22544A-7EE6-4342-B048-85BDC9FD1C3A}</a:tableStyleId>
              </a:tblPr>
              <a:tblGrid>
                <a:gridCol w="1974573">
                  <a:extLst>
                    <a:ext uri="{9D8B030D-6E8A-4147-A177-3AD203B41FA5}">
                      <a16:colId xmlns:a16="http://schemas.microsoft.com/office/drawing/2014/main" val="1495439208"/>
                    </a:ext>
                  </a:extLst>
                </a:gridCol>
                <a:gridCol w="7106871">
                  <a:extLst>
                    <a:ext uri="{9D8B030D-6E8A-4147-A177-3AD203B41FA5}">
                      <a16:colId xmlns:a16="http://schemas.microsoft.com/office/drawing/2014/main" val="2788701390"/>
                    </a:ext>
                  </a:extLst>
                </a:gridCol>
              </a:tblGrid>
              <a:tr h="363524">
                <a:tc gridSpan="2">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Emotion Dismissing Scale</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73273988"/>
                  </a:ext>
                </a:extLst>
              </a:tr>
              <a:tr h="746146">
                <a:tc>
                  <a:txBody>
                    <a:bodyPr/>
                    <a:lstStyle/>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Disapproving</a:t>
                      </a:r>
                    </a:p>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(9-10)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Critical in how they describe their child’s feelings and focus on what is wrong with the emotional behavior.</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4830371"/>
                  </a:ext>
                </a:extLst>
              </a:tr>
              <a:tr h="746146">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Dismissing </a:t>
                      </a:r>
                    </a:p>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(6-8)</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Find their child’s emotions uncomfortable to experience and they want their child to get rid of the emotion quickly.</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5934322"/>
                  </a:ext>
                </a:extLst>
              </a:tr>
              <a:tr h="746146">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Laissez Faire </a:t>
                      </a:r>
                    </a:p>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(4-5)</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Express concern and warmth for child’s emotion, but do not show evidence of coaching.</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175563"/>
                  </a:ext>
                </a:extLst>
              </a:tr>
              <a:tr h="746146">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Emotion Coaching</a:t>
                      </a:r>
                    </a:p>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(1-3)</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Parents promote their child’s emotion regulation through acceptance and teaching.</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3904945"/>
                  </a:ext>
                </a:extLst>
              </a:tr>
            </a:tbl>
          </a:graphicData>
        </a:graphic>
      </p:graphicFrame>
    </p:spTree>
    <p:extLst>
      <p:ext uri="{BB962C8B-B14F-4D97-AF65-F5344CB8AC3E}">
        <p14:creationId xmlns:p14="http://schemas.microsoft.com/office/powerpoint/2010/main" val="597607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D8E87-A419-45EE-85DD-87FD0BE30E4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Methods</a:t>
            </a:r>
          </a:p>
        </p:txBody>
      </p:sp>
      <p:sp>
        <p:nvSpPr>
          <p:cNvPr id="3" name="Content Placeholder 2">
            <a:extLst>
              <a:ext uri="{FF2B5EF4-FFF2-40B4-BE49-F238E27FC236}">
                <a16:creationId xmlns:a16="http://schemas.microsoft.com/office/drawing/2014/main" id="{29BF1705-7EA8-4FEB-9735-13F1BBCDD50B}"/>
              </a:ext>
            </a:extLst>
          </p:cNvPr>
          <p:cNvSpPr>
            <a:spLocks noGrp="1"/>
          </p:cNvSpPr>
          <p:nvPr>
            <p:ph idx="1"/>
          </p:nvPr>
        </p:nvSpPr>
        <p:spPr>
          <a:xfrm>
            <a:off x="680321" y="2336872"/>
            <a:ext cx="9613861" cy="4077180"/>
          </a:xfrm>
        </p:spPr>
        <p:txBody>
          <a:bodyPr>
            <a:normAutofit fontScale="47500" lnSpcReduction="20000"/>
          </a:bodyPr>
          <a:lstStyle/>
          <a:p>
            <a:pPr marL="0" indent="0" eaLnBrk="1" hangingPunct="1">
              <a:buNone/>
              <a:defRPr/>
            </a:pPr>
            <a:r>
              <a:rPr lang="en-US" sz="5500" b="1" i="1" dirty="0">
                <a:solidFill>
                  <a:schemeClr val="tx2"/>
                </a:solidFill>
                <a:latin typeface="Times New Roman" panose="02020603050405020304" pitchFamily="18" charset="0"/>
                <a:cs typeface="Times New Roman" panose="02020603050405020304" pitchFamily="18" charset="0"/>
              </a:rPr>
              <a:t>Mothers Empathetic Understanding Procedure (MEUP)</a:t>
            </a:r>
          </a:p>
          <a:p>
            <a:pPr eaLnBrk="1" hangingPunct="1">
              <a:defRPr/>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This interview consisted of twelve questions related to two tasks that the parent and teen completed together. This is based on a procedure developed by </a:t>
            </a:r>
            <a:r>
              <a:rPr lang="en-US" sz="4800" dirty="0" err="1">
                <a:effectLst/>
                <a:latin typeface="Times New Roman" panose="02020603050405020304" pitchFamily="18" charset="0"/>
                <a:ea typeface="Calibri" panose="020F0502020204030204" pitchFamily="34" charset="0"/>
                <a:cs typeface="Times New Roman" panose="02020603050405020304" pitchFamily="18" charset="0"/>
              </a:rPr>
              <a:t>Koren-Korie</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and Oppenheim (2001).</a:t>
            </a:r>
          </a:p>
          <a:p>
            <a:pPr eaLnBrk="1" hangingPunct="1">
              <a:defRPr/>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The first set of questions were related to what the parent and teen were thinking/feeling while they did </a:t>
            </a:r>
            <a:r>
              <a:rPr lang="en-US" sz="4800" dirty="0">
                <a:latin typeface="Times New Roman" panose="02020603050405020304" pitchFamily="18" charset="0"/>
                <a:ea typeface="Calibri" panose="020F0502020204030204" pitchFamily="34" charset="0"/>
                <a:cs typeface="Times New Roman" panose="02020603050405020304" pitchFamily="18" charset="0"/>
              </a:rPr>
              <a:t>a Hot Topics task.</a:t>
            </a:r>
          </a:p>
          <a:p>
            <a:pPr eaLnBrk="1" hangingPunct="1">
              <a:defRPr/>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The second set of questions were related to what the parent and teen were thinking/feeling </a:t>
            </a:r>
            <a:r>
              <a:rPr lang="en-US" sz="4800" dirty="0">
                <a:latin typeface="Times New Roman" panose="02020603050405020304" pitchFamily="18" charset="0"/>
                <a:ea typeface="Calibri" panose="020F0502020204030204" pitchFamily="34" charset="0"/>
                <a:cs typeface="Times New Roman" panose="02020603050405020304" pitchFamily="18" charset="0"/>
              </a:rPr>
              <a:t>during a reminiscing task. </a:t>
            </a:r>
            <a:endParaRPr lang="en-US" sz="4800" dirty="0">
              <a:solidFill>
                <a:schemeClr val="accent5"/>
              </a:solidFill>
              <a:effectLst/>
              <a:latin typeface="Times New Roman" panose="02020603050405020304" pitchFamily="18" charset="0"/>
              <a:ea typeface="Calibri" panose="020F0502020204030204" pitchFamily="34" charset="0"/>
              <a:cs typeface="Times New Roman" panose="02020603050405020304" pitchFamily="18" charset="0"/>
            </a:endParaRPr>
          </a:p>
          <a:p>
            <a:pPr eaLnBrk="1" hangingPunct="1">
              <a:defRPr/>
            </a:pPr>
            <a:r>
              <a:rPr lang="en-US" sz="4800" dirty="0">
                <a:latin typeface="Times New Roman" panose="02020603050405020304" pitchFamily="18" charset="0"/>
                <a:cs typeface="Times New Roman" panose="02020603050405020304" pitchFamily="18" charset="0"/>
              </a:rPr>
              <a:t>The interviews were coded using a scale derived from Slade’s (2005) </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Parent Development Interview RF coding system, summarized on the next slide. </a:t>
            </a:r>
          </a:p>
          <a:p>
            <a:pPr eaLnBrk="1" hangingPunct="1">
              <a:defRPr/>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One overall score was derived per parent, and inter-rater agreement was excellent.</a:t>
            </a:r>
          </a:p>
          <a:p>
            <a:endParaRPr lang="en-US" dirty="0"/>
          </a:p>
        </p:txBody>
      </p:sp>
    </p:spTree>
    <p:extLst>
      <p:ext uri="{BB962C8B-B14F-4D97-AF65-F5344CB8AC3E}">
        <p14:creationId xmlns:p14="http://schemas.microsoft.com/office/powerpoint/2010/main" val="3016523184"/>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2701</TotalTime>
  <Words>1287</Words>
  <Application>Microsoft Office PowerPoint</Application>
  <PresentationFormat>Widescreen</PresentationFormat>
  <Paragraphs>128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Times New Roman</vt:lpstr>
      <vt:lpstr>Trebuchet MS</vt:lpstr>
      <vt:lpstr>Berlin</vt:lpstr>
      <vt:lpstr>Relationship between parental depression and their reflective functioning and emotion coaching strategies.</vt:lpstr>
      <vt:lpstr>Parental Depression</vt:lpstr>
      <vt:lpstr>Emotion Coaching</vt:lpstr>
      <vt:lpstr>Reflective Functioning</vt:lpstr>
      <vt:lpstr>Hypothesis</vt:lpstr>
      <vt:lpstr>Participants</vt:lpstr>
      <vt:lpstr>Methods</vt:lpstr>
      <vt:lpstr>Methods</vt:lpstr>
      <vt:lpstr>Methods</vt:lpstr>
      <vt:lpstr>Methods</vt:lpstr>
      <vt:lpstr>Methods</vt:lpstr>
      <vt:lpstr>CES-D Descriptive Results</vt:lpstr>
      <vt:lpstr>RF Descriptive Results</vt:lpstr>
      <vt:lpstr>Emotion Dismissing Scale Descriptive Results</vt:lpstr>
      <vt:lpstr>Emotion Dismissing Descriptive Results by Category</vt:lpstr>
      <vt:lpstr>Results: Low vs. High Dismissing Towards Teen Anger &amp; Sadness and Parent’s Depression Scores</vt:lpstr>
      <vt:lpstr>Results</vt:lpstr>
      <vt:lpstr>Discussion</vt:lpstr>
      <vt:lpstr>Limitation &amp; Future Directions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 between parental depression and their reflective functioning and emotion coaching strategies.</dc:title>
  <dc:creator>Lauren Elizabeth Wright</dc:creator>
  <cp:lastModifiedBy>Lauren Elizabeth Wright</cp:lastModifiedBy>
  <cp:revision>32</cp:revision>
  <dcterms:created xsi:type="dcterms:W3CDTF">2021-10-12T14:01:35Z</dcterms:created>
  <dcterms:modified xsi:type="dcterms:W3CDTF">2021-11-03T23:25:38Z</dcterms:modified>
</cp:coreProperties>
</file>