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handoutMasterIdLst>
    <p:handoutMasterId r:id="rId32"/>
  </p:handoutMasterIdLst>
  <p:sldIdLst>
    <p:sldId id="256" r:id="rId5"/>
    <p:sldId id="257" r:id="rId6"/>
    <p:sldId id="284" r:id="rId7"/>
    <p:sldId id="258" r:id="rId8"/>
    <p:sldId id="263" r:id="rId9"/>
    <p:sldId id="285" r:id="rId10"/>
    <p:sldId id="259" r:id="rId11"/>
    <p:sldId id="286" r:id="rId12"/>
    <p:sldId id="260" r:id="rId13"/>
    <p:sldId id="261" r:id="rId14"/>
    <p:sldId id="266" r:id="rId15"/>
    <p:sldId id="267" r:id="rId16"/>
    <p:sldId id="268" r:id="rId17"/>
    <p:sldId id="269" r:id="rId18"/>
    <p:sldId id="270" r:id="rId19"/>
    <p:sldId id="264" r:id="rId20"/>
    <p:sldId id="287" r:id="rId21"/>
    <p:sldId id="272" r:id="rId22"/>
    <p:sldId id="290" r:id="rId23"/>
    <p:sldId id="289" r:id="rId24"/>
    <p:sldId id="275" r:id="rId25"/>
    <p:sldId id="276" r:id="rId26"/>
    <p:sldId id="288" r:id="rId27"/>
    <p:sldId id="277" r:id="rId28"/>
    <p:sldId id="282" r:id="rId29"/>
    <p:sldId id="292" r:id="rId30"/>
    <p:sldId id="283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C0D817-0877-4441-8D12-3950C9BFB6C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290001-3329-4156-A734-7CAE2043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4571" y="149783"/>
            <a:ext cx="1039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3FA07-8785-2A4C-BEE5-21FD4E3079EF}"/>
              </a:ext>
            </a:extLst>
          </p:cNvPr>
          <p:cNvGrpSpPr/>
          <p:nvPr/>
        </p:nvGrpSpPr>
        <p:grpSpPr>
          <a:xfrm>
            <a:off x="-18327" y="-24743"/>
            <a:ext cx="12228653" cy="1385549"/>
            <a:chOff x="231" y="7022"/>
            <a:chExt cx="12228653" cy="1385549"/>
          </a:xfrm>
        </p:grpSpPr>
        <p:sp>
          <p:nvSpPr>
            <p:cNvPr id="9" name="Rectangle 8"/>
            <p:cNvSpPr/>
            <p:nvPr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68D8FC38-392D-0448-BA85-8C0341591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32" y="124709"/>
              <a:ext cx="2853910" cy="98338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9F80E5-3276-B247-BE3B-82A3EC22DE99}"/>
              </a:ext>
            </a:extLst>
          </p:cNvPr>
          <p:cNvSpPr txBox="1"/>
          <p:nvPr/>
        </p:nvSpPr>
        <p:spPr>
          <a:xfrm>
            <a:off x="348343" y="-566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7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6CCE3-A715-1A4E-95E7-673112B5B1DB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B71C0-F9D8-0049-9485-6EDD0B5C92F0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EE6CA9-24E6-E348-BA8E-B9FCBEFEF027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549B718-F0D3-754D-ACD6-F6D113A8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6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97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FAED32-C1DF-9241-AC5A-729C1551B84B}"/>
              </a:ext>
            </a:extLst>
          </p:cNvPr>
          <p:cNvGrpSpPr/>
          <p:nvPr/>
        </p:nvGrpSpPr>
        <p:grpSpPr>
          <a:xfrm>
            <a:off x="-18327" y="-24743"/>
            <a:ext cx="12228653" cy="1385549"/>
            <a:chOff x="231" y="7022"/>
            <a:chExt cx="12228653" cy="13855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875CE-9C00-D749-85B9-3346B3DE1DFD}"/>
                </a:ext>
              </a:extLst>
            </p:cNvPr>
            <p:cNvSpPr/>
            <p:nvPr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607D58-A872-174F-A1E5-0D0EA834F41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05EFEA0D-9A59-974B-93EC-FF76E53D0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58" y="129329"/>
              <a:ext cx="2616812" cy="90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40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C9B728-FA9F-4B46-87EB-377493CFEF45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9272FE-33B4-8646-808D-5F473F16CD7A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D4248-CFC1-874A-ABD0-5452E953C9B4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09E2FAE6-054A-DC45-A998-8E13C4E3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63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134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57FCFF-2C01-634F-B8CE-69477AE2DDA8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C178E5-916D-4E4A-A201-61BD7619C1E1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FE8C5-3933-D64F-93CF-CE71CBAAD1D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68F6139E-8DBC-AB41-B4DB-6403F20B4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8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280C3-77F5-C94F-B735-D55B119ABF48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ACBB17-F1BD-584C-BC4C-0FB6D5652949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7EECC6-D6B1-D74B-9CDF-61D7D99B8F6F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BF69EE1C-5C91-224F-98C2-932CCBE4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0AB04D-EE0E-D54A-8A33-133A39FB0052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3C73F-A8E0-2340-98F3-BCB254CDB435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F79A51-7B0D-E340-B082-8B690E1CD1BE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39063CB-F9C1-6847-95A2-2866FAED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4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2CAFF3-D296-2549-9845-0404108EF0BD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F0CC85-A484-FD4B-8E18-0923D3CADC8D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C380E2-5015-8446-8BDA-F0000DF385C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8535222-3A2A-2645-90C4-6A75CF6EA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595FD-115E-3C43-BA85-AC4ACA7E649C}"/>
              </a:ext>
            </a:extLst>
          </p:cNvPr>
          <p:cNvGrpSpPr/>
          <p:nvPr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2961E9-0AE8-8441-885D-95E00F027094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D16286-4694-3A47-9C84-F018BCC0BECC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142DABC3-C088-7C46-B22E-C35B66890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1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3991-F1CC-4FF1-9B25-C2BB4588BC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9A50-A886-4FE8-B94B-80284A31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415" y="351482"/>
            <a:ext cx="10515600" cy="48799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Beneficial Insects in a Vip3A X Cry1Ab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Protected Sweet Corn Hybrid Bordered by Native Perennial Plants or Pasture in Franklin County, Kentucky: Preliminary Results</a:t>
            </a:r>
          </a:p>
          <a:p>
            <a:pPr marL="0" indent="0" algn="ctr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Anjana Duwal, John D. Sedlacek, Karen L. Friley, and John Galvin</a:t>
            </a:r>
          </a:p>
          <a:p>
            <a:pPr marL="0" indent="0" algn="ctr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Agriculture, Community, and the Sciences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State University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Frankfort, Kentucky 40601</a:t>
            </a:r>
          </a:p>
          <a:p>
            <a:pPr marL="0" indent="0" algn="ctr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8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41"/>
            <a:ext cx="8911687" cy="128089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3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during the summer of 2021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State University Harold R. Benson Research and Demonstration Farm in Franklin County, Kentucky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complete block design with stratification used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replications and four treatments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levels of border row treatment (pasture and native perennial) and two levels of corn hybrid treatment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8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17" y="432457"/>
            <a:ext cx="10515600" cy="4750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practices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preparation using conventional plowing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Pre-emergent herbicide, Medal II ATZ @ 5.34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ha sprayed to control weeds.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Planted 17 June 2021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hybrid: Attribute II Aspire (Syngenta Seed).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near-isogenic hybrid: Honey Select (Syngenta Seed)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Weeding at 15 days, 30 days, 45 days, and 60 days of planting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dressed with urea (34-0-0) @170 kg per ha 30 days after planting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Insecticide,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Lamcap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(0.5 cc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applied using drone, twice in weekly interval in the 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sweet corn plots 60 days after planting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 harvested 9 September 2021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2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8" y="452582"/>
            <a:ext cx="10067637" cy="5218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 management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perennial border rows established in 2010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weeding and straw mulch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Nineteen native perennial species: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Purple coneflower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Echinacea purpurea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Grey-headed coneflower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Ratibida pinnata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Rattlesnake master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Erygium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yuccifolium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Thimbleweed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Anemone virginiana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weed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Eupatorium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fistulosum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New England aster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 novae-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Common boneset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Eupatorium perfoliatum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Foxglove beardtongue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Penstemon digitalis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8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763" y="286329"/>
            <a:ext cx="11058236" cy="5310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Slender mountain mint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Pycantheum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tennuifolium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Hairy beardtongue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Penstemon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hirsutus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Bee balm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Monarda fistulosa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Prairie switchgrass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Panicum virgatum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Smooth blue aster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laevis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Stiff goldenrod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Solidago rigida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Little bluestem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Schizacharium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scoparium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Prairie dropseed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Sporobolus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heterolepis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Big bluestem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Andropogon gerardii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Side-oats grama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Bouteloua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curtipendula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Blue lobelia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Lobelia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siphilitica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27" y="717262"/>
            <a:ext cx="11041175" cy="47229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insect sampling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sticky traps 15cm×15cm used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capture beneficial insects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Traps stapled onto tobacco sticks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traps in each border equidistant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from each other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Position: Just above the ground in the pasture border rows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height which is at the midpoint of the canopy of surrounding plants in the native perennial border rows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Traps deployed after the beginning of flowering in native perennial border rows 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96" y="616150"/>
            <a:ext cx="1686791" cy="224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8733" y="2904230"/>
            <a:ext cx="1422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 in pasture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9624" y="2904230"/>
            <a:ext cx="229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Trap in native perennial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0" y="717262"/>
            <a:ext cx="2660073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78691"/>
            <a:ext cx="11499273" cy="5079999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traps in the sweet corn plot at ear height; equidistant from each other in the second row of each sweet corn plot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and replaced weekly after tasseling in corn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Traps put in Ziploc bags, labeled and taken to the lab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insects identified using a dissecting microscope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of each species of beneficial insects recorded</a:t>
            </a: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variance (ANOVA) using R programming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hoc analysis using Tukey HSD test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6" y="787041"/>
            <a:ext cx="2299854" cy="3066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8086" y="3923308"/>
            <a:ext cx="2084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 in sweet corn plot</a:t>
            </a:r>
          </a:p>
        </p:txBody>
      </p:sp>
    </p:spTree>
    <p:extLst>
      <p:ext uri="{BB962C8B-B14F-4D97-AF65-F5344CB8AC3E}">
        <p14:creationId xmlns:p14="http://schemas.microsoft.com/office/powerpoint/2010/main" val="425415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8" y="-17174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389"/>
            <a:ext cx="9488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insect species found: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pirate bug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Multicolored Asian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eyed bug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spotted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Spotless lady beetle</a:t>
            </a:r>
          </a:p>
        </p:txBody>
      </p:sp>
    </p:spTree>
    <p:extLst>
      <p:ext uri="{BB962C8B-B14F-4D97-AF65-F5344CB8AC3E}">
        <p14:creationId xmlns:p14="http://schemas.microsoft.com/office/powerpoint/2010/main" val="81992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64" y="661844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Syrphid flies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spotted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Mildew eating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Parenthesis lady beetle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lace wing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Fourteen spotted lady beetle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6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92" y="4331854"/>
            <a:ext cx="541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beneficial insect species found in native perennial and pasture border.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6146" y="4331854"/>
            <a:ext cx="473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beneficial insect species found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sweet corn.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4" y="1277505"/>
            <a:ext cx="6380488" cy="285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64" y="1338706"/>
            <a:ext cx="4844618" cy="27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09" y="480073"/>
            <a:ext cx="10334625" cy="410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327294" y="4849091"/>
            <a:ext cx="961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pirate bug populations in native perennial and pasture borders on different collection dates </a:t>
            </a:r>
          </a:p>
        </p:txBody>
      </p:sp>
    </p:spTree>
    <p:extLst>
      <p:ext uri="{BB962C8B-B14F-4D97-AF65-F5344CB8AC3E}">
        <p14:creationId xmlns:p14="http://schemas.microsoft.com/office/powerpoint/2010/main" val="236654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89" y="-29979"/>
            <a:ext cx="8911687" cy="128089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6" y="952708"/>
            <a:ext cx="10664103" cy="400622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 corn,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saccharata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Warm-season crop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vegetable crop grown in Kentucky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insects attacking sweet corn: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European corn borer,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Ostrinia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nubilalis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Hubner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Corn earworm,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Helicoverpa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Boddie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damage the ears of sweet corn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quality and quantity of yield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crops depend on the lack of damage to ears by insects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05" y="2955819"/>
            <a:ext cx="2591425" cy="1562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05" y="463180"/>
            <a:ext cx="2225868" cy="2095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3289" y="2534758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 earworm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1161" y="4541690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corn borer</a:t>
            </a:r>
          </a:p>
        </p:txBody>
      </p:sp>
    </p:spTree>
    <p:extLst>
      <p:ext uri="{BB962C8B-B14F-4D97-AF65-F5344CB8AC3E}">
        <p14:creationId xmlns:p14="http://schemas.microsoft.com/office/powerpoint/2010/main" val="153622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507" y="667110"/>
            <a:ext cx="6686550" cy="3952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5600" y="4972105"/>
            <a:ext cx="974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pirate bug populations in sweet corn on different collection dates after sweet corn tasseling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33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873" y="4767810"/>
            <a:ext cx="949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lady beetle populations in native perennial and pasture border rows on different collection dates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82" y="424960"/>
            <a:ext cx="10515600" cy="42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909" y="4655560"/>
            <a:ext cx="924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lady beetle populations in sweet corn on different collection dates after sweet corn tasseling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208" y="540760"/>
            <a:ext cx="723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8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68" y="223116"/>
            <a:ext cx="11239500" cy="4324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5392" y="4758574"/>
            <a:ext cx="1089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Multicolored Asian lady beetle populations in native perennial and pasture border rows on different collection dates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40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7238" y="4681827"/>
            <a:ext cx="10704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Multicolored Asian lady beetle populations in sweet corn on different collection dates after sweet corn tasseling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985" y="355240"/>
            <a:ext cx="7029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7304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 species of predatory beneficial insects were caught in this study.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minute pirate bug was the most abundant species in all the habitats, followed by pink lady beetle.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populations of beneficial insects were found in sweet corn than in pasture and native perennial border rows.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5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33" y="57387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significant differences in numbers of minute pirate bugs in any of the four sweet corn habitat types bordered by NP or P borders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a greater number of pink lady beetles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corn bordered by NP borders than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corn bordered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borders in late August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significant differences among habitat types for multi colored Asian lady beetles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of beneficial insects may have been influenced by the later planted sweet corn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will be repeated during the spring/summer of 2022</a:t>
            </a:r>
          </a:p>
        </p:txBody>
      </p:sp>
    </p:spTree>
    <p:extLst>
      <p:ext uri="{BB962C8B-B14F-4D97-AF65-F5344CB8AC3E}">
        <p14:creationId xmlns:p14="http://schemas.microsoft.com/office/powerpoint/2010/main" val="606477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18" y="809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671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81" y="413000"/>
            <a:ext cx="11242963" cy="4981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methods of control</a:t>
            </a: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chemical methods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-Use of insecticides (Asana II, Mustang Maxx, Permethrin 3.2 XL,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Warrior II, others)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Organic insecticide use (some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Entrust)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Traditional resistant varieties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Physical methods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-Pheromone traps, light traps, etc.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Biological control methods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-Predators, parasitoids, pathogens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Transgenic insecticidal cultivars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crops)</a:t>
            </a:r>
          </a:p>
        </p:txBody>
      </p:sp>
    </p:spTree>
    <p:extLst>
      <p:ext uri="{BB962C8B-B14F-4D97-AF65-F5344CB8AC3E}">
        <p14:creationId xmlns:p14="http://schemas.microsoft.com/office/powerpoint/2010/main" val="429141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20" y="831272"/>
            <a:ext cx="9778279" cy="436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Vip3A X Cry1Ab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vegetative insecticidal protein (Vip3A) pyramided with Cry protein (Cry1Ab) derived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thuringiensis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against corn earworm, European corn borer, and fall armyworm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damage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enemies conserved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6521" y="277091"/>
            <a:ext cx="10166206" cy="5551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biological control (CBC)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sustainable and environmentally sound method of managing sweet corn pests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management practices for conserving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natural enemies and enhancing their activity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predation to suppress pests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 manipulation: a major approach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growing non-crop vegetation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 around the main crop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4" y="2134121"/>
            <a:ext cx="4004348" cy="3003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6086" y="5144209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perennial plant border</a:t>
            </a:r>
          </a:p>
        </p:txBody>
      </p:sp>
    </p:spTree>
    <p:extLst>
      <p:ext uri="{BB962C8B-B14F-4D97-AF65-F5344CB8AC3E}">
        <p14:creationId xmlns:p14="http://schemas.microsoft.com/office/powerpoint/2010/main" val="179753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55" y="1022061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Flowers provide nectar, pollen, prey, and shelter to predatory insects and parasitoids.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their numbers and activity in the main crop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reduce the use of insecticides, becoming an important part of integrated pest management (IPM)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corn along with habitat management can be an effective strategy for the management of corn ear pests and conservation of natural enemies.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76" y="228053"/>
            <a:ext cx="10942060" cy="5230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insects found in sweet corn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pirate bug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Big-eyed bug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Geocoris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Multicolored Asian lady beetle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axyridis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lady beetle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Coleomegila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maculata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spotted lady beetle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Coccinella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septempunctata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Syrphid fly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Sphaerophoria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philanthus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lace wing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Chrsoperla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 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-Feed on corn earworm eggs, European corn borer eggs, aphids, and other small insects.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1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9332"/>
            <a:ext cx="2280973" cy="220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69" y="1179332"/>
            <a:ext cx="2079478" cy="2280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5247" y="3694357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Big-eyed bug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34" y="3694357"/>
            <a:ext cx="27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Multicolored Asian lady beetle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98381" y="3694357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lady beetle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041" y="1324645"/>
            <a:ext cx="2673563" cy="210632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0109" y="1324645"/>
            <a:ext cx="2055091" cy="2144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023" y="3700213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pirate bug</a:t>
            </a:r>
          </a:p>
        </p:txBody>
      </p:sp>
    </p:spTree>
    <p:extLst>
      <p:ext uri="{BB962C8B-B14F-4D97-AF65-F5344CB8AC3E}">
        <p14:creationId xmlns:p14="http://schemas.microsoft.com/office/powerpoint/2010/main" val="204724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35" y="738909"/>
            <a:ext cx="9740467" cy="467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if habitat management/native perennial border rows enhance beneficial insect diversity and abundance.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quantify populations of beneficial insects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sweet corn and its near-isogenic hybrid with and without companion native perennial plantings.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13732"/>
      </p:ext>
    </p:extLst>
  </p:cSld>
  <p:clrMapOvr>
    <a:masterClrMapping/>
  </p:clrMapOvr>
</p:sld>
</file>

<file path=ppt/theme/theme1.xml><?xml version="1.0" encoding="utf-8"?>
<a:theme xmlns:a="http://schemas.openxmlformats.org/drawingml/2006/main" name="Kysu P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su PP theme" id="{30437B65-8634-4C18-A6DA-7634440356CD}" vid="{181D2EE3-DFCC-4417-8C12-392FDBA24E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210BB94BA7B4397D1163F0E3A2947" ma:contentTypeVersion="11" ma:contentTypeDescription="Create a new document." ma:contentTypeScope="" ma:versionID="345a4260791bb750397e78bef41d2667">
  <xsd:schema xmlns:xsd="http://www.w3.org/2001/XMLSchema" xmlns:xs="http://www.w3.org/2001/XMLSchema" xmlns:p="http://schemas.microsoft.com/office/2006/metadata/properties" xmlns:ns3="56f6b2ef-e67d-4853-b8bf-b54775c45946" targetNamespace="http://schemas.microsoft.com/office/2006/metadata/properties" ma:root="true" ma:fieldsID="8e6eccd0e01f44d95d953eba6e01b60b" ns3:_="">
    <xsd:import namespace="56f6b2ef-e67d-4853-b8bf-b54775c459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6b2ef-e67d-4853-b8bf-b54775c45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6C8A2E-A244-4590-AD82-B49A41F13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6b2ef-e67d-4853-b8bf-b54775c45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DECD0-8C80-4869-8EAB-F7F3F3416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73A41-EF5F-419C-9127-066F9FF33E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6f6b2ef-e67d-4853-b8bf-b54775c4594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Kysu PP theme (1)</Template>
  <TotalTime>1387</TotalTime>
  <Words>1320</Words>
  <Application>Microsoft Office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Minion Pro</vt:lpstr>
      <vt:lpstr>Times New Roman</vt:lpstr>
      <vt:lpstr>Kysu PP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Duwal, Anjana</dc:creator>
  <cp:lastModifiedBy>Durborow, Robert</cp:lastModifiedBy>
  <cp:revision>98</cp:revision>
  <cp:lastPrinted>2021-11-01T20:26:22Z</cp:lastPrinted>
  <dcterms:created xsi:type="dcterms:W3CDTF">2021-10-26T14:44:34Z</dcterms:created>
  <dcterms:modified xsi:type="dcterms:W3CDTF">2021-11-03T17:50:41Z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0x01010097E210BB94BA7B4397D1163F0E3A2947</vt:lpwstr>
  </property>
</Properties>
</file>