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Fira Sans Medium" panose="020B0604020202020204" charset="0"/>
      <p:regular r:id="rId15"/>
    </p:embeddedFont>
    <p:embeddedFont>
      <p:font typeface="Fira Sans Bold" panose="020B0604020202020204" charset="0"/>
      <p:regular r:id="rId16"/>
    </p:embeddedFont>
    <p:embeddedFont>
      <p:font typeface="Times Neue Roman Bold" panose="020B0604020202020204" charset="0"/>
      <p:regular r:id="rId17"/>
    </p:embeddedFont>
    <p:embeddedFont>
      <p:font typeface="Fira Sans Light" panose="020B0604020202020204" charset="0"/>
      <p:regular r:id="rId18"/>
    </p:embeddedFont>
    <p:embeddedFont>
      <p:font typeface="Arimo" panose="020B0604020202020204" charset="0"/>
      <p:regular r:id="rId19"/>
    </p:embeddedFont>
    <p:embeddedFont>
      <p:font typeface="Open Sans Light Bold" panose="020B0604020202020204" charset="0"/>
      <p:regular r:id="rId20"/>
    </p:embeddedFont>
    <p:embeddedFont>
      <p:font typeface="Fira Sans Medium Bold" panose="020B0604020202020204" charset="0"/>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5.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49.sv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6.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sv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svg"/><Relationship Id="rId7" Type="http://schemas.openxmlformats.org/officeDocument/2006/relationships/image" Target="../media/image17.png"/><Relationship Id="rId12" Type="http://schemas.openxmlformats.org/officeDocument/2006/relationships/image" Target="../media/image16.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29.svg"/><Relationship Id="rId4" Type="http://schemas.openxmlformats.org/officeDocument/2006/relationships/image" Target="../media/image15.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16.png"/><Relationship Id="rId4" Type="http://schemas.openxmlformats.org/officeDocument/2006/relationships/image" Target="../media/image34.sv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6.svg"/><Relationship Id="rId7"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16.png"/><Relationship Id="rId4" Type="http://schemas.openxmlformats.org/officeDocument/2006/relationships/image" Target="../media/image42.sv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4440356">
            <a:off x="211803" y="-234963"/>
            <a:ext cx="3499056" cy="3030182"/>
            <a:chOff x="0" y="0"/>
            <a:chExt cx="6350000" cy="5499100"/>
          </a:xfrm>
        </p:grpSpPr>
        <p:sp>
          <p:nvSpPr>
            <p:cNvPr id="3" name="Freeform 3"/>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6C7ED"/>
            </a:solidFill>
          </p:spPr>
        </p:sp>
      </p:grpSp>
      <p:pic>
        <p:nvPicPr>
          <p:cNvPr id="4" name="Picture 4"/>
          <p:cNvPicPr>
            <a:picLocks noChangeAspect="1"/>
          </p:cNvPicPr>
          <p:nvPr/>
        </p:nvPicPr>
        <p:blipFill>
          <a:blip r:embed="rId2"/>
          <a:srcRect b="49501"/>
          <a:stretch>
            <a:fillRect/>
          </a:stretch>
        </p:blipFill>
        <p:spPr>
          <a:xfrm>
            <a:off x="0" y="0"/>
            <a:ext cx="1888717" cy="1774961"/>
          </a:xfrm>
          <a:prstGeom prst="rect">
            <a:avLst/>
          </a:prstGeom>
        </p:spPr>
      </p:pic>
      <p:pic>
        <p:nvPicPr>
          <p:cNvPr id="5" name="Picture 5"/>
          <p:cNvPicPr>
            <a:picLocks noChangeAspect="1"/>
          </p:cNvPicPr>
          <p:nvPr/>
        </p:nvPicPr>
        <p:blipFill>
          <a:blip r:embed="rId3"/>
          <a:srcRect/>
          <a:stretch>
            <a:fillRect/>
          </a:stretch>
        </p:blipFill>
        <p:spPr>
          <a:xfrm>
            <a:off x="1526079" y="1510826"/>
            <a:ext cx="2373755" cy="1049008"/>
          </a:xfrm>
          <a:prstGeom prst="rect">
            <a:avLst/>
          </a:prstGeom>
        </p:spPr>
      </p:pic>
      <p:grpSp>
        <p:nvGrpSpPr>
          <p:cNvPr id="6" name="Group 6"/>
          <p:cNvGrpSpPr/>
          <p:nvPr/>
        </p:nvGrpSpPr>
        <p:grpSpPr>
          <a:xfrm rot="2700000">
            <a:off x="15259813" y="-20176"/>
            <a:ext cx="3004215" cy="2600609"/>
            <a:chOff x="0" y="0"/>
            <a:chExt cx="6205832" cy="5372100"/>
          </a:xfrm>
        </p:grpSpPr>
        <p:sp>
          <p:nvSpPr>
            <p:cNvPr id="7" name="Freeform 7"/>
            <p:cNvSpPr/>
            <p:nvPr/>
          </p:nvSpPr>
          <p:spPr>
            <a:xfrm>
              <a:off x="0" y="0"/>
              <a:ext cx="6205832" cy="5372100"/>
            </a:xfrm>
            <a:custGeom>
              <a:avLst/>
              <a:gdLst/>
              <a:ahLst/>
              <a:cxnLst/>
              <a:rect l="l" t="t" r="r" b="b"/>
              <a:pathLst>
                <a:path w="6205832" h="5372100">
                  <a:moveTo>
                    <a:pt x="4655162" y="0"/>
                  </a:moveTo>
                  <a:lnTo>
                    <a:pt x="1550670" y="0"/>
                  </a:lnTo>
                  <a:lnTo>
                    <a:pt x="0" y="2686050"/>
                  </a:lnTo>
                  <a:lnTo>
                    <a:pt x="1550670" y="5372100"/>
                  </a:lnTo>
                  <a:lnTo>
                    <a:pt x="4655162" y="5372100"/>
                  </a:lnTo>
                  <a:lnTo>
                    <a:pt x="6205832" y="2686050"/>
                  </a:lnTo>
                  <a:lnTo>
                    <a:pt x="4655162" y="0"/>
                  </a:lnTo>
                  <a:close/>
                </a:path>
              </a:pathLst>
            </a:custGeom>
            <a:solidFill>
              <a:srgbClr val="BB5759"/>
            </a:solidFill>
          </p:spPr>
        </p:sp>
      </p:grpSp>
      <p:pic>
        <p:nvPicPr>
          <p:cNvPr id="8" name="Picture 8"/>
          <p:cNvPicPr>
            <a:picLocks noChangeAspect="1"/>
          </p:cNvPicPr>
          <p:nvPr/>
        </p:nvPicPr>
        <p:blipFill>
          <a:blip r:embed="rId4"/>
          <a:srcRect/>
          <a:stretch>
            <a:fillRect/>
          </a:stretch>
        </p:blipFill>
        <p:spPr>
          <a:xfrm>
            <a:off x="16658758" y="0"/>
            <a:ext cx="1629242" cy="1542637"/>
          </a:xfrm>
          <a:prstGeom prst="rect">
            <a:avLst/>
          </a:prstGeom>
        </p:spPr>
      </p:pic>
      <p:pic>
        <p:nvPicPr>
          <p:cNvPr id="9" name="Picture 9"/>
          <p:cNvPicPr>
            <a:picLocks noChangeAspect="1"/>
          </p:cNvPicPr>
          <p:nvPr/>
        </p:nvPicPr>
        <p:blipFill>
          <a:blip r:embed="rId5"/>
          <a:srcRect b="50496"/>
          <a:stretch>
            <a:fillRect/>
          </a:stretch>
        </p:blipFill>
        <p:spPr>
          <a:xfrm>
            <a:off x="15090506" y="1280129"/>
            <a:ext cx="1671414" cy="1510403"/>
          </a:xfrm>
          <a:prstGeom prst="rect">
            <a:avLst/>
          </a:prstGeom>
        </p:spPr>
      </p:pic>
      <p:sp>
        <p:nvSpPr>
          <p:cNvPr id="10" name="TextBox 10"/>
          <p:cNvSpPr txBox="1"/>
          <p:nvPr/>
        </p:nvSpPr>
        <p:spPr>
          <a:xfrm>
            <a:off x="1888717" y="6546339"/>
            <a:ext cx="16176812" cy="1731643"/>
          </a:xfrm>
          <a:prstGeom prst="rect">
            <a:avLst/>
          </a:prstGeom>
        </p:spPr>
        <p:txBody>
          <a:bodyPr lIns="0" tIns="0" rIns="0" bIns="0" rtlCol="0" anchor="t">
            <a:spAutoFit/>
          </a:bodyPr>
          <a:lstStyle/>
          <a:p>
            <a:pPr algn="just">
              <a:lnSpc>
                <a:spcPts val="4200"/>
              </a:lnSpc>
            </a:pPr>
            <a:r>
              <a:rPr lang="en-US" sz="3000">
                <a:solidFill>
                  <a:srgbClr val="000000"/>
                </a:solidFill>
                <a:latin typeface="Times Neue Roman Bold"/>
              </a:rPr>
              <a:t>S. Gayhart, M. Shehata1, 2, A. Switala 1, A. El-Baz 1</a:t>
            </a:r>
          </a:p>
          <a:p>
            <a:pPr algn="just">
              <a:lnSpc>
                <a:spcPts val="3080"/>
              </a:lnSpc>
            </a:pPr>
            <a:r>
              <a:rPr lang="en-US" sz="2200">
                <a:solidFill>
                  <a:srgbClr val="000000"/>
                </a:solidFill>
                <a:latin typeface="Times Neue Roman Bold"/>
              </a:rPr>
              <a:t>1 BioImaging Laboratory, Bioengineering Department, University of Louisville, Louisville, KY, USA. </a:t>
            </a:r>
          </a:p>
          <a:p>
            <a:pPr algn="just">
              <a:lnSpc>
                <a:spcPts val="3080"/>
              </a:lnSpc>
            </a:pPr>
            <a:r>
              <a:rPr lang="en-US" sz="2200">
                <a:solidFill>
                  <a:srgbClr val="000000"/>
                </a:solidFill>
                <a:latin typeface="Times Neue Roman Bold"/>
              </a:rPr>
              <a:t>2 Computer Engineering and Computer Science Department, University of Louisville, Louisville, KY, USA.</a:t>
            </a:r>
          </a:p>
          <a:p>
            <a:pPr algn="just">
              <a:lnSpc>
                <a:spcPts val="3360"/>
              </a:lnSpc>
            </a:pPr>
            <a:endParaRPr lang="en-US" sz="2200">
              <a:solidFill>
                <a:srgbClr val="000000"/>
              </a:solidFill>
              <a:latin typeface="Times Neue Roman Bold"/>
            </a:endParaRPr>
          </a:p>
        </p:txBody>
      </p:sp>
      <p:grpSp>
        <p:nvGrpSpPr>
          <p:cNvPr id="11" name="Group 11"/>
          <p:cNvGrpSpPr/>
          <p:nvPr/>
        </p:nvGrpSpPr>
        <p:grpSpPr>
          <a:xfrm>
            <a:off x="923291" y="3379398"/>
            <a:ext cx="16336009" cy="3773997"/>
            <a:chOff x="0" y="0"/>
            <a:chExt cx="21781345" cy="5031996"/>
          </a:xfrm>
        </p:grpSpPr>
        <p:sp>
          <p:nvSpPr>
            <p:cNvPr id="12" name="TextBox 12"/>
            <p:cNvSpPr txBox="1"/>
            <p:nvPr/>
          </p:nvSpPr>
          <p:spPr>
            <a:xfrm>
              <a:off x="0" y="114300"/>
              <a:ext cx="21781345" cy="4258593"/>
            </a:xfrm>
            <a:prstGeom prst="rect">
              <a:avLst/>
            </a:prstGeom>
          </p:spPr>
          <p:txBody>
            <a:bodyPr lIns="0" tIns="0" rIns="0" bIns="0" rtlCol="0" anchor="t">
              <a:spAutoFit/>
            </a:bodyPr>
            <a:lstStyle/>
            <a:p>
              <a:pPr algn="ctr">
                <a:lnSpc>
                  <a:spcPts val="6252"/>
                </a:lnSpc>
              </a:pPr>
              <a:r>
                <a:rPr lang="en-US" sz="6252" spc="187">
                  <a:solidFill>
                    <a:srgbClr val="000000"/>
                  </a:solidFill>
                  <a:latin typeface="Fira Sans Medium Bold"/>
                </a:rPr>
                <a:t>A MACHINE LEARNING-BASED C.A.D </a:t>
              </a:r>
            </a:p>
            <a:p>
              <a:pPr algn="ctr">
                <a:lnSpc>
                  <a:spcPts val="6252"/>
                </a:lnSpc>
              </a:pPr>
              <a:r>
                <a:rPr lang="en-US" sz="6252" spc="187">
                  <a:solidFill>
                    <a:srgbClr val="000000"/>
                  </a:solidFill>
                  <a:latin typeface="Fira Sans Medium Bold"/>
                </a:rPr>
                <a:t>SYSTEM FOR EARLY DETECTION </a:t>
              </a:r>
            </a:p>
            <a:p>
              <a:pPr algn="ctr">
                <a:lnSpc>
                  <a:spcPts val="6252"/>
                </a:lnSpc>
              </a:pPr>
              <a:r>
                <a:rPr lang="en-US" sz="6252" spc="187">
                  <a:solidFill>
                    <a:srgbClr val="000000"/>
                  </a:solidFill>
                  <a:latin typeface="Fira Sans Medium Bold"/>
                </a:rPr>
                <a:t>AND CLASSIFICATIONOF RENAL TUMORS</a:t>
              </a:r>
            </a:p>
            <a:p>
              <a:pPr marL="0" lvl="0" indent="0" algn="ctr">
                <a:lnSpc>
                  <a:spcPts val="5988"/>
                </a:lnSpc>
                <a:spcBef>
                  <a:spcPct val="0"/>
                </a:spcBef>
              </a:pPr>
              <a:endParaRPr lang="en-US" sz="6252" spc="187">
                <a:solidFill>
                  <a:srgbClr val="000000"/>
                </a:solidFill>
                <a:latin typeface="Fira Sans Medium Bold"/>
              </a:endParaRPr>
            </a:p>
          </p:txBody>
        </p:sp>
        <p:sp>
          <p:nvSpPr>
            <p:cNvPr id="13" name="TextBox 13"/>
            <p:cNvSpPr txBox="1"/>
            <p:nvPr/>
          </p:nvSpPr>
          <p:spPr>
            <a:xfrm>
              <a:off x="174963" y="4671964"/>
              <a:ext cx="16446152" cy="360032"/>
            </a:xfrm>
            <a:prstGeom prst="rect">
              <a:avLst/>
            </a:prstGeom>
          </p:spPr>
          <p:txBody>
            <a:bodyPr lIns="0" tIns="0" rIns="0" bIns="0" rtlCol="0" anchor="t">
              <a:spAutoFit/>
            </a:bodyPr>
            <a:lstStyle/>
            <a:p>
              <a:pPr marL="0" lvl="0" indent="0" algn="l">
                <a:lnSpc>
                  <a:spcPts val="2218"/>
                </a:lnSpc>
                <a:spcBef>
                  <a:spcPct val="0"/>
                </a:spcBef>
              </a:pPr>
              <a:endParaRPr/>
            </a:p>
          </p:txBody>
        </p:sp>
      </p:grpSp>
      <p:grpSp>
        <p:nvGrpSpPr>
          <p:cNvPr id="14" name="Group 14"/>
          <p:cNvGrpSpPr/>
          <p:nvPr/>
        </p:nvGrpSpPr>
        <p:grpSpPr>
          <a:xfrm rot="3258991">
            <a:off x="-1467458" y="8894927"/>
            <a:ext cx="3653055" cy="3163887"/>
            <a:chOff x="0" y="0"/>
            <a:chExt cx="6202680" cy="5372100"/>
          </a:xfrm>
        </p:grpSpPr>
        <p:sp>
          <p:nvSpPr>
            <p:cNvPr id="15" name="Freeform 1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BB5759"/>
            </a:solidFill>
          </p:spPr>
        </p:sp>
      </p:grpSp>
      <p:grpSp>
        <p:nvGrpSpPr>
          <p:cNvPr id="16" name="Group 16"/>
          <p:cNvGrpSpPr>
            <a:grpSpLocks noChangeAspect="1"/>
          </p:cNvGrpSpPr>
          <p:nvPr/>
        </p:nvGrpSpPr>
        <p:grpSpPr>
          <a:xfrm rot="663050">
            <a:off x="15272549" y="8105608"/>
            <a:ext cx="3963917" cy="3432752"/>
            <a:chOff x="0" y="0"/>
            <a:chExt cx="6350000" cy="5499100"/>
          </a:xfrm>
        </p:grpSpPr>
        <p:sp>
          <p:nvSpPr>
            <p:cNvPr id="17" name="Freeform 17"/>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6C7ED"/>
            </a:solidFill>
          </p:spPr>
        </p:sp>
      </p:grpSp>
      <p:sp>
        <p:nvSpPr>
          <p:cNvPr id="18" name="AutoShape 18"/>
          <p:cNvSpPr/>
          <p:nvPr/>
        </p:nvSpPr>
        <p:spPr>
          <a:xfrm>
            <a:off x="2399941" y="6109615"/>
            <a:ext cx="13488119" cy="0"/>
          </a:xfrm>
          <a:prstGeom prst="line">
            <a:avLst/>
          </a:prstGeom>
          <a:ln w="47625" cap="rnd">
            <a:solidFill>
              <a:srgbClr val="000000"/>
            </a:solidFill>
            <a:prstDash val="solid"/>
            <a:headEnd type="none" w="sm" len="sm"/>
            <a:tailEnd type="none" w="sm" len="sm"/>
          </a:ln>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2" name="TextBox 2"/>
          <p:cNvSpPr txBox="1"/>
          <p:nvPr/>
        </p:nvSpPr>
        <p:spPr>
          <a:xfrm>
            <a:off x="5447028" y="271462"/>
            <a:ext cx="7393944" cy="1514475"/>
          </a:xfrm>
          <a:prstGeom prst="rect">
            <a:avLst/>
          </a:prstGeom>
        </p:spPr>
        <p:txBody>
          <a:bodyPr lIns="0" tIns="0" rIns="0" bIns="0" rtlCol="0" anchor="t">
            <a:spAutoFit/>
          </a:bodyPr>
          <a:lstStyle/>
          <a:p>
            <a:pPr marL="0" lvl="0" indent="0" algn="ctr">
              <a:lnSpc>
                <a:spcPts val="11947"/>
              </a:lnSpc>
            </a:pPr>
            <a:r>
              <a:rPr lang="en-US" sz="9956" spc="-99">
                <a:solidFill>
                  <a:srgbClr val="000000"/>
                </a:solidFill>
                <a:latin typeface="Fira Sans Bold"/>
              </a:rPr>
              <a:t>Results</a:t>
            </a:r>
          </a:p>
        </p:txBody>
      </p:sp>
      <p:sp>
        <p:nvSpPr>
          <p:cNvPr id="3" name="AutoShape 3"/>
          <p:cNvSpPr/>
          <p:nvPr/>
        </p:nvSpPr>
        <p:spPr>
          <a:xfrm>
            <a:off x="5891177" y="1691944"/>
            <a:ext cx="6452247" cy="0"/>
          </a:xfrm>
          <a:prstGeom prst="line">
            <a:avLst/>
          </a:prstGeom>
          <a:ln w="47625" cap="rnd">
            <a:solidFill>
              <a:srgbClr val="000000"/>
            </a:solidFill>
            <a:prstDash val="solid"/>
            <a:headEnd type="none" w="sm" len="sm"/>
            <a:tailEnd type="none" w="sm" len="sm"/>
          </a:ln>
        </p:spPr>
      </p:sp>
      <p:pic>
        <p:nvPicPr>
          <p:cNvPr id="4" name="Picture 4"/>
          <p:cNvPicPr>
            <a:picLocks noChangeAspect="1"/>
          </p:cNvPicPr>
          <p:nvPr/>
        </p:nvPicPr>
        <p:blipFill>
          <a:blip r:embed="rId2"/>
          <a:srcRect/>
          <a:stretch>
            <a:fillRect/>
          </a:stretch>
        </p:blipFill>
        <p:spPr>
          <a:xfrm>
            <a:off x="5447028" y="2558016"/>
            <a:ext cx="7025461" cy="6451954"/>
          </a:xfrm>
          <a:prstGeom prst="rect">
            <a:avLst/>
          </a:prstGeom>
        </p:spPr>
      </p:pic>
      <p:sp>
        <p:nvSpPr>
          <p:cNvPr id="5" name="TextBox 5"/>
          <p:cNvSpPr txBox="1"/>
          <p:nvPr/>
        </p:nvSpPr>
        <p:spPr>
          <a:xfrm>
            <a:off x="4047073" y="9210675"/>
            <a:ext cx="11366167" cy="950820"/>
          </a:xfrm>
          <a:prstGeom prst="rect">
            <a:avLst/>
          </a:prstGeom>
        </p:spPr>
        <p:txBody>
          <a:bodyPr lIns="0" tIns="0" rIns="0" bIns="0" rtlCol="0" anchor="t">
            <a:spAutoFit/>
          </a:bodyPr>
          <a:lstStyle/>
          <a:p>
            <a:pPr algn="ctr">
              <a:lnSpc>
                <a:spcPts val="2508"/>
              </a:lnSpc>
            </a:pPr>
            <a:r>
              <a:rPr lang="en-US" sz="1791">
                <a:solidFill>
                  <a:srgbClr val="000000"/>
                </a:solidFill>
                <a:latin typeface="Fira Sans Light"/>
              </a:rPr>
              <a:t>Table 2.  Candidate models for discriminating ccRCC from PRCC and ChRCC based on features derived from imaging data. Bullets indicate feature sets that are included in the model</a:t>
            </a:r>
          </a:p>
          <a:p>
            <a:pPr algn="ctr">
              <a:lnSpc>
                <a:spcPts val="2508"/>
              </a:lnSpc>
            </a:pPr>
            <a:endParaRPr lang="en-US" sz="1791">
              <a:solidFill>
                <a:srgbClr val="000000"/>
              </a:solidFill>
              <a:latin typeface="Fira Sans Light"/>
            </a:endParaRPr>
          </a:p>
        </p:txBody>
      </p:sp>
      <p:sp>
        <p:nvSpPr>
          <p:cNvPr id="6" name="TextBox 6"/>
          <p:cNvSpPr txBox="1"/>
          <p:nvPr/>
        </p:nvSpPr>
        <p:spPr>
          <a:xfrm>
            <a:off x="3848080" y="1934446"/>
            <a:ext cx="10538441" cy="1180465"/>
          </a:xfrm>
          <a:prstGeom prst="rect">
            <a:avLst/>
          </a:prstGeom>
        </p:spPr>
        <p:txBody>
          <a:bodyPr lIns="0" tIns="0" rIns="0" bIns="0" rtlCol="0" anchor="t">
            <a:spAutoFit/>
          </a:bodyPr>
          <a:lstStyle/>
          <a:p>
            <a:pPr algn="ctr">
              <a:lnSpc>
                <a:spcPts val="4759"/>
              </a:lnSpc>
            </a:pPr>
            <a:r>
              <a:rPr lang="en-US" sz="3399">
                <a:solidFill>
                  <a:srgbClr val="000000"/>
                </a:solidFill>
                <a:latin typeface="Open Sans Light Bold"/>
              </a:rPr>
              <a:t>Second Stage Classification: ccRCC vs nccRCC</a:t>
            </a:r>
          </a:p>
          <a:p>
            <a:pPr algn="ctr">
              <a:lnSpc>
                <a:spcPts val="4759"/>
              </a:lnSpc>
            </a:pPr>
            <a:endParaRPr lang="en-US" sz="3399">
              <a:solidFill>
                <a:srgbClr val="000000"/>
              </a:solidFill>
              <a:latin typeface="Open Sans Light Bold"/>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34026"/>
          <a:stretch>
            <a:fillRect/>
          </a:stretch>
        </p:blipFill>
        <p:spPr>
          <a:xfrm rot="1932116" flipH="1">
            <a:off x="16335583" y="-479957"/>
            <a:ext cx="3904833" cy="2229532"/>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34026"/>
          <a:stretch>
            <a:fillRect/>
          </a:stretch>
        </p:blipFill>
        <p:spPr>
          <a:xfrm rot="605880" flipH="1">
            <a:off x="-2250456" y="7895204"/>
            <a:ext cx="3904833" cy="222953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16471" y="1972088"/>
            <a:ext cx="6733595" cy="6733595"/>
          </a:xfrm>
          <a:prstGeom prst="rect">
            <a:avLst/>
          </a:prstGeom>
        </p:spPr>
      </p:pic>
      <p:pic>
        <p:nvPicPr>
          <p:cNvPr id="3" name="Picture 3"/>
          <p:cNvPicPr>
            <a:picLocks noChangeAspect="1"/>
          </p:cNvPicPr>
          <p:nvPr/>
        </p:nvPicPr>
        <p:blipFill>
          <a:blip r:embed="rId3"/>
          <a:srcRect t="6537" r="453" b="4571"/>
          <a:stretch>
            <a:fillRect/>
          </a:stretch>
        </p:blipFill>
        <p:spPr>
          <a:xfrm>
            <a:off x="8294298" y="3251336"/>
            <a:ext cx="9568968" cy="3370399"/>
          </a:xfrm>
          <a:prstGeom prst="rect">
            <a:avLst/>
          </a:prstGeom>
        </p:spPr>
      </p:pic>
      <p:sp>
        <p:nvSpPr>
          <p:cNvPr id="4" name="TextBox 4"/>
          <p:cNvSpPr txBox="1"/>
          <p:nvPr/>
        </p:nvSpPr>
        <p:spPr>
          <a:xfrm>
            <a:off x="5447028" y="271462"/>
            <a:ext cx="7393944" cy="1514475"/>
          </a:xfrm>
          <a:prstGeom prst="rect">
            <a:avLst/>
          </a:prstGeom>
        </p:spPr>
        <p:txBody>
          <a:bodyPr lIns="0" tIns="0" rIns="0" bIns="0" rtlCol="0" anchor="t">
            <a:spAutoFit/>
          </a:bodyPr>
          <a:lstStyle/>
          <a:p>
            <a:pPr marL="0" lvl="0" indent="0" algn="ctr">
              <a:lnSpc>
                <a:spcPts val="11947"/>
              </a:lnSpc>
            </a:pPr>
            <a:r>
              <a:rPr lang="en-US" sz="9956" spc="-99">
                <a:solidFill>
                  <a:srgbClr val="000000"/>
                </a:solidFill>
                <a:latin typeface="Fira Sans Bold"/>
              </a:rPr>
              <a:t>Results</a:t>
            </a:r>
          </a:p>
        </p:txBody>
      </p:sp>
      <p:sp>
        <p:nvSpPr>
          <p:cNvPr id="5" name="AutoShape 5"/>
          <p:cNvSpPr/>
          <p:nvPr/>
        </p:nvSpPr>
        <p:spPr>
          <a:xfrm>
            <a:off x="5891177" y="1691944"/>
            <a:ext cx="6452247" cy="0"/>
          </a:xfrm>
          <a:prstGeom prst="line">
            <a:avLst/>
          </a:prstGeom>
          <a:ln w="47625" cap="rnd">
            <a:solidFill>
              <a:srgbClr val="000000"/>
            </a:solidFill>
            <a:prstDash val="solid"/>
            <a:headEnd type="none" w="sm" len="sm"/>
            <a:tailEnd type="none" w="sm" len="sm"/>
          </a:ln>
        </p:spPr>
      </p:sp>
      <p:sp>
        <p:nvSpPr>
          <p:cNvPr id="6" name="TextBox 6"/>
          <p:cNvSpPr txBox="1"/>
          <p:nvPr/>
        </p:nvSpPr>
        <p:spPr>
          <a:xfrm>
            <a:off x="290855" y="8759078"/>
            <a:ext cx="8784827" cy="950820"/>
          </a:xfrm>
          <a:prstGeom prst="rect">
            <a:avLst/>
          </a:prstGeom>
        </p:spPr>
        <p:txBody>
          <a:bodyPr lIns="0" tIns="0" rIns="0" bIns="0" rtlCol="0" anchor="t">
            <a:spAutoFit/>
          </a:bodyPr>
          <a:lstStyle/>
          <a:p>
            <a:pPr algn="ctr">
              <a:lnSpc>
                <a:spcPts val="2508"/>
              </a:lnSpc>
            </a:pPr>
            <a:r>
              <a:rPr lang="en-US" sz="1791">
                <a:solidFill>
                  <a:srgbClr val="000000"/>
                </a:solidFill>
                <a:latin typeface="Fira Sans Light"/>
              </a:rPr>
              <a:t>Figure 1. ROC of the best predictive model for the first stage of classification, model 7, which includes GLCM and functional features. </a:t>
            </a:r>
          </a:p>
          <a:p>
            <a:pPr algn="ctr">
              <a:lnSpc>
                <a:spcPts val="2508"/>
              </a:lnSpc>
            </a:pPr>
            <a:endParaRPr lang="en-US" sz="1791">
              <a:solidFill>
                <a:srgbClr val="000000"/>
              </a:solidFill>
              <a:latin typeface="Fira Sans Light"/>
            </a:endParaRPr>
          </a:p>
        </p:txBody>
      </p:sp>
      <p:sp>
        <p:nvSpPr>
          <p:cNvPr id="7" name="TextBox 7"/>
          <p:cNvSpPr txBox="1"/>
          <p:nvPr/>
        </p:nvSpPr>
        <p:spPr>
          <a:xfrm>
            <a:off x="8474473" y="6800338"/>
            <a:ext cx="8784827" cy="950820"/>
          </a:xfrm>
          <a:prstGeom prst="rect">
            <a:avLst/>
          </a:prstGeom>
        </p:spPr>
        <p:txBody>
          <a:bodyPr lIns="0" tIns="0" rIns="0" bIns="0" rtlCol="0" anchor="t">
            <a:spAutoFit/>
          </a:bodyPr>
          <a:lstStyle/>
          <a:p>
            <a:pPr algn="ctr">
              <a:lnSpc>
                <a:spcPts val="2508"/>
              </a:lnSpc>
            </a:pPr>
            <a:r>
              <a:rPr lang="en-US" sz="1791">
                <a:solidFill>
                  <a:srgbClr val="000000"/>
                </a:solidFill>
                <a:latin typeface="Fira Sans Light"/>
              </a:rPr>
              <a:t>Table 1. Comparison of sensitivity and specificity of the best predictive AIC models of first and second stage classification </a:t>
            </a:r>
          </a:p>
          <a:p>
            <a:pPr algn="ctr">
              <a:lnSpc>
                <a:spcPts val="2508"/>
              </a:lnSpc>
            </a:pPr>
            <a:endParaRPr lang="en-US" sz="1791">
              <a:solidFill>
                <a:srgbClr val="000000"/>
              </a:solidFill>
              <a:latin typeface="Fira Sans Light"/>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4026"/>
          <a:stretch>
            <a:fillRect/>
          </a:stretch>
        </p:blipFill>
        <p:spPr>
          <a:xfrm rot="605880" flipH="1">
            <a:off x="17019432" y="9030736"/>
            <a:ext cx="3904833" cy="2229532"/>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34026"/>
          <a:stretch>
            <a:fillRect/>
          </a:stretch>
        </p:blipFill>
        <p:spPr>
          <a:xfrm rot="6832756" flipH="1">
            <a:off x="-1661562" y="-815016"/>
            <a:ext cx="3904833" cy="222953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4026"/>
          <a:stretch>
            <a:fillRect/>
          </a:stretch>
        </p:blipFill>
        <p:spPr>
          <a:xfrm rot="605880" flipH="1">
            <a:off x="16335583" y="-479957"/>
            <a:ext cx="3904833" cy="222953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4026"/>
          <a:stretch>
            <a:fillRect/>
          </a:stretch>
        </p:blipFill>
        <p:spPr>
          <a:xfrm rot="-1168818" flipH="1">
            <a:off x="-2123379" y="8727775"/>
            <a:ext cx="3904833" cy="2229532"/>
          </a:xfrm>
          <a:prstGeom prst="rect">
            <a:avLst/>
          </a:prstGeom>
        </p:spPr>
      </p:pic>
      <p:sp>
        <p:nvSpPr>
          <p:cNvPr id="4" name="TextBox 4"/>
          <p:cNvSpPr txBox="1"/>
          <p:nvPr/>
        </p:nvSpPr>
        <p:spPr>
          <a:xfrm>
            <a:off x="5447028" y="271462"/>
            <a:ext cx="7393944" cy="1514475"/>
          </a:xfrm>
          <a:prstGeom prst="rect">
            <a:avLst/>
          </a:prstGeom>
        </p:spPr>
        <p:txBody>
          <a:bodyPr lIns="0" tIns="0" rIns="0" bIns="0" rtlCol="0" anchor="t">
            <a:spAutoFit/>
          </a:bodyPr>
          <a:lstStyle/>
          <a:p>
            <a:pPr marL="0" lvl="0" indent="0" algn="ctr">
              <a:lnSpc>
                <a:spcPts val="11947"/>
              </a:lnSpc>
            </a:pPr>
            <a:r>
              <a:rPr lang="en-US" sz="9956" spc="-99">
                <a:solidFill>
                  <a:srgbClr val="000000"/>
                </a:solidFill>
                <a:latin typeface="Fira Sans Bold"/>
              </a:rPr>
              <a:t>Discussion</a:t>
            </a:r>
          </a:p>
        </p:txBody>
      </p:sp>
      <p:sp>
        <p:nvSpPr>
          <p:cNvPr id="5" name="AutoShape 5"/>
          <p:cNvSpPr/>
          <p:nvPr/>
        </p:nvSpPr>
        <p:spPr>
          <a:xfrm>
            <a:off x="5891177" y="1691944"/>
            <a:ext cx="6452247" cy="0"/>
          </a:xfrm>
          <a:prstGeom prst="line">
            <a:avLst/>
          </a:prstGeom>
          <a:ln w="47625" cap="rnd">
            <a:solidFill>
              <a:srgbClr val="000000"/>
            </a:solidFill>
            <a:prstDash val="solid"/>
            <a:headEnd type="none" w="sm" len="sm"/>
            <a:tailEnd type="none" w="sm" len="sm"/>
          </a:ln>
        </p:spPr>
      </p:sp>
      <p:grpSp>
        <p:nvGrpSpPr>
          <p:cNvPr id="6" name="Group 6"/>
          <p:cNvGrpSpPr/>
          <p:nvPr/>
        </p:nvGrpSpPr>
        <p:grpSpPr>
          <a:xfrm>
            <a:off x="3635601" y="2074628"/>
            <a:ext cx="11016798" cy="7053958"/>
            <a:chOff x="0" y="0"/>
            <a:chExt cx="2174598" cy="1392376"/>
          </a:xfrm>
        </p:grpSpPr>
        <p:sp>
          <p:nvSpPr>
            <p:cNvPr id="7" name="Freeform 7"/>
            <p:cNvSpPr/>
            <p:nvPr/>
          </p:nvSpPr>
          <p:spPr>
            <a:xfrm>
              <a:off x="0" y="0"/>
              <a:ext cx="2174598" cy="1392376"/>
            </a:xfrm>
            <a:custGeom>
              <a:avLst/>
              <a:gdLst/>
              <a:ahLst/>
              <a:cxnLst/>
              <a:rect l="l" t="t" r="r" b="b"/>
              <a:pathLst>
                <a:path w="2174598" h="1392376">
                  <a:moveTo>
                    <a:pt x="2050138" y="1392376"/>
                  </a:moveTo>
                  <a:lnTo>
                    <a:pt x="124460" y="1392376"/>
                  </a:lnTo>
                  <a:cubicBezTo>
                    <a:pt x="55880" y="1392376"/>
                    <a:pt x="0" y="1336496"/>
                    <a:pt x="0" y="1267916"/>
                  </a:cubicBezTo>
                  <a:lnTo>
                    <a:pt x="0" y="124460"/>
                  </a:lnTo>
                  <a:cubicBezTo>
                    <a:pt x="0" y="55880"/>
                    <a:pt x="55880" y="0"/>
                    <a:pt x="124460" y="0"/>
                  </a:cubicBezTo>
                  <a:lnTo>
                    <a:pt x="2050138" y="0"/>
                  </a:lnTo>
                  <a:cubicBezTo>
                    <a:pt x="2118718" y="0"/>
                    <a:pt x="2174598" y="55880"/>
                    <a:pt x="2174598" y="124460"/>
                  </a:cubicBezTo>
                  <a:lnTo>
                    <a:pt x="2174598" y="1267916"/>
                  </a:lnTo>
                  <a:cubicBezTo>
                    <a:pt x="2174598" y="1336496"/>
                    <a:pt x="2118718" y="1392376"/>
                    <a:pt x="2050138" y="1392376"/>
                  </a:cubicBezTo>
                  <a:close/>
                </a:path>
              </a:pathLst>
            </a:custGeom>
            <a:solidFill>
              <a:srgbClr val="FFFFFF"/>
            </a:solidFill>
          </p:spPr>
        </p:sp>
      </p:grpSp>
      <p:sp>
        <p:nvSpPr>
          <p:cNvPr id="8" name="TextBox 8"/>
          <p:cNvSpPr txBox="1"/>
          <p:nvPr/>
        </p:nvSpPr>
        <p:spPr>
          <a:xfrm>
            <a:off x="4375333" y="2619609"/>
            <a:ext cx="9537334" cy="6420925"/>
          </a:xfrm>
          <a:prstGeom prst="rect">
            <a:avLst/>
          </a:prstGeom>
        </p:spPr>
        <p:txBody>
          <a:bodyPr lIns="0" tIns="0" rIns="0" bIns="0" rtlCol="0" anchor="t">
            <a:spAutoFit/>
          </a:bodyPr>
          <a:lstStyle/>
          <a:p>
            <a:pPr marL="550288" lvl="1" indent="-275144">
              <a:lnSpc>
                <a:spcPts val="3568"/>
              </a:lnSpc>
              <a:buFont typeface="Arial"/>
              <a:buChar char="•"/>
            </a:pPr>
            <a:r>
              <a:rPr lang="en-US" sz="2500" dirty="0">
                <a:solidFill>
                  <a:srgbClr val="000000"/>
                </a:solidFill>
                <a:latin typeface="Fira Sans Medium"/>
              </a:rPr>
              <a:t> The first stage classification system performed efficiently in differentiating between malignant and benign masses. The best predictive AIC model, model 7, included GLCM and functional features with an AIC weight of 1.0. </a:t>
            </a:r>
          </a:p>
          <a:p>
            <a:pPr>
              <a:lnSpc>
                <a:spcPts val="3568"/>
              </a:lnSpc>
            </a:pPr>
            <a:endParaRPr lang="en-US" sz="2500" dirty="0">
              <a:solidFill>
                <a:srgbClr val="000000"/>
              </a:solidFill>
              <a:latin typeface="Fira Sans Medium"/>
            </a:endParaRPr>
          </a:p>
          <a:p>
            <a:pPr marL="550288" lvl="1" indent="-275144">
              <a:lnSpc>
                <a:spcPts val="3568"/>
              </a:lnSpc>
              <a:buFont typeface="Arial"/>
              <a:buChar char="•"/>
            </a:pPr>
            <a:r>
              <a:rPr lang="en-US" sz="2500" dirty="0">
                <a:solidFill>
                  <a:srgbClr val="000000"/>
                </a:solidFill>
                <a:latin typeface="Fira Sans Medium" panose="020B0604020202020204" charset="0"/>
                <a:ea typeface="Arimo" panose="020B0604020202020204" charset="0"/>
                <a:cs typeface="Arimo" panose="020B0604020202020204" charset="0"/>
              </a:rPr>
              <a:t>Second stage classification was found to have a lower classification for differentiating between subtypes. </a:t>
            </a:r>
          </a:p>
          <a:p>
            <a:pPr marL="1100575" lvl="2" indent="-366858">
              <a:lnSpc>
                <a:spcPts val="3568"/>
              </a:lnSpc>
              <a:buFont typeface="Arial"/>
              <a:buChar char="⚬"/>
            </a:pPr>
            <a:r>
              <a:rPr lang="en-US" sz="2500" dirty="0">
                <a:solidFill>
                  <a:srgbClr val="000000"/>
                </a:solidFill>
                <a:latin typeface="Fira Sans Medium" panose="020B0604020202020204" charset="0"/>
                <a:ea typeface="Arimo" panose="020B0604020202020204" charset="0"/>
                <a:cs typeface="Arimo" panose="020B0604020202020204" charset="0"/>
              </a:rPr>
              <a:t>AIC weights showed functional features as the most useful feature in this model. </a:t>
            </a:r>
          </a:p>
          <a:p>
            <a:pPr>
              <a:lnSpc>
                <a:spcPts val="3568"/>
              </a:lnSpc>
            </a:pPr>
            <a:endParaRPr lang="en-US" sz="2500" dirty="0">
              <a:solidFill>
                <a:srgbClr val="000000"/>
              </a:solidFill>
              <a:latin typeface="Fira Sans Medium" panose="020B0604020202020204" charset="0"/>
              <a:ea typeface="Arimo" panose="020B0604020202020204" charset="0"/>
              <a:cs typeface="Arimo" panose="020B0604020202020204" charset="0"/>
            </a:endParaRPr>
          </a:p>
          <a:p>
            <a:pPr marL="550288" lvl="1" indent="-275144">
              <a:lnSpc>
                <a:spcPts val="3568"/>
              </a:lnSpc>
              <a:buFont typeface="Arial"/>
              <a:buChar char="•"/>
            </a:pPr>
            <a:r>
              <a:rPr lang="en-US" sz="2500" dirty="0">
                <a:solidFill>
                  <a:srgbClr val="000000"/>
                </a:solidFill>
                <a:latin typeface="Fira Sans Medium" panose="020B0604020202020204" charset="0"/>
                <a:ea typeface="Arimo" panose="020B0604020202020204" charset="0"/>
                <a:cs typeface="Arimo" panose="020B0604020202020204" charset="0"/>
              </a:rPr>
              <a:t>For future studies, we hope a larger cohort of patients will lead to an accurate differential diagnosis in the second step of classification. </a:t>
            </a:r>
          </a:p>
          <a:p>
            <a:pPr algn="ctr">
              <a:lnSpc>
                <a:spcPts val="3568"/>
              </a:lnSpc>
            </a:pPr>
            <a:endParaRPr lang="en-US" sz="2500" dirty="0">
              <a:solidFill>
                <a:srgbClr val="000000"/>
              </a:solidFill>
              <a:latin typeface="Arimo"/>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2" name="TextBox 2"/>
          <p:cNvSpPr txBox="1"/>
          <p:nvPr/>
        </p:nvSpPr>
        <p:spPr>
          <a:xfrm>
            <a:off x="1638609" y="2247900"/>
            <a:ext cx="14957381" cy="6672695"/>
          </a:xfrm>
          <a:prstGeom prst="rect">
            <a:avLst/>
          </a:prstGeom>
        </p:spPr>
        <p:txBody>
          <a:bodyPr lIns="0" tIns="0" rIns="0" bIns="0" rtlCol="0" anchor="t">
            <a:spAutoFit/>
          </a:bodyPr>
          <a:lstStyle/>
          <a:p>
            <a:pPr marL="543488" lvl="1" indent="-271744">
              <a:lnSpc>
                <a:spcPts val="3524"/>
              </a:lnSpc>
              <a:buFont typeface="Arial"/>
              <a:buChar char="•"/>
            </a:pPr>
            <a:r>
              <a:rPr lang="en-US" sz="2517" dirty="0">
                <a:solidFill>
                  <a:srgbClr val="000000"/>
                </a:solidFill>
                <a:latin typeface="Fira Sans Medium" panose="020B0604020202020204" charset="0"/>
              </a:rPr>
              <a:t>Coy, H., Young, J. R., </a:t>
            </a:r>
            <a:r>
              <a:rPr lang="en-US" sz="2517" dirty="0" err="1">
                <a:solidFill>
                  <a:srgbClr val="000000"/>
                </a:solidFill>
                <a:latin typeface="Fira Sans Medium" panose="020B0604020202020204" charset="0"/>
              </a:rPr>
              <a:t>Douek</a:t>
            </a:r>
            <a:r>
              <a:rPr lang="en-US" sz="2517" dirty="0">
                <a:solidFill>
                  <a:srgbClr val="000000"/>
                </a:solidFill>
                <a:latin typeface="Fira Sans Medium" panose="020B0604020202020204" charset="0"/>
              </a:rPr>
              <a:t>, M. L., Brown, M. S., Sayre, J., &amp; Raman, S. S. (2017). Quantitative computer-aided diagnostic algorithm for automated detection of peak lesion attenuation in differentiating clear cell from papillary and </a:t>
            </a:r>
            <a:r>
              <a:rPr lang="en-US" sz="2517" dirty="0" err="1">
                <a:solidFill>
                  <a:srgbClr val="000000"/>
                </a:solidFill>
                <a:latin typeface="Fira Sans Medium" panose="020B0604020202020204" charset="0"/>
              </a:rPr>
              <a:t>chromophobe</a:t>
            </a:r>
            <a:r>
              <a:rPr lang="en-US" sz="2517" dirty="0">
                <a:solidFill>
                  <a:srgbClr val="000000"/>
                </a:solidFill>
                <a:latin typeface="Fira Sans Medium" panose="020B0604020202020204" charset="0"/>
              </a:rPr>
              <a:t> renal cell carcinoma, </a:t>
            </a:r>
            <a:r>
              <a:rPr lang="en-US" sz="2517" dirty="0" err="1">
                <a:solidFill>
                  <a:srgbClr val="000000"/>
                </a:solidFill>
                <a:latin typeface="Fira Sans Medium" panose="020B0604020202020204" charset="0"/>
              </a:rPr>
              <a:t>oncocytoma</a:t>
            </a:r>
            <a:r>
              <a:rPr lang="en-US" sz="2517" dirty="0">
                <a:solidFill>
                  <a:srgbClr val="000000"/>
                </a:solidFill>
                <a:latin typeface="Fira Sans Medium" panose="020B0604020202020204" charset="0"/>
              </a:rPr>
              <a:t>, and fat-poor </a:t>
            </a:r>
            <a:r>
              <a:rPr lang="en-US" sz="2517" dirty="0" err="1">
                <a:solidFill>
                  <a:srgbClr val="000000"/>
                </a:solidFill>
                <a:latin typeface="Fira Sans Medium" panose="020B0604020202020204" charset="0"/>
              </a:rPr>
              <a:t>angiomyolipoma</a:t>
            </a:r>
            <a:r>
              <a:rPr lang="en-US" sz="2517" dirty="0">
                <a:solidFill>
                  <a:srgbClr val="000000"/>
                </a:solidFill>
                <a:latin typeface="Fira Sans Medium" panose="020B0604020202020204" charset="0"/>
              </a:rPr>
              <a:t> on multiphasic </a:t>
            </a:r>
            <a:r>
              <a:rPr lang="en-US" sz="2517" dirty="0" err="1">
                <a:solidFill>
                  <a:srgbClr val="000000"/>
                </a:solidFill>
                <a:latin typeface="Fira Sans Medium" panose="020B0604020202020204" charset="0"/>
              </a:rPr>
              <a:t>multidetector</a:t>
            </a:r>
            <a:r>
              <a:rPr lang="en-US" sz="2517" dirty="0">
                <a:solidFill>
                  <a:srgbClr val="000000"/>
                </a:solidFill>
                <a:latin typeface="Fira Sans Medium" panose="020B0604020202020204" charset="0"/>
              </a:rPr>
              <a:t> computed tomography. Abdominal Radiology, 42(7), 1919–1928. https://doi.org/10.1007/s00261-017-1095-6 </a:t>
            </a:r>
          </a:p>
          <a:p>
            <a:pPr marL="543488" lvl="1" indent="-271744">
              <a:lnSpc>
                <a:spcPts val="3524"/>
              </a:lnSpc>
              <a:buFont typeface="Arial"/>
              <a:buChar char="•"/>
            </a:pPr>
            <a:r>
              <a:rPr lang="en-US" sz="2517" dirty="0" err="1">
                <a:solidFill>
                  <a:srgbClr val="000000"/>
                </a:solidFill>
                <a:latin typeface="Fira Sans Medium" panose="020B0604020202020204" charset="0"/>
              </a:rPr>
              <a:t>Shehata</a:t>
            </a:r>
            <a:r>
              <a:rPr lang="en-US" sz="2517" dirty="0">
                <a:solidFill>
                  <a:srgbClr val="000000"/>
                </a:solidFill>
                <a:latin typeface="Fira Sans Medium" panose="020B0604020202020204" charset="0"/>
              </a:rPr>
              <a:t>, M., </a:t>
            </a:r>
            <a:r>
              <a:rPr lang="en-US" sz="2517" dirty="0" err="1">
                <a:solidFill>
                  <a:srgbClr val="000000"/>
                </a:solidFill>
                <a:latin typeface="Fira Sans Medium" panose="020B0604020202020204" charset="0"/>
              </a:rPr>
              <a:t>Alksas</a:t>
            </a:r>
            <a:r>
              <a:rPr lang="en-US" sz="2517" dirty="0">
                <a:solidFill>
                  <a:srgbClr val="000000"/>
                </a:solidFill>
                <a:latin typeface="Fira Sans Medium" panose="020B0604020202020204" charset="0"/>
              </a:rPr>
              <a:t>, A., </a:t>
            </a:r>
            <a:r>
              <a:rPr lang="en-US" sz="2517" dirty="0" err="1">
                <a:solidFill>
                  <a:srgbClr val="000000"/>
                </a:solidFill>
                <a:latin typeface="Fira Sans Medium" panose="020B0604020202020204" charset="0"/>
              </a:rPr>
              <a:t>Abouelkheir</a:t>
            </a:r>
            <a:r>
              <a:rPr lang="en-US" sz="2517" dirty="0">
                <a:solidFill>
                  <a:srgbClr val="000000"/>
                </a:solidFill>
                <a:latin typeface="Fira Sans Medium" panose="020B0604020202020204" charset="0"/>
              </a:rPr>
              <a:t>, R. T., </a:t>
            </a:r>
            <a:r>
              <a:rPr lang="en-US" sz="2517" dirty="0" err="1">
                <a:solidFill>
                  <a:srgbClr val="000000"/>
                </a:solidFill>
                <a:latin typeface="Fira Sans Medium" panose="020B0604020202020204" charset="0"/>
              </a:rPr>
              <a:t>Elmahdy</a:t>
            </a:r>
            <a:r>
              <a:rPr lang="en-US" sz="2517" dirty="0">
                <a:solidFill>
                  <a:srgbClr val="000000"/>
                </a:solidFill>
                <a:latin typeface="Fira Sans Medium" panose="020B0604020202020204" charset="0"/>
              </a:rPr>
              <a:t>, A., </a:t>
            </a:r>
            <a:r>
              <a:rPr lang="en-US" sz="2517" dirty="0" err="1">
                <a:solidFill>
                  <a:srgbClr val="000000"/>
                </a:solidFill>
                <a:latin typeface="Fira Sans Medium" panose="020B0604020202020204" charset="0"/>
              </a:rPr>
              <a:t>Shaffie</a:t>
            </a:r>
            <a:r>
              <a:rPr lang="en-US" sz="2517" dirty="0">
                <a:solidFill>
                  <a:srgbClr val="000000"/>
                </a:solidFill>
                <a:latin typeface="Fira Sans Medium" panose="020B0604020202020204" charset="0"/>
              </a:rPr>
              <a:t>, A., </a:t>
            </a:r>
            <a:r>
              <a:rPr lang="en-US" sz="2517" dirty="0" err="1">
                <a:solidFill>
                  <a:srgbClr val="000000"/>
                </a:solidFill>
                <a:latin typeface="Fira Sans Medium" panose="020B0604020202020204" charset="0"/>
              </a:rPr>
              <a:t>Soliman</a:t>
            </a:r>
            <a:r>
              <a:rPr lang="en-US" sz="2517" dirty="0">
                <a:solidFill>
                  <a:srgbClr val="000000"/>
                </a:solidFill>
                <a:latin typeface="Fira Sans Medium" panose="020B0604020202020204" charset="0"/>
              </a:rPr>
              <a:t>, A., Ghazal, M., Khalifeh, H. A., </a:t>
            </a:r>
            <a:r>
              <a:rPr lang="en-US" sz="2517" dirty="0" err="1">
                <a:solidFill>
                  <a:srgbClr val="000000"/>
                </a:solidFill>
                <a:latin typeface="Fira Sans Medium" panose="020B0604020202020204" charset="0"/>
              </a:rPr>
              <a:t>Razek</a:t>
            </a:r>
            <a:r>
              <a:rPr lang="en-US" sz="2517" dirty="0">
                <a:solidFill>
                  <a:srgbClr val="000000"/>
                </a:solidFill>
                <a:latin typeface="Fira Sans Medium" panose="020B0604020202020204" charset="0"/>
              </a:rPr>
              <a:t>, A. A., &amp; El-Baz, A. (2021). A New Computer-Aided Diagnostic (Cad) System For Precise Identification Of Renal Tumors. 2021 IEEE 18th International Symposium on Biomedical Imaging (ISBI). Published. https://doi.org/10.1109/isbi48211.2021.9433865 </a:t>
            </a:r>
          </a:p>
          <a:p>
            <a:pPr marL="543488" lvl="1" indent="-271744">
              <a:lnSpc>
                <a:spcPts val="3524"/>
              </a:lnSpc>
              <a:buFont typeface="Arial"/>
              <a:buChar char="•"/>
            </a:pPr>
            <a:r>
              <a:rPr lang="en-US" sz="2517" dirty="0">
                <a:solidFill>
                  <a:srgbClr val="000000"/>
                </a:solidFill>
                <a:latin typeface="Fira Sans Medium" panose="020B0604020202020204" charset="0"/>
              </a:rPr>
              <a:t>UCLA. (2014). Types of Kidney Cancer - UCLA Urology, Los Angeles, California (CA). UCLA Urology. https://www.uclahealth.org/urology/types-of-kidney-cancer</a:t>
            </a:r>
          </a:p>
          <a:p>
            <a:pPr marL="543488" lvl="1" indent="-271744">
              <a:lnSpc>
                <a:spcPts val="3524"/>
              </a:lnSpc>
              <a:buFont typeface="Arial"/>
              <a:buChar char="•"/>
            </a:pPr>
            <a:r>
              <a:rPr lang="en-US" sz="2517" dirty="0">
                <a:solidFill>
                  <a:srgbClr val="000000"/>
                </a:solidFill>
                <a:latin typeface="Fira Sans Medium" panose="020B0604020202020204" charset="0"/>
              </a:rPr>
              <a:t>Warren, A. Y., &amp; Harrison, D. (2018). WHO/ISUP classification, grading and pathological staging of renal cell carcinoma: standards and controversies. World Journal of Urology, 36(12), 1913–1926. https://doi.org/10.1007/s00345-018-2447-8</a:t>
            </a:r>
          </a:p>
          <a:p>
            <a:pPr>
              <a:lnSpc>
                <a:spcPts val="3524"/>
              </a:lnSpc>
            </a:pPr>
            <a:endParaRPr lang="en-US" sz="2517" dirty="0">
              <a:solidFill>
                <a:srgbClr val="000000"/>
              </a:solidFill>
              <a:latin typeface="Fira Sans Medium" panose="020B0604020202020204" charset="0"/>
            </a:endParaRPr>
          </a:p>
        </p:txBody>
      </p:sp>
      <p:sp>
        <p:nvSpPr>
          <p:cNvPr id="3" name="TextBox 3"/>
          <p:cNvSpPr txBox="1"/>
          <p:nvPr/>
        </p:nvSpPr>
        <p:spPr>
          <a:xfrm>
            <a:off x="5447028" y="271462"/>
            <a:ext cx="7393944" cy="1514475"/>
          </a:xfrm>
          <a:prstGeom prst="rect">
            <a:avLst/>
          </a:prstGeom>
        </p:spPr>
        <p:txBody>
          <a:bodyPr lIns="0" tIns="0" rIns="0" bIns="0" rtlCol="0" anchor="t">
            <a:spAutoFit/>
          </a:bodyPr>
          <a:lstStyle/>
          <a:p>
            <a:pPr marL="0" lvl="0" indent="0" algn="ctr">
              <a:lnSpc>
                <a:spcPts val="11947"/>
              </a:lnSpc>
            </a:pPr>
            <a:r>
              <a:rPr lang="en-US" sz="9956" spc="-99">
                <a:solidFill>
                  <a:srgbClr val="000000"/>
                </a:solidFill>
                <a:latin typeface="Fira Sans Bold"/>
              </a:rPr>
              <a:t>References</a:t>
            </a:r>
          </a:p>
        </p:txBody>
      </p:sp>
      <p:sp>
        <p:nvSpPr>
          <p:cNvPr id="4" name="AutoShape 4"/>
          <p:cNvSpPr/>
          <p:nvPr/>
        </p:nvSpPr>
        <p:spPr>
          <a:xfrm>
            <a:off x="5891177" y="1691944"/>
            <a:ext cx="6452247" cy="0"/>
          </a:xfrm>
          <a:prstGeom prst="line">
            <a:avLst/>
          </a:prstGeom>
          <a:ln w="47625" cap="rnd">
            <a:solidFill>
              <a:srgbClr val="000000"/>
            </a:solidFill>
            <a:prstDash val="solid"/>
            <a:headEnd type="none" w="sm" len="sm"/>
            <a:tailEnd type="none" w="sm" len="sm"/>
          </a:ln>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2" name="TextBox 2"/>
          <p:cNvSpPr txBox="1"/>
          <p:nvPr/>
        </p:nvSpPr>
        <p:spPr>
          <a:xfrm>
            <a:off x="2299320" y="669407"/>
            <a:ext cx="13960092" cy="1298575"/>
          </a:xfrm>
          <a:prstGeom prst="rect">
            <a:avLst/>
          </a:prstGeom>
        </p:spPr>
        <p:txBody>
          <a:bodyPr lIns="0" tIns="0" rIns="0" bIns="0" rtlCol="0" anchor="t">
            <a:spAutoFit/>
          </a:bodyPr>
          <a:lstStyle/>
          <a:p>
            <a:pPr marL="0" lvl="0" indent="0" algn="ctr">
              <a:lnSpc>
                <a:spcPts val="10400"/>
              </a:lnSpc>
              <a:spcBef>
                <a:spcPct val="0"/>
              </a:spcBef>
            </a:pPr>
            <a:r>
              <a:rPr lang="en-US" sz="8000" spc="-80">
                <a:solidFill>
                  <a:srgbClr val="000000"/>
                </a:solidFill>
                <a:latin typeface="Fira Sans Medium Bold"/>
              </a:rPr>
              <a:t>Objectives</a:t>
            </a:r>
          </a:p>
        </p:txBody>
      </p:sp>
      <p:grpSp>
        <p:nvGrpSpPr>
          <p:cNvPr id="3" name="Group 3"/>
          <p:cNvGrpSpPr/>
          <p:nvPr/>
        </p:nvGrpSpPr>
        <p:grpSpPr>
          <a:xfrm>
            <a:off x="1028700" y="3292519"/>
            <a:ext cx="6758557" cy="5612311"/>
            <a:chOff x="0" y="0"/>
            <a:chExt cx="9011409" cy="7483081"/>
          </a:xfrm>
        </p:grpSpPr>
        <p:grpSp>
          <p:nvGrpSpPr>
            <p:cNvPr id="4" name="Group 4"/>
            <p:cNvGrpSpPr/>
            <p:nvPr/>
          </p:nvGrpSpPr>
          <p:grpSpPr>
            <a:xfrm>
              <a:off x="0" y="0"/>
              <a:ext cx="9011409" cy="7483081"/>
              <a:chOff x="0" y="0"/>
              <a:chExt cx="2174598" cy="1805788"/>
            </a:xfrm>
          </p:grpSpPr>
          <p:sp>
            <p:nvSpPr>
              <p:cNvPr id="5" name="Freeform 5"/>
              <p:cNvSpPr/>
              <p:nvPr/>
            </p:nvSpPr>
            <p:spPr>
              <a:xfrm>
                <a:off x="0" y="0"/>
                <a:ext cx="2174598" cy="1805788"/>
              </a:xfrm>
              <a:custGeom>
                <a:avLst/>
                <a:gdLst/>
                <a:ahLst/>
                <a:cxnLst/>
                <a:rect l="l" t="t" r="r" b="b"/>
                <a:pathLst>
                  <a:path w="2174598" h="1805788">
                    <a:moveTo>
                      <a:pt x="2050138" y="1805788"/>
                    </a:moveTo>
                    <a:lnTo>
                      <a:pt x="124460" y="1805788"/>
                    </a:lnTo>
                    <a:cubicBezTo>
                      <a:pt x="55880" y="1805788"/>
                      <a:pt x="0" y="1749908"/>
                      <a:pt x="0" y="1681328"/>
                    </a:cubicBezTo>
                    <a:lnTo>
                      <a:pt x="0" y="124460"/>
                    </a:lnTo>
                    <a:cubicBezTo>
                      <a:pt x="0" y="55880"/>
                      <a:pt x="55880" y="0"/>
                      <a:pt x="124460" y="0"/>
                    </a:cubicBezTo>
                    <a:lnTo>
                      <a:pt x="2050138" y="0"/>
                    </a:lnTo>
                    <a:cubicBezTo>
                      <a:pt x="2118718" y="0"/>
                      <a:pt x="2174598" y="55880"/>
                      <a:pt x="2174598" y="124460"/>
                    </a:cubicBezTo>
                    <a:lnTo>
                      <a:pt x="2174598" y="1681328"/>
                    </a:lnTo>
                    <a:cubicBezTo>
                      <a:pt x="2174598" y="1749908"/>
                      <a:pt x="2118718" y="1805788"/>
                      <a:pt x="2050138" y="1805788"/>
                    </a:cubicBezTo>
                    <a:close/>
                  </a:path>
                </a:pathLst>
              </a:custGeom>
              <a:solidFill>
                <a:srgbClr val="86C7ED"/>
              </a:solidFill>
            </p:spPr>
          </p:sp>
        </p:grpSp>
        <p:sp>
          <p:nvSpPr>
            <p:cNvPr id="6" name="TextBox 6"/>
            <p:cNvSpPr txBox="1"/>
            <p:nvPr/>
          </p:nvSpPr>
          <p:spPr>
            <a:xfrm>
              <a:off x="1140382" y="2875062"/>
              <a:ext cx="6796050" cy="1785871"/>
            </a:xfrm>
            <a:prstGeom prst="rect">
              <a:avLst/>
            </a:prstGeom>
          </p:spPr>
          <p:txBody>
            <a:bodyPr lIns="0" tIns="0" rIns="0" bIns="0" rtlCol="0" anchor="t">
              <a:spAutoFit/>
            </a:bodyPr>
            <a:lstStyle/>
            <a:p>
              <a:pPr marL="0" lvl="0" indent="0" algn="ctr">
                <a:lnSpc>
                  <a:spcPts val="10933"/>
                </a:lnSpc>
                <a:spcBef>
                  <a:spcPct val="0"/>
                </a:spcBef>
              </a:pPr>
              <a:endParaRPr/>
            </a:p>
          </p:txBody>
        </p:sp>
        <p:sp>
          <p:nvSpPr>
            <p:cNvPr id="7" name="TextBox 7"/>
            <p:cNvSpPr txBox="1"/>
            <p:nvPr/>
          </p:nvSpPr>
          <p:spPr>
            <a:xfrm>
              <a:off x="1140382" y="4938710"/>
              <a:ext cx="6796050" cy="678993"/>
            </a:xfrm>
            <a:prstGeom prst="rect">
              <a:avLst/>
            </a:prstGeom>
          </p:spPr>
          <p:txBody>
            <a:bodyPr lIns="0" tIns="0" rIns="0" bIns="0" rtlCol="0" anchor="t">
              <a:spAutoFit/>
            </a:bodyPr>
            <a:lstStyle/>
            <a:p>
              <a:pPr marL="0" lvl="1" indent="0" algn="ctr">
                <a:lnSpc>
                  <a:spcPts val="4100"/>
                </a:lnSpc>
                <a:spcBef>
                  <a:spcPct val="0"/>
                </a:spcBef>
              </a:pPr>
              <a:endParaRPr/>
            </a:p>
          </p:txBody>
        </p:sp>
      </p:grpSp>
      <p:grpSp>
        <p:nvGrpSpPr>
          <p:cNvPr id="8" name="Group 8"/>
          <p:cNvGrpSpPr/>
          <p:nvPr/>
        </p:nvGrpSpPr>
        <p:grpSpPr>
          <a:xfrm>
            <a:off x="10687625" y="3292519"/>
            <a:ext cx="6758557" cy="5612311"/>
            <a:chOff x="0" y="0"/>
            <a:chExt cx="2174598" cy="1805788"/>
          </a:xfrm>
        </p:grpSpPr>
        <p:sp>
          <p:nvSpPr>
            <p:cNvPr id="9" name="Freeform 9"/>
            <p:cNvSpPr/>
            <p:nvPr/>
          </p:nvSpPr>
          <p:spPr>
            <a:xfrm>
              <a:off x="0" y="0"/>
              <a:ext cx="2174598" cy="1805788"/>
            </a:xfrm>
            <a:custGeom>
              <a:avLst/>
              <a:gdLst/>
              <a:ahLst/>
              <a:cxnLst/>
              <a:rect l="l" t="t" r="r" b="b"/>
              <a:pathLst>
                <a:path w="2174598" h="1805788">
                  <a:moveTo>
                    <a:pt x="2050138" y="1805788"/>
                  </a:moveTo>
                  <a:lnTo>
                    <a:pt x="124460" y="1805788"/>
                  </a:lnTo>
                  <a:cubicBezTo>
                    <a:pt x="55880" y="1805788"/>
                    <a:pt x="0" y="1749908"/>
                    <a:pt x="0" y="1681328"/>
                  </a:cubicBezTo>
                  <a:lnTo>
                    <a:pt x="0" y="124460"/>
                  </a:lnTo>
                  <a:cubicBezTo>
                    <a:pt x="0" y="55880"/>
                    <a:pt x="55880" y="0"/>
                    <a:pt x="124460" y="0"/>
                  </a:cubicBezTo>
                  <a:lnTo>
                    <a:pt x="2050138" y="0"/>
                  </a:lnTo>
                  <a:cubicBezTo>
                    <a:pt x="2118718" y="0"/>
                    <a:pt x="2174598" y="55880"/>
                    <a:pt x="2174598" y="124460"/>
                  </a:cubicBezTo>
                  <a:lnTo>
                    <a:pt x="2174598" y="1681328"/>
                  </a:lnTo>
                  <a:cubicBezTo>
                    <a:pt x="2174598" y="1749908"/>
                    <a:pt x="2118718" y="1805788"/>
                    <a:pt x="2050138" y="1805788"/>
                  </a:cubicBezTo>
                  <a:close/>
                </a:path>
              </a:pathLst>
            </a:custGeom>
            <a:solidFill>
              <a:srgbClr val="BB5759"/>
            </a:solidFill>
          </p:spPr>
        </p:sp>
      </p:grpSp>
      <p:sp>
        <p:nvSpPr>
          <p:cNvPr id="10" name="AutoShape 10"/>
          <p:cNvSpPr/>
          <p:nvPr/>
        </p:nvSpPr>
        <p:spPr>
          <a:xfrm>
            <a:off x="4902012" y="1967982"/>
            <a:ext cx="8483975" cy="0"/>
          </a:xfrm>
          <a:prstGeom prst="line">
            <a:avLst/>
          </a:prstGeom>
          <a:ln w="47625" cap="rnd">
            <a:solidFill>
              <a:srgbClr val="000000"/>
            </a:solidFill>
            <a:prstDash val="solid"/>
            <a:headEnd type="none" w="sm" len="sm"/>
            <a:tailEnd type="none" w="sm" len="sm"/>
          </a:ln>
        </p:spPr>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30894" y="3233778"/>
            <a:ext cx="1279735" cy="1279735"/>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375679" y="3233778"/>
            <a:ext cx="1288856" cy="1288856"/>
          </a:xfrm>
          <a:prstGeom prst="rect">
            <a:avLst/>
          </a:prstGeom>
        </p:spPr>
      </p:pic>
      <p:sp>
        <p:nvSpPr>
          <p:cNvPr id="13" name="TextBox 13"/>
          <p:cNvSpPr txBox="1"/>
          <p:nvPr/>
        </p:nvSpPr>
        <p:spPr>
          <a:xfrm>
            <a:off x="1933264" y="4178936"/>
            <a:ext cx="4949428" cy="2941066"/>
          </a:xfrm>
          <a:prstGeom prst="rect">
            <a:avLst/>
          </a:prstGeom>
        </p:spPr>
        <p:txBody>
          <a:bodyPr lIns="0" tIns="0" rIns="0" bIns="0" rtlCol="0" anchor="t">
            <a:spAutoFit/>
          </a:bodyPr>
          <a:lstStyle/>
          <a:p>
            <a:pPr algn="ctr">
              <a:lnSpc>
                <a:spcPts val="5893"/>
              </a:lnSpc>
            </a:pPr>
            <a:r>
              <a:rPr lang="en-US" sz="4209">
                <a:solidFill>
                  <a:srgbClr val="000000"/>
                </a:solidFill>
                <a:latin typeface="Fira Sans Medium"/>
              </a:rPr>
              <a:t>Malignant renal cell </a:t>
            </a:r>
          </a:p>
          <a:p>
            <a:pPr algn="ctr">
              <a:lnSpc>
                <a:spcPts val="5893"/>
              </a:lnSpc>
            </a:pPr>
            <a:r>
              <a:rPr lang="en-US" sz="4209">
                <a:solidFill>
                  <a:srgbClr val="000000"/>
                </a:solidFill>
                <a:latin typeface="Fira Sans Medium"/>
              </a:rPr>
              <a:t>carcinoma (RCC) </a:t>
            </a:r>
          </a:p>
          <a:p>
            <a:pPr algn="ctr">
              <a:lnSpc>
                <a:spcPts val="5893"/>
              </a:lnSpc>
            </a:pPr>
            <a:r>
              <a:rPr lang="en-US" sz="4209">
                <a:solidFill>
                  <a:srgbClr val="000000"/>
                </a:solidFill>
                <a:latin typeface="Fira Sans Medium"/>
              </a:rPr>
              <a:t>Vs.</a:t>
            </a:r>
          </a:p>
          <a:p>
            <a:pPr algn="ctr">
              <a:lnSpc>
                <a:spcPts val="5893"/>
              </a:lnSpc>
            </a:pPr>
            <a:r>
              <a:rPr lang="en-US" sz="4209">
                <a:solidFill>
                  <a:srgbClr val="000000"/>
                </a:solidFill>
                <a:latin typeface="Fira Sans Medium"/>
              </a:rPr>
              <a:t> Benign mass</a:t>
            </a:r>
          </a:p>
        </p:txBody>
      </p:sp>
      <p:sp>
        <p:nvSpPr>
          <p:cNvPr id="14" name="TextBox 14"/>
          <p:cNvSpPr txBox="1"/>
          <p:nvPr/>
        </p:nvSpPr>
        <p:spPr>
          <a:xfrm>
            <a:off x="11780620" y="3802006"/>
            <a:ext cx="4903440" cy="4426966"/>
          </a:xfrm>
          <a:prstGeom prst="rect">
            <a:avLst/>
          </a:prstGeom>
        </p:spPr>
        <p:txBody>
          <a:bodyPr lIns="0" tIns="0" rIns="0" bIns="0" rtlCol="0" anchor="t">
            <a:spAutoFit/>
          </a:bodyPr>
          <a:lstStyle/>
          <a:p>
            <a:pPr algn="ctr">
              <a:lnSpc>
                <a:spcPts val="5893"/>
              </a:lnSpc>
            </a:pPr>
            <a:r>
              <a:rPr lang="en-US" sz="4209">
                <a:solidFill>
                  <a:srgbClr val="000000"/>
                </a:solidFill>
                <a:latin typeface="Fira Sans Medium"/>
              </a:rPr>
              <a:t>Clear cell renal cell</a:t>
            </a:r>
          </a:p>
          <a:p>
            <a:pPr algn="ctr">
              <a:lnSpc>
                <a:spcPts val="5893"/>
              </a:lnSpc>
            </a:pPr>
            <a:r>
              <a:rPr lang="en-US" sz="4209">
                <a:solidFill>
                  <a:srgbClr val="000000"/>
                </a:solidFill>
                <a:latin typeface="Fira Sans Medium"/>
              </a:rPr>
              <a:t> carcinoma (ccRCC)</a:t>
            </a:r>
          </a:p>
          <a:p>
            <a:pPr algn="ctr">
              <a:lnSpc>
                <a:spcPts val="5893"/>
              </a:lnSpc>
            </a:pPr>
            <a:r>
              <a:rPr lang="en-US" sz="4209">
                <a:solidFill>
                  <a:srgbClr val="000000"/>
                </a:solidFill>
                <a:latin typeface="Fira Sans Medium"/>
              </a:rPr>
              <a:t>Vs. </a:t>
            </a:r>
          </a:p>
          <a:p>
            <a:pPr algn="ctr">
              <a:lnSpc>
                <a:spcPts val="5893"/>
              </a:lnSpc>
            </a:pPr>
            <a:r>
              <a:rPr lang="en-US" sz="4209">
                <a:solidFill>
                  <a:srgbClr val="000000"/>
                </a:solidFill>
                <a:latin typeface="Fira Sans Medium"/>
              </a:rPr>
              <a:t> Non-clear cell cell</a:t>
            </a:r>
          </a:p>
          <a:p>
            <a:pPr algn="ctr">
              <a:lnSpc>
                <a:spcPts val="5893"/>
              </a:lnSpc>
            </a:pPr>
            <a:r>
              <a:rPr lang="en-US" sz="4209">
                <a:solidFill>
                  <a:srgbClr val="000000"/>
                </a:solidFill>
                <a:latin typeface="Fira Sans Medium"/>
              </a:rPr>
              <a:t> carcinoma (nccRCC)</a:t>
            </a:r>
          </a:p>
          <a:p>
            <a:pPr algn="ctr">
              <a:lnSpc>
                <a:spcPts val="5893"/>
              </a:lnSpc>
            </a:pPr>
            <a:endParaRPr lang="en-US" sz="4209">
              <a:solidFill>
                <a:srgbClr val="000000"/>
              </a:solidFill>
              <a:latin typeface="Fira Sans Medium"/>
            </a:endParaRPr>
          </a:p>
        </p:txBody>
      </p:sp>
      <p:sp>
        <p:nvSpPr>
          <p:cNvPr id="15" name="TextBox 15"/>
          <p:cNvSpPr txBox="1"/>
          <p:nvPr/>
        </p:nvSpPr>
        <p:spPr>
          <a:xfrm>
            <a:off x="6775212" y="4626610"/>
            <a:ext cx="4770336" cy="905510"/>
          </a:xfrm>
          <a:prstGeom prst="rect">
            <a:avLst/>
          </a:prstGeom>
        </p:spPr>
        <p:txBody>
          <a:bodyPr lIns="0" tIns="0" rIns="0" bIns="0" rtlCol="0" anchor="t">
            <a:spAutoFit/>
          </a:bodyPr>
          <a:lstStyle/>
          <a:p>
            <a:pPr algn="ctr">
              <a:lnSpc>
                <a:spcPts val="3640"/>
              </a:lnSpc>
            </a:pPr>
            <a:r>
              <a:rPr lang="en-US" sz="2600">
                <a:solidFill>
                  <a:srgbClr val="000000"/>
                </a:solidFill>
                <a:latin typeface="Fira Sans Medium"/>
              </a:rPr>
              <a:t>Malignant masses</a:t>
            </a:r>
          </a:p>
          <a:p>
            <a:pPr algn="ctr">
              <a:lnSpc>
                <a:spcPts val="3640"/>
              </a:lnSpc>
            </a:pPr>
            <a:r>
              <a:rPr lang="en-US" sz="2600">
                <a:solidFill>
                  <a:srgbClr val="000000"/>
                </a:solidFill>
                <a:latin typeface="Fira Sans Medium"/>
              </a:rPr>
              <a:t>then subtyped</a:t>
            </a:r>
          </a:p>
        </p:txBody>
      </p:sp>
      <p:sp>
        <p:nvSpPr>
          <p:cNvPr id="16" name="AutoShape 16"/>
          <p:cNvSpPr/>
          <p:nvPr/>
        </p:nvSpPr>
        <p:spPr>
          <a:xfrm>
            <a:off x="7036082" y="5731384"/>
            <a:ext cx="4486569" cy="0"/>
          </a:xfrm>
          <a:prstGeom prst="line">
            <a:avLst/>
          </a:prstGeom>
          <a:ln w="133350" cap="rnd">
            <a:solidFill>
              <a:srgbClr val="000000"/>
            </a:solidFill>
            <a:prstDash val="solid"/>
            <a:headEnd type="none" w="sm" len="sm"/>
            <a:tailEnd type="triangle" w="lg" len="med"/>
          </a:ln>
        </p:spPr>
      </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34026"/>
          <a:stretch>
            <a:fillRect/>
          </a:stretch>
        </p:blipFill>
        <p:spPr>
          <a:xfrm rot="5202390" flipH="1">
            <a:off x="-1138848" y="-1504686"/>
            <a:ext cx="4335096" cy="2475198"/>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34026"/>
          <a:stretch>
            <a:fillRect/>
          </a:stretch>
        </p:blipFill>
        <p:spPr>
          <a:xfrm rot="-4229566" flipH="1">
            <a:off x="15010821" y="9787645"/>
            <a:ext cx="4035135" cy="230393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2" name="TextBox 2"/>
          <p:cNvSpPr txBox="1"/>
          <p:nvPr/>
        </p:nvSpPr>
        <p:spPr>
          <a:xfrm>
            <a:off x="3005837" y="336550"/>
            <a:ext cx="12631590" cy="1298575"/>
          </a:xfrm>
          <a:prstGeom prst="rect">
            <a:avLst/>
          </a:prstGeom>
        </p:spPr>
        <p:txBody>
          <a:bodyPr lIns="0" tIns="0" rIns="0" bIns="0" rtlCol="0" anchor="t">
            <a:spAutoFit/>
          </a:bodyPr>
          <a:lstStyle/>
          <a:p>
            <a:pPr marL="0" lvl="0" indent="0" algn="ctr">
              <a:lnSpc>
                <a:spcPts val="10400"/>
              </a:lnSpc>
              <a:spcBef>
                <a:spcPct val="0"/>
              </a:spcBef>
            </a:pPr>
            <a:r>
              <a:rPr lang="en-US" sz="8000" spc="-80">
                <a:solidFill>
                  <a:srgbClr val="000000"/>
                </a:solidFill>
                <a:latin typeface="Fira Sans Medium Bold"/>
              </a:rPr>
              <a:t>Introduction</a:t>
            </a:r>
          </a:p>
        </p:txBody>
      </p:sp>
      <p:sp>
        <p:nvSpPr>
          <p:cNvPr id="3" name="AutoShape 3"/>
          <p:cNvSpPr/>
          <p:nvPr/>
        </p:nvSpPr>
        <p:spPr>
          <a:xfrm rot="-5400000">
            <a:off x="628201" y="5857445"/>
            <a:ext cx="7727089" cy="0"/>
          </a:xfrm>
          <a:prstGeom prst="line">
            <a:avLst/>
          </a:prstGeom>
          <a:ln w="76200" cap="rnd">
            <a:solidFill>
              <a:srgbClr val="000000"/>
            </a:solidFill>
            <a:prstDash val="sysDot"/>
            <a:headEnd type="none" w="sm" len="sm"/>
            <a:tailEnd type="none" w="sm" len="sm"/>
          </a:ln>
        </p:spPr>
      </p:sp>
      <p:sp>
        <p:nvSpPr>
          <p:cNvPr id="4" name="AutoShape 4"/>
          <p:cNvSpPr/>
          <p:nvPr/>
        </p:nvSpPr>
        <p:spPr>
          <a:xfrm>
            <a:off x="3592304" y="1483586"/>
            <a:ext cx="11458655" cy="0"/>
          </a:xfrm>
          <a:prstGeom prst="line">
            <a:avLst/>
          </a:prstGeom>
          <a:ln w="47625" cap="rnd">
            <a:solidFill>
              <a:srgbClr val="000000"/>
            </a:solidFill>
            <a:prstDash val="solid"/>
            <a:headEnd type="none" w="sm" len="sm"/>
            <a:tailEnd type="none" w="sm" len="sm"/>
          </a:ln>
        </p:spPr>
      </p:sp>
      <p:sp>
        <p:nvSpPr>
          <p:cNvPr id="5" name="AutoShape 5"/>
          <p:cNvSpPr/>
          <p:nvPr/>
        </p:nvSpPr>
        <p:spPr>
          <a:xfrm rot="-5400000">
            <a:off x="8783938" y="5857445"/>
            <a:ext cx="7727089" cy="0"/>
          </a:xfrm>
          <a:prstGeom prst="line">
            <a:avLst/>
          </a:prstGeom>
          <a:ln w="76200" cap="rnd">
            <a:solidFill>
              <a:srgbClr val="000000"/>
            </a:solidFill>
            <a:prstDash val="sysDot"/>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7381507"/>
            <a:ext cx="2626497" cy="249756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87218">
            <a:off x="1104356" y="8529876"/>
            <a:ext cx="621333" cy="300499"/>
          </a:xfrm>
          <a:prstGeom prst="rect">
            <a:avLst/>
          </a:prstGeom>
        </p:spPr>
      </p:pic>
      <p:pic>
        <p:nvPicPr>
          <p:cNvPr id="8" name="Picture 8"/>
          <p:cNvPicPr>
            <a:picLocks noChangeAspect="1"/>
          </p:cNvPicPr>
          <p:nvPr/>
        </p:nvPicPr>
        <p:blipFill>
          <a:blip r:embed="rId6"/>
          <a:srcRect r="109" b="17638"/>
          <a:stretch>
            <a:fillRect/>
          </a:stretch>
        </p:blipFill>
        <p:spPr>
          <a:xfrm>
            <a:off x="12939674" y="7310063"/>
            <a:ext cx="5057760" cy="1684441"/>
          </a:xfrm>
          <a:prstGeom prst="rect">
            <a:avLst/>
          </a:prstGeom>
        </p:spPr>
      </p:pic>
      <p:sp>
        <p:nvSpPr>
          <p:cNvPr id="9" name="TextBox 9"/>
          <p:cNvSpPr txBox="1"/>
          <p:nvPr/>
        </p:nvSpPr>
        <p:spPr>
          <a:xfrm>
            <a:off x="4509367" y="1859946"/>
            <a:ext cx="8231937" cy="3579495"/>
          </a:xfrm>
          <a:prstGeom prst="rect">
            <a:avLst/>
          </a:prstGeom>
        </p:spPr>
        <p:txBody>
          <a:bodyPr lIns="0" tIns="0" rIns="0" bIns="0" rtlCol="0" anchor="t">
            <a:spAutoFit/>
          </a:bodyPr>
          <a:lstStyle/>
          <a:p>
            <a:pPr algn="ctr">
              <a:lnSpc>
                <a:spcPts val="3779"/>
              </a:lnSpc>
            </a:pPr>
            <a:r>
              <a:rPr lang="en-US" sz="2700" u="sng">
                <a:solidFill>
                  <a:srgbClr val="000000"/>
                </a:solidFill>
                <a:latin typeface="Fira Sans Medium Bold"/>
              </a:rPr>
              <a:t> Subtypes of Renal Masses</a:t>
            </a:r>
          </a:p>
          <a:p>
            <a:pPr marL="582930" lvl="1" indent="-291465">
              <a:lnSpc>
                <a:spcPts val="3779"/>
              </a:lnSpc>
              <a:buFont typeface="Arial"/>
              <a:buChar char="•"/>
            </a:pPr>
            <a:r>
              <a:rPr lang="en-US" sz="2700">
                <a:solidFill>
                  <a:srgbClr val="000000"/>
                </a:solidFill>
                <a:latin typeface="Fira Sans Medium"/>
              </a:rPr>
              <a:t>Benign: 30% of diagnosis'</a:t>
            </a:r>
          </a:p>
          <a:p>
            <a:pPr marL="906783" lvl="2" indent="-302261">
              <a:lnSpc>
                <a:spcPts val="2940"/>
              </a:lnSpc>
              <a:buFont typeface="Arial"/>
              <a:buChar char="⚬"/>
            </a:pPr>
            <a:r>
              <a:rPr lang="en-US" sz="2100">
                <a:solidFill>
                  <a:srgbClr val="000000"/>
                </a:solidFill>
                <a:latin typeface="Fira Sans Medium"/>
              </a:rPr>
              <a:t>oncocytomas </a:t>
            </a:r>
          </a:p>
          <a:p>
            <a:pPr marL="906783" lvl="2" indent="-302261">
              <a:lnSpc>
                <a:spcPts val="2940"/>
              </a:lnSpc>
              <a:buFont typeface="Arial"/>
              <a:buChar char="⚬"/>
            </a:pPr>
            <a:r>
              <a:rPr lang="en-US" sz="2100">
                <a:solidFill>
                  <a:srgbClr val="000000"/>
                </a:solidFill>
                <a:latin typeface="Fira Sans Medium"/>
              </a:rPr>
              <a:t>fat-poor angiomyolipoma</a:t>
            </a:r>
          </a:p>
          <a:p>
            <a:pPr marL="582930" lvl="1" indent="-291465">
              <a:lnSpc>
                <a:spcPts val="3779"/>
              </a:lnSpc>
              <a:buFont typeface="Arial"/>
              <a:buChar char="•"/>
            </a:pPr>
            <a:r>
              <a:rPr lang="en-US" sz="2700">
                <a:solidFill>
                  <a:srgbClr val="000000"/>
                </a:solidFill>
                <a:latin typeface="Fira Sans Medium"/>
              </a:rPr>
              <a:t>Malignant: 70% of diagnosis' </a:t>
            </a:r>
          </a:p>
          <a:p>
            <a:pPr>
              <a:lnSpc>
                <a:spcPts val="3779"/>
              </a:lnSpc>
            </a:pPr>
            <a:endParaRPr lang="en-US" sz="2700">
              <a:solidFill>
                <a:srgbClr val="000000"/>
              </a:solidFill>
              <a:latin typeface="Fira Sans Medium"/>
            </a:endParaRPr>
          </a:p>
          <a:p>
            <a:pPr>
              <a:lnSpc>
                <a:spcPts val="3779"/>
              </a:lnSpc>
            </a:pPr>
            <a:endParaRPr lang="en-US" sz="2700">
              <a:solidFill>
                <a:srgbClr val="000000"/>
              </a:solidFill>
              <a:latin typeface="Fira Sans Medium"/>
            </a:endParaRPr>
          </a:p>
          <a:p>
            <a:pPr>
              <a:lnSpc>
                <a:spcPts val="3779"/>
              </a:lnSpc>
            </a:pPr>
            <a:endParaRPr lang="en-US" sz="2700">
              <a:solidFill>
                <a:srgbClr val="000000"/>
              </a:solidFill>
              <a:latin typeface="Fira Sans Medium"/>
            </a:endParaRPr>
          </a:p>
        </p:txBody>
      </p:sp>
      <p:sp>
        <p:nvSpPr>
          <p:cNvPr id="10" name="TextBox 10"/>
          <p:cNvSpPr txBox="1"/>
          <p:nvPr/>
        </p:nvSpPr>
        <p:spPr>
          <a:xfrm>
            <a:off x="398332" y="1859946"/>
            <a:ext cx="3582970" cy="5217795"/>
          </a:xfrm>
          <a:prstGeom prst="rect">
            <a:avLst/>
          </a:prstGeom>
        </p:spPr>
        <p:txBody>
          <a:bodyPr lIns="0" tIns="0" rIns="0" bIns="0" rtlCol="0" anchor="t">
            <a:spAutoFit/>
          </a:bodyPr>
          <a:lstStyle/>
          <a:p>
            <a:pPr algn="ctr">
              <a:lnSpc>
                <a:spcPts val="3779"/>
              </a:lnSpc>
            </a:pPr>
            <a:r>
              <a:rPr lang="en-US" sz="2699" u="sng">
                <a:solidFill>
                  <a:srgbClr val="000000"/>
                </a:solidFill>
                <a:latin typeface="Fira Sans Medium Bold"/>
              </a:rPr>
              <a:t>Renal Cell Carcinoma </a:t>
            </a:r>
            <a:r>
              <a:rPr lang="en-US" sz="2699">
                <a:solidFill>
                  <a:srgbClr val="000000"/>
                </a:solidFill>
                <a:latin typeface="Fira Sans Medium Bold"/>
              </a:rPr>
              <a:t> </a:t>
            </a:r>
          </a:p>
          <a:p>
            <a:pPr marL="582928" lvl="1" indent="-291464" algn="l">
              <a:lnSpc>
                <a:spcPts val="3779"/>
              </a:lnSpc>
              <a:buFont typeface="Arial"/>
              <a:buChar char="•"/>
            </a:pPr>
            <a:r>
              <a:rPr lang="en-US" sz="2699">
                <a:solidFill>
                  <a:srgbClr val="000000"/>
                </a:solidFill>
                <a:latin typeface="Fira Sans Medium"/>
              </a:rPr>
              <a:t> The most common  renal tumor in adults. </a:t>
            </a:r>
          </a:p>
          <a:p>
            <a:pPr marL="582928" lvl="1" indent="-291464" algn="l">
              <a:lnSpc>
                <a:spcPts val="3779"/>
              </a:lnSpc>
              <a:buFont typeface="Arial"/>
              <a:buChar char="•"/>
            </a:pPr>
            <a:r>
              <a:rPr lang="en-US" sz="2699">
                <a:solidFill>
                  <a:srgbClr val="000000"/>
                </a:solidFill>
                <a:latin typeface="Fira Sans Medium"/>
              </a:rPr>
              <a:t>2% of world cancer diagnosis' </a:t>
            </a:r>
          </a:p>
          <a:p>
            <a:pPr marL="582928" lvl="1" indent="-291464" algn="l">
              <a:lnSpc>
                <a:spcPts val="3779"/>
              </a:lnSpc>
              <a:buFont typeface="Arial"/>
              <a:buChar char="•"/>
            </a:pPr>
            <a:r>
              <a:rPr lang="en-US" sz="2699">
                <a:solidFill>
                  <a:srgbClr val="000000"/>
                </a:solidFill>
                <a:latin typeface="Fira Sans Medium"/>
              </a:rPr>
              <a:t>4% of U.S. cancer cases for 2021. </a:t>
            </a:r>
          </a:p>
          <a:p>
            <a:pPr marL="582928" lvl="1" indent="-291464">
              <a:lnSpc>
                <a:spcPts val="3779"/>
              </a:lnSpc>
              <a:buFont typeface="Arial"/>
              <a:buChar char="•"/>
            </a:pPr>
            <a:r>
              <a:rPr lang="en-US" sz="2699">
                <a:solidFill>
                  <a:srgbClr val="000000"/>
                </a:solidFill>
                <a:latin typeface="Fira Sans Medium"/>
              </a:rPr>
              <a:t>~ 5.1 billion spent in the U.S. on treatment. </a:t>
            </a:r>
          </a:p>
        </p:txBody>
      </p:sp>
      <p:grpSp>
        <p:nvGrpSpPr>
          <p:cNvPr id="11" name="Group 11"/>
          <p:cNvGrpSpPr/>
          <p:nvPr/>
        </p:nvGrpSpPr>
        <p:grpSpPr>
          <a:xfrm rot="-3610465">
            <a:off x="15931057" y="-2166790"/>
            <a:ext cx="4713887" cy="2710915"/>
            <a:chOff x="0" y="0"/>
            <a:chExt cx="9341299" cy="5372100"/>
          </a:xfrm>
        </p:grpSpPr>
        <p:sp>
          <p:nvSpPr>
            <p:cNvPr id="12" name="Freeform 12"/>
            <p:cNvSpPr/>
            <p:nvPr/>
          </p:nvSpPr>
          <p:spPr>
            <a:xfrm>
              <a:off x="0" y="0"/>
              <a:ext cx="9341300" cy="5372100"/>
            </a:xfrm>
            <a:custGeom>
              <a:avLst/>
              <a:gdLst/>
              <a:ahLst/>
              <a:cxnLst/>
              <a:rect l="l" t="t" r="r" b="b"/>
              <a:pathLst>
                <a:path w="9341300" h="5372100">
                  <a:moveTo>
                    <a:pt x="7790629" y="0"/>
                  </a:moveTo>
                  <a:lnTo>
                    <a:pt x="1550670" y="0"/>
                  </a:lnTo>
                  <a:lnTo>
                    <a:pt x="0" y="2686050"/>
                  </a:lnTo>
                  <a:lnTo>
                    <a:pt x="1550670" y="5372100"/>
                  </a:lnTo>
                  <a:lnTo>
                    <a:pt x="7790629" y="5372100"/>
                  </a:lnTo>
                  <a:lnTo>
                    <a:pt x="9341300" y="2686050"/>
                  </a:lnTo>
                  <a:lnTo>
                    <a:pt x="7790629" y="0"/>
                  </a:lnTo>
                  <a:close/>
                </a:path>
              </a:pathLst>
            </a:custGeom>
            <a:solidFill>
              <a:srgbClr val="86C7ED"/>
            </a:solidFill>
          </p:spPr>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t="34026"/>
          <a:stretch>
            <a:fillRect/>
          </a:stretch>
        </p:blipFill>
        <p:spPr>
          <a:xfrm rot="7526156" flipH="1">
            <a:off x="-630028" y="-1015141"/>
            <a:ext cx="3555865" cy="2030282"/>
          </a:xfrm>
          <a:prstGeom prst="rect">
            <a:avLst/>
          </a:prstGeom>
        </p:spPr>
      </p:pic>
      <p:pic>
        <p:nvPicPr>
          <p:cNvPr id="14" name="Picture 14"/>
          <p:cNvPicPr>
            <a:picLocks noChangeAspect="1"/>
          </p:cNvPicPr>
          <p:nvPr/>
        </p:nvPicPr>
        <p:blipFill>
          <a:blip r:embed="rId9"/>
          <a:srcRect/>
          <a:stretch>
            <a:fillRect/>
          </a:stretch>
        </p:blipFill>
        <p:spPr>
          <a:xfrm>
            <a:off x="4814495" y="5208935"/>
            <a:ext cx="7510239" cy="4550154"/>
          </a:xfrm>
          <a:prstGeom prst="rect">
            <a:avLst/>
          </a:prstGeom>
        </p:spPr>
      </p:pic>
      <p:sp>
        <p:nvSpPr>
          <p:cNvPr id="15" name="TextBox 15"/>
          <p:cNvSpPr txBox="1"/>
          <p:nvPr/>
        </p:nvSpPr>
        <p:spPr>
          <a:xfrm>
            <a:off x="12741304" y="1859946"/>
            <a:ext cx="4919641" cy="5217795"/>
          </a:xfrm>
          <a:prstGeom prst="rect">
            <a:avLst/>
          </a:prstGeom>
        </p:spPr>
        <p:txBody>
          <a:bodyPr lIns="0" tIns="0" rIns="0" bIns="0" rtlCol="0" anchor="t">
            <a:spAutoFit/>
          </a:bodyPr>
          <a:lstStyle/>
          <a:p>
            <a:pPr algn="ctr">
              <a:lnSpc>
                <a:spcPts val="3779"/>
              </a:lnSpc>
            </a:pPr>
            <a:r>
              <a:rPr lang="en-US" sz="2700" u="sng">
                <a:solidFill>
                  <a:srgbClr val="000000"/>
                </a:solidFill>
                <a:latin typeface="Fira Sans Medium Bold"/>
              </a:rPr>
              <a:t> Computer Aided Diagnosis</a:t>
            </a:r>
            <a:r>
              <a:rPr lang="en-US" sz="2700" u="sng">
                <a:solidFill>
                  <a:srgbClr val="000000"/>
                </a:solidFill>
                <a:latin typeface="Fira Sans Medium"/>
              </a:rPr>
              <a:t> </a:t>
            </a:r>
          </a:p>
          <a:p>
            <a:pPr marL="582930" lvl="1" indent="-291465">
              <a:lnSpc>
                <a:spcPts val="3779"/>
              </a:lnSpc>
              <a:buFont typeface="Arial"/>
              <a:buChar char="•"/>
            </a:pPr>
            <a:r>
              <a:rPr lang="en-US" sz="2700">
                <a:solidFill>
                  <a:srgbClr val="000000"/>
                </a:solidFill>
                <a:latin typeface="Fira Sans Medium"/>
              </a:rPr>
              <a:t>Uses CE-CT scans and differences in contrast enhancement for diagnosis </a:t>
            </a:r>
          </a:p>
          <a:p>
            <a:pPr marL="582930" lvl="1" indent="-291465">
              <a:lnSpc>
                <a:spcPts val="3779"/>
              </a:lnSpc>
              <a:buFont typeface="Arial"/>
              <a:buChar char="•"/>
            </a:pPr>
            <a:r>
              <a:rPr lang="en-US" sz="2700">
                <a:solidFill>
                  <a:srgbClr val="000000"/>
                </a:solidFill>
                <a:latin typeface="Fira Sans Medium"/>
              </a:rPr>
              <a:t> Texture analysis extracts several quantitative features from scans </a:t>
            </a:r>
          </a:p>
          <a:p>
            <a:pPr marL="582930" lvl="1" indent="-291465">
              <a:lnSpc>
                <a:spcPts val="3779"/>
              </a:lnSpc>
              <a:buFont typeface="Arial"/>
              <a:buChar char="•"/>
            </a:pPr>
            <a:r>
              <a:rPr lang="en-US" sz="2700">
                <a:solidFill>
                  <a:srgbClr val="000000"/>
                </a:solidFill>
                <a:latin typeface="Fira Sans Medium"/>
              </a:rPr>
              <a:t>Machine learning classifiers use  features to distinguish between subtypes</a:t>
            </a:r>
          </a:p>
        </p:txBody>
      </p:sp>
      <p:sp>
        <p:nvSpPr>
          <p:cNvPr id="16" name="TextBox 16"/>
          <p:cNvSpPr txBox="1"/>
          <p:nvPr/>
        </p:nvSpPr>
        <p:spPr>
          <a:xfrm>
            <a:off x="6838920" y="4034790"/>
            <a:ext cx="3461388" cy="1108710"/>
          </a:xfrm>
          <a:prstGeom prst="rect">
            <a:avLst/>
          </a:prstGeom>
        </p:spPr>
        <p:txBody>
          <a:bodyPr lIns="0" tIns="0" rIns="0" bIns="0" rtlCol="0" anchor="t">
            <a:spAutoFit/>
          </a:bodyPr>
          <a:lstStyle/>
          <a:p>
            <a:pPr marL="906783" lvl="2" indent="-302261">
              <a:lnSpc>
                <a:spcPts val="2940"/>
              </a:lnSpc>
              <a:buFont typeface="Arial"/>
              <a:buChar char="⚬"/>
            </a:pPr>
            <a:r>
              <a:rPr lang="en-US" sz="2100">
                <a:solidFill>
                  <a:srgbClr val="000000"/>
                </a:solidFill>
                <a:latin typeface="Fira Sans Medium"/>
              </a:rPr>
              <a:t>Clear cell papillary</a:t>
            </a:r>
          </a:p>
          <a:p>
            <a:pPr marL="906783" lvl="2" indent="-302261">
              <a:lnSpc>
                <a:spcPts val="2940"/>
              </a:lnSpc>
              <a:buFont typeface="Arial"/>
              <a:buChar char="⚬"/>
            </a:pPr>
            <a:r>
              <a:rPr lang="en-US" sz="2100">
                <a:solidFill>
                  <a:srgbClr val="000000"/>
                </a:solidFill>
                <a:latin typeface="Fira Sans Medium"/>
              </a:rPr>
              <a:t>Collecting duct </a:t>
            </a:r>
          </a:p>
          <a:p>
            <a:pPr>
              <a:lnSpc>
                <a:spcPts val="2940"/>
              </a:lnSpc>
            </a:pPr>
            <a:endParaRPr lang="en-US" sz="2100">
              <a:solidFill>
                <a:srgbClr val="000000"/>
              </a:solidFill>
              <a:latin typeface="Fira Sans Medium"/>
            </a:endParaRPr>
          </a:p>
        </p:txBody>
      </p:sp>
      <p:sp>
        <p:nvSpPr>
          <p:cNvPr id="17" name="TextBox 17"/>
          <p:cNvSpPr txBox="1"/>
          <p:nvPr/>
        </p:nvSpPr>
        <p:spPr>
          <a:xfrm>
            <a:off x="4381303" y="4100225"/>
            <a:ext cx="3641224" cy="737235"/>
          </a:xfrm>
          <a:prstGeom prst="rect">
            <a:avLst/>
          </a:prstGeom>
        </p:spPr>
        <p:txBody>
          <a:bodyPr lIns="0" tIns="0" rIns="0" bIns="0" rtlCol="0" anchor="t">
            <a:spAutoFit/>
          </a:bodyPr>
          <a:lstStyle/>
          <a:p>
            <a:pPr marL="906783" lvl="2" indent="-302261">
              <a:lnSpc>
                <a:spcPts val="2940"/>
              </a:lnSpc>
              <a:buFont typeface="Arial"/>
              <a:buChar char="⚬"/>
            </a:pPr>
            <a:r>
              <a:rPr lang="en-US" sz="2100">
                <a:solidFill>
                  <a:srgbClr val="000000"/>
                </a:solidFill>
                <a:latin typeface="Fira Sans Medium"/>
              </a:rPr>
              <a:t>Clear cell </a:t>
            </a:r>
          </a:p>
          <a:p>
            <a:pPr marL="906783" lvl="2" indent="-302261" algn="l">
              <a:lnSpc>
                <a:spcPts val="2940"/>
              </a:lnSpc>
              <a:buFont typeface="Arial"/>
              <a:buChar char="⚬"/>
            </a:pPr>
            <a:r>
              <a:rPr lang="en-US" sz="2100">
                <a:solidFill>
                  <a:srgbClr val="000000"/>
                </a:solidFill>
                <a:latin typeface="Fira Sans Medium"/>
              </a:rPr>
              <a:t>Papillary </a:t>
            </a:r>
          </a:p>
        </p:txBody>
      </p:sp>
      <p:sp>
        <p:nvSpPr>
          <p:cNvPr id="18" name="TextBox 18"/>
          <p:cNvSpPr txBox="1"/>
          <p:nvPr/>
        </p:nvSpPr>
        <p:spPr>
          <a:xfrm>
            <a:off x="9716218" y="4100225"/>
            <a:ext cx="3461388" cy="1108710"/>
          </a:xfrm>
          <a:prstGeom prst="rect">
            <a:avLst/>
          </a:prstGeom>
        </p:spPr>
        <p:txBody>
          <a:bodyPr lIns="0" tIns="0" rIns="0" bIns="0" rtlCol="0" anchor="t">
            <a:spAutoFit/>
          </a:bodyPr>
          <a:lstStyle/>
          <a:p>
            <a:pPr marL="906783" lvl="2" indent="-302261">
              <a:lnSpc>
                <a:spcPts val="2940"/>
              </a:lnSpc>
              <a:buFont typeface="Arial"/>
              <a:buChar char="⚬"/>
            </a:pPr>
            <a:r>
              <a:rPr lang="en-US" sz="2100">
                <a:solidFill>
                  <a:srgbClr val="000000"/>
                </a:solidFill>
                <a:latin typeface="Fira Sans Medium"/>
              </a:rPr>
              <a:t>Chromophobe</a:t>
            </a:r>
          </a:p>
          <a:p>
            <a:pPr marL="906783" lvl="2" indent="-302261">
              <a:lnSpc>
                <a:spcPts val="2940"/>
              </a:lnSpc>
              <a:buFont typeface="Arial"/>
              <a:buChar char="⚬"/>
            </a:pPr>
            <a:r>
              <a:rPr lang="en-US" sz="2100">
                <a:solidFill>
                  <a:srgbClr val="000000"/>
                </a:solidFill>
                <a:latin typeface="Fira Sans Medium"/>
              </a:rPr>
              <a:t>Medullary </a:t>
            </a:r>
          </a:p>
          <a:p>
            <a:pPr>
              <a:lnSpc>
                <a:spcPts val="2940"/>
              </a:lnSpc>
            </a:pPr>
            <a:endParaRPr lang="en-US" sz="2100">
              <a:solidFill>
                <a:srgbClr val="000000"/>
              </a:solidFill>
              <a:latin typeface="Fira Sans Medium"/>
            </a:endParaRPr>
          </a:p>
        </p:txBody>
      </p:sp>
      <p:sp>
        <p:nvSpPr>
          <p:cNvPr id="19" name="TextBox 19"/>
          <p:cNvSpPr txBox="1"/>
          <p:nvPr/>
        </p:nvSpPr>
        <p:spPr>
          <a:xfrm>
            <a:off x="13414283" y="9141832"/>
            <a:ext cx="4246662" cy="737235"/>
          </a:xfrm>
          <a:prstGeom prst="rect">
            <a:avLst/>
          </a:prstGeom>
        </p:spPr>
        <p:txBody>
          <a:bodyPr lIns="0" tIns="0" rIns="0" bIns="0" rtlCol="0" anchor="t">
            <a:spAutoFit/>
          </a:bodyPr>
          <a:lstStyle/>
          <a:p>
            <a:pPr algn="ctr">
              <a:lnSpc>
                <a:spcPts val="2940"/>
              </a:lnSpc>
            </a:pPr>
            <a:r>
              <a:rPr lang="en-US" sz="2100">
                <a:solidFill>
                  <a:srgbClr val="000000"/>
                </a:solidFill>
                <a:latin typeface="Fira Sans Medium"/>
              </a:rPr>
              <a:t>(a) AML         (b) ccRCC      (c) nccRCC</a:t>
            </a:r>
          </a:p>
          <a:p>
            <a:pPr algn="ctr">
              <a:lnSpc>
                <a:spcPts val="2940"/>
              </a:lnSpc>
            </a:pPr>
            <a:endParaRPr lang="en-US" sz="2100">
              <a:solidFill>
                <a:srgbClr val="000000"/>
              </a:solidFill>
              <a:latin typeface="Fira Sans Medium"/>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DBDB"/>
        </a:solidFill>
        <a:effectLst/>
      </p:bgPr>
    </p:bg>
    <p:spTree>
      <p:nvGrpSpPr>
        <p:cNvPr id="1" name=""/>
        <p:cNvGrpSpPr/>
        <p:nvPr/>
      </p:nvGrpSpPr>
      <p:grpSpPr>
        <a:xfrm>
          <a:off x="0" y="0"/>
          <a:ext cx="0" cy="0"/>
          <a:chOff x="0" y="0"/>
          <a:chExt cx="0" cy="0"/>
        </a:xfrm>
      </p:grpSpPr>
      <p:grpSp>
        <p:nvGrpSpPr>
          <p:cNvPr id="2" name="Group 2"/>
          <p:cNvGrpSpPr/>
          <p:nvPr/>
        </p:nvGrpSpPr>
        <p:grpSpPr>
          <a:xfrm>
            <a:off x="-5310613" y="-1411245"/>
            <a:ext cx="16348672" cy="13842185"/>
            <a:chOff x="0" y="0"/>
            <a:chExt cx="6344858" cy="5372100"/>
          </a:xfrm>
        </p:grpSpPr>
        <p:sp>
          <p:nvSpPr>
            <p:cNvPr id="3" name="Freeform 3"/>
            <p:cNvSpPr/>
            <p:nvPr/>
          </p:nvSpPr>
          <p:spPr>
            <a:xfrm>
              <a:off x="0" y="0"/>
              <a:ext cx="6344858" cy="5372100"/>
            </a:xfrm>
            <a:custGeom>
              <a:avLst/>
              <a:gdLst/>
              <a:ahLst/>
              <a:cxnLst/>
              <a:rect l="l" t="t" r="r" b="b"/>
              <a:pathLst>
                <a:path w="6344858" h="5372100">
                  <a:moveTo>
                    <a:pt x="4794188" y="0"/>
                  </a:moveTo>
                  <a:lnTo>
                    <a:pt x="1550670" y="0"/>
                  </a:lnTo>
                  <a:lnTo>
                    <a:pt x="0" y="2686050"/>
                  </a:lnTo>
                  <a:lnTo>
                    <a:pt x="1550670" y="5372100"/>
                  </a:lnTo>
                  <a:lnTo>
                    <a:pt x="4794188" y="5372100"/>
                  </a:lnTo>
                  <a:lnTo>
                    <a:pt x="6344858" y="2686050"/>
                  </a:lnTo>
                  <a:lnTo>
                    <a:pt x="4794188" y="0"/>
                  </a:lnTo>
                  <a:close/>
                </a:path>
              </a:pathLst>
            </a:custGeom>
            <a:solidFill>
              <a:srgbClr val="F3F5F9"/>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4026"/>
          <a:stretch>
            <a:fillRect/>
          </a:stretch>
        </p:blipFill>
        <p:spPr>
          <a:xfrm rot="7243693" flipH="1">
            <a:off x="-1952417" y="-727664"/>
            <a:ext cx="3904833" cy="2229532"/>
          </a:xfrm>
          <a:prstGeom prst="rect">
            <a:avLst/>
          </a:prstGeom>
        </p:spPr>
      </p:pic>
      <p:pic>
        <p:nvPicPr>
          <p:cNvPr id="5" name="Picture 5"/>
          <p:cNvPicPr>
            <a:picLocks noChangeAspect="1"/>
          </p:cNvPicPr>
          <p:nvPr/>
        </p:nvPicPr>
        <p:blipFill>
          <a:blip r:embed="rId4"/>
          <a:srcRect t="6474" r="178" b="4955"/>
          <a:stretch>
            <a:fillRect/>
          </a:stretch>
        </p:blipFill>
        <p:spPr>
          <a:xfrm>
            <a:off x="1066239" y="6415809"/>
            <a:ext cx="7864872" cy="2305721"/>
          </a:xfrm>
          <a:prstGeom prst="rect">
            <a:avLst/>
          </a:prstGeom>
        </p:spPr>
      </p:pic>
      <p:sp>
        <p:nvSpPr>
          <p:cNvPr id="6" name="TextBox 6"/>
          <p:cNvSpPr txBox="1"/>
          <p:nvPr/>
        </p:nvSpPr>
        <p:spPr>
          <a:xfrm>
            <a:off x="977598" y="1811535"/>
            <a:ext cx="7242145" cy="1149350"/>
          </a:xfrm>
          <a:prstGeom prst="rect">
            <a:avLst/>
          </a:prstGeom>
        </p:spPr>
        <p:txBody>
          <a:bodyPr lIns="0" tIns="0" rIns="0" bIns="0" rtlCol="0" anchor="t">
            <a:spAutoFit/>
          </a:bodyPr>
          <a:lstStyle/>
          <a:p>
            <a:pPr marL="0" lvl="0" indent="0" algn="ctr">
              <a:lnSpc>
                <a:spcPts val="8800"/>
              </a:lnSpc>
            </a:pPr>
            <a:r>
              <a:rPr lang="en-US" sz="8000">
                <a:solidFill>
                  <a:srgbClr val="000000"/>
                </a:solidFill>
                <a:latin typeface="Fira Sans Medium Bold"/>
              </a:rPr>
              <a:t>Motivations </a:t>
            </a:r>
          </a:p>
        </p:txBody>
      </p:sp>
      <p:sp>
        <p:nvSpPr>
          <p:cNvPr id="7" name="AutoShape 7"/>
          <p:cNvSpPr/>
          <p:nvPr/>
        </p:nvSpPr>
        <p:spPr>
          <a:xfrm>
            <a:off x="1503404" y="2960885"/>
            <a:ext cx="6452247" cy="0"/>
          </a:xfrm>
          <a:prstGeom prst="line">
            <a:avLst/>
          </a:prstGeom>
          <a:ln w="47625" cap="rnd">
            <a:solidFill>
              <a:srgbClr val="000000"/>
            </a:solidFill>
            <a:prstDash val="solid"/>
            <a:headEnd type="none" w="sm" len="sm"/>
            <a:tailEnd type="none" w="sm" len="sm"/>
          </a:ln>
        </p:spPr>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t="34026"/>
          <a:stretch>
            <a:fillRect/>
          </a:stretch>
        </p:blipFill>
        <p:spPr>
          <a:xfrm rot="-3671669" flipH="1">
            <a:off x="16335583" y="8701865"/>
            <a:ext cx="3904833" cy="2229532"/>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634095">
            <a:off x="9777462" y="1366131"/>
            <a:ext cx="2836235" cy="766071"/>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2072381" y="1028700"/>
            <a:ext cx="3637009" cy="2347524"/>
          </a:xfrm>
          <a:prstGeom prst="rect">
            <a:avLst/>
          </a:prstGeom>
        </p:spPr>
      </p:pic>
      <p:sp>
        <p:nvSpPr>
          <p:cNvPr id="11" name="TextBox 11"/>
          <p:cNvSpPr txBox="1"/>
          <p:nvPr/>
        </p:nvSpPr>
        <p:spPr>
          <a:xfrm>
            <a:off x="1066239" y="3585774"/>
            <a:ext cx="8077761" cy="2328617"/>
          </a:xfrm>
          <a:prstGeom prst="rect">
            <a:avLst/>
          </a:prstGeom>
        </p:spPr>
        <p:txBody>
          <a:bodyPr lIns="0" tIns="0" rIns="0" bIns="0" rtlCol="0" anchor="t">
            <a:spAutoFit/>
          </a:bodyPr>
          <a:lstStyle/>
          <a:p>
            <a:pPr>
              <a:lnSpc>
                <a:spcPts val="4697"/>
              </a:lnSpc>
            </a:pPr>
            <a:r>
              <a:rPr lang="en-US" sz="3131" spc="-93">
                <a:solidFill>
                  <a:srgbClr val="000000"/>
                </a:solidFill>
                <a:latin typeface="Fira Sans Medium"/>
              </a:rPr>
              <a:t> Staging and subtyping is significant to the patients treatment plan, and patient outcome.</a:t>
            </a:r>
          </a:p>
          <a:p>
            <a:pPr>
              <a:lnSpc>
                <a:spcPts val="4697"/>
              </a:lnSpc>
            </a:pPr>
            <a:r>
              <a:rPr lang="en-US" sz="3131" spc="-93">
                <a:solidFill>
                  <a:srgbClr val="000000"/>
                </a:solidFill>
                <a:latin typeface="Fira Sans Medium"/>
              </a:rPr>
              <a:t>Once the tumor has spread, survival </a:t>
            </a:r>
          </a:p>
          <a:p>
            <a:pPr>
              <a:lnSpc>
                <a:spcPts val="4697"/>
              </a:lnSpc>
            </a:pPr>
            <a:r>
              <a:rPr lang="en-US" sz="3131" spc="-93">
                <a:solidFill>
                  <a:srgbClr val="000000"/>
                </a:solidFill>
                <a:latin typeface="Fira Sans Medium"/>
              </a:rPr>
              <a:t>rates drop.</a:t>
            </a:r>
          </a:p>
        </p:txBody>
      </p:sp>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081077">
            <a:off x="11975061" y="2478961"/>
            <a:ext cx="645311" cy="312096"/>
          </a:xfrm>
          <a:prstGeom prst="rect">
            <a:avLst/>
          </a:prstGeom>
        </p:spPr>
      </p:pic>
      <p:sp>
        <p:nvSpPr>
          <p:cNvPr id="13" name="TextBox 13"/>
          <p:cNvSpPr txBox="1"/>
          <p:nvPr/>
        </p:nvSpPr>
        <p:spPr>
          <a:xfrm>
            <a:off x="11038059" y="3207692"/>
            <a:ext cx="6221241" cy="5871917"/>
          </a:xfrm>
          <a:prstGeom prst="rect">
            <a:avLst/>
          </a:prstGeom>
        </p:spPr>
        <p:txBody>
          <a:bodyPr lIns="0" tIns="0" rIns="0" bIns="0" rtlCol="0" anchor="t">
            <a:spAutoFit/>
          </a:bodyPr>
          <a:lstStyle/>
          <a:p>
            <a:pPr>
              <a:lnSpc>
                <a:spcPts val="4697"/>
              </a:lnSpc>
            </a:pPr>
            <a:r>
              <a:rPr lang="en-US" sz="3131" spc="-93">
                <a:solidFill>
                  <a:srgbClr val="000000"/>
                </a:solidFill>
                <a:latin typeface="Fira Sans Medium"/>
              </a:rPr>
              <a:t>Diagnosis is most commonly done through  needle biopsy, which can be:</a:t>
            </a:r>
          </a:p>
          <a:p>
            <a:pPr marL="1352158" lvl="2" indent="-450719">
              <a:lnSpc>
                <a:spcPts val="4697"/>
              </a:lnSpc>
              <a:buFont typeface="Arial"/>
              <a:buChar char="⚬"/>
            </a:pPr>
            <a:r>
              <a:rPr lang="en-US" sz="3131" spc="-93">
                <a:solidFill>
                  <a:srgbClr val="000000"/>
                </a:solidFill>
                <a:latin typeface="Fira Sans Medium"/>
              </a:rPr>
              <a:t>Painful</a:t>
            </a:r>
          </a:p>
          <a:p>
            <a:pPr marL="1352158" lvl="2" indent="-450719">
              <a:lnSpc>
                <a:spcPts val="4697"/>
              </a:lnSpc>
              <a:buFont typeface="Arial"/>
              <a:buChar char="⚬"/>
            </a:pPr>
            <a:r>
              <a:rPr lang="en-US" sz="3131" spc="-93">
                <a:solidFill>
                  <a:srgbClr val="000000"/>
                </a:solidFill>
                <a:latin typeface="Fira Sans Medium"/>
              </a:rPr>
              <a:t>Unnecessary</a:t>
            </a:r>
          </a:p>
          <a:p>
            <a:pPr marL="1352158" lvl="2" indent="-450719">
              <a:lnSpc>
                <a:spcPts val="4697"/>
              </a:lnSpc>
              <a:buFont typeface="Arial"/>
              <a:buChar char="⚬"/>
            </a:pPr>
            <a:r>
              <a:rPr lang="en-US" sz="3131" spc="-93">
                <a:solidFill>
                  <a:srgbClr val="000000"/>
                </a:solidFill>
                <a:latin typeface="Fira Sans Medium"/>
              </a:rPr>
              <a:t>Costly </a:t>
            </a:r>
          </a:p>
          <a:p>
            <a:pPr>
              <a:lnSpc>
                <a:spcPts val="4697"/>
              </a:lnSpc>
            </a:pPr>
            <a:r>
              <a:rPr lang="en-US" sz="3131" spc="-93">
                <a:solidFill>
                  <a:srgbClr val="000000"/>
                </a:solidFill>
                <a:latin typeface="Fira Sans Medium"/>
              </a:rPr>
              <a:t>Computer aided diagnostics are useful for physicians in that they eliminate the invasive risk biopsy poses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DB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4026"/>
          <a:stretch>
            <a:fillRect/>
          </a:stretch>
        </p:blipFill>
        <p:spPr>
          <a:xfrm rot="-10800000" flipH="1">
            <a:off x="9144000" y="-422826"/>
            <a:ext cx="22207859" cy="12679959"/>
          </a:xfrm>
          <a:prstGeom prst="rect">
            <a:avLst/>
          </a:prstGeom>
        </p:spPr>
      </p:pic>
      <p:grpSp>
        <p:nvGrpSpPr>
          <p:cNvPr id="3" name="Group 3"/>
          <p:cNvGrpSpPr/>
          <p:nvPr/>
        </p:nvGrpSpPr>
        <p:grpSpPr>
          <a:xfrm>
            <a:off x="9144000" y="2310355"/>
            <a:ext cx="7579544" cy="6778971"/>
            <a:chOff x="0" y="0"/>
            <a:chExt cx="1455817" cy="1302050"/>
          </a:xfrm>
        </p:grpSpPr>
        <p:sp>
          <p:nvSpPr>
            <p:cNvPr id="4" name="Freeform 4"/>
            <p:cNvSpPr/>
            <p:nvPr/>
          </p:nvSpPr>
          <p:spPr>
            <a:xfrm>
              <a:off x="0" y="0"/>
              <a:ext cx="1455817" cy="1302050"/>
            </a:xfrm>
            <a:custGeom>
              <a:avLst/>
              <a:gdLst/>
              <a:ahLst/>
              <a:cxnLst/>
              <a:rect l="l" t="t" r="r" b="b"/>
              <a:pathLst>
                <a:path w="1455817" h="1302050">
                  <a:moveTo>
                    <a:pt x="1331357" y="1302049"/>
                  </a:moveTo>
                  <a:lnTo>
                    <a:pt x="124460" y="1302049"/>
                  </a:lnTo>
                  <a:cubicBezTo>
                    <a:pt x="55880" y="1302049"/>
                    <a:pt x="0" y="1246169"/>
                    <a:pt x="0" y="1177589"/>
                  </a:cubicBezTo>
                  <a:lnTo>
                    <a:pt x="0" y="124460"/>
                  </a:lnTo>
                  <a:cubicBezTo>
                    <a:pt x="0" y="55880"/>
                    <a:pt x="55880" y="0"/>
                    <a:pt x="124460" y="0"/>
                  </a:cubicBezTo>
                  <a:lnTo>
                    <a:pt x="1331357" y="0"/>
                  </a:lnTo>
                  <a:cubicBezTo>
                    <a:pt x="1399937" y="0"/>
                    <a:pt x="1455817" y="55880"/>
                    <a:pt x="1455817" y="124460"/>
                  </a:cubicBezTo>
                  <a:lnTo>
                    <a:pt x="1455817" y="1177590"/>
                  </a:lnTo>
                  <a:cubicBezTo>
                    <a:pt x="1455817" y="1246170"/>
                    <a:pt x="1399937" y="1302050"/>
                    <a:pt x="1331357" y="1302050"/>
                  </a:cubicBezTo>
                  <a:close/>
                </a:path>
              </a:pathLst>
            </a:custGeom>
            <a:solidFill>
              <a:srgbClr val="FFFFFF"/>
            </a:solidFill>
          </p:spPr>
        </p:sp>
      </p:grpSp>
      <p:grpSp>
        <p:nvGrpSpPr>
          <p:cNvPr id="5" name="Group 5"/>
          <p:cNvGrpSpPr/>
          <p:nvPr/>
        </p:nvGrpSpPr>
        <p:grpSpPr>
          <a:xfrm>
            <a:off x="1238179" y="2310355"/>
            <a:ext cx="7579544" cy="6778971"/>
            <a:chOff x="0" y="0"/>
            <a:chExt cx="1455817" cy="1302050"/>
          </a:xfrm>
        </p:grpSpPr>
        <p:sp>
          <p:nvSpPr>
            <p:cNvPr id="6" name="Freeform 6"/>
            <p:cNvSpPr/>
            <p:nvPr/>
          </p:nvSpPr>
          <p:spPr>
            <a:xfrm>
              <a:off x="0" y="0"/>
              <a:ext cx="1455817" cy="1302050"/>
            </a:xfrm>
            <a:custGeom>
              <a:avLst/>
              <a:gdLst/>
              <a:ahLst/>
              <a:cxnLst/>
              <a:rect l="l" t="t" r="r" b="b"/>
              <a:pathLst>
                <a:path w="1455817" h="1302050">
                  <a:moveTo>
                    <a:pt x="1331357" y="1302049"/>
                  </a:moveTo>
                  <a:lnTo>
                    <a:pt x="124460" y="1302049"/>
                  </a:lnTo>
                  <a:cubicBezTo>
                    <a:pt x="55880" y="1302049"/>
                    <a:pt x="0" y="1246169"/>
                    <a:pt x="0" y="1177589"/>
                  </a:cubicBezTo>
                  <a:lnTo>
                    <a:pt x="0" y="124460"/>
                  </a:lnTo>
                  <a:cubicBezTo>
                    <a:pt x="0" y="55880"/>
                    <a:pt x="55880" y="0"/>
                    <a:pt x="124460" y="0"/>
                  </a:cubicBezTo>
                  <a:lnTo>
                    <a:pt x="1331357" y="0"/>
                  </a:lnTo>
                  <a:cubicBezTo>
                    <a:pt x="1399937" y="0"/>
                    <a:pt x="1455817" y="55880"/>
                    <a:pt x="1455817" y="124460"/>
                  </a:cubicBezTo>
                  <a:lnTo>
                    <a:pt x="1455817" y="1177590"/>
                  </a:lnTo>
                  <a:cubicBezTo>
                    <a:pt x="1455817" y="1246170"/>
                    <a:pt x="1399937" y="1302050"/>
                    <a:pt x="1331357" y="1302050"/>
                  </a:cubicBezTo>
                  <a:close/>
                </a:path>
              </a:pathLst>
            </a:custGeom>
            <a:solidFill>
              <a:srgbClr val="FFFFFF"/>
            </a:solidFill>
          </p:spPr>
        </p:sp>
      </p:grpSp>
      <p:grpSp>
        <p:nvGrpSpPr>
          <p:cNvPr id="7" name="Group 7"/>
          <p:cNvGrpSpPr/>
          <p:nvPr/>
        </p:nvGrpSpPr>
        <p:grpSpPr>
          <a:xfrm>
            <a:off x="5420328" y="210344"/>
            <a:ext cx="7393944" cy="2255938"/>
            <a:chOff x="0" y="0"/>
            <a:chExt cx="9858592" cy="3007917"/>
          </a:xfrm>
        </p:grpSpPr>
        <p:sp>
          <p:nvSpPr>
            <p:cNvPr id="8" name="TextBox 8"/>
            <p:cNvSpPr txBox="1"/>
            <p:nvPr/>
          </p:nvSpPr>
          <p:spPr>
            <a:xfrm>
              <a:off x="0" y="2360217"/>
              <a:ext cx="8487835" cy="647700"/>
            </a:xfrm>
            <a:prstGeom prst="rect">
              <a:avLst/>
            </a:prstGeom>
          </p:spPr>
          <p:txBody>
            <a:bodyPr lIns="0" tIns="0" rIns="0" bIns="0" rtlCol="0" anchor="t">
              <a:spAutoFit/>
            </a:bodyPr>
            <a:lstStyle/>
            <a:p>
              <a:pPr>
                <a:lnSpc>
                  <a:spcPts val="3900"/>
                </a:lnSpc>
              </a:pPr>
              <a:endParaRPr/>
            </a:p>
          </p:txBody>
        </p:sp>
        <p:sp>
          <p:nvSpPr>
            <p:cNvPr id="9" name="TextBox 9"/>
            <p:cNvSpPr txBox="1"/>
            <p:nvPr/>
          </p:nvSpPr>
          <p:spPr>
            <a:xfrm>
              <a:off x="0" y="0"/>
              <a:ext cx="9858592" cy="2019300"/>
            </a:xfrm>
            <a:prstGeom prst="rect">
              <a:avLst/>
            </a:prstGeom>
          </p:spPr>
          <p:txBody>
            <a:bodyPr lIns="0" tIns="0" rIns="0" bIns="0" rtlCol="0" anchor="t">
              <a:spAutoFit/>
            </a:bodyPr>
            <a:lstStyle/>
            <a:p>
              <a:pPr marL="0" lvl="0" indent="0" algn="ctr">
                <a:lnSpc>
                  <a:spcPts val="11947"/>
                </a:lnSpc>
              </a:pPr>
              <a:r>
                <a:rPr lang="en-US" sz="9956" spc="-99">
                  <a:solidFill>
                    <a:srgbClr val="000000"/>
                  </a:solidFill>
                  <a:latin typeface="Fira Sans Bold"/>
                </a:rPr>
                <a:t>Materials</a:t>
              </a:r>
            </a:p>
          </p:txBody>
        </p:sp>
      </p:grpSp>
      <p:sp>
        <p:nvSpPr>
          <p:cNvPr id="10" name="AutoShape 10"/>
          <p:cNvSpPr/>
          <p:nvPr/>
        </p:nvSpPr>
        <p:spPr>
          <a:xfrm>
            <a:off x="5891177" y="1691944"/>
            <a:ext cx="6452247" cy="0"/>
          </a:xfrm>
          <a:prstGeom prst="line">
            <a:avLst/>
          </a:prstGeom>
          <a:ln w="47625" cap="rnd">
            <a:solidFill>
              <a:srgbClr val="000000"/>
            </a:solidFill>
            <a:prstDash val="solid"/>
            <a:headEnd type="none" w="sm" len="sm"/>
            <a:tailEnd type="none" w="sm" len="sm"/>
          </a:ln>
        </p:spPr>
      </p:sp>
      <p:sp>
        <p:nvSpPr>
          <p:cNvPr id="11" name="TextBox 11"/>
          <p:cNvSpPr txBox="1"/>
          <p:nvPr/>
        </p:nvSpPr>
        <p:spPr>
          <a:xfrm>
            <a:off x="9144000" y="2390082"/>
            <a:ext cx="7579544" cy="5613400"/>
          </a:xfrm>
          <a:prstGeom prst="rect">
            <a:avLst/>
          </a:prstGeom>
        </p:spPr>
        <p:txBody>
          <a:bodyPr lIns="0" tIns="0" rIns="0" bIns="0" rtlCol="0" anchor="t">
            <a:spAutoFit/>
          </a:bodyPr>
          <a:lstStyle/>
          <a:p>
            <a:pPr algn="ctr">
              <a:lnSpc>
                <a:spcPts val="5599"/>
              </a:lnSpc>
            </a:pPr>
            <a:r>
              <a:rPr lang="en-US" sz="3999" u="sng">
                <a:solidFill>
                  <a:srgbClr val="000000"/>
                </a:solidFill>
                <a:latin typeface="Fira Sans Medium"/>
              </a:rPr>
              <a:t>Subtypes</a:t>
            </a:r>
            <a:r>
              <a:rPr lang="en-US" sz="3999">
                <a:solidFill>
                  <a:srgbClr val="000000"/>
                </a:solidFill>
                <a:latin typeface="Fira Sans Medium"/>
              </a:rPr>
              <a:t> </a:t>
            </a:r>
          </a:p>
          <a:p>
            <a:pPr algn="ctr">
              <a:lnSpc>
                <a:spcPts val="5599"/>
              </a:lnSpc>
            </a:pPr>
            <a:endParaRPr lang="en-US" sz="3999">
              <a:solidFill>
                <a:srgbClr val="000000"/>
              </a:solidFill>
              <a:latin typeface="Fira Sans Medium"/>
            </a:endParaRPr>
          </a:p>
          <a:p>
            <a:pPr marL="863599" lvl="1" indent="-431800">
              <a:lnSpc>
                <a:spcPts val="5599"/>
              </a:lnSpc>
              <a:buFont typeface="Arial"/>
              <a:buChar char="•"/>
            </a:pPr>
            <a:r>
              <a:rPr lang="en-US" sz="3999">
                <a:solidFill>
                  <a:srgbClr val="000000"/>
                </a:solidFill>
                <a:latin typeface="Fira Sans Medium"/>
              </a:rPr>
              <a:t>Of 140 Patients included </a:t>
            </a:r>
          </a:p>
          <a:p>
            <a:pPr>
              <a:lnSpc>
                <a:spcPts val="5599"/>
              </a:lnSpc>
            </a:pPr>
            <a:r>
              <a:rPr lang="en-US" sz="3999">
                <a:solidFill>
                  <a:srgbClr val="000000"/>
                </a:solidFill>
                <a:latin typeface="Fira Sans Medium"/>
              </a:rPr>
              <a:t>       needle biopsy found: </a:t>
            </a:r>
          </a:p>
          <a:p>
            <a:pPr marL="1727199" lvl="2" indent="-575733">
              <a:lnSpc>
                <a:spcPts val="5599"/>
              </a:lnSpc>
              <a:buFont typeface="Arial"/>
              <a:buChar char="⚬"/>
            </a:pPr>
            <a:r>
              <a:rPr lang="en-US" sz="3999">
                <a:solidFill>
                  <a:srgbClr val="000000"/>
                </a:solidFill>
                <a:latin typeface="Fira Sans Medium"/>
              </a:rPr>
              <a:t>70 Malignant tumors</a:t>
            </a:r>
          </a:p>
          <a:p>
            <a:pPr marL="2590798" lvl="3" indent="-647700">
              <a:lnSpc>
                <a:spcPts val="5599"/>
              </a:lnSpc>
              <a:buFont typeface="Arial"/>
              <a:buChar char="￭"/>
            </a:pPr>
            <a:r>
              <a:rPr lang="en-US" sz="3999">
                <a:solidFill>
                  <a:srgbClr val="000000"/>
                </a:solidFill>
                <a:latin typeface="Fira Sans Medium"/>
              </a:rPr>
              <a:t>40 ccRCC</a:t>
            </a:r>
          </a:p>
          <a:p>
            <a:pPr marL="2590798" lvl="3" indent="-647700">
              <a:lnSpc>
                <a:spcPts val="5599"/>
              </a:lnSpc>
              <a:buFont typeface="Arial"/>
              <a:buChar char="￭"/>
            </a:pPr>
            <a:r>
              <a:rPr lang="en-US" sz="3999">
                <a:solidFill>
                  <a:srgbClr val="000000"/>
                </a:solidFill>
                <a:latin typeface="Fira Sans Medium"/>
              </a:rPr>
              <a:t>30 nccRCC</a:t>
            </a:r>
          </a:p>
          <a:p>
            <a:pPr marL="1727199" lvl="2" indent="-575733">
              <a:lnSpc>
                <a:spcPts val="5599"/>
              </a:lnSpc>
              <a:buFont typeface="Arial"/>
              <a:buChar char="⚬"/>
            </a:pPr>
            <a:r>
              <a:rPr lang="en-US" sz="3999">
                <a:solidFill>
                  <a:srgbClr val="000000"/>
                </a:solidFill>
                <a:latin typeface="Fira Sans Medium"/>
              </a:rPr>
              <a:t>70 Benign masses </a:t>
            </a:r>
          </a:p>
        </p:txBody>
      </p:sp>
      <p:sp>
        <p:nvSpPr>
          <p:cNvPr id="12" name="TextBox 12"/>
          <p:cNvSpPr txBox="1"/>
          <p:nvPr/>
        </p:nvSpPr>
        <p:spPr>
          <a:xfrm>
            <a:off x="1438108" y="2390082"/>
            <a:ext cx="7179685" cy="5728335"/>
          </a:xfrm>
          <a:prstGeom prst="rect">
            <a:avLst/>
          </a:prstGeom>
        </p:spPr>
        <p:txBody>
          <a:bodyPr lIns="0" tIns="0" rIns="0" bIns="0" rtlCol="0" anchor="t">
            <a:spAutoFit/>
          </a:bodyPr>
          <a:lstStyle/>
          <a:p>
            <a:pPr algn="ctr">
              <a:lnSpc>
                <a:spcPts val="5040"/>
              </a:lnSpc>
            </a:pPr>
            <a:r>
              <a:rPr lang="en-US" sz="3600" u="sng">
                <a:solidFill>
                  <a:srgbClr val="000000"/>
                </a:solidFill>
                <a:latin typeface="Fira Sans Medium"/>
              </a:rPr>
              <a:t>Cohort </a:t>
            </a:r>
          </a:p>
          <a:p>
            <a:pPr marL="777240" lvl="1" indent="-388620">
              <a:lnSpc>
                <a:spcPts val="5040"/>
              </a:lnSpc>
              <a:buFont typeface="Arial"/>
              <a:buChar char="•"/>
            </a:pPr>
            <a:r>
              <a:rPr lang="en-US" sz="3600">
                <a:solidFill>
                  <a:srgbClr val="000000"/>
                </a:solidFill>
                <a:latin typeface="Fira Sans Medium"/>
              </a:rPr>
              <a:t>Scans taken in Egypt</a:t>
            </a:r>
          </a:p>
          <a:p>
            <a:pPr marL="777240" lvl="1" indent="-388620">
              <a:lnSpc>
                <a:spcPts val="5040"/>
              </a:lnSpc>
              <a:buFont typeface="Arial"/>
              <a:buChar char="•"/>
            </a:pPr>
            <a:r>
              <a:rPr lang="en-US" sz="3600">
                <a:solidFill>
                  <a:srgbClr val="000000"/>
                </a:solidFill>
                <a:latin typeface="Fira Sans Medium"/>
              </a:rPr>
              <a:t>Imaging on multi-phase CT</a:t>
            </a:r>
          </a:p>
          <a:p>
            <a:pPr>
              <a:lnSpc>
                <a:spcPts val="5040"/>
              </a:lnSpc>
            </a:pPr>
            <a:r>
              <a:rPr lang="en-US" sz="3600">
                <a:solidFill>
                  <a:srgbClr val="000000"/>
                </a:solidFill>
                <a:latin typeface="Fira Sans Medium"/>
              </a:rPr>
              <a:t>       scanner included: </a:t>
            </a:r>
          </a:p>
          <a:p>
            <a:pPr marL="1554480" lvl="2" indent="-518160">
              <a:lnSpc>
                <a:spcPts val="5040"/>
              </a:lnSpc>
              <a:buFont typeface="Arial"/>
              <a:buChar char="⚬"/>
            </a:pPr>
            <a:r>
              <a:rPr lang="en-US" sz="3600">
                <a:solidFill>
                  <a:srgbClr val="000000"/>
                </a:solidFill>
                <a:latin typeface="Fira Sans Medium"/>
              </a:rPr>
              <a:t>pre-contrast</a:t>
            </a:r>
          </a:p>
          <a:p>
            <a:pPr marL="1554480" lvl="2" indent="-518160">
              <a:lnSpc>
                <a:spcPts val="5040"/>
              </a:lnSpc>
              <a:buFont typeface="Arial"/>
              <a:buChar char="⚬"/>
            </a:pPr>
            <a:r>
              <a:rPr lang="en-US" sz="3600">
                <a:solidFill>
                  <a:srgbClr val="000000"/>
                </a:solidFill>
                <a:latin typeface="Fira Sans Medium"/>
              </a:rPr>
              <a:t> portal-venous</a:t>
            </a:r>
          </a:p>
          <a:p>
            <a:pPr marL="1554480" lvl="2" indent="-518160">
              <a:lnSpc>
                <a:spcPts val="5040"/>
              </a:lnSpc>
              <a:buFont typeface="Arial"/>
              <a:buChar char="⚬"/>
            </a:pPr>
            <a:r>
              <a:rPr lang="en-US" sz="3600">
                <a:solidFill>
                  <a:srgbClr val="000000"/>
                </a:solidFill>
                <a:latin typeface="Fira Sans Medium"/>
              </a:rPr>
              <a:t>delayed-contrast phase.</a:t>
            </a:r>
          </a:p>
          <a:p>
            <a:pPr marL="777240" lvl="1" indent="-388620">
              <a:lnSpc>
                <a:spcPts val="5040"/>
              </a:lnSpc>
              <a:buFont typeface="Arial"/>
              <a:buChar char="•"/>
            </a:pPr>
            <a:r>
              <a:rPr lang="en-US" sz="3600">
                <a:solidFill>
                  <a:srgbClr val="000000"/>
                </a:solidFill>
                <a:latin typeface="Fira Sans Medium"/>
              </a:rPr>
              <a:t>Age 15-87 years</a:t>
            </a:r>
          </a:p>
          <a:p>
            <a:pPr marL="777240" lvl="1" indent="-388620">
              <a:lnSpc>
                <a:spcPts val="5040"/>
              </a:lnSpc>
              <a:buFont typeface="Arial"/>
              <a:buChar char="•"/>
            </a:pPr>
            <a:r>
              <a:rPr lang="en-US" sz="3600">
                <a:solidFill>
                  <a:srgbClr val="000000"/>
                </a:solidFill>
                <a:latin typeface="Fira Sans Medium"/>
              </a:rPr>
              <a:t>72 males and 68 Females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617465" y="3509455"/>
            <a:ext cx="8641835" cy="3959492"/>
          </a:xfrm>
          <a:prstGeom prst="rect">
            <a:avLst/>
          </a:prstGeom>
        </p:spPr>
      </p:pic>
      <p:sp>
        <p:nvSpPr>
          <p:cNvPr id="3" name="TextBox 3"/>
          <p:cNvSpPr txBox="1"/>
          <p:nvPr/>
        </p:nvSpPr>
        <p:spPr>
          <a:xfrm>
            <a:off x="5447028" y="271462"/>
            <a:ext cx="7393944" cy="1514475"/>
          </a:xfrm>
          <a:prstGeom prst="rect">
            <a:avLst/>
          </a:prstGeom>
        </p:spPr>
        <p:txBody>
          <a:bodyPr lIns="0" tIns="0" rIns="0" bIns="0" rtlCol="0" anchor="t">
            <a:spAutoFit/>
          </a:bodyPr>
          <a:lstStyle/>
          <a:p>
            <a:pPr marL="0" lvl="0" indent="0" algn="ctr">
              <a:lnSpc>
                <a:spcPts val="11947"/>
              </a:lnSpc>
            </a:pPr>
            <a:r>
              <a:rPr lang="en-US" sz="9956" spc="-99">
                <a:solidFill>
                  <a:srgbClr val="000000"/>
                </a:solidFill>
                <a:latin typeface="Fira Sans Bold"/>
              </a:rPr>
              <a:t>Methods</a:t>
            </a:r>
          </a:p>
        </p:txBody>
      </p:sp>
      <p:sp>
        <p:nvSpPr>
          <p:cNvPr id="4" name="AutoShape 4"/>
          <p:cNvSpPr/>
          <p:nvPr/>
        </p:nvSpPr>
        <p:spPr>
          <a:xfrm>
            <a:off x="5917876" y="2230672"/>
            <a:ext cx="6452247" cy="0"/>
          </a:xfrm>
          <a:prstGeom prst="line">
            <a:avLst/>
          </a:prstGeom>
          <a:ln w="47625" cap="rnd">
            <a:solidFill>
              <a:srgbClr val="000000"/>
            </a:solidFill>
            <a:prstDash val="solid"/>
            <a:headEnd type="none" w="sm" len="sm"/>
            <a:tailEnd type="none" w="sm" len="sm"/>
          </a:ln>
        </p:spPr>
      </p:sp>
      <p:grpSp>
        <p:nvGrpSpPr>
          <p:cNvPr id="5" name="Group 5"/>
          <p:cNvGrpSpPr/>
          <p:nvPr/>
        </p:nvGrpSpPr>
        <p:grpSpPr>
          <a:xfrm>
            <a:off x="880081" y="2453942"/>
            <a:ext cx="7737384" cy="6701297"/>
            <a:chOff x="0" y="0"/>
            <a:chExt cx="6202680" cy="5372100"/>
          </a:xfrm>
        </p:grpSpPr>
        <p:sp>
          <p:nvSpPr>
            <p:cNvPr id="6" name="Freeform 6"/>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86C7ED"/>
            </a:solidFill>
          </p:spPr>
        </p:sp>
      </p:grpSp>
      <p:grpSp>
        <p:nvGrpSpPr>
          <p:cNvPr id="7" name="Group 7"/>
          <p:cNvGrpSpPr/>
          <p:nvPr/>
        </p:nvGrpSpPr>
        <p:grpSpPr>
          <a:xfrm>
            <a:off x="2030347" y="2074628"/>
            <a:ext cx="1656665" cy="1434827"/>
            <a:chOff x="0" y="0"/>
            <a:chExt cx="6202680" cy="5372100"/>
          </a:xfrm>
        </p:grpSpPr>
        <p:sp>
          <p:nvSpPr>
            <p:cNvPr id="8" name="Freeform 8"/>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A6A6A6"/>
            </a:solid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422736" y="2356098"/>
            <a:ext cx="871888" cy="871888"/>
          </a:xfrm>
          <a:prstGeom prst="rect">
            <a:avLst/>
          </a:prstGeom>
        </p:spPr>
      </p:pic>
      <p:sp>
        <p:nvSpPr>
          <p:cNvPr id="10" name="TextBox 10"/>
          <p:cNvSpPr txBox="1"/>
          <p:nvPr/>
        </p:nvSpPr>
        <p:spPr>
          <a:xfrm>
            <a:off x="4413264" y="1548931"/>
            <a:ext cx="9856440" cy="994244"/>
          </a:xfrm>
          <a:prstGeom prst="rect">
            <a:avLst/>
          </a:prstGeom>
        </p:spPr>
        <p:txBody>
          <a:bodyPr lIns="0" tIns="0" rIns="0" bIns="0" rtlCol="0" anchor="t">
            <a:spAutoFit/>
          </a:bodyPr>
          <a:lstStyle/>
          <a:p>
            <a:pPr algn="ctr">
              <a:lnSpc>
                <a:spcPts val="3999"/>
              </a:lnSpc>
            </a:pPr>
            <a:r>
              <a:rPr lang="en-US" sz="2856">
                <a:solidFill>
                  <a:srgbClr val="000000"/>
                </a:solidFill>
                <a:latin typeface="Fira Sans Bold"/>
              </a:rPr>
              <a:t>Renal cancer computer-assisted diagnosis (RC-CAD) system</a:t>
            </a:r>
          </a:p>
          <a:p>
            <a:pPr algn="ctr">
              <a:lnSpc>
                <a:spcPts val="3999"/>
              </a:lnSpc>
            </a:pPr>
            <a:endParaRPr lang="en-US" sz="2856">
              <a:solidFill>
                <a:srgbClr val="000000"/>
              </a:solidFill>
              <a:latin typeface="Fira Sans Bold"/>
            </a:endParaRPr>
          </a:p>
        </p:txBody>
      </p:sp>
      <p:sp>
        <p:nvSpPr>
          <p:cNvPr id="11" name="TextBox 11"/>
          <p:cNvSpPr txBox="1"/>
          <p:nvPr/>
        </p:nvSpPr>
        <p:spPr>
          <a:xfrm>
            <a:off x="2030347" y="3662553"/>
            <a:ext cx="5707140" cy="4640580"/>
          </a:xfrm>
          <a:prstGeom prst="rect">
            <a:avLst/>
          </a:prstGeom>
        </p:spPr>
        <p:txBody>
          <a:bodyPr lIns="0" tIns="0" rIns="0" bIns="0" rtlCol="0" anchor="t">
            <a:spAutoFit/>
          </a:bodyPr>
          <a:lstStyle/>
          <a:p>
            <a:pPr algn="ctr">
              <a:lnSpc>
                <a:spcPts val="4620"/>
              </a:lnSpc>
            </a:pPr>
            <a:r>
              <a:rPr lang="en-US" sz="3300">
                <a:solidFill>
                  <a:srgbClr val="000000"/>
                </a:solidFill>
                <a:latin typeface="Fira Sans Medium"/>
              </a:rPr>
              <a:t>Renal tumor preprocessing (segmentation):</a:t>
            </a:r>
          </a:p>
          <a:p>
            <a:pPr>
              <a:lnSpc>
                <a:spcPts val="4620"/>
              </a:lnSpc>
            </a:pPr>
            <a:r>
              <a:rPr lang="en-US" sz="3300">
                <a:solidFill>
                  <a:srgbClr val="000000"/>
                </a:solidFill>
                <a:latin typeface="Fira Sans Medium"/>
              </a:rPr>
              <a:t> The 2D scans were manually segmented containing only the ROI, and then stacked together to form a 3D model of the tumor</a:t>
            </a:r>
          </a:p>
          <a:p>
            <a:pPr algn="ctr">
              <a:lnSpc>
                <a:spcPts val="4620"/>
              </a:lnSpc>
            </a:pPr>
            <a:endParaRPr lang="en-US" sz="3300">
              <a:solidFill>
                <a:srgbClr val="000000"/>
              </a:solidFill>
              <a:latin typeface="Fira Sans Medium"/>
            </a:endParaRPr>
          </a:p>
        </p:txBody>
      </p:sp>
      <p:grpSp>
        <p:nvGrpSpPr>
          <p:cNvPr id="12" name="Group 12"/>
          <p:cNvGrpSpPr>
            <a:grpSpLocks noChangeAspect="1"/>
          </p:cNvGrpSpPr>
          <p:nvPr/>
        </p:nvGrpSpPr>
        <p:grpSpPr>
          <a:xfrm rot="663050">
            <a:off x="15590050" y="9009266"/>
            <a:ext cx="3963917" cy="3432752"/>
            <a:chOff x="0" y="0"/>
            <a:chExt cx="6350000" cy="5499100"/>
          </a:xfrm>
        </p:grpSpPr>
        <p:sp>
          <p:nvSpPr>
            <p:cNvPr id="13" name="Freeform 13"/>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BB5759"/>
            </a:solidFill>
          </p:spPr>
        </p:sp>
      </p:gr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t="34026"/>
          <a:stretch>
            <a:fillRect/>
          </a:stretch>
        </p:blipFill>
        <p:spPr>
          <a:xfrm rot="-3671669" flipH="1">
            <a:off x="-1447254" y="-1288099"/>
            <a:ext cx="3904833" cy="222953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2" name="AutoShape 2"/>
          <p:cNvSpPr/>
          <p:nvPr/>
        </p:nvSpPr>
        <p:spPr>
          <a:xfrm>
            <a:off x="5917876" y="2230672"/>
            <a:ext cx="6452247" cy="0"/>
          </a:xfrm>
          <a:prstGeom prst="line">
            <a:avLst/>
          </a:prstGeom>
          <a:ln w="47625" cap="rnd">
            <a:solidFill>
              <a:srgbClr val="000000"/>
            </a:solidFill>
            <a:prstDash val="solid"/>
            <a:headEnd type="none" w="sm" len="sm"/>
            <a:tailEnd type="none" w="sm" len="sm"/>
          </a:ln>
        </p:spPr>
      </p:sp>
      <p:grpSp>
        <p:nvGrpSpPr>
          <p:cNvPr id="3" name="Group 3"/>
          <p:cNvGrpSpPr/>
          <p:nvPr/>
        </p:nvGrpSpPr>
        <p:grpSpPr>
          <a:xfrm>
            <a:off x="880081" y="2453942"/>
            <a:ext cx="6233552" cy="5398838"/>
            <a:chOff x="0" y="0"/>
            <a:chExt cx="6202680" cy="5372100"/>
          </a:xfrm>
        </p:grpSpPr>
        <p:sp>
          <p:nvSpPr>
            <p:cNvPr id="4" name="Freeform 4"/>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86C7ED"/>
            </a:solidFill>
          </p:spPr>
        </p:sp>
      </p:grpSp>
      <p:grpSp>
        <p:nvGrpSpPr>
          <p:cNvPr id="5" name="Group 5"/>
          <p:cNvGrpSpPr/>
          <p:nvPr/>
        </p:nvGrpSpPr>
        <p:grpSpPr>
          <a:xfrm>
            <a:off x="1992172" y="2230672"/>
            <a:ext cx="1409372" cy="1220648"/>
            <a:chOff x="0" y="0"/>
            <a:chExt cx="6202680" cy="5372100"/>
          </a:xfrm>
        </p:grpSpPr>
        <p:sp>
          <p:nvSpPr>
            <p:cNvPr id="6" name="Freeform 6"/>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A6A6A6"/>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48579" y="2453942"/>
            <a:ext cx="751546" cy="751546"/>
          </a:xfrm>
          <a:prstGeom prst="rect">
            <a:avLst/>
          </a:prstGeom>
        </p:spPr>
      </p:pic>
      <p:pic>
        <p:nvPicPr>
          <p:cNvPr id="8" name="Picture 8"/>
          <p:cNvPicPr>
            <a:picLocks noChangeAspect="1"/>
          </p:cNvPicPr>
          <p:nvPr/>
        </p:nvPicPr>
        <p:blipFill>
          <a:blip r:embed="rId4"/>
          <a:srcRect/>
          <a:stretch>
            <a:fillRect/>
          </a:stretch>
        </p:blipFill>
        <p:spPr>
          <a:xfrm>
            <a:off x="11716609" y="6551119"/>
            <a:ext cx="5106192" cy="2938389"/>
          </a:xfrm>
          <a:prstGeom prst="rect">
            <a:avLst/>
          </a:prstGeom>
        </p:spPr>
      </p:pic>
      <p:pic>
        <p:nvPicPr>
          <p:cNvPr id="9" name="Picture 9"/>
          <p:cNvPicPr>
            <a:picLocks noChangeAspect="1"/>
          </p:cNvPicPr>
          <p:nvPr/>
        </p:nvPicPr>
        <p:blipFill>
          <a:blip r:embed="rId5"/>
          <a:srcRect/>
          <a:stretch>
            <a:fillRect/>
          </a:stretch>
        </p:blipFill>
        <p:spPr>
          <a:xfrm>
            <a:off x="7513387" y="6551119"/>
            <a:ext cx="4007614" cy="2938389"/>
          </a:xfrm>
          <a:prstGeom prst="rect">
            <a:avLst/>
          </a:prstGeom>
        </p:spPr>
      </p:pic>
      <p:pic>
        <p:nvPicPr>
          <p:cNvPr id="10" name="Picture 10"/>
          <p:cNvPicPr>
            <a:picLocks noChangeAspect="1"/>
          </p:cNvPicPr>
          <p:nvPr/>
        </p:nvPicPr>
        <p:blipFill>
          <a:blip r:embed="rId6"/>
          <a:srcRect/>
          <a:stretch>
            <a:fillRect/>
          </a:stretch>
        </p:blipFill>
        <p:spPr>
          <a:xfrm>
            <a:off x="7948414" y="2453942"/>
            <a:ext cx="7536389" cy="3839517"/>
          </a:xfrm>
          <a:prstGeom prst="rect">
            <a:avLst/>
          </a:prstGeom>
        </p:spPr>
      </p:pic>
      <p:sp>
        <p:nvSpPr>
          <p:cNvPr id="11" name="TextBox 11"/>
          <p:cNvSpPr txBox="1"/>
          <p:nvPr/>
        </p:nvSpPr>
        <p:spPr>
          <a:xfrm>
            <a:off x="5447028" y="271462"/>
            <a:ext cx="7393944" cy="1514475"/>
          </a:xfrm>
          <a:prstGeom prst="rect">
            <a:avLst/>
          </a:prstGeom>
        </p:spPr>
        <p:txBody>
          <a:bodyPr lIns="0" tIns="0" rIns="0" bIns="0" rtlCol="0" anchor="t">
            <a:spAutoFit/>
          </a:bodyPr>
          <a:lstStyle/>
          <a:p>
            <a:pPr marL="0" lvl="0" indent="0" algn="ctr">
              <a:lnSpc>
                <a:spcPts val="11947"/>
              </a:lnSpc>
            </a:pPr>
            <a:r>
              <a:rPr lang="en-US" sz="9956" spc="-99">
                <a:solidFill>
                  <a:srgbClr val="000000"/>
                </a:solidFill>
                <a:latin typeface="Fira Sans Bold"/>
              </a:rPr>
              <a:t>Methods</a:t>
            </a:r>
          </a:p>
        </p:txBody>
      </p:sp>
      <p:sp>
        <p:nvSpPr>
          <p:cNvPr id="12" name="TextBox 12"/>
          <p:cNvSpPr txBox="1"/>
          <p:nvPr/>
        </p:nvSpPr>
        <p:spPr>
          <a:xfrm>
            <a:off x="4413264" y="1548931"/>
            <a:ext cx="9856440" cy="994244"/>
          </a:xfrm>
          <a:prstGeom prst="rect">
            <a:avLst/>
          </a:prstGeom>
        </p:spPr>
        <p:txBody>
          <a:bodyPr lIns="0" tIns="0" rIns="0" bIns="0" rtlCol="0" anchor="t">
            <a:spAutoFit/>
          </a:bodyPr>
          <a:lstStyle/>
          <a:p>
            <a:pPr algn="ctr">
              <a:lnSpc>
                <a:spcPts val="3999"/>
              </a:lnSpc>
            </a:pPr>
            <a:r>
              <a:rPr lang="en-US" sz="2856">
                <a:solidFill>
                  <a:srgbClr val="000000"/>
                </a:solidFill>
                <a:latin typeface="Fira Sans Bold"/>
              </a:rPr>
              <a:t>Renal cancer computer-assisted diagnosis (RC-CAD) system</a:t>
            </a:r>
          </a:p>
          <a:p>
            <a:pPr algn="ctr">
              <a:lnSpc>
                <a:spcPts val="3999"/>
              </a:lnSpc>
            </a:pPr>
            <a:endParaRPr lang="en-US" sz="2856">
              <a:solidFill>
                <a:srgbClr val="000000"/>
              </a:solidFill>
              <a:latin typeface="Fira Sans Bold"/>
            </a:endParaRPr>
          </a:p>
        </p:txBody>
      </p:sp>
      <p:sp>
        <p:nvSpPr>
          <p:cNvPr id="13" name="TextBox 13"/>
          <p:cNvSpPr txBox="1"/>
          <p:nvPr/>
        </p:nvSpPr>
        <p:spPr>
          <a:xfrm>
            <a:off x="1590291" y="3773132"/>
            <a:ext cx="5070617" cy="3605762"/>
          </a:xfrm>
          <a:prstGeom prst="rect">
            <a:avLst/>
          </a:prstGeom>
        </p:spPr>
        <p:txBody>
          <a:bodyPr lIns="0" tIns="0" rIns="0" bIns="0" rtlCol="0" anchor="t">
            <a:spAutoFit/>
          </a:bodyPr>
          <a:lstStyle/>
          <a:p>
            <a:pPr algn="ctr">
              <a:lnSpc>
                <a:spcPts val="4104"/>
              </a:lnSpc>
            </a:pPr>
            <a:r>
              <a:rPr lang="en-US" sz="2931">
                <a:solidFill>
                  <a:srgbClr val="000000"/>
                </a:solidFill>
                <a:latin typeface="Fira Sans Medium"/>
              </a:rPr>
              <a:t>Feature extraction: </a:t>
            </a:r>
          </a:p>
          <a:p>
            <a:pPr>
              <a:lnSpc>
                <a:spcPts val="4104"/>
              </a:lnSpc>
            </a:pPr>
            <a:r>
              <a:rPr lang="en-US" sz="2931">
                <a:solidFill>
                  <a:srgbClr val="000000"/>
                </a:solidFill>
                <a:latin typeface="Fira Sans Medium"/>
              </a:rPr>
              <a:t>The 3D models were used for the quantification of morphological, textural, and functional features.</a:t>
            </a:r>
          </a:p>
          <a:p>
            <a:pPr>
              <a:lnSpc>
                <a:spcPts val="4104"/>
              </a:lnSpc>
            </a:pPr>
            <a:endParaRPr lang="en-US" sz="2931">
              <a:solidFill>
                <a:srgbClr val="000000"/>
              </a:solidFill>
              <a:latin typeface="Fira Sans Medium"/>
            </a:endParaRPr>
          </a:p>
          <a:p>
            <a:pPr algn="ctr">
              <a:lnSpc>
                <a:spcPts val="4104"/>
              </a:lnSpc>
            </a:pPr>
            <a:endParaRPr lang="en-US" sz="2931">
              <a:solidFill>
                <a:srgbClr val="000000"/>
              </a:solidFill>
              <a:latin typeface="Fira Sans Medium"/>
            </a:endParaRPr>
          </a:p>
        </p:txBody>
      </p:sp>
      <p:sp>
        <p:nvSpPr>
          <p:cNvPr id="14" name="TextBox 14"/>
          <p:cNvSpPr txBox="1"/>
          <p:nvPr/>
        </p:nvSpPr>
        <p:spPr>
          <a:xfrm>
            <a:off x="7660508" y="9287154"/>
            <a:ext cx="3860492" cy="733145"/>
          </a:xfrm>
          <a:prstGeom prst="rect">
            <a:avLst/>
          </a:prstGeom>
        </p:spPr>
        <p:txBody>
          <a:bodyPr lIns="0" tIns="0" rIns="0" bIns="0" rtlCol="0" anchor="t">
            <a:spAutoFit/>
          </a:bodyPr>
          <a:lstStyle/>
          <a:p>
            <a:pPr algn="ctr">
              <a:lnSpc>
                <a:spcPts val="1915"/>
              </a:lnSpc>
            </a:pPr>
            <a:r>
              <a:rPr lang="en-US" sz="1368">
                <a:solidFill>
                  <a:srgbClr val="000000"/>
                </a:solidFill>
                <a:latin typeface="Fira Sans Light"/>
              </a:rPr>
              <a:t>Benign                   Malignant                 Malignant </a:t>
            </a:r>
          </a:p>
          <a:p>
            <a:pPr algn="ctr">
              <a:lnSpc>
                <a:spcPts val="1915"/>
              </a:lnSpc>
            </a:pPr>
            <a:r>
              <a:rPr lang="en-US" sz="100">
                <a:solidFill>
                  <a:srgbClr val="000000"/>
                </a:solidFill>
                <a:latin typeface="Fira Sans Light"/>
              </a:rPr>
              <a:t>AML                       ccRCC                          nccRCC</a:t>
            </a:r>
          </a:p>
          <a:p>
            <a:pPr algn="ctr">
              <a:lnSpc>
                <a:spcPts val="1915"/>
              </a:lnSpc>
            </a:pPr>
            <a:endParaRPr lang="en-US" sz="100">
              <a:solidFill>
                <a:srgbClr val="000000"/>
              </a:solidFill>
              <a:latin typeface="Fira Sans Light"/>
            </a:endParaRPr>
          </a:p>
        </p:txBody>
      </p:sp>
      <p:grpSp>
        <p:nvGrpSpPr>
          <p:cNvPr id="15" name="Group 15"/>
          <p:cNvGrpSpPr>
            <a:grpSpLocks noChangeAspect="1"/>
          </p:cNvGrpSpPr>
          <p:nvPr/>
        </p:nvGrpSpPr>
        <p:grpSpPr>
          <a:xfrm rot="663050">
            <a:off x="-2263989" y="-2567321"/>
            <a:ext cx="3963917" cy="343275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00000"/>
            </a:solidFill>
          </p:spPr>
        </p:sp>
      </p:grpSp>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t="34026"/>
          <a:stretch>
            <a:fillRect/>
          </a:stretch>
        </p:blipFill>
        <p:spPr>
          <a:xfrm rot="9831617" flipH="1">
            <a:off x="16335583" y="-942391"/>
            <a:ext cx="3904833" cy="222953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2" name="AutoShape 2"/>
          <p:cNvSpPr/>
          <p:nvPr/>
        </p:nvSpPr>
        <p:spPr>
          <a:xfrm>
            <a:off x="5917876" y="2230672"/>
            <a:ext cx="6452247" cy="0"/>
          </a:xfrm>
          <a:prstGeom prst="line">
            <a:avLst/>
          </a:prstGeom>
          <a:ln w="47625" cap="rnd">
            <a:solidFill>
              <a:srgbClr val="000000"/>
            </a:solidFill>
            <a:prstDash val="solid"/>
            <a:headEnd type="none" w="sm" len="sm"/>
            <a:tailEnd type="none" w="sm" len="sm"/>
          </a:ln>
        </p:spPr>
      </p:sp>
      <p:grpSp>
        <p:nvGrpSpPr>
          <p:cNvPr id="3" name="Group 3"/>
          <p:cNvGrpSpPr/>
          <p:nvPr/>
        </p:nvGrpSpPr>
        <p:grpSpPr>
          <a:xfrm>
            <a:off x="241044" y="2661140"/>
            <a:ext cx="6468710" cy="5602507"/>
            <a:chOff x="0" y="0"/>
            <a:chExt cx="6202680" cy="5372100"/>
          </a:xfrm>
        </p:grpSpPr>
        <p:sp>
          <p:nvSpPr>
            <p:cNvPr id="4" name="Freeform 4"/>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86C7ED"/>
            </a:solidFill>
          </p:spPr>
        </p:sp>
      </p:grpSp>
      <p:grpSp>
        <p:nvGrpSpPr>
          <p:cNvPr id="5" name="Group 5"/>
          <p:cNvGrpSpPr/>
          <p:nvPr/>
        </p:nvGrpSpPr>
        <p:grpSpPr>
          <a:xfrm>
            <a:off x="1369968" y="2425197"/>
            <a:ext cx="1354384" cy="1173023"/>
            <a:chOff x="0" y="0"/>
            <a:chExt cx="6202680" cy="5372100"/>
          </a:xfrm>
        </p:grpSpPr>
        <p:sp>
          <p:nvSpPr>
            <p:cNvPr id="6" name="Freeform 6"/>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A6A6A6"/>
            </a:solidFill>
          </p:spPr>
        </p:sp>
      </p:grpSp>
      <p:pic>
        <p:nvPicPr>
          <p:cNvPr id="7" name="Picture 7"/>
          <p:cNvPicPr>
            <a:picLocks noChangeAspect="1"/>
          </p:cNvPicPr>
          <p:nvPr/>
        </p:nvPicPr>
        <p:blipFill>
          <a:blip r:embed="rId2"/>
          <a:srcRect/>
          <a:stretch>
            <a:fillRect/>
          </a:stretch>
        </p:blipFill>
        <p:spPr>
          <a:xfrm>
            <a:off x="6873622" y="3850389"/>
            <a:ext cx="10385678" cy="2586221"/>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56642" y="2621190"/>
            <a:ext cx="781036" cy="781036"/>
          </a:xfrm>
          <a:prstGeom prst="rect">
            <a:avLst/>
          </a:prstGeom>
        </p:spPr>
      </p:pic>
      <p:sp>
        <p:nvSpPr>
          <p:cNvPr id="9" name="TextBox 9"/>
          <p:cNvSpPr txBox="1"/>
          <p:nvPr/>
        </p:nvSpPr>
        <p:spPr>
          <a:xfrm>
            <a:off x="5447028" y="271462"/>
            <a:ext cx="7393944" cy="1514475"/>
          </a:xfrm>
          <a:prstGeom prst="rect">
            <a:avLst/>
          </a:prstGeom>
        </p:spPr>
        <p:txBody>
          <a:bodyPr lIns="0" tIns="0" rIns="0" bIns="0" rtlCol="0" anchor="t">
            <a:spAutoFit/>
          </a:bodyPr>
          <a:lstStyle/>
          <a:p>
            <a:pPr marL="0" lvl="0" indent="0" algn="ctr">
              <a:lnSpc>
                <a:spcPts val="11947"/>
              </a:lnSpc>
            </a:pPr>
            <a:r>
              <a:rPr lang="en-US" sz="9956" spc="-99">
                <a:solidFill>
                  <a:srgbClr val="000000"/>
                </a:solidFill>
                <a:latin typeface="Fira Sans Bold"/>
              </a:rPr>
              <a:t>Methods</a:t>
            </a:r>
          </a:p>
        </p:txBody>
      </p:sp>
      <p:sp>
        <p:nvSpPr>
          <p:cNvPr id="10" name="TextBox 10"/>
          <p:cNvSpPr txBox="1"/>
          <p:nvPr/>
        </p:nvSpPr>
        <p:spPr>
          <a:xfrm>
            <a:off x="4413264" y="1548931"/>
            <a:ext cx="9856440" cy="994244"/>
          </a:xfrm>
          <a:prstGeom prst="rect">
            <a:avLst/>
          </a:prstGeom>
        </p:spPr>
        <p:txBody>
          <a:bodyPr lIns="0" tIns="0" rIns="0" bIns="0" rtlCol="0" anchor="t">
            <a:spAutoFit/>
          </a:bodyPr>
          <a:lstStyle/>
          <a:p>
            <a:pPr algn="ctr">
              <a:lnSpc>
                <a:spcPts val="3999"/>
              </a:lnSpc>
            </a:pPr>
            <a:r>
              <a:rPr lang="en-US" sz="2856">
                <a:solidFill>
                  <a:srgbClr val="000000"/>
                </a:solidFill>
                <a:latin typeface="Fira Sans Bold"/>
              </a:rPr>
              <a:t>Renal cancer computer-assisted diagnosis (RC-CAD) system</a:t>
            </a:r>
          </a:p>
          <a:p>
            <a:pPr algn="ctr">
              <a:lnSpc>
                <a:spcPts val="3999"/>
              </a:lnSpc>
            </a:pPr>
            <a:endParaRPr lang="en-US" sz="2856">
              <a:solidFill>
                <a:srgbClr val="000000"/>
              </a:solidFill>
              <a:latin typeface="Fira Sans Bold"/>
            </a:endParaRPr>
          </a:p>
        </p:txBody>
      </p:sp>
      <p:sp>
        <p:nvSpPr>
          <p:cNvPr id="11" name="TextBox 11"/>
          <p:cNvSpPr txBox="1"/>
          <p:nvPr/>
        </p:nvSpPr>
        <p:spPr>
          <a:xfrm>
            <a:off x="1028700" y="4003523"/>
            <a:ext cx="5070617" cy="4482924"/>
          </a:xfrm>
          <a:prstGeom prst="rect">
            <a:avLst/>
          </a:prstGeom>
        </p:spPr>
        <p:txBody>
          <a:bodyPr lIns="0" tIns="0" rIns="0" bIns="0" rtlCol="0" anchor="t">
            <a:spAutoFit/>
          </a:bodyPr>
          <a:lstStyle/>
          <a:p>
            <a:pPr algn="ctr">
              <a:lnSpc>
                <a:spcPts val="4664"/>
              </a:lnSpc>
            </a:pPr>
            <a:r>
              <a:rPr lang="en-US" sz="3331">
                <a:solidFill>
                  <a:srgbClr val="000000"/>
                </a:solidFill>
                <a:latin typeface="Fira Sans Medium"/>
              </a:rPr>
              <a:t>Artificial neural network: </a:t>
            </a:r>
          </a:p>
          <a:p>
            <a:pPr>
              <a:lnSpc>
                <a:spcPts val="4664"/>
              </a:lnSpc>
            </a:pPr>
            <a:r>
              <a:rPr lang="en-US" sz="3331">
                <a:solidFill>
                  <a:srgbClr val="000000"/>
                </a:solidFill>
                <a:latin typeface="Fira Sans Medium"/>
              </a:rPr>
              <a:t>A multilayer perception ANN was used in the final two step classification system. </a:t>
            </a:r>
          </a:p>
          <a:p>
            <a:pPr algn="ctr">
              <a:lnSpc>
                <a:spcPts val="4104"/>
              </a:lnSpc>
            </a:pPr>
            <a:endParaRPr lang="en-US" sz="3331">
              <a:solidFill>
                <a:srgbClr val="000000"/>
              </a:solidFill>
              <a:latin typeface="Fira Sans Medium"/>
            </a:endParaRPr>
          </a:p>
          <a:p>
            <a:pPr>
              <a:lnSpc>
                <a:spcPts val="4104"/>
              </a:lnSpc>
            </a:pPr>
            <a:endParaRPr lang="en-US" sz="3331">
              <a:solidFill>
                <a:srgbClr val="000000"/>
              </a:solidFill>
              <a:latin typeface="Fira Sans Medium"/>
            </a:endParaRPr>
          </a:p>
          <a:p>
            <a:pPr algn="ctr">
              <a:lnSpc>
                <a:spcPts val="4104"/>
              </a:lnSpc>
            </a:pPr>
            <a:endParaRPr lang="en-US" sz="3331">
              <a:solidFill>
                <a:srgbClr val="000000"/>
              </a:solidFill>
              <a:latin typeface="Fira Sans Medium"/>
            </a:endParaRPr>
          </a:p>
        </p:txBody>
      </p:sp>
      <p:grpSp>
        <p:nvGrpSpPr>
          <p:cNvPr id="12" name="Group 12"/>
          <p:cNvGrpSpPr>
            <a:grpSpLocks noChangeAspect="1"/>
          </p:cNvGrpSpPr>
          <p:nvPr/>
        </p:nvGrpSpPr>
        <p:grpSpPr>
          <a:xfrm rot="873849">
            <a:off x="-1894158" y="9274139"/>
            <a:ext cx="3963917" cy="3432752"/>
            <a:chOff x="0" y="0"/>
            <a:chExt cx="6350000" cy="5499100"/>
          </a:xfrm>
        </p:grpSpPr>
        <p:sp>
          <p:nvSpPr>
            <p:cNvPr id="13" name="Freeform 13"/>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BB5759"/>
            </a:solidFill>
          </p:spPr>
        </p:sp>
      </p:gr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t="34026"/>
          <a:stretch>
            <a:fillRect/>
          </a:stretch>
        </p:blipFill>
        <p:spPr>
          <a:xfrm rot="605880" flipH="1">
            <a:off x="16335583" y="-479957"/>
            <a:ext cx="3904833" cy="222953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grpSp>
        <p:nvGrpSpPr>
          <p:cNvPr id="2" name="Group 2"/>
          <p:cNvGrpSpPr/>
          <p:nvPr/>
        </p:nvGrpSpPr>
        <p:grpSpPr>
          <a:xfrm rot="2300352">
            <a:off x="-11180817" y="-1835289"/>
            <a:ext cx="17754173" cy="15376771"/>
            <a:chOff x="0" y="0"/>
            <a:chExt cx="6202680" cy="5372100"/>
          </a:xfrm>
        </p:grpSpPr>
        <p:sp>
          <p:nvSpPr>
            <p:cNvPr id="3" name="Freeform 3"/>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86C7ED"/>
            </a:solidFill>
          </p:spPr>
        </p:sp>
      </p:grpSp>
      <p:sp>
        <p:nvSpPr>
          <p:cNvPr id="4" name="TextBox 4"/>
          <p:cNvSpPr txBox="1"/>
          <p:nvPr/>
        </p:nvSpPr>
        <p:spPr>
          <a:xfrm>
            <a:off x="5447028" y="271462"/>
            <a:ext cx="7393944" cy="1514475"/>
          </a:xfrm>
          <a:prstGeom prst="rect">
            <a:avLst/>
          </a:prstGeom>
        </p:spPr>
        <p:txBody>
          <a:bodyPr lIns="0" tIns="0" rIns="0" bIns="0" rtlCol="0" anchor="t">
            <a:spAutoFit/>
          </a:bodyPr>
          <a:lstStyle/>
          <a:p>
            <a:pPr marL="0" lvl="0" indent="0" algn="ctr">
              <a:lnSpc>
                <a:spcPts val="11947"/>
              </a:lnSpc>
            </a:pPr>
            <a:r>
              <a:rPr lang="en-US" sz="9956" spc="-99">
                <a:solidFill>
                  <a:srgbClr val="000000"/>
                </a:solidFill>
                <a:latin typeface="Fira Sans Bold"/>
              </a:rPr>
              <a:t>Results</a:t>
            </a:r>
          </a:p>
        </p:txBody>
      </p:sp>
      <p:sp>
        <p:nvSpPr>
          <p:cNvPr id="5" name="AutoShape 5"/>
          <p:cNvSpPr/>
          <p:nvPr/>
        </p:nvSpPr>
        <p:spPr>
          <a:xfrm>
            <a:off x="5891177" y="1691944"/>
            <a:ext cx="6452247" cy="0"/>
          </a:xfrm>
          <a:prstGeom prst="line">
            <a:avLst/>
          </a:prstGeom>
          <a:ln w="47625" cap="rnd">
            <a:solidFill>
              <a:srgbClr val="000000"/>
            </a:solidFill>
            <a:prstDash val="solid"/>
            <a:headEnd type="none" w="sm" len="sm"/>
            <a:tailEnd type="none" w="sm" len="sm"/>
          </a:ln>
        </p:spPr>
      </p:sp>
      <p:pic>
        <p:nvPicPr>
          <p:cNvPr id="6" name="Picture 6"/>
          <p:cNvPicPr>
            <a:picLocks noChangeAspect="1"/>
          </p:cNvPicPr>
          <p:nvPr/>
        </p:nvPicPr>
        <p:blipFill>
          <a:blip r:embed="rId2"/>
          <a:srcRect/>
          <a:stretch>
            <a:fillRect/>
          </a:stretch>
        </p:blipFill>
        <p:spPr>
          <a:xfrm>
            <a:off x="540140" y="5999635"/>
            <a:ext cx="4298805" cy="723647"/>
          </a:xfrm>
          <a:prstGeom prst="rect">
            <a:avLst/>
          </a:prstGeom>
        </p:spPr>
      </p:pic>
      <p:pic>
        <p:nvPicPr>
          <p:cNvPr id="7" name="Picture 7"/>
          <p:cNvPicPr>
            <a:picLocks noChangeAspect="1"/>
          </p:cNvPicPr>
          <p:nvPr/>
        </p:nvPicPr>
        <p:blipFill>
          <a:blip r:embed="rId3"/>
          <a:srcRect/>
          <a:stretch>
            <a:fillRect/>
          </a:stretch>
        </p:blipFill>
        <p:spPr>
          <a:xfrm>
            <a:off x="7230172" y="2509169"/>
            <a:ext cx="7415100" cy="6362484"/>
          </a:xfrm>
          <a:prstGeom prst="rect">
            <a:avLst/>
          </a:prstGeom>
        </p:spPr>
      </p:pic>
      <p:sp>
        <p:nvSpPr>
          <p:cNvPr id="8" name="TextBox 8"/>
          <p:cNvSpPr txBox="1"/>
          <p:nvPr/>
        </p:nvSpPr>
        <p:spPr>
          <a:xfrm>
            <a:off x="732695" y="3220128"/>
            <a:ext cx="4416315" cy="3141330"/>
          </a:xfrm>
          <a:prstGeom prst="rect">
            <a:avLst/>
          </a:prstGeom>
        </p:spPr>
        <p:txBody>
          <a:bodyPr lIns="0" tIns="0" rIns="0" bIns="0" rtlCol="0" anchor="t">
            <a:spAutoFit/>
          </a:bodyPr>
          <a:lstStyle/>
          <a:p>
            <a:pPr>
              <a:lnSpc>
                <a:spcPts val="3568"/>
              </a:lnSpc>
            </a:pPr>
            <a:r>
              <a:rPr lang="en-US" sz="2548">
                <a:solidFill>
                  <a:srgbClr val="000000"/>
                </a:solidFill>
                <a:latin typeface="Fira Sans Medium"/>
              </a:rPr>
              <a:t>Akaike’s information criterion (AIC) was used to compare the efficacy of each feature category. Sixteen models were created for both classification steps.</a:t>
            </a:r>
          </a:p>
          <a:p>
            <a:pPr algn="ctr">
              <a:lnSpc>
                <a:spcPts val="3568"/>
              </a:lnSpc>
            </a:pPr>
            <a:endParaRPr lang="en-US" sz="2548">
              <a:solidFill>
                <a:srgbClr val="000000"/>
              </a:solidFill>
              <a:latin typeface="Fira Sans Medium"/>
            </a:endParaRPr>
          </a:p>
        </p:txBody>
      </p:sp>
      <p:sp>
        <p:nvSpPr>
          <p:cNvPr id="9" name="TextBox 9"/>
          <p:cNvSpPr txBox="1"/>
          <p:nvPr/>
        </p:nvSpPr>
        <p:spPr>
          <a:xfrm>
            <a:off x="6768876" y="8824028"/>
            <a:ext cx="8337693" cy="950820"/>
          </a:xfrm>
          <a:prstGeom prst="rect">
            <a:avLst/>
          </a:prstGeom>
        </p:spPr>
        <p:txBody>
          <a:bodyPr lIns="0" tIns="0" rIns="0" bIns="0" rtlCol="0" anchor="t">
            <a:spAutoFit/>
          </a:bodyPr>
          <a:lstStyle/>
          <a:p>
            <a:pPr algn="ctr">
              <a:lnSpc>
                <a:spcPts val="2508"/>
              </a:lnSpc>
            </a:pPr>
            <a:r>
              <a:rPr lang="en-US" sz="1791">
                <a:solidFill>
                  <a:srgbClr val="000000"/>
                </a:solidFill>
                <a:latin typeface="Fira Sans Light"/>
              </a:rPr>
              <a:t>Table 1. Candidate models for predicting RCC based on features derived from imaging data. Bullets indicate feature sets that are included in the model</a:t>
            </a:r>
          </a:p>
          <a:p>
            <a:pPr algn="ctr">
              <a:lnSpc>
                <a:spcPts val="2508"/>
              </a:lnSpc>
            </a:pPr>
            <a:endParaRPr lang="en-US" sz="1791">
              <a:solidFill>
                <a:srgbClr val="000000"/>
              </a:solidFill>
              <a:latin typeface="Fira Sans Light"/>
            </a:endParaRPr>
          </a:p>
        </p:txBody>
      </p:sp>
      <p:sp>
        <p:nvSpPr>
          <p:cNvPr id="10" name="TextBox 10"/>
          <p:cNvSpPr txBox="1"/>
          <p:nvPr/>
        </p:nvSpPr>
        <p:spPr>
          <a:xfrm>
            <a:off x="5891177" y="1885599"/>
            <a:ext cx="10538441" cy="1180465"/>
          </a:xfrm>
          <a:prstGeom prst="rect">
            <a:avLst/>
          </a:prstGeom>
        </p:spPr>
        <p:txBody>
          <a:bodyPr lIns="0" tIns="0" rIns="0" bIns="0" rtlCol="0" anchor="t">
            <a:spAutoFit/>
          </a:bodyPr>
          <a:lstStyle/>
          <a:p>
            <a:pPr algn="ctr">
              <a:lnSpc>
                <a:spcPts val="4759"/>
              </a:lnSpc>
            </a:pPr>
            <a:r>
              <a:rPr lang="en-US" sz="3399">
                <a:solidFill>
                  <a:srgbClr val="000000"/>
                </a:solidFill>
                <a:latin typeface="Open Sans Light Bold"/>
              </a:rPr>
              <a:t>First Stage Classification: Malignant vs. Benign </a:t>
            </a:r>
          </a:p>
          <a:p>
            <a:pPr algn="ctr">
              <a:lnSpc>
                <a:spcPts val="4759"/>
              </a:lnSpc>
            </a:pPr>
            <a:endParaRPr lang="en-US" sz="3399">
              <a:solidFill>
                <a:srgbClr val="000000"/>
              </a:solidFill>
              <a:latin typeface="Open Sans Light Bold"/>
            </a:endParaR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4026"/>
          <a:stretch>
            <a:fillRect/>
          </a:stretch>
        </p:blipFill>
        <p:spPr>
          <a:xfrm rot="605880" flipH="1">
            <a:off x="16335583" y="-479957"/>
            <a:ext cx="3904833" cy="222953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896</Words>
  <Application>Microsoft Office PowerPoint</Application>
  <PresentationFormat>Custom</PresentationFormat>
  <Paragraphs>105</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Fira Sans Medium</vt:lpstr>
      <vt:lpstr>Fira Sans Bold</vt:lpstr>
      <vt:lpstr>Times Neue Roman Bold</vt:lpstr>
      <vt:lpstr>Fira Sans Light</vt:lpstr>
      <vt:lpstr>Arimo</vt:lpstr>
      <vt:lpstr>Open Sans Light Bold</vt:lpstr>
      <vt:lpstr>Arial</vt:lpstr>
      <vt:lpstr>Fira Sans Medium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Machine Learning-Based CAD System for Early Detection and Classification of Renal Tumors</dc:title>
  <dc:creator>Skyllar S. Gayhart</dc:creator>
  <cp:lastModifiedBy>Skyllar S. Gayhart</cp:lastModifiedBy>
  <cp:revision>2</cp:revision>
  <dcterms:created xsi:type="dcterms:W3CDTF">2006-08-16T00:00:00Z</dcterms:created>
  <dcterms:modified xsi:type="dcterms:W3CDTF">2021-11-04T01:35:59Z</dcterms:modified>
  <dc:identifier>DAEtCGqj-yA</dc:identifier>
</cp:coreProperties>
</file>