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Playfair Display"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varScale="1">
        <p:scale>
          <a:sx n="154" d="100"/>
          <a:sy n="154" d="100"/>
        </p:scale>
        <p:origin x="3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both of ourselves, what we are doing, and why we are interested in this.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6b1442c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6b1442c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ae4869b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ae4869b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6b1442cb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6b1442cb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6b1442cb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6b1442cb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6b1442cb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6b1442c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99ecb93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99ecb93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6b1442cb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6b1442c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6b1442cb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6b1442cb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rgbClr val="9FC5E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dia.defense.gov/2011/Sep/16/2000218592/-1/-1/0/110916-F-FC540-001.JP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verywellmind.com/what-is-cognitive-behavior-therapy-279574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maxpixel.net/static/photo/1x/Mind-Brain-Communication-Psychology-Thought-4521081.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p0.pikrepo.com/preview/925/173/question-mark-drawing.jp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maxpixel.net/static/photo/1x/Improvement-Progress-Graph-Growth-Success-Business-3936332.jp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s://media.defense.gov/2021/May/27/2002731627/-1/-1/0/200518-N-YG104-0002.JPG"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1979"/>
              <a:t>Is Dialectical Behavioral Therapy (DBT) an Effective Treatment for Suicidality?</a:t>
            </a:r>
            <a:endParaRPr sz="1979"/>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lnSpcReduction="10000"/>
          </a:bodyPr>
          <a:lstStyle/>
          <a:p>
            <a:pPr marL="0" lvl="0" indent="0" algn="ctr" rtl="0">
              <a:spcBef>
                <a:spcPts val="0"/>
              </a:spcBef>
              <a:spcAft>
                <a:spcPts val="0"/>
              </a:spcAft>
              <a:buNone/>
            </a:pPr>
            <a:r>
              <a:rPr lang="en"/>
              <a:t>By: Jarrod Mask &amp; Hunter Bowling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Suicide Statistics </a:t>
            </a:r>
            <a:endParaRPr dirty="0"/>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dirty="0"/>
              <a:t>According to the Center of Disease Control and Prevention (CDC), in 2019 Suicide was the tenth leading cause of death overall in the United States</a:t>
            </a:r>
            <a:endParaRPr dirty="0"/>
          </a:p>
          <a:p>
            <a:pPr marL="457200" lvl="0" indent="-342900" algn="l" rtl="0">
              <a:lnSpc>
                <a:spcPct val="150000"/>
              </a:lnSpc>
              <a:spcBef>
                <a:spcPts val="0"/>
              </a:spcBef>
              <a:spcAft>
                <a:spcPts val="0"/>
              </a:spcAft>
              <a:buSzPts val="1800"/>
              <a:buChar char="●"/>
            </a:pPr>
            <a:r>
              <a:rPr lang="en" dirty="0"/>
              <a:t>Globally, it is roughly 800,000 people who die by taking their own life.</a:t>
            </a:r>
            <a:endParaRPr dirty="0"/>
          </a:p>
          <a:p>
            <a:pPr marL="457200" lvl="0" indent="-342900" algn="l" rtl="0">
              <a:lnSpc>
                <a:spcPct val="150000"/>
              </a:lnSpc>
              <a:spcBef>
                <a:spcPts val="0"/>
              </a:spcBef>
              <a:spcAft>
                <a:spcPts val="0"/>
              </a:spcAft>
              <a:buSzPts val="1800"/>
              <a:buChar char="●"/>
            </a:pPr>
            <a:r>
              <a:rPr lang="en" dirty="0"/>
              <a:t>Importance: DBT was originally developed for treatment of Borderline Personality Disorder</a:t>
            </a:r>
            <a:endParaRPr dirty="0"/>
          </a:p>
          <a:p>
            <a:pPr marL="914400" lvl="0" indent="0" algn="l" rtl="0">
              <a:lnSpc>
                <a:spcPct val="150000"/>
              </a:lnSpc>
              <a:spcBef>
                <a:spcPts val="0"/>
              </a:spcBef>
              <a:spcAft>
                <a:spcPts val="0"/>
              </a:spcAft>
              <a:buNone/>
            </a:pPr>
            <a:endParaRPr dirty="0"/>
          </a:p>
        </p:txBody>
      </p:sp>
      <p:pic>
        <p:nvPicPr>
          <p:cNvPr id="67" name="Google Shape;67;p14" descr="https://media.defense.gov/2011/Sep/16/2000218592/-1/-1/0/110916-F-FC540-001.JPG">
            <a:hlinkClick r:id="rId3"/>
          </p:cNvPr>
          <p:cNvPicPr preferRelativeResize="0"/>
          <p:nvPr/>
        </p:nvPicPr>
        <p:blipFill>
          <a:blip r:embed="rId4">
            <a:alphaModFix/>
          </a:blip>
          <a:stretch>
            <a:fillRect/>
          </a:stretch>
        </p:blipFill>
        <p:spPr>
          <a:xfrm>
            <a:off x="3837075" y="3053700"/>
            <a:ext cx="3517124" cy="1782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DBT?</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DBT stands for Dialectical Behavioral Therapy</a:t>
            </a:r>
            <a:endParaRPr/>
          </a:p>
          <a:p>
            <a:pPr marL="457200" lvl="0" indent="-342900" algn="l" rtl="0">
              <a:lnSpc>
                <a:spcPct val="150000"/>
              </a:lnSpc>
              <a:spcBef>
                <a:spcPts val="0"/>
              </a:spcBef>
              <a:spcAft>
                <a:spcPts val="0"/>
              </a:spcAft>
              <a:buSzPts val="1800"/>
              <a:buChar char="●"/>
            </a:pPr>
            <a:r>
              <a:rPr lang="en"/>
              <a:t>DBT defined as  “Dialectical behavior therapy (DBT) is a modified type of </a:t>
            </a:r>
            <a:r>
              <a:rPr lang="en" u="sng">
                <a:hlinkClick r:id="rId3"/>
              </a:rPr>
              <a:t>cognitive behavioral therapy</a:t>
            </a:r>
            <a:r>
              <a:rPr lang="en"/>
              <a:t> (CBT). Its main goals are to teach people how to live in the moment, develop healthy ways to cope with stress, regulate their emotions, and improve their relationships with others” (Schimelpfening,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wanted to know </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4330" algn="l" rtl="0">
              <a:lnSpc>
                <a:spcPct val="100000"/>
              </a:lnSpc>
              <a:spcBef>
                <a:spcPts val="0"/>
              </a:spcBef>
              <a:spcAft>
                <a:spcPts val="0"/>
              </a:spcAft>
              <a:buSzPts val="1980"/>
              <a:buChar char="●"/>
            </a:pPr>
            <a:r>
              <a:rPr lang="en" sz="1979">
                <a:solidFill>
                  <a:schemeClr val="accent2"/>
                </a:solidFill>
              </a:rPr>
              <a:t>Is Dialectical Behavioral Therapy (</a:t>
            </a:r>
            <a:r>
              <a:rPr lang="en" sz="1979">
                <a:solidFill>
                  <a:schemeClr val="accent1"/>
                </a:solidFill>
              </a:rPr>
              <a:t>DBT</a:t>
            </a:r>
            <a:r>
              <a:rPr lang="en" sz="1979">
                <a:solidFill>
                  <a:schemeClr val="accent2"/>
                </a:solidFill>
              </a:rPr>
              <a:t>) an Effective Treatment for Suicidality?</a:t>
            </a:r>
            <a:endParaRPr>
              <a:solidFill>
                <a:schemeClr val="accent2"/>
              </a:solidFill>
            </a:endParaRPr>
          </a:p>
          <a:p>
            <a:pPr marL="0" lvl="0" indent="0" algn="l" rtl="0">
              <a:spcBef>
                <a:spcPts val="0"/>
              </a:spcBef>
              <a:spcAft>
                <a:spcPts val="1200"/>
              </a:spcAft>
              <a:buNone/>
            </a:pPr>
            <a:endParaRPr/>
          </a:p>
        </p:txBody>
      </p:sp>
      <p:pic>
        <p:nvPicPr>
          <p:cNvPr id="80" name="Google Shape;80;p16"/>
          <p:cNvPicPr preferRelativeResize="0"/>
          <p:nvPr/>
        </p:nvPicPr>
        <p:blipFill>
          <a:blip r:embed="rId3">
            <a:alphaModFix/>
          </a:blip>
          <a:stretch>
            <a:fillRect/>
          </a:stretch>
        </p:blipFill>
        <p:spPr>
          <a:xfrm>
            <a:off x="2178225" y="2138750"/>
            <a:ext cx="4167350" cy="208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 </a:t>
            </a:r>
            <a:endParaRPr/>
          </a:p>
        </p:txBody>
      </p:sp>
      <p:sp>
        <p:nvSpPr>
          <p:cNvPr id="86" name="Google Shape;86;p17"/>
          <p:cNvSpPr txBox="1">
            <a:spLocks noGrp="1"/>
          </p:cNvSpPr>
          <p:nvPr>
            <p:ph type="body" idx="1"/>
          </p:nvPr>
        </p:nvSpPr>
        <p:spPr>
          <a:xfrm>
            <a:off x="311700" y="1152475"/>
            <a:ext cx="8520600" cy="174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First, it was important to research our topic to see if their were similar studies out there</a:t>
            </a:r>
            <a:endParaRPr/>
          </a:p>
          <a:p>
            <a:pPr marL="457200" lvl="0" indent="-342900" algn="l" rtl="0">
              <a:spcBef>
                <a:spcPts val="0"/>
              </a:spcBef>
              <a:spcAft>
                <a:spcPts val="0"/>
              </a:spcAft>
              <a:buSzPts val="1800"/>
              <a:buChar char="●"/>
            </a:pPr>
            <a:r>
              <a:rPr lang="en"/>
              <a:t>Second, we reviewed the data and compiled it from all of the articles we chose. Then, we completed meta-analyses to get completed results that we were able to draw conclusions from</a:t>
            </a:r>
            <a:endParaRPr/>
          </a:p>
        </p:txBody>
      </p:sp>
      <p:pic>
        <p:nvPicPr>
          <p:cNvPr id="87" name="Google Shape;87;p17"/>
          <p:cNvPicPr preferRelativeResize="0"/>
          <p:nvPr/>
        </p:nvPicPr>
        <p:blipFill>
          <a:blip r:embed="rId3">
            <a:alphaModFix/>
          </a:blip>
          <a:stretch>
            <a:fillRect/>
          </a:stretch>
        </p:blipFill>
        <p:spPr>
          <a:xfrm>
            <a:off x="2330625" y="2896675"/>
            <a:ext cx="3454998" cy="194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 Continued </a:t>
            </a:r>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included 13  studies that compared effectiveness in  treatments (DBT, CBT, and CAMS)</a:t>
            </a:r>
            <a:endParaRPr/>
          </a:p>
          <a:p>
            <a:pPr marL="457200" lvl="0" indent="-342900" algn="l" rtl="0">
              <a:spcBef>
                <a:spcPts val="0"/>
              </a:spcBef>
              <a:spcAft>
                <a:spcPts val="0"/>
              </a:spcAft>
              <a:buSzPts val="1800"/>
              <a:buChar char="●"/>
            </a:pPr>
            <a:r>
              <a:rPr lang="en"/>
              <a:t>Although our meta analysis did show the effectiveness between DBT compared to  the other studies, this was not our primary interest.</a:t>
            </a:r>
            <a:endParaRPr/>
          </a:p>
        </p:txBody>
      </p:sp>
      <p:pic>
        <p:nvPicPr>
          <p:cNvPr id="94" name="Google Shape;94;p18" descr="https://www.maxpixel.net/static/photo/1x/Mind-Brain-Communication-Psychology-Thought-4521081.jpg">
            <a:hlinkClick r:id="rId3"/>
          </p:cNvPr>
          <p:cNvPicPr preferRelativeResize="0"/>
          <p:nvPr/>
        </p:nvPicPr>
        <p:blipFill>
          <a:blip r:embed="rId4">
            <a:alphaModFix/>
          </a:blip>
          <a:stretch>
            <a:fillRect/>
          </a:stretch>
        </p:blipFill>
        <p:spPr>
          <a:xfrm>
            <a:off x="2263575" y="2571750"/>
            <a:ext cx="3877225" cy="232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different approach to data collection?</a:t>
            </a:r>
            <a:endParaRPr/>
          </a:p>
        </p:txBody>
      </p:sp>
      <p:sp>
        <p:nvSpPr>
          <p:cNvPr id="100" name="Google Shape;100;p19"/>
          <p:cNvSpPr txBox="1">
            <a:spLocks noGrp="1"/>
          </p:cNvSpPr>
          <p:nvPr>
            <p:ph type="body" idx="1"/>
          </p:nvPr>
        </p:nvSpPr>
        <p:spPr>
          <a:xfrm>
            <a:off x="255675" y="121972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Not much available data</a:t>
            </a:r>
            <a:endParaRPr/>
          </a:p>
          <a:p>
            <a:pPr marL="457200" lvl="0" indent="-342900" algn="l" rtl="0">
              <a:spcBef>
                <a:spcPts val="0"/>
              </a:spcBef>
              <a:spcAft>
                <a:spcPts val="0"/>
              </a:spcAft>
              <a:buSzPts val="1800"/>
              <a:buChar char="●"/>
            </a:pPr>
            <a:r>
              <a:rPr lang="en"/>
              <a:t>Was the data  we used the most appropriate for exploring our hypothesis?</a:t>
            </a:r>
            <a:endParaRPr/>
          </a:p>
        </p:txBody>
      </p:sp>
      <p:pic>
        <p:nvPicPr>
          <p:cNvPr id="101" name="Google Shape;101;p19" descr="https://p0.pikrepo.com/preview/925/173/question-mark-drawing.jpg">
            <a:hlinkClick r:id="rId3"/>
          </p:cNvPr>
          <p:cNvPicPr preferRelativeResize="0"/>
          <p:nvPr/>
        </p:nvPicPr>
        <p:blipFill>
          <a:blip r:embed="rId4">
            <a:alphaModFix/>
          </a:blip>
          <a:stretch>
            <a:fillRect/>
          </a:stretch>
        </p:blipFill>
        <p:spPr>
          <a:xfrm>
            <a:off x="4874550" y="2475350"/>
            <a:ext cx="4269450" cy="258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title="Effect Sizes of The Correlation Between DBT and Suicidality "/>
          <p:cNvPicPr preferRelativeResize="0"/>
          <p:nvPr/>
        </p:nvPicPr>
        <p:blipFill>
          <a:blip r:embed="rId3">
            <a:alphaModFix/>
          </a:blip>
          <a:stretch>
            <a:fillRect/>
          </a:stretch>
        </p:blipFill>
        <p:spPr>
          <a:xfrm>
            <a:off x="1566725" y="1075125"/>
            <a:ext cx="5860401" cy="3623676"/>
          </a:xfrm>
          <a:prstGeom prst="rect">
            <a:avLst/>
          </a:prstGeom>
          <a:noFill/>
          <a:ln>
            <a:noFill/>
          </a:ln>
        </p:spPr>
      </p:pic>
      <p:sp>
        <p:nvSpPr>
          <p:cNvPr id="107" name="Google Shape;107;p20"/>
          <p:cNvSpPr txBox="1"/>
          <p:nvPr/>
        </p:nvSpPr>
        <p:spPr>
          <a:xfrm>
            <a:off x="589925" y="363025"/>
            <a:ext cx="75027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chemeClr val="dk1"/>
                </a:solidFill>
                <a:latin typeface="Playfair Display"/>
                <a:ea typeface="Playfair Display"/>
                <a:cs typeface="Playfair Display"/>
                <a:sym typeface="Playfair Display"/>
              </a:rPr>
              <a:t>Results</a:t>
            </a:r>
            <a:endParaRPr sz="32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sz="32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Lato"/>
              <a:ea typeface="Lato"/>
              <a:cs typeface="Lato"/>
              <a:sym typeface="Lato"/>
            </a:endParaRPr>
          </a:p>
        </p:txBody>
      </p:sp>
      <p:sp>
        <p:nvSpPr>
          <p:cNvPr id="108" name="Google Shape;108;p20"/>
          <p:cNvSpPr txBox="1"/>
          <p:nvPr/>
        </p:nvSpPr>
        <p:spPr>
          <a:xfrm>
            <a:off x="105875" y="3214375"/>
            <a:ext cx="1535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Lato"/>
                <a:ea typeface="Lato"/>
                <a:cs typeface="Lato"/>
                <a:sym typeface="Lato"/>
              </a:rPr>
              <a:t>Cohen’s </a:t>
            </a:r>
            <a:r>
              <a:rPr lang="en" sz="1000" b="1" i="1">
                <a:latin typeface="Lato"/>
                <a:ea typeface="Lato"/>
                <a:cs typeface="Lato"/>
                <a:sym typeface="Lato"/>
              </a:rPr>
              <a:t>d </a:t>
            </a:r>
            <a:r>
              <a:rPr lang="en" sz="1000" b="1">
                <a:latin typeface="Lato"/>
                <a:ea typeface="Lato"/>
                <a:cs typeface="Lato"/>
                <a:sym typeface="Lato"/>
              </a:rPr>
              <a:t>Effect Sizes: </a:t>
            </a:r>
            <a:endParaRPr sz="1000" b="1">
              <a:latin typeface="Lato"/>
              <a:ea typeface="Lato"/>
              <a:cs typeface="Lato"/>
              <a:sym typeface="Lato"/>
            </a:endParaRPr>
          </a:p>
          <a:p>
            <a:pPr marL="0" lvl="0" indent="0" algn="l" rtl="0">
              <a:spcBef>
                <a:spcPts val="0"/>
              </a:spcBef>
              <a:spcAft>
                <a:spcPts val="0"/>
              </a:spcAft>
              <a:buNone/>
            </a:pPr>
            <a:r>
              <a:rPr lang="en" sz="1000">
                <a:latin typeface="Lato"/>
                <a:ea typeface="Lato"/>
                <a:cs typeface="Lato"/>
                <a:sym typeface="Lato"/>
              </a:rPr>
              <a:t>Strong 0.80</a:t>
            </a:r>
            <a:endParaRPr sz="1000">
              <a:latin typeface="Lato"/>
              <a:ea typeface="Lato"/>
              <a:cs typeface="Lato"/>
              <a:sym typeface="Lato"/>
            </a:endParaRPr>
          </a:p>
          <a:p>
            <a:pPr marL="0" lvl="0" indent="0" algn="l" rtl="0">
              <a:spcBef>
                <a:spcPts val="0"/>
              </a:spcBef>
              <a:spcAft>
                <a:spcPts val="0"/>
              </a:spcAft>
              <a:buNone/>
            </a:pPr>
            <a:r>
              <a:rPr lang="en" sz="1000">
                <a:latin typeface="Lato"/>
                <a:ea typeface="Lato"/>
                <a:cs typeface="Lato"/>
                <a:sym typeface="Lato"/>
              </a:rPr>
              <a:t>Mod.  0.50</a:t>
            </a:r>
            <a:endParaRPr sz="1000">
              <a:latin typeface="Lato"/>
              <a:ea typeface="Lato"/>
              <a:cs typeface="Lato"/>
              <a:sym typeface="Lato"/>
            </a:endParaRPr>
          </a:p>
          <a:p>
            <a:pPr marL="0" lvl="0" indent="0" algn="l" rtl="0">
              <a:spcBef>
                <a:spcPts val="0"/>
              </a:spcBef>
              <a:spcAft>
                <a:spcPts val="0"/>
              </a:spcAft>
              <a:buNone/>
            </a:pPr>
            <a:r>
              <a:rPr lang="en" sz="1000">
                <a:latin typeface="Lato"/>
                <a:ea typeface="Lato"/>
                <a:cs typeface="Lato"/>
                <a:sym typeface="Lato"/>
              </a:rPr>
              <a:t>Weak 0.20 </a:t>
            </a:r>
            <a:endParaRPr sz="1000">
              <a:latin typeface="Lato"/>
              <a:ea typeface="Lato"/>
              <a:cs typeface="Lato"/>
              <a:sym typeface="Lato"/>
            </a:endParaRPr>
          </a:p>
        </p:txBody>
      </p:sp>
      <p:sp>
        <p:nvSpPr>
          <p:cNvPr id="109" name="Google Shape;109;p20"/>
          <p:cNvSpPr txBox="1"/>
          <p:nvPr/>
        </p:nvSpPr>
        <p:spPr>
          <a:xfrm>
            <a:off x="7691850" y="1142050"/>
            <a:ext cx="1368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Lato"/>
                <a:ea typeface="Lato"/>
                <a:cs typeface="Lato"/>
                <a:sym typeface="Lato"/>
              </a:rPr>
              <a:t>Final Result:</a:t>
            </a:r>
            <a:endParaRPr sz="1000" b="1">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n" sz="1000">
                <a:latin typeface="Lato"/>
                <a:ea typeface="Lato"/>
                <a:cs typeface="Lato"/>
                <a:sym typeface="Lato"/>
              </a:rPr>
              <a:t>Cohen’s </a:t>
            </a:r>
            <a:r>
              <a:rPr lang="en" sz="1000" i="1">
                <a:latin typeface="Lato"/>
                <a:ea typeface="Lato"/>
                <a:cs typeface="Lato"/>
                <a:sym typeface="Lato"/>
              </a:rPr>
              <a:t>d</a:t>
            </a:r>
            <a:r>
              <a:rPr lang="en" sz="1000">
                <a:latin typeface="Lato"/>
                <a:ea typeface="Lato"/>
                <a:cs typeface="Lato"/>
                <a:sym typeface="Lato"/>
              </a:rPr>
              <a:t>= 0.83</a:t>
            </a:r>
            <a:endParaRPr sz="1000">
              <a:latin typeface="Lato"/>
              <a:ea typeface="Lato"/>
              <a:cs typeface="Lato"/>
              <a:sym typeface="Lato"/>
            </a:endParaRPr>
          </a:p>
          <a:p>
            <a:pPr marL="0" lvl="0" indent="0" algn="l" rtl="0">
              <a:spcBef>
                <a:spcPts val="0"/>
              </a:spcBef>
              <a:spcAft>
                <a:spcPts val="0"/>
              </a:spcAft>
              <a:buNone/>
            </a:pPr>
            <a:r>
              <a:rPr lang="en" sz="1000">
                <a:latin typeface="Lato"/>
                <a:ea typeface="Lato"/>
                <a:cs typeface="Lato"/>
                <a:sym typeface="Lato"/>
              </a:rPr>
              <a:t>Strong Effect Size</a:t>
            </a:r>
            <a:endParaRPr sz="10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6867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 </a:t>
            </a:r>
            <a:endParaRPr/>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DBT is effective in treating suicidality!</a:t>
            </a:r>
            <a:endParaRPr/>
          </a:p>
          <a:p>
            <a:pPr marL="457200" lvl="0" indent="-342900" algn="l" rtl="0">
              <a:spcBef>
                <a:spcPts val="0"/>
              </a:spcBef>
              <a:spcAft>
                <a:spcPts val="0"/>
              </a:spcAft>
              <a:buSzPts val="1800"/>
              <a:buChar char="●"/>
            </a:pPr>
            <a:r>
              <a:rPr lang="en"/>
              <a:t>The treatment of suicidality stands to be improved significantly.</a:t>
            </a:r>
            <a:endParaRPr/>
          </a:p>
          <a:p>
            <a:pPr marL="457200" lvl="0" indent="-342900" algn="l" rtl="0">
              <a:spcBef>
                <a:spcPts val="0"/>
              </a:spcBef>
              <a:spcAft>
                <a:spcPts val="0"/>
              </a:spcAft>
              <a:buSzPts val="1800"/>
              <a:buChar char="●"/>
            </a:pPr>
            <a:r>
              <a:rPr lang="en"/>
              <a:t>Not any one person is the same- it is important to have as many treatment modalities as possible</a:t>
            </a:r>
            <a:endParaRPr/>
          </a:p>
          <a:p>
            <a:pPr marL="457200" lvl="0" indent="0" algn="l" rtl="0">
              <a:spcBef>
                <a:spcPts val="1200"/>
              </a:spcBef>
              <a:spcAft>
                <a:spcPts val="1200"/>
              </a:spcAft>
              <a:buNone/>
            </a:pPr>
            <a:endParaRPr sz="2400"/>
          </a:p>
        </p:txBody>
      </p:sp>
      <p:pic>
        <p:nvPicPr>
          <p:cNvPr id="116" name="Google Shape;116;p21" descr="https://www.maxpixel.net/static/photo/1x/Improvement-Progress-Graph-Growth-Success-Business-3936332.jpg">
            <a:hlinkClick r:id="rId3"/>
          </p:cNvPr>
          <p:cNvPicPr preferRelativeResize="0"/>
          <p:nvPr/>
        </p:nvPicPr>
        <p:blipFill>
          <a:blip r:embed="rId4">
            <a:alphaModFix/>
          </a:blip>
          <a:stretch>
            <a:fillRect/>
          </a:stretch>
        </p:blipFill>
        <p:spPr>
          <a:xfrm>
            <a:off x="5412450" y="2717425"/>
            <a:ext cx="3731551" cy="2238925"/>
          </a:xfrm>
          <a:prstGeom prst="rect">
            <a:avLst/>
          </a:prstGeom>
          <a:noFill/>
          <a:ln>
            <a:noFill/>
          </a:ln>
        </p:spPr>
      </p:pic>
      <p:pic>
        <p:nvPicPr>
          <p:cNvPr id="117" name="Google Shape;117;p21" descr="https://media.defense.gov/2021/May/27/2002731627/-1/-1/0/200518-N-YG104-0002.JPG">
            <a:hlinkClick r:id="rId5"/>
          </p:cNvPr>
          <p:cNvPicPr preferRelativeResize="0"/>
          <p:nvPr/>
        </p:nvPicPr>
        <p:blipFill rotWithShape="1">
          <a:blip r:embed="rId6">
            <a:alphaModFix/>
          </a:blip>
          <a:srcRect r="1652" b="18705"/>
          <a:stretch/>
        </p:blipFill>
        <p:spPr>
          <a:xfrm>
            <a:off x="626000" y="2633400"/>
            <a:ext cx="3731549" cy="232295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Words>
  <Application>Microsoft Macintosh PowerPoint</Application>
  <PresentationFormat>On-screen Show (16:9)</PresentationFormat>
  <Paragraphs>34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Playfair Display</vt:lpstr>
      <vt:lpstr>Lato</vt:lpstr>
      <vt:lpstr>Arial</vt:lpstr>
      <vt:lpstr>Coral</vt:lpstr>
      <vt:lpstr>Is Dialectical Behavioral Therapy (DBT) an Effective Treatment for Suicidality?</vt:lpstr>
      <vt:lpstr>Suicide Statistics </vt:lpstr>
      <vt:lpstr>What is DBT?</vt:lpstr>
      <vt:lpstr>What we wanted to know </vt:lpstr>
      <vt:lpstr>Method </vt:lpstr>
      <vt:lpstr>Method Continued </vt:lpstr>
      <vt:lpstr>A different approach to data collection?</vt:lpstr>
      <vt:lpstr>PowerPoint Presentation</vt:lpstr>
      <vt:lpstr>Implications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Dialectical Behavioral Therapy (DBT) an Effective Treatment for Suicidality?</dc:title>
  <cp:lastModifiedBy>Jarrod.Mask</cp:lastModifiedBy>
  <cp:revision>1</cp:revision>
  <dcterms:modified xsi:type="dcterms:W3CDTF">2021-11-01T22:31:13Z</dcterms:modified>
</cp:coreProperties>
</file>