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16"/>
  </p:notesMasterIdLst>
  <p:sldIdLst>
    <p:sldId id="256" r:id="rId2"/>
    <p:sldId id="257" r:id="rId3"/>
    <p:sldId id="291" r:id="rId4"/>
    <p:sldId id="285" r:id="rId5"/>
    <p:sldId id="260" r:id="rId6"/>
    <p:sldId id="283" r:id="rId7"/>
    <p:sldId id="286" r:id="rId8"/>
    <p:sldId id="294" r:id="rId9"/>
    <p:sldId id="292" r:id="rId10"/>
    <p:sldId id="287" r:id="rId11"/>
    <p:sldId id="303" r:id="rId12"/>
    <p:sldId id="302" r:id="rId13"/>
    <p:sldId id="304" r:id="rId14"/>
    <p:sldId id="29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2" autoAdjust="0"/>
    <p:restoredTop sz="76837" autoAdjust="0"/>
  </p:normalViewPr>
  <p:slideViewPr>
    <p:cSldViewPr snapToGrid="0">
      <p:cViewPr>
        <p:scale>
          <a:sx n="56" d="100"/>
          <a:sy n="56" d="100"/>
        </p:scale>
        <p:origin x="870" y="1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412612-1D2A-404E-9018-A5A95D2385E6}" type="datetimeFigureOut">
              <a:rPr lang="en-US"/>
              <a:t>11/3/2021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5A3086-7D29-4EE9-99CA-D728908AE123}" type="slidenum">
              <a:rPr lang="en-US"/>
              <a:t>‹#›</a:t>
            </a:fld>
            <a:endParaRPr lang="en-US"/>
          </a:p>
        </p:txBody>
      </p:sp>
    </p:spTree>
    <p:extLst>
      <p:ext uri="{BB962C8B-B14F-4D97-AF65-F5344CB8AC3E}">
        <p14:creationId xmlns:p14="http://schemas.microsoft.com/office/powerpoint/2010/main" val="3813572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that we understand the game I would like to define a few key concepts I use in my research.</a:t>
            </a:r>
          </a:p>
        </p:txBody>
      </p:sp>
      <p:sp>
        <p:nvSpPr>
          <p:cNvPr id="4" name="Slide Number Placeholder 3"/>
          <p:cNvSpPr>
            <a:spLocks noGrp="1"/>
          </p:cNvSpPr>
          <p:nvPr>
            <p:ph type="sldNum" sz="quarter" idx="5"/>
          </p:nvPr>
        </p:nvSpPr>
        <p:spPr/>
        <p:txBody>
          <a:bodyPr/>
          <a:lstStyle/>
          <a:p>
            <a:fld id="{E35A3086-7D29-4EE9-99CA-D728908AE123}" type="slidenum">
              <a:rPr lang="en-US" smtClean="0"/>
              <a:t>2</a:t>
            </a:fld>
            <a:endParaRPr lang="en-US"/>
          </a:p>
        </p:txBody>
      </p:sp>
    </p:spTree>
    <p:extLst>
      <p:ext uri="{BB962C8B-B14F-4D97-AF65-F5344CB8AC3E}">
        <p14:creationId xmlns:p14="http://schemas.microsoft.com/office/powerpoint/2010/main" val="7253726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put the state of a game in more general terms…</a:t>
            </a:r>
          </a:p>
          <a:p>
            <a:endParaRPr lang="en-US" dirty="0"/>
          </a:p>
          <a:p>
            <a:r>
              <a:rPr lang="en-US" dirty="0"/>
              <a:t>Thinking of the game in this manner leads to our general recursion formula.</a:t>
            </a:r>
          </a:p>
        </p:txBody>
      </p:sp>
      <p:sp>
        <p:nvSpPr>
          <p:cNvPr id="4" name="Slide Number Placeholder 3"/>
          <p:cNvSpPr>
            <a:spLocks noGrp="1"/>
          </p:cNvSpPr>
          <p:nvPr>
            <p:ph type="sldNum" sz="quarter" idx="5"/>
          </p:nvPr>
        </p:nvSpPr>
        <p:spPr/>
        <p:txBody>
          <a:bodyPr/>
          <a:lstStyle/>
          <a:p>
            <a:fld id="{E35A3086-7D29-4EE9-99CA-D728908AE123}" type="slidenum">
              <a:rPr lang="en-US" smtClean="0"/>
              <a:t>11</a:t>
            </a:fld>
            <a:endParaRPr lang="en-US"/>
          </a:p>
        </p:txBody>
      </p:sp>
    </p:spTree>
    <p:extLst>
      <p:ext uri="{BB962C8B-B14F-4D97-AF65-F5344CB8AC3E}">
        <p14:creationId xmlns:p14="http://schemas.microsoft.com/office/powerpoint/2010/main" val="28222900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we had this formula, we were able to develop a code to run larger states, but we still could not run any states larger than {100,100} [both players have 100 possible number choices.]</a:t>
            </a:r>
          </a:p>
        </p:txBody>
      </p:sp>
      <p:sp>
        <p:nvSpPr>
          <p:cNvPr id="4" name="Slide Number Placeholder 3"/>
          <p:cNvSpPr>
            <a:spLocks noGrp="1"/>
          </p:cNvSpPr>
          <p:nvPr>
            <p:ph type="sldNum" sz="quarter" idx="5"/>
          </p:nvPr>
        </p:nvSpPr>
        <p:spPr/>
        <p:txBody>
          <a:bodyPr/>
          <a:lstStyle/>
          <a:p>
            <a:fld id="{E35A3086-7D29-4EE9-99CA-D728908AE123}" type="slidenum">
              <a:rPr lang="en-US" smtClean="0"/>
              <a:t>12</a:t>
            </a:fld>
            <a:endParaRPr lang="en-US"/>
          </a:p>
        </p:txBody>
      </p:sp>
    </p:spTree>
    <p:extLst>
      <p:ext uri="{BB962C8B-B14F-4D97-AF65-F5344CB8AC3E}">
        <p14:creationId xmlns:p14="http://schemas.microsoft.com/office/powerpoint/2010/main" val="9374624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E35A3086-7D29-4EE9-99CA-D728908AE123}" type="slidenum">
              <a:rPr lang="en-US" smtClean="0"/>
              <a:t>13</a:t>
            </a:fld>
            <a:endParaRPr lang="en-US"/>
          </a:p>
        </p:txBody>
      </p:sp>
    </p:spTree>
    <p:extLst>
      <p:ext uri="{BB962C8B-B14F-4D97-AF65-F5344CB8AC3E}">
        <p14:creationId xmlns:p14="http://schemas.microsoft.com/office/powerpoint/2010/main" val="2694727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lnSpc>
                <a:spcPct val="200000"/>
              </a:lnSpc>
              <a:buFont typeface="Courier New" panose="02070309020205020404" pitchFamily="49" charset="0"/>
              <a:buNone/>
            </a:pPr>
            <a:r>
              <a:rPr lang="en-US" b="1" dirty="0"/>
              <a:t>--1--</a:t>
            </a:r>
          </a:p>
          <a:p>
            <a:pPr marL="171450" indent="-171450">
              <a:lnSpc>
                <a:spcPct val="200000"/>
              </a:lnSpc>
              <a:buFont typeface="Courier New" panose="02070309020205020404" pitchFamily="49" charset="0"/>
              <a:buChar char="o"/>
            </a:pPr>
            <a:r>
              <a:rPr lang="en-US" dirty="0"/>
              <a:t>Narrows down the range of numbers the chosen number is in.</a:t>
            </a:r>
          </a:p>
          <a:p>
            <a:pPr marL="171450" indent="-171450">
              <a:lnSpc>
                <a:spcPct val="200000"/>
              </a:lnSpc>
              <a:buFont typeface="Courier New" panose="02070309020205020404" pitchFamily="49" charset="0"/>
              <a:buChar char="o"/>
            </a:pPr>
            <a:r>
              <a:rPr lang="en-US" dirty="0"/>
              <a:t>Let’s take a closer look at some example questions.. </a:t>
            </a:r>
          </a:p>
          <a:p>
            <a:endParaRPr lang="en-US" dirty="0"/>
          </a:p>
        </p:txBody>
      </p:sp>
      <p:sp>
        <p:nvSpPr>
          <p:cNvPr id="4" name="Slide Number Placeholder 3"/>
          <p:cNvSpPr>
            <a:spLocks noGrp="1"/>
          </p:cNvSpPr>
          <p:nvPr>
            <p:ph type="sldNum" sz="quarter" idx="5"/>
          </p:nvPr>
        </p:nvSpPr>
        <p:spPr/>
        <p:txBody>
          <a:bodyPr/>
          <a:lstStyle/>
          <a:p>
            <a:fld id="{E35A3086-7D29-4EE9-99CA-D728908AE123}" type="slidenum">
              <a:rPr lang="en-US" smtClean="0"/>
              <a:t>3</a:t>
            </a:fld>
            <a:endParaRPr lang="en-US"/>
          </a:p>
        </p:txBody>
      </p:sp>
    </p:spTree>
    <p:extLst>
      <p:ext uri="{BB962C8B-B14F-4D97-AF65-F5344CB8AC3E}">
        <p14:creationId xmlns:p14="http://schemas.microsoft.com/office/powerpoint/2010/main" val="1019808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Prime &amp; Perfect Square: these two questions are great at narrowing down the range of numbers you guess from IF THE ANSWER TO THE QUESTION IS YES. </a:t>
            </a:r>
          </a:p>
          <a:p>
            <a:r>
              <a:rPr lang="en-US" dirty="0">
                <a:cs typeface="Calibri"/>
              </a:rPr>
              <a:t>So, what is the best strategy and how can we use that to ask the same question each turn (the best question)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Calibri"/>
              </a:rPr>
              <a:t>The first question sort of works but is not sustainable as you can only ask it on the first turn then you must find something else to ask.</a:t>
            </a:r>
          </a:p>
          <a:p>
            <a:r>
              <a:rPr lang="en-US" dirty="0">
                <a:cs typeface="Calibri"/>
              </a:rPr>
              <a:t>This leads to the best question…</a:t>
            </a:r>
          </a:p>
        </p:txBody>
      </p:sp>
      <p:sp>
        <p:nvSpPr>
          <p:cNvPr id="4" name="Slide Number Placeholder 3"/>
          <p:cNvSpPr>
            <a:spLocks noGrp="1"/>
          </p:cNvSpPr>
          <p:nvPr>
            <p:ph type="sldNum" sz="quarter" idx="5"/>
          </p:nvPr>
        </p:nvSpPr>
        <p:spPr/>
        <p:txBody>
          <a:bodyPr/>
          <a:lstStyle/>
          <a:p>
            <a:fld id="{E35A3086-7D29-4EE9-99CA-D728908AE123}" type="slidenum">
              <a:rPr lang="en-US"/>
              <a:t>4</a:t>
            </a:fld>
            <a:endParaRPr lang="en-US"/>
          </a:p>
        </p:txBody>
      </p:sp>
    </p:spTree>
    <p:extLst>
      <p:ext uri="{BB962C8B-B14F-4D97-AF65-F5344CB8AC3E}">
        <p14:creationId xmlns:p14="http://schemas.microsoft.com/office/powerpoint/2010/main" val="4120114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This is the most efficient question. Does it work for all cases though? "Halfway is not always perfect so in some turns it will mean one half has one extra number.“</a:t>
            </a:r>
          </a:p>
          <a:p>
            <a:endParaRPr lang="en-US" dirty="0"/>
          </a:p>
          <a:p>
            <a:endParaRPr lang="en-US" dirty="0">
              <a:cs typeface="Calibri"/>
            </a:endParaRPr>
          </a:p>
        </p:txBody>
      </p:sp>
      <p:sp>
        <p:nvSpPr>
          <p:cNvPr id="4" name="Slide Number Placeholder 3"/>
          <p:cNvSpPr>
            <a:spLocks noGrp="1"/>
          </p:cNvSpPr>
          <p:nvPr>
            <p:ph type="sldNum" sz="quarter" idx="5"/>
          </p:nvPr>
        </p:nvSpPr>
        <p:spPr/>
        <p:txBody>
          <a:bodyPr/>
          <a:lstStyle/>
          <a:p>
            <a:fld id="{E35A3086-7D29-4EE9-99CA-D728908AE123}" type="slidenum">
              <a:rPr lang="en-US"/>
              <a:t>5</a:t>
            </a:fld>
            <a:endParaRPr lang="en-US"/>
          </a:p>
        </p:txBody>
      </p:sp>
    </p:spTree>
    <p:extLst>
      <p:ext uri="{BB962C8B-B14F-4D97-AF65-F5344CB8AC3E}">
        <p14:creationId xmlns:p14="http://schemas.microsoft.com/office/powerpoint/2010/main" val="1158084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 typeface="Courier New" panose="02070309020205020404" pitchFamily="49" charset="0"/>
              <a:buNone/>
            </a:pPr>
            <a:r>
              <a:rPr lang="en-US" b="1" dirty="0"/>
              <a:t>--Q1--</a:t>
            </a:r>
          </a:p>
          <a:p>
            <a:pPr marL="171450" lvl="0" indent="-171450">
              <a:buFont typeface="Courier New" panose="02070309020205020404" pitchFamily="49" charset="0"/>
              <a:buChar char="o"/>
            </a:pPr>
            <a:r>
              <a:rPr lang="en-US" b="0" dirty="0"/>
              <a:t>A player can ask anything, but it is important to remember that the question is really just a means of narrowing the possible number range or your opponent.</a:t>
            </a:r>
          </a:p>
          <a:p>
            <a:pPr marL="457200" lvl="1" indent="0">
              <a:buFont typeface="Courier New" panose="02070309020205020404" pitchFamily="49" charset="0"/>
              <a:buNone/>
            </a:pPr>
            <a:r>
              <a:rPr lang="en-US" b="1" dirty="0"/>
              <a:t>--Q2--</a:t>
            </a:r>
          </a:p>
          <a:p>
            <a:pPr marL="171450" marR="0" lvl="0"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dirty="0"/>
              <a:t>Since the players can ask about any subset they want to, the part of the question that truly matters is the size of the subset the player is asking about. This is where strategy comes into play.</a:t>
            </a:r>
          </a:p>
          <a:p>
            <a:pPr marL="171450" marR="0" lvl="0"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dirty="0"/>
              <a:t>There are n different possible ways to partition the numbers in each range.</a:t>
            </a:r>
          </a:p>
          <a:p>
            <a:pPr marL="457200" marR="0" lvl="1" indent="0" algn="l" defTabSz="914400" rtl="0" eaLnBrk="1" fontAlgn="auto" latinLnBrk="0" hangingPunct="1">
              <a:lnSpc>
                <a:spcPct val="100000"/>
              </a:lnSpc>
              <a:spcBef>
                <a:spcPts val="0"/>
              </a:spcBef>
              <a:spcAft>
                <a:spcPts val="0"/>
              </a:spcAft>
              <a:buClrTx/>
              <a:buSzTx/>
              <a:buFont typeface="Courier New" panose="02070309020205020404" pitchFamily="49" charset="0"/>
              <a:buNone/>
              <a:tabLst/>
              <a:defRPr/>
            </a:pPr>
            <a:r>
              <a:rPr lang="en-US" b="1" dirty="0"/>
              <a:t>--S1--</a:t>
            </a:r>
          </a:p>
          <a:p>
            <a:pPr marL="171450" lvl="0" indent="-171450">
              <a:buFont typeface="Courier New" panose="02070309020205020404" pitchFamily="49" charset="0"/>
              <a:buChar char="o"/>
            </a:pPr>
            <a:r>
              <a:rPr lang="en-US" b="0" dirty="0"/>
              <a:t>The best question to ask changes depending on your ranges. In the more common cases where the ranges are of a similar size the best strategy is to eliminate half the possible number range.</a:t>
            </a:r>
          </a:p>
          <a:p>
            <a:pPr marL="457200" lvl="1" indent="0">
              <a:buFont typeface="Courier New" panose="02070309020205020404" pitchFamily="49" charset="0"/>
              <a:buNone/>
            </a:pPr>
            <a:r>
              <a:rPr lang="en-US" b="1" dirty="0"/>
              <a:t>--S2--</a:t>
            </a:r>
          </a:p>
          <a:p>
            <a:pPr marL="171450" lvl="0" indent="-171450">
              <a:buFont typeface="Courier New" panose="02070309020205020404" pitchFamily="49" charset="0"/>
              <a:buChar char="o"/>
            </a:pPr>
            <a:r>
              <a:rPr lang="en-US" b="0" dirty="0"/>
              <a:t>We can use a function to calculate this using the number of choices left for each player as out input.</a:t>
            </a:r>
          </a:p>
          <a:p>
            <a:pPr marL="457200" lvl="1" indent="0">
              <a:buFont typeface="Courier New" panose="02070309020205020404" pitchFamily="49" charset="0"/>
              <a:buNone/>
            </a:pPr>
            <a:r>
              <a:rPr lang="en-US" b="1" dirty="0"/>
              <a:t>--P1--</a:t>
            </a:r>
          </a:p>
          <a:p>
            <a:pPr marL="171450" indent="-171450">
              <a:buFont typeface="Courier New" panose="02070309020205020404" pitchFamily="49" charset="0"/>
              <a:buChar char="o"/>
            </a:pPr>
            <a:r>
              <a:rPr lang="en-US" dirty="0"/>
              <a:t>Probability we really cannot answer it yet; we can only show a best strategy for smaller values through recursion. </a:t>
            </a:r>
            <a:endParaRPr lang="en-US" b="1" dirty="0"/>
          </a:p>
          <a:p>
            <a:endParaRPr lang="en-US" dirty="0"/>
          </a:p>
        </p:txBody>
      </p:sp>
      <p:sp>
        <p:nvSpPr>
          <p:cNvPr id="4" name="Slide Number Placeholder 3"/>
          <p:cNvSpPr>
            <a:spLocks noGrp="1"/>
          </p:cNvSpPr>
          <p:nvPr>
            <p:ph type="sldNum" sz="quarter" idx="5"/>
          </p:nvPr>
        </p:nvSpPr>
        <p:spPr/>
        <p:txBody>
          <a:bodyPr/>
          <a:lstStyle/>
          <a:p>
            <a:fld id="{E35A3086-7D29-4EE9-99CA-D728908AE123}" type="slidenum">
              <a:rPr lang="en-US" smtClean="0"/>
              <a:t>6</a:t>
            </a:fld>
            <a:endParaRPr lang="en-US"/>
          </a:p>
        </p:txBody>
      </p:sp>
    </p:spTree>
    <p:extLst>
      <p:ext uri="{BB962C8B-B14F-4D97-AF65-F5344CB8AC3E}">
        <p14:creationId xmlns:p14="http://schemas.microsoft.com/office/powerpoint/2010/main" val="19423519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Definition -- This definition is what we are using for examining the probability of specific smaller cases.</a:t>
            </a:r>
            <a:endParaRPr lang="en-US" sz="1800" b="0" i="0" dirty="0">
              <a:solidFill>
                <a:srgbClr val="000000"/>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E35A3086-7D29-4EE9-99CA-D728908AE123}" type="slidenum">
              <a:rPr lang="en-US" smtClean="0"/>
              <a:t>7</a:t>
            </a:fld>
            <a:endParaRPr lang="en-US"/>
          </a:p>
        </p:txBody>
      </p:sp>
    </p:spTree>
    <p:extLst>
      <p:ext uri="{BB962C8B-B14F-4D97-AF65-F5344CB8AC3E}">
        <p14:creationId xmlns:p14="http://schemas.microsoft.com/office/powerpoint/2010/main" val="1186561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r>
              <a:rPr lang="en-US" sz="1800" b="0" i="0" dirty="0">
                <a:solidFill>
                  <a:srgbClr val="000000"/>
                </a:solidFill>
                <a:effectLst/>
                <a:latin typeface="Calibri" panose="020F0502020204030204" pitchFamily="34" charset="0"/>
              </a:rPr>
              <a:t>This case is then trivial because Player B will win by default every time. Player B knows Player A’s number before the first turn even begins. It is important to notice however that Player B must have at least two numbers to choose from or Player A would win automatically.</a:t>
            </a:r>
          </a:p>
          <a:p>
            <a:pPr algn="l" fontAlgn="base"/>
            <a:br>
              <a:rPr lang="en-US" sz="1800" b="0" i="0" dirty="0">
                <a:solidFill>
                  <a:srgbClr val="000000"/>
                </a:solidFill>
                <a:effectLst/>
                <a:latin typeface="Calibri" panose="020F0502020204030204" pitchFamily="34" charset="0"/>
              </a:rPr>
            </a:br>
            <a:endParaRPr lang="en-US" sz="1800" b="0" i="0" dirty="0">
              <a:solidFill>
                <a:srgbClr val="000000"/>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E35A3086-7D29-4EE9-99CA-D728908AE123}" type="slidenum">
              <a:rPr lang="en-US" smtClean="0"/>
              <a:t>8</a:t>
            </a:fld>
            <a:endParaRPr lang="en-US"/>
          </a:p>
        </p:txBody>
      </p:sp>
    </p:spTree>
    <p:extLst>
      <p:ext uri="{BB962C8B-B14F-4D97-AF65-F5344CB8AC3E}">
        <p14:creationId xmlns:p14="http://schemas.microsoft.com/office/powerpoint/2010/main" val="1918084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good example of when the strategy of halving the choice range does not work.</a:t>
            </a:r>
          </a:p>
        </p:txBody>
      </p:sp>
      <p:sp>
        <p:nvSpPr>
          <p:cNvPr id="4" name="Slide Number Placeholder 3"/>
          <p:cNvSpPr>
            <a:spLocks noGrp="1"/>
          </p:cNvSpPr>
          <p:nvPr>
            <p:ph type="sldNum" sz="quarter" idx="5"/>
          </p:nvPr>
        </p:nvSpPr>
        <p:spPr/>
        <p:txBody>
          <a:bodyPr/>
          <a:lstStyle/>
          <a:p>
            <a:fld id="{E35A3086-7D29-4EE9-99CA-D728908AE123}" type="slidenum">
              <a:rPr lang="en-US"/>
              <a:t>9</a:t>
            </a:fld>
            <a:endParaRPr lang="en-US"/>
          </a:p>
        </p:txBody>
      </p:sp>
    </p:spTree>
    <p:extLst>
      <p:ext uri="{BB962C8B-B14F-4D97-AF65-F5344CB8AC3E}">
        <p14:creationId xmlns:p14="http://schemas.microsoft.com/office/powerpoint/2010/main" val="25386119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r>
              <a:rPr lang="en-US" sz="1800" b="0" i="0" dirty="0">
                <a:solidFill>
                  <a:srgbClr val="000000"/>
                </a:solidFill>
                <a:effectLst/>
                <a:latin typeface="Calibri" panose="020F0502020204030204" pitchFamily="34" charset="0"/>
              </a:rPr>
              <a:t>By now you likely noticed that after the probability of P(k,2) the game reverts to a state of {1,n} which as I previously mentioned has a probability of zero. This is where we start to look at this game with a different </a:t>
            </a:r>
            <a:r>
              <a:rPr lang="en-US" sz="1800" b="0" i="0" dirty="0" err="1">
                <a:solidFill>
                  <a:srgbClr val="000000"/>
                </a:solidFill>
                <a:effectLst/>
                <a:latin typeface="Calibri" panose="020F0502020204030204" pitchFamily="34" charset="0"/>
              </a:rPr>
              <a:t>lense</a:t>
            </a:r>
            <a:r>
              <a:rPr lang="en-US" sz="1800" b="0" i="0" dirty="0">
                <a:solidFill>
                  <a:srgbClr val="000000"/>
                </a:solidFill>
                <a:effectLst/>
                <a:latin typeface="Calibri" panose="020F0502020204030204" pitchFamily="34" charset="0"/>
              </a:rPr>
              <a:t>, focusing on the state of a game as opposed to a specific player’s probability of winning.</a:t>
            </a:r>
          </a:p>
          <a:p>
            <a:pPr algn="l" fontAlgn="base"/>
            <a:endParaRPr lang="en-US" sz="1800" b="0" i="0" dirty="0">
              <a:solidFill>
                <a:srgbClr val="000000"/>
              </a:solidFill>
              <a:effectLst/>
              <a:latin typeface="Calibri" panose="020F0502020204030204" pitchFamily="34" charset="0"/>
            </a:endParaRPr>
          </a:p>
        </p:txBody>
      </p:sp>
      <p:sp>
        <p:nvSpPr>
          <p:cNvPr id="4" name="Slide Number Placeholder 3"/>
          <p:cNvSpPr>
            <a:spLocks noGrp="1"/>
          </p:cNvSpPr>
          <p:nvPr>
            <p:ph type="sldNum" sz="quarter" idx="5"/>
          </p:nvPr>
        </p:nvSpPr>
        <p:spPr/>
        <p:txBody>
          <a:bodyPr/>
          <a:lstStyle/>
          <a:p>
            <a:fld id="{E35A3086-7D29-4EE9-99CA-D728908AE123}" type="slidenum">
              <a:rPr lang="en-US" smtClean="0"/>
              <a:t>10</a:t>
            </a:fld>
            <a:endParaRPr lang="en-US"/>
          </a:p>
        </p:txBody>
      </p:sp>
    </p:spTree>
    <p:extLst>
      <p:ext uri="{BB962C8B-B14F-4D97-AF65-F5344CB8AC3E}">
        <p14:creationId xmlns:p14="http://schemas.microsoft.com/office/powerpoint/2010/main" val="2278471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11/3/2021</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0446031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3891019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9462469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123329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11/3/2021</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876544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14438331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11/3/2021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601743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38887820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7470743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11/3/2021</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12395079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11/3/2021</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0540507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11/3/2021</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632047140"/>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2" r:id="rId5"/>
    <p:sldLayoutId id="2147483727" r:id="rId6"/>
    <p:sldLayoutId id="2147483728" r:id="rId7"/>
    <p:sldLayoutId id="2147483729" r:id="rId8"/>
    <p:sldLayoutId id="2147483730" r:id="rId9"/>
    <p:sldLayoutId id="2147483731" r:id="rId10"/>
    <p:sldLayoutId id="2147483733"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hf sldNum="0" hdr="0" ftr="0" dt="0"/>
  <p:txStyles>
    <p:titleStyle>
      <a:lvl1pPr algn="l" defTabSz="914400" rtl="0" eaLnBrk="1" latinLnBrk="0" hangingPunct="1">
        <a:lnSpc>
          <a:spcPct val="90000"/>
        </a:lnSpc>
        <a:spcBef>
          <a:spcPct val="0"/>
        </a:spcBef>
        <a:buNone/>
        <a:defRPr lang="en-US" sz="36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20000"/>
        </a:lnSpc>
        <a:spcBef>
          <a:spcPts val="900"/>
        </a:spcBef>
        <a:spcAft>
          <a:spcPts val="0"/>
        </a:spcAft>
        <a:buClr>
          <a:schemeClr val="tx1">
            <a:lumMod val="85000"/>
            <a:lumOff val="15000"/>
          </a:schemeClr>
        </a:buClr>
        <a:buFont typeface="Garamond" pitchFamily="18" charset="0"/>
        <a:buChar char="◦"/>
        <a:defRPr sz="1400" kern="1200">
          <a:solidFill>
            <a:schemeClr val="tx1"/>
          </a:solidFill>
          <a:latin typeface="+mn-lt"/>
          <a:ea typeface="+mn-ea"/>
          <a:cs typeface="+mn-cs"/>
        </a:defRPr>
      </a:lvl1pPr>
      <a:lvl2pPr marL="457200" indent="-182880" algn="l" defTabSz="914400" rtl="0" eaLnBrk="1" latinLnBrk="0" hangingPunct="1">
        <a:lnSpc>
          <a:spcPct val="12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2pPr>
      <a:lvl3pPr marL="731520" indent="-182880" algn="l" defTabSz="914400" rtl="0" eaLnBrk="1" latinLnBrk="0" hangingPunct="1">
        <a:lnSpc>
          <a:spcPct val="12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40" indent="-182880" algn="l" defTabSz="914400" rtl="0" eaLnBrk="1" latinLnBrk="0" hangingPunct="1">
        <a:lnSpc>
          <a:spcPct val="12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60" indent="-182880" algn="l" defTabSz="914400" rtl="0" eaLnBrk="1" latinLnBrk="0" hangingPunct="1">
        <a:lnSpc>
          <a:spcPct val="12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0.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6">
            <a:extLst>
              <a:ext uri="{FF2B5EF4-FFF2-40B4-BE49-F238E27FC236}">
                <a16:creationId xmlns:a16="http://schemas.microsoft.com/office/drawing/2014/main" id="{6F40FBDA-CEB1-40F0-9AB9-BD9C402D70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3" descr="Morning sunlight on grass and flowers in a field">
            <a:extLst>
              <a:ext uri="{FF2B5EF4-FFF2-40B4-BE49-F238E27FC236}">
                <a16:creationId xmlns:a16="http://schemas.microsoft.com/office/drawing/2014/main" id="{511E22E2-5454-4D90-90ED-7480634DE9CA}"/>
              </a:ext>
            </a:extLst>
          </p:cNvPr>
          <p:cNvPicPr>
            <a:picLocks noChangeAspect="1"/>
          </p:cNvPicPr>
          <p:nvPr/>
        </p:nvPicPr>
        <p:blipFill rotWithShape="1">
          <a:blip r:embed="rId2">
            <a:alphaModFix amt="45000"/>
          </a:blip>
          <a:srcRect t="15730"/>
          <a:stretch/>
        </p:blipFill>
        <p:spPr>
          <a:xfrm>
            <a:off x="1" y="10"/>
            <a:ext cx="12191999" cy="6857989"/>
          </a:xfrm>
          <a:prstGeom prst="rect">
            <a:avLst/>
          </a:prstGeom>
        </p:spPr>
      </p:pic>
      <p:sp>
        <p:nvSpPr>
          <p:cNvPr id="35" name="Rectangle 38">
            <a:extLst>
              <a:ext uri="{FF2B5EF4-FFF2-40B4-BE49-F238E27FC236}">
                <a16:creationId xmlns:a16="http://schemas.microsoft.com/office/drawing/2014/main" id="{0344D4FE-ABEF-4230-9E4E-AD5782FC7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noFill/>
          <a:ln w="9525" cap="sq" cmpd="sng" algn="ctr">
            <a:solidFill>
              <a:schemeClr val="tx1">
                <a:lumMod val="75000"/>
                <a:lumOff val="25000"/>
              </a:schemeClr>
            </a:solidFill>
            <a:prstDash val="solid"/>
            <a:miter lim="800000"/>
          </a:ln>
          <a:effectLst>
            <a:softEdge rad="0"/>
          </a:effectLst>
        </p:spPr>
      </p:sp>
      <p:sp>
        <p:nvSpPr>
          <p:cNvPr id="2" name="Title 1"/>
          <p:cNvSpPr>
            <a:spLocks noGrp="1"/>
          </p:cNvSpPr>
          <p:nvPr>
            <p:ph type="ctrTitle"/>
          </p:nvPr>
        </p:nvSpPr>
        <p:spPr>
          <a:xfrm>
            <a:off x="1769532" y="2091263"/>
            <a:ext cx="8652938" cy="2461504"/>
          </a:xfrm>
        </p:spPr>
        <p:txBody>
          <a:bodyPr>
            <a:normAutofit/>
          </a:bodyPr>
          <a:lstStyle/>
          <a:p>
            <a:r>
              <a:rPr lang="en-US" dirty="0"/>
              <a:t>Competitive 20 questions</a:t>
            </a:r>
          </a:p>
        </p:txBody>
      </p:sp>
      <p:sp>
        <p:nvSpPr>
          <p:cNvPr id="3" name="Subtitle 2"/>
          <p:cNvSpPr>
            <a:spLocks noGrp="1"/>
          </p:cNvSpPr>
          <p:nvPr>
            <p:ph type="subTitle" idx="1"/>
          </p:nvPr>
        </p:nvSpPr>
        <p:spPr>
          <a:xfrm>
            <a:off x="1769532" y="4623127"/>
            <a:ext cx="8655200" cy="457201"/>
          </a:xfrm>
        </p:spPr>
        <p:txBody>
          <a:bodyPr vert="horz" lIns="91440" tIns="45720" rIns="91440" bIns="45720" rtlCol="0">
            <a:normAutofit/>
          </a:bodyPr>
          <a:lstStyle/>
          <a:p>
            <a:pPr>
              <a:spcAft>
                <a:spcPts val="600"/>
              </a:spcAft>
            </a:pPr>
            <a:r>
              <a:rPr lang="en-US">
                <a:solidFill>
                  <a:schemeClr val="tx1"/>
                </a:solidFill>
              </a:rPr>
              <a:t>Using probability to determine strategy in a guessing game</a:t>
            </a:r>
          </a:p>
        </p:txBody>
      </p:sp>
      <p:sp>
        <p:nvSpPr>
          <p:cNvPr id="36" name="Rectangle 40">
            <a:extLst>
              <a:ext uri="{FF2B5EF4-FFF2-40B4-BE49-F238E27FC236}">
                <a16:creationId xmlns:a16="http://schemas.microsoft.com/office/drawing/2014/main" id="{9325F979-D3F9-4926-81B7-7ACCB31A50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9525" cap="sq" cmpd="sng" algn="ctr">
            <a:solidFill>
              <a:schemeClr val="tx1">
                <a:lumMod val="75000"/>
                <a:lumOff val="25000"/>
                <a:alpha val="80000"/>
              </a:schemeClr>
            </a:solidFill>
            <a:prstDash val="solid"/>
            <a:miter lim="800000"/>
          </a:ln>
          <a:effectLst/>
        </p:spPr>
      </p:sp>
    </p:spTree>
    <p:extLst>
      <p:ext uri="{BB962C8B-B14F-4D97-AF65-F5344CB8AC3E}">
        <p14:creationId xmlns:p14="http://schemas.microsoft.com/office/powerpoint/2010/main" val="10985722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7203729A-66E4-4139-B3DB-CECEF6DA52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448B0185-BF60-40FC-A3B6-BF883AD4E7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 name="Rectangle 41">
            <a:extLst>
              <a:ext uri="{FF2B5EF4-FFF2-40B4-BE49-F238E27FC236}">
                <a16:creationId xmlns:a16="http://schemas.microsoft.com/office/drawing/2014/main" id="{75FF99E5-A26E-4AC8-AA09-A9F829E3AE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CEA33E79-1ED2-4212-90F3-F64E1D9B9D84}"/>
                  </a:ext>
                </a:extLst>
              </p:cNvPr>
              <p:cNvSpPr>
                <a:spLocks noGrp="1"/>
              </p:cNvSpPr>
              <p:nvPr>
                <p:ph type="title"/>
              </p:nvPr>
            </p:nvSpPr>
            <p:spPr>
              <a:xfrm>
                <a:off x="723618" y="2057402"/>
                <a:ext cx="4255457" cy="2743200"/>
              </a:xfrm>
            </p:spPr>
            <p:txBody>
              <a:bodyPr>
                <a:normAutofit/>
              </a:bodyPr>
              <a:lstStyle/>
              <a:p>
                <a:pPr algn="ctr"/>
                <a14:m>
                  <m:oMathPara xmlns:m="http://schemas.openxmlformats.org/officeDocument/2006/math">
                    <m:oMathParaPr>
                      <m:jc m:val="centerGroup"/>
                    </m:oMathParaPr>
                    <m:oMath xmlns:m="http://schemas.openxmlformats.org/officeDocument/2006/math">
                      <m:r>
                        <a:rPr lang="en-US" i="1" dirty="0" smtClean="0">
                          <a:latin typeface="Cambria Math" panose="02040503050406030204" pitchFamily="18" charset="0"/>
                        </a:rPr>
                        <m:t>𝑃</m:t>
                      </m:r>
                      <m:d>
                        <m:dPr>
                          <m:ctrlPr>
                            <a:rPr lang="en-US" i="1" dirty="0">
                              <a:latin typeface="Cambria Math" panose="02040503050406030204" pitchFamily="18" charset="0"/>
                            </a:rPr>
                          </m:ctrlPr>
                        </m:dPr>
                        <m:e>
                          <m:r>
                            <a:rPr lang="en-US" b="0" i="1" dirty="0" smtClean="0">
                              <a:latin typeface="Cambria Math" panose="02040503050406030204" pitchFamily="18" charset="0"/>
                            </a:rPr>
                            <m:t>𝑘</m:t>
                          </m:r>
                          <m:r>
                            <a:rPr lang="en-US" b="0" i="1" dirty="0" smtClean="0">
                              <a:latin typeface="Cambria Math" panose="02040503050406030204" pitchFamily="18" charset="0"/>
                            </a:rPr>
                            <m:t>, 2</m:t>
                          </m:r>
                        </m:e>
                      </m:d>
                      <m:r>
                        <a:rPr lang="en-US" i="1" dirty="0">
                          <a:latin typeface="Cambria Math" panose="02040503050406030204" pitchFamily="18" charset="0"/>
                        </a:rPr>
                        <m:t>=1</m:t>
                      </m:r>
                    </m:oMath>
                  </m:oMathPara>
                </a14:m>
                <a:br>
                  <a:rPr lang="en-US" dirty="0"/>
                </a:br>
                <a:br>
                  <a:rPr lang="en-US" dirty="0"/>
                </a:br>
                <a14:m>
                  <m:oMathPara xmlns:m="http://schemas.openxmlformats.org/officeDocument/2006/math">
                    <m:oMathParaPr>
                      <m:jc m:val="centerGroup"/>
                    </m:oMathParaPr>
                    <m:oMath xmlns:m="http://schemas.openxmlformats.org/officeDocument/2006/math">
                      <m:r>
                        <m:rPr>
                          <m:sty m:val="p"/>
                        </m:rPr>
                        <a:rPr lang="en-US">
                          <a:latin typeface="Cambria Math" panose="02040503050406030204" pitchFamily="18" charset="0"/>
                        </a:rPr>
                        <m:t>P</m:t>
                      </m:r>
                      <m:d>
                        <m:dPr>
                          <m:ctrlPr>
                            <a:rPr lang="en-US" i="1">
                              <a:latin typeface="Cambria Math" panose="02040503050406030204" pitchFamily="18" charset="0"/>
                            </a:rPr>
                          </m:ctrlPr>
                        </m:dPr>
                        <m:e>
                          <m:r>
                            <a:rPr lang="en-US">
                              <a:latin typeface="Cambria Math" panose="02040503050406030204" pitchFamily="18" charset="0"/>
                            </a:rPr>
                            <m:t>2,</m:t>
                          </m:r>
                          <m:r>
                            <a:rPr lang="en-US" b="0" i="1" smtClean="0">
                              <a:latin typeface="Cambria Math" panose="02040503050406030204" pitchFamily="18" charset="0"/>
                            </a:rPr>
                            <m:t>𝑛</m:t>
                          </m:r>
                        </m:e>
                      </m:d>
                      <m:r>
                        <a:rPr lang="en-US">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𝑛</m:t>
                          </m:r>
                        </m:den>
                      </m:f>
                    </m:oMath>
                  </m:oMathPara>
                </a14:m>
                <a:endParaRPr lang="en-US" dirty="0"/>
              </a:p>
            </p:txBody>
          </p:sp>
        </mc:Choice>
        <mc:Fallback xmlns="">
          <p:sp>
            <p:nvSpPr>
              <p:cNvPr id="2" name="Title 1">
                <a:extLst>
                  <a:ext uri="{FF2B5EF4-FFF2-40B4-BE49-F238E27FC236}">
                    <a16:creationId xmlns:a16="http://schemas.microsoft.com/office/drawing/2014/main" id="{CEA33E79-1ED2-4212-90F3-F64E1D9B9D84}"/>
                  </a:ext>
                </a:extLst>
              </p:cNvPr>
              <p:cNvSpPr>
                <a:spLocks noGrp="1" noRot="1" noChangeAspect="1" noMove="1" noResize="1" noEditPoints="1" noAdjustHandles="1" noChangeArrowheads="1" noChangeShapeType="1" noTextEdit="1"/>
              </p:cNvSpPr>
              <p:nvPr>
                <p:ph type="title"/>
              </p:nvPr>
            </p:nvSpPr>
            <p:spPr>
              <a:xfrm>
                <a:off x="723618" y="2057402"/>
                <a:ext cx="4255457" cy="2743200"/>
              </a:xfrm>
              <a:blipFill>
                <a:blip r:embed="rId3"/>
                <a:stretch>
                  <a:fillRect/>
                </a:stretch>
              </a:blipFill>
            </p:spPr>
            <p:txBody>
              <a:bodyPr/>
              <a:lstStyle/>
              <a:p>
                <a:r>
                  <a:rPr lang="en-US">
                    <a:noFill/>
                  </a:rPr>
                  <a:t> </a:t>
                </a:r>
              </a:p>
            </p:txBody>
          </p:sp>
        </mc:Fallback>
      </mc:AlternateContent>
      <p:cxnSp>
        <p:nvCxnSpPr>
          <p:cNvPr id="44" name="Straight Connector 43">
            <a:extLst>
              <a:ext uri="{FF2B5EF4-FFF2-40B4-BE49-F238E27FC236}">
                <a16:creationId xmlns:a16="http://schemas.microsoft.com/office/drawing/2014/main" id="{8A5AEE14-4971-4A17-9134-2678A90F29F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9078"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3" name="Content Placeholder 2">
                <a:extLst>
                  <a:ext uri="{FF2B5EF4-FFF2-40B4-BE49-F238E27FC236}">
                    <a16:creationId xmlns:a16="http://schemas.microsoft.com/office/drawing/2014/main" id="{73EB6774-D838-48E3-B64F-AA81AAE2AE76}"/>
                  </a:ext>
                </a:extLst>
              </p:cNvPr>
              <p:cNvSpPr>
                <a:spLocks noGrp="1"/>
              </p:cNvSpPr>
              <p:nvPr>
                <p:ph idx="1"/>
              </p:nvPr>
            </p:nvSpPr>
            <p:spPr>
              <a:xfrm>
                <a:off x="5300812" y="891241"/>
                <a:ext cx="5978834" cy="5075519"/>
              </a:xfrm>
            </p:spPr>
            <p:txBody>
              <a:bodyPr anchor="ctr">
                <a:normAutofit/>
              </a:bodyPr>
              <a:lstStyle/>
              <a:p>
                <a:r>
                  <a:rPr lang="en-US" sz="2000" dirty="0"/>
                  <a:t>The opposite of this is when P</a:t>
                </a:r>
                <a:r>
                  <a:rPr lang="en-US" sz="2000" baseline="-25000" dirty="0"/>
                  <a:t>A </a:t>
                </a:r>
                <a:r>
                  <a:rPr lang="en-US" sz="2000" dirty="0"/>
                  <a:t>chooses from  k</a:t>
                </a:r>
                <a14:m>
                  <m:oMath xmlns:m="http://schemas.openxmlformats.org/officeDocument/2006/math">
                    <m:r>
                      <a:rPr lang="en-US" sz="2000" i="1" smtClean="0">
                        <a:latin typeface="Cambria Math" panose="02040503050406030204" pitchFamily="18" charset="0"/>
                        <a:ea typeface="Cambria Math" panose="02040503050406030204" pitchFamily="18" charset="0"/>
                      </a:rPr>
                      <m:t>≥</m:t>
                    </m:r>
                  </m:oMath>
                </a14:m>
                <a:r>
                  <a:rPr lang="en-US" sz="2000" dirty="0"/>
                  <a:t>2 elements, while P</a:t>
                </a:r>
                <a:r>
                  <a:rPr lang="en-US" sz="2000" baseline="-25000" dirty="0"/>
                  <a:t>B</a:t>
                </a:r>
                <a:r>
                  <a:rPr lang="en-US" sz="2000" dirty="0"/>
                  <a:t> chooses from 2 elements</a:t>
                </a:r>
              </a:p>
              <a:p>
                <a:endParaRPr lang="en-US" sz="2000" dirty="0"/>
              </a:p>
              <a:p>
                <a:r>
                  <a:rPr lang="en-US" sz="2000" dirty="0"/>
                  <a:t>This example has P</a:t>
                </a:r>
                <a:r>
                  <a:rPr lang="en-US" sz="2000" baseline="-25000" dirty="0"/>
                  <a:t>A</a:t>
                </a:r>
                <a:r>
                  <a:rPr lang="en-US" sz="2000" dirty="0"/>
                  <a:t> choosing from two elements, while P</a:t>
                </a:r>
                <a:r>
                  <a:rPr lang="en-US" sz="2000" baseline="-25000" dirty="0"/>
                  <a:t>B</a:t>
                </a:r>
                <a:r>
                  <a:rPr lang="en-US" sz="2000" dirty="0"/>
                  <a:t> can choose from a set with n</a:t>
                </a:r>
                <a14:m>
                  <m:oMath xmlns:m="http://schemas.openxmlformats.org/officeDocument/2006/math">
                    <m:r>
                      <a:rPr lang="en-US" sz="2000" i="1" smtClean="0">
                        <a:latin typeface="Cambria Math" panose="02040503050406030204" pitchFamily="18" charset="0"/>
                        <a:ea typeface="Cambria Math" panose="02040503050406030204" pitchFamily="18" charset="0"/>
                      </a:rPr>
                      <m:t>≥</m:t>
                    </m:r>
                  </m:oMath>
                </a14:m>
                <a:r>
                  <a:rPr lang="en-US" sz="2000" dirty="0"/>
                  <a:t>2 elements.</a:t>
                </a:r>
              </a:p>
              <a:p>
                <a:endParaRPr lang="en-US" sz="2000" dirty="0"/>
              </a:p>
            </p:txBody>
          </p:sp>
        </mc:Choice>
        <mc:Fallback xmlns="">
          <p:sp>
            <p:nvSpPr>
              <p:cNvPr id="33" name="Content Placeholder 2">
                <a:extLst>
                  <a:ext uri="{FF2B5EF4-FFF2-40B4-BE49-F238E27FC236}">
                    <a16:creationId xmlns:a16="http://schemas.microsoft.com/office/drawing/2014/main" id="{73EB6774-D838-48E3-B64F-AA81AAE2AE76}"/>
                  </a:ext>
                </a:extLst>
              </p:cNvPr>
              <p:cNvSpPr>
                <a:spLocks noGrp="1" noRot="1" noChangeAspect="1" noMove="1" noResize="1" noEditPoints="1" noAdjustHandles="1" noChangeArrowheads="1" noChangeShapeType="1" noTextEdit="1"/>
              </p:cNvSpPr>
              <p:nvPr>
                <p:ph idx="1"/>
              </p:nvPr>
            </p:nvSpPr>
            <p:spPr>
              <a:xfrm>
                <a:off x="5300812" y="891241"/>
                <a:ext cx="5978834" cy="5075519"/>
              </a:xfrm>
              <a:blipFill>
                <a:blip r:embed="rId4"/>
                <a:stretch>
                  <a:fillRect l="-918"/>
                </a:stretch>
              </a:blipFill>
            </p:spPr>
            <p:txBody>
              <a:bodyPr/>
              <a:lstStyle/>
              <a:p>
                <a:r>
                  <a:rPr lang="en-US">
                    <a:noFill/>
                  </a:rPr>
                  <a:t> </a:t>
                </a:r>
              </a:p>
            </p:txBody>
          </p:sp>
        </mc:Fallback>
      </mc:AlternateContent>
    </p:spTree>
    <p:extLst>
      <p:ext uri="{BB962C8B-B14F-4D97-AF65-F5344CB8AC3E}">
        <p14:creationId xmlns:p14="http://schemas.microsoft.com/office/powerpoint/2010/main" val="4937321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a:extLst>
                  <a:ext uri="{FF2B5EF4-FFF2-40B4-BE49-F238E27FC236}">
                    <a16:creationId xmlns:a16="http://schemas.microsoft.com/office/drawing/2014/main" id="{CA6505B3-A9C4-408E-AD91-96D3F938822D}"/>
                  </a:ext>
                </a:extLst>
              </p:cNvPr>
              <p:cNvSpPr>
                <a:spLocks noGrp="1"/>
              </p:cNvSpPr>
              <p:nvPr>
                <p:ph type="title"/>
              </p:nvPr>
            </p:nvSpPr>
            <p:spPr>
              <a:xfrm>
                <a:off x="373334" y="384156"/>
                <a:ext cx="11454349" cy="6130267"/>
              </a:xfrm>
            </p:spPr>
            <p:txBody>
              <a:bodyPr>
                <a:normAutofit/>
              </a:bodyPr>
              <a:lstStyle/>
              <a:p>
                <a:r>
                  <a:rPr lang="en-US" dirty="0"/>
                  <a:t>If the game is in a state of  </a:t>
                </a:r>
                <a14:m>
                  <m:oMath xmlns:m="http://schemas.openxmlformats.org/officeDocument/2006/math">
                    <m:r>
                      <a:rPr lang="en-US" i="1" dirty="0" smtClean="0">
                        <a:latin typeface="Cambria Math" panose="02040503050406030204" pitchFamily="18" charset="0"/>
                      </a:rPr>
                      <m:t>{</m:t>
                    </m:r>
                    <m:r>
                      <a:rPr lang="en-US" i="1" dirty="0" err="1">
                        <a:latin typeface="Cambria Math" panose="02040503050406030204" pitchFamily="18" charset="0"/>
                      </a:rPr>
                      <m:t>𝑘</m:t>
                    </m:r>
                    <m:r>
                      <a:rPr lang="en-US" i="1" dirty="0" err="1">
                        <a:latin typeface="Cambria Math" panose="02040503050406030204" pitchFamily="18" charset="0"/>
                      </a:rPr>
                      <m:t>,</m:t>
                    </m:r>
                    <m:r>
                      <a:rPr lang="en-US" i="1" dirty="0" err="1">
                        <a:latin typeface="Cambria Math" panose="02040503050406030204" pitchFamily="18" charset="0"/>
                      </a:rPr>
                      <m:t>𝑛</m:t>
                    </m:r>
                    <m:r>
                      <a:rPr lang="en-US" i="1" dirty="0">
                        <a:latin typeface="Cambria Math" panose="02040503050406030204" pitchFamily="18" charset="0"/>
                      </a:rPr>
                      <m:t>} </m:t>
                    </m:r>
                  </m:oMath>
                </a14:m>
                <a:r>
                  <a:rPr lang="en-US" dirty="0"/>
                  <a:t>and the active player asks the question </a:t>
                </a:r>
                <a14:m>
                  <m:oMath xmlns:m="http://schemas.openxmlformats.org/officeDocument/2006/math">
                    <m:r>
                      <a:rPr lang="en-US" i="1" dirty="0" smtClean="0">
                        <a:latin typeface="Cambria Math" panose="02040503050406030204" pitchFamily="18" charset="0"/>
                      </a:rPr>
                      <m:t>(</m:t>
                    </m:r>
                    <m:r>
                      <a:rPr lang="en-US" i="1" dirty="0" err="1">
                        <a:latin typeface="Cambria Math" panose="02040503050406030204" pitchFamily="18" charset="0"/>
                      </a:rPr>
                      <m:t>𝑞</m:t>
                    </m:r>
                    <m:r>
                      <a:rPr lang="en-US" i="1" dirty="0" err="1">
                        <a:latin typeface="Cambria Math" panose="02040503050406030204" pitchFamily="18" charset="0"/>
                      </a:rPr>
                      <m:t>,</m:t>
                    </m:r>
                    <m:r>
                      <a:rPr lang="en-US" i="1" dirty="0" err="1">
                        <a:latin typeface="Cambria Math" panose="02040503050406030204" pitchFamily="18" charset="0"/>
                      </a:rPr>
                      <m:t>𝑛</m:t>
                    </m:r>
                    <m:r>
                      <a:rPr lang="en-US" i="1" dirty="0">
                        <a:latin typeface="Cambria Math" panose="02040503050406030204" pitchFamily="18" charset="0"/>
                      </a:rPr>
                      <m:t>−</m:t>
                    </m:r>
                    <m:r>
                      <a:rPr lang="en-US" i="1" dirty="0">
                        <a:latin typeface="Cambria Math" panose="02040503050406030204" pitchFamily="18" charset="0"/>
                      </a:rPr>
                      <m:t>𝑞</m:t>
                    </m:r>
                    <m:r>
                      <a:rPr lang="en-US" i="1" dirty="0">
                        <a:latin typeface="Cambria Math" panose="02040503050406030204" pitchFamily="18" charset="0"/>
                      </a:rPr>
                      <m:t>) </m:t>
                    </m:r>
                  </m:oMath>
                </a14:m>
                <a:r>
                  <a:rPr lang="en-US" dirty="0"/>
                  <a:t>then we either reach the state </a:t>
                </a:r>
                <a14:m>
                  <m:oMath xmlns:m="http://schemas.openxmlformats.org/officeDocument/2006/math">
                    <m:r>
                      <a:rPr lang="en-US" i="1" dirty="0" smtClean="0">
                        <a:latin typeface="Cambria Math" panose="02040503050406030204" pitchFamily="18" charset="0"/>
                      </a:rPr>
                      <m:t>{</m:t>
                    </m:r>
                    <m:r>
                      <a:rPr lang="en-US" i="1" dirty="0" err="1">
                        <a:latin typeface="Cambria Math" panose="02040503050406030204" pitchFamily="18" charset="0"/>
                      </a:rPr>
                      <m:t>𝑞</m:t>
                    </m:r>
                    <m:r>
                      <a:rPr lang="en-US" i="1" dirty="0" err="1">
                        <a:latin typeface="Cambria Math" panose="02040503050406030204" pitchFamily="18" charset="0"/>
                      </a:rPr>
                      <m:t>,</m:t>
                    </m:r>
                    <m:r>
                      <a:rPr lang="en-US" i="1" dirty="0" err="1">
                        <a:latin typeface="Cambria Math" panose="02040503050406030204" pitchFamily="18" charset="0"/>
                      </a:rPr>
                      <m:t>𝑘</m:t>
                    </m:r>
                    <m:r>
                      <a:rPr lang="en-US" i="1" dirty="0">
                        <a:latin typeface="Cambria Math" panose="02040503050406030204" pitchFamily="18" charset="0"/>
                      </a:rPr>
                      <m:t>} </m:t>
                    </m:r>
                  </m:oMath>
                </a14:m>
                <a:r>
                  <a:rPr lang="en-US" dirty="0"/>
                  <a:t>or </a:t>
                </a:r>
                <a14:m>
                  <m:oMath xmlns:m="http://schemas.openxmlformats.org/officeDocument/2006/math">
                    <m:d>
                      <m:dPr>
                        <m:begChr m:val="{"/>
                        <m:endChr m:val="}"/>
                        <m:ctrlPr>
                          <a:rPr lang="en-US" i="1" dirty="0" smtClean="0">
                            <a:latin typeface="Cambria Math" panose="02040503050406030204" pitchFamily="18" charset="0"/>
                          </a:rPr>
                        </m:ctrlPr>
                      </m:dPr>
                      <m:e>
                        <m:r>
                          <a:rPr lang="en-US" i="1" dirty="0" smtClean="0">
                            <a:latin typeface="Cambria Math" panose="02040503050406030204" pitchFamily="18" charset="0"/>
                          </a:rPr>
                          <m:t>𝑛</m:t>
                        </m:r>
                        <m:r>
                          <a:rPr lang="en-US" i="1" dirty="0" smtClean="0">
                            <a:latin typeface="Cambria Math" panose="02040503050406030204" pitchFamily="18" charset="0"/>
                          </a:rPr>
                          <m:t>−</m:t>
                        </m:r>
                        <m:r>
                          <a:rPr lang="en-US" i="1" dirty="0" err="1">
                            <a:latin typeface="Cambria Math" panose="02040503050406030204" pitchFamily="18" charset="0"/>
                          </a:rPr>
                          <m:t>𝑞</m:t>
                        </m:r>
                        <m:r>
                          <a:rPr lang="en-US" i="1" dirty="0" err="1">
                            <a:latin typeface="Cambria Math" panose="02040503050406030204" pitchFamily="18" charset="0"/>
                          </a:rPr>
                          <m:t>,</m:t>
                        </m:r>
                        <m:r>
                          <a:rPr lang="en-US" i="1" dirty="0" err="1">
                            <a:latin typeface="Cambria Math" panose="02040503050406030204" pitchFamily="18" charset="0"/>
                          </a:rPr>
                          <m:t>𝑘</m:t>
                        </m:r>
                      </m:e>
                    </m:d>
                  </m:oMath>
                </a14:m>
                <a:r>
                  <a:rPr lang="en-US" dirty="0"/>
                  <a:t>.</a:t>
                </a:r>
                <a:br>
                  <a:rPr lang="en-US" dirty="0"/>
                </a:br>
                <a:br>
                  <a:rPr lang="en-US" dirty="0"/>
                </a:br>
                <a:r>
                  <a:rPr lang="en-US" dirty="0"/>
                  <a:t>The probability of reaching these states are </a:t>
                </a:r>
                <a14:m>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𝑞</m:t>
                        </m:r>
                      </m:num>
                      <m:den>
                        <m:r>
                          <a:rPr lang="en-US" b="0" i="1" smtClean="0">
                            <a:latin typeface="Cambria Math" panose="02040503050406030204" pitchFamily="18" charset="0"/>
                          </a:rPr>
                          <m:t>𝑛</m:t>
                        </m:r>
                      </m:den>
                    </m:f>
                    <m:r>
                      <a:rPr lang="en-US" b="0" i="1" smtClean="0">
                        <a:latin typeface="Cambria Math" panose="02040503050406030204" pitchFamily="18" charset="0"/>
                      </a:rPr>
                      <m:t> </m:t>
                    </m:r>
                  </m:oMath>
                </a14:m>
                <a:r>
                  <a:rPr lang="en-US" dirty="0"/>
                  <a:t>and </a:t>
                </a:r>
                <a14:m>
                  <m:oMath xmlns:m="http://schemas.openxmlformats.org/officeDocument/2006/math">
                    <m:f>
                      <m:fPr>
                        <m:ctrlPr>
                          <a:rPr lang="en-US" i="1" dirty="0" smtClean="0">
                            <a:latin typeface="Cambria Math" panose="02040503050406030204" pitchFamily="18" charset="0"/>
                          </a:rPr>
                        </m:ctrlPr>
                      </m:fPr>
                      <m:num>
                        <m:r>
                          <a:rPr lang="en-US" b="0" i="1" dirty="0" smtClean="0">
                            <a:latin typeface="Cambria Math" panose="02040503050406030204" pitchFamily="18" charset="0"/>
                          </a:rPr>
                          <m:t>𝑛</m:t>
                        </m:r>
                        <m:r>
                          <a:rPr lang="en-US" b="0" i="1" dirty="0" smtClean="0">
                            <a:latin typeface="Cambria Math" panose="02040503050406030204" pitchFamily="18" charset="0"/>
                          </a:rPr>
                          <m:t>−</m:t>
                        </m:r>
                        <m:r>
                          <a:rPr lang="en-US" b="0" i="1" dirty="0" smtClean="0">
                            <a:latin typeface="Cambria Math" panose="02040503050406030204" pitchFamily="18" charset="0"/>
                          </a:rPr>
                          <m:t>𝑞</m:t>
                        </m:r>
                      </m:num>
                      <m:den>
                        <m:r>
                          <a:rPr lang="en-US" b="0" i="1" dirty="0" smtClean="0">
                            <a:latin typeface="Cambria Math" panose="02040503050406030204" pitchFamily="18" charset="0"/>
                          </a:rPr>
                          <m:t>𝑛</m:t>
                        </m:r>
                      </m:den>
                    </m:f>
                  </m:oMath>
                </a14:m>
                <a:r>
                  <a:rPr lang="en-US" dirty="0"/>
                  <a:t> respectively.</a:t>
                </a:r>
              </a:p>
            </p:txBody>
          </p:sp>
        </mc:Choice>
        <mc:Fallback>
          <p:sp>
            <p:nvSpPr>
              <p:cNvPr id="2" name="Title 1">
                <a:extLst>
                  <a:ext uri="{FF2B5EF4-FFF2-40B4-BE49-F238E27FC236}">
                    <a16:creationId xmlns:a16="http://schemas.microsoft.com/office/drawing/2014/main" id="{CA6505B3-A9C4-408E-AD91-96D3F938822D}"/>
                  </a:ext>
                </a:extLst>
              </p:cNvPr>
              <p:cNvSpPr>
                <a:spLocks noGrp="1" noRot="1" noChangeAspect="1" noMove="1" noResize="1" noEditPoints="1" noAdjustHandles="1" noChangeArrowheads="1" noChangeShapeType="1" noTextEdit="1"/>
              </p:cNvSpPr>
              <p:nvPr>
                <p:ph type="title"/>
              </p:nvPr>
            </p:nvSpPr>
            <p:spPr>
              <a:xfrm>
                <a:off x="373334" y="384156"/>
                <a:ext cx="11454349" cy="6130267"/>
              </a:xfrm>
              <a:blipFill>
                <a:blip r:embed="rId3"/>
                <a:stretch>
                  <a:fillRect l="-1597"/>
                </a:stretch>
              </a:blipFill>
            </p:spPr>
            <p:txBody>
              <a:bodyPr/>
              <a:lstStyle/>
              <a:p>
                <a:r>
                  <a:rPr lang="en-US">
                    <a:noFill/>
                  </a:rPr>
                  <a:t> </a:t>
                </a:r>
              </a:p>
            </p:txBody>
          </p:sp>
        </mc:Fallback>
      </mc:AlternateContent>
    </p:spTree>
    <p:extLst>
      <p:ext uri="{BB962C8B-B14F-4D97-AF65-F5344CB8AC3E}">
        <p14:creationId xmlns:p14="http://schemas.microsoft.com/office/powerpoint/2010/main" val="37029412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2C540-25E2-4021-A938-3B95224A00B7}"/>
              </a:ext>
            </a:extLst>
          </p:cNvPr>
          <p:cNvSpPr>
            <a:spLocks noGrp="1"/>
          </p:cNvSpPr>
          <p:nvPr>
            <p:ph type="title"/>
          </p:nvPr>
        </p:nvSpPr>
        <p:spPr/>
        <p:txBody>
          <a:bodyPr/>
          <a:lstStyle/>
          <a:p>
            <a:r>
              <a:rPr lang="en-US" dirty="0"/>
              <a:t>General Recursion Formula</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43C22A8-759F-4D01-A922-65313B56D459}"/>
                  </a:ext>
                </a:extLst>
              </p:cNvPr>
              <p:cNvSpPr>
                <a:spLocks noGrp="1"/>
              </p:cNvSpPr>
              <p:nvPr>
                <p:ph idx="1"/>
              </p:nvPr>
            </p:nvSpPr>
            <p:spPr>
              <a:xfrm>
                <a:off x="362514" y="2103120"/>
                <a:ext cx="11524686" cy="3849624"/>
              </a:xfrm>
            </p:spPr>
            <p:txBody>
              <a:bodyPr>
                <a:normAutofit fontScale="92500" lnSpcReduction="20000"/>
              </a:bodyPr>
              <a:lstStyle/>
              <a:p>
                <a:pPr marL="0" indent="0">
                  <a:buNone/>
                </a:pPr>
                <a14:m>
                  <m:oMath xmlns:m="http://schemas.openxmlformats.org/officeDocument/2006/math">
                    <m:r>
                      <a:rPr lang="en-US" sz="2800" b="0" i="1" smtClean="0">
                        <a:latin typeface="Cambria Math" panose="02040503050406030204" pitchFamily="18" charset="0"/>
                      </a:rPr>
                      <m:t>𝑃</m:t>
                    </m:r>
                    <m:d>
                      <m:dPr>
                        <m:ctrlPr>
                          <a:rPr lang="en-US" sz="2800" b="0" i="1" smtClean="0">
                            <a:latin typeface="Cambria Math" panose="02040503050406030204" pitchFamily="18" charset="0"/>
                          </a:rPr>
                        </m:ctrlPr>
                      </m:dPr>
                      <m:e>
                        <m:r>
                          <a:rPr lang="en-US" sz="2800" b="0" i="1" smtClean="0">
                            <a:latin typeface="Cambria Math" panose="02040503050406030204" pitchFamily="18" charset="0"/>
                          </a:rPr>
                          <m:t>𝑘</m:t>
                        </m:r>
                        <m:r>
                          <a:rPr lang="en-US" sz="2800" b="0" i="1" smtClean="0">
                            <a:latin typeface="Cambria Math" panose="02040503050406030204" pitchFamily="18" charset="0"/>
                          </a:rPr>
                          <m:t>,</m:t>
                        </m:r>
                        <m:r>
                          <a:rPr lang="en-US" sz="2800" b="0" i="1" smtClean="0">
                            <a:latin typeface="Cambria Math" panose="02040503050406030204" pitchFamily="18" charset="0"/>
                          </a:rPr>
                          <m:t>𝑛</m:t>
                        </m:r>
                      </m:e>
                    </m:d>
                    <m:r>
                      <a:rPr lang="en-US" sz="2800" b="0" i="1" smtClean="0">
                        <a:latin typeface="Cambria Math" panose="02040503050406030204" pitchFamily="18" charset="0"/>
                      </a:rPr>
                      <m:t>=</m:t>
                    </m:r>
                    <m:r>
                      <m:rPr>
                        <m:sty m:val="p"/>
                      </m:rPr>
                      <a:rPr lang="en-US" sz="2800" b="0" i="0" smtClean="0">
                        <a:latin typeface="Cambria Math" panose="02040503050406030204" pitchFamily="18" charset="0"/>
                      </a:rPr>
                      <m:t>m</m:t>
                    </m:r>
                    <m:r>
                      <a:rPr lang="en-US" sz="2800" b="0" i="1" smtClean="0">
                        <a:latin typeface="Cambria Math" panose="02040503050406030204" pitchFamily="18" charset="0"/>
                      </a:rPr>
                      <m:t>𝑎𝑥</m:t>
                    </m:r>
                    <m:r>
                      <a:rPr lang="en-US" sz="2800" b="0" i="1" smtClean="0">
                        <a:latin typeface="Cambria Math" panose="02040503050406030204" pitchFamily="18" charset="0"/>
                      </a:rPr>
                      <m:t>⁡{ </m:t>
                    </m:r>
                    <m:f>
                      <m:fPr>
                        <m:ctrlPr>
                          <a:rPr lang="en-US" sz="2800" b="0" i="1" smtClean="0">
                            <a:latin typeface="Cambria Math" panose="02040503050406030204" pitchFamily="18" charset="0"/>
                          </a:rPr>
                        </m:ctrlPr>
                      </m:fPr>
                      <m:num>
                        <m:r>
                          <a:rPr lang="en-US" sz="2800" b="0" i="1" smtClean="0">
                            <a:latin typeface="Cambria Math" panose="02040503050406030204" pitchFamily="18" charset="0"/>
                          </a:rPr>
                          <m:t>𝑞</m:t>
                        </m:r>
                      </m:num>
                      <m:den>
                        <m:r>
                          <a:rPr lang="en-US" sz="2800" b="0" i="1" smtClean="0">
                            <a:latin typeface="Cambria Math" panose="02040503050406030204" pitchFamily="18" charset="0"/>
                          </a:rPr>
                          <m:t>𝑛</m:t>
                        </m:r>
                      </m:den>
                    </m:f>
                    <m:d>
                      <m:dPr>
                        <m:ctrlPr>
                          <a:rPr lang="en-US" sz="2800" b="0" i="1" smtClean="0">
                            <a:latin typeface="Cambria Math" panose="02040503050406030204" pitchFamily="18" charset="0"/>
                          </a:rPr>
                        </m:ctrlPr>
                      </m:dPr>
                      <m:e>
                        <m:r>
                          <a:rPr lang="en-US" sz="2800" b="0" i="1" smtClean="0">
                            <a:latin typeface="Cambria Math" panose="02040503050406030204" pitchFamily="18" charset="0"/>
                          </a:rPr>
                          <m:t>1−</m:t>
                        </m:r>
                        <m:r>
                          <a:rPr lang="en-US" sz="2800" b="0" i="1" smtClean="0">
                            <a:latin typeface="Cambria Math" panose="02040503050406030204" pitchFamily="18" charset="0"/>
                          </a:rPr>
                          <m:t>𝑃</m:t>
                        </m:r>
                        <m:d>
                          <m:dPr>
                            <m:ctrlPr>
                              <a:rPr lang="en-US" sz="2800" b="0" i="1" smtClean="0">
                                <a:latin typeface="Cambria Math" panose="02040503050406030204" pitchFamily="18" charset="0"/>
                              </a:rPr>
                            </m:ctrlPr>
                          </m:dPr>
                          <m:e>
                            <m:r>
                              <a:rPr lang="en-US" sz="2800" b="0" i="1" smtClean="0">
                                <a:latin typeface="Cambria Math" panose="02040503050406030204" pitchFamily="18" charset="0"/>
                              </a:rPr>
                              <m:t>𝑞</m:t>
                            </m:r>
                            <m:r>
                              <a:rPr lang="en-US" sz="2800" b="0" i="1" smtClean="0">
                                <a:latin typeface="Cambria Math" panose="02040503050406030204" pitchFamily="18" charset="0"/>
                              </a:rPr>
                              <m:t>,</m:t>
                            </m:r>
                            <m:r>
                              <a:rPr lang="en-US" sz="2800" b="0" i="1" smtClean="0">
                                <a:latin typeface="Cambria Math" panose="02040503050406030204" pitchFamily="18" charset="0"/>
                              </a:rPr>
                              <m:t>𝑘</m:t>
                            </m:r>
                          </m:e>
                        </m:d>
                      </m:e>
                    </m:d>
                    <m:r>
                      <a:rPr lang="en-US" sz="2800" b="0" i="1" smtClean="0">
                        <a:latin typeface="Cambria Math" panose="02040503050406030204" pitchFamily="18" charset="0"/>
                      </a:rPr>
                      <m:t>+</m:t>
                    </m:r>
                    <m:f>
                      <m:fPr>
                        <m:ctrlPr>
                          <a:rPr lang="en-US" sz="2800" i="1">
                            <a:latin typeface="Cambria Math" panose="02040503050406030204" pitchFamily="18" charset="0"/>
                          </a:rPr>
                        </m:ctrlPr>
                      </m:fPr>
                      <m:num>
                        <m:r>
                          <a:rPr lang="en-US" sz="2800" b="0" i="1" smtClean="0">
                            <a:latin typeface="Cambria Math" panose="02040503050406030204" pitchFamily="18" charset="0"/>
                          </a:rPr>
                          <m:t>𝑛</m:t>
                        </m:r>
                        <m:r>
                          <a:rPr lang="en-US" sz="2800" b="0" i="1" smtClean="0">
                            <a:latin typeface="Cambria Math" panose="02040503050406030204" pitchFamily="18" charset="0"/>
                          </a:rPr>
                          <m:t>−</m:t>
                        </m:r>
                        <m:r>
                          <a:rPr lang="en-US" sz="2800" i="1">
                            <a:latin typeface="Cambria Math" panose="02040503050406030204" pitchFamily="18" charset="0"/>
                          </a:rPr>
                          <m:t>𝑞</m:t>
                        </m:r>
                      </m:num>
                      <m:den>
                        <m:r>
                          <a:rPr lang="en-US" sz="2800" i="1">
                            <a:latin typeface="Cambria Math" panose="02040503050406030204" pitchFamily="18" charset="0"/>
                          </a:rPr>
                          <m:t>𝑛</m:t>
                        </m:r>
                      </m:den>
                    </m:f>
                    <m:d>
                      <m:dPr>
                        <m:ctrlPr>
                          <a:rPr lang="en-US" sz="2800" i="1">
                            <a:latin typeface="Cambria Math" panose="02040503050406030204" pitchFamily="18" charset="0"/>
                          </a:rPr>
                        </m:ctrlPr>
                      </m:dPr>
                      <m:e>
                        <m:r>
                          <a:rPr lang="en-US" sz="2800" i="1">
                            <a:latin typeface="Cambria Math" panose="02040503050406030204" pitchFamily="18" charset="0"/>
                          </a:rPr>
                          <m:t>1−</m:t>
                        </m:r>
                        <m:r>
                          <a:rPr lang="en-US" sz="2800" i="1">
                            <a:latin typeface="Cambria Math" panose="02040503050406030204" pitchFamily="18" charset="0"/>
                          </a:rPr>
                          <m:t>𝑃</m:t>
                        </m:r>
                        <m:d>
                          <m:dPr>
                            <m:ctrlPr>
                              <a:rPr lang="en-US" sz="2800" i="1">
                                <a:latin typeface="Cambria Math" panose="02040503050406030204" pitchFamily="18" charset="0"/>
                              </a:rPr>
                            </m:ctrlPr>
                          </m:dPr>
                          <m:e>
                            <m:r>
                              <a:rPr lang="en-US" sz="2800" b="0" i="1" smtClean="0">
                                <a:latin typeface="Cambria Math" panose="02040503050406030204" pitchFamily="18" charset="0"/>
                              </a:rPr>
                              <m:t>𝑛</m:t>
                            </m:r>
                            <m:r>
                              <a:rPr lang="en-US" sz="2800" b="0" i="1" smtClean="0">
                                <a:latin typeface="Cambria Math" panose="02040503050406030204" pitchFamily="18" charset="0"/>
                              </a:rPr>
                              <m:t>−</m:t>
                            </m:r>
                            <m:r>
                              <a:rPr lang="en-US" sz="2800" i="1">
                                <a:latin typeface="Cambria Math" panose="02040503050406030204" pitchFamily="18" charset="0"/>
                              </a:rPr>
                              <m:t>𝑞</m:t>
                            </m:r>
                            <m:r>
                              <a:rPr lang="en-US" sz="2800" i="1">
                                <a:latin typeface="Cambria Math" panose="02040503050406030204" pitchFamily="18" charset="0"/>
                              </a:rPr>
                              <m:t>,</m:t>
                            </m:r>
                            <m:r>
                              <a:rPr lang="en-US" sz="2800" i="1">
                                <a:latin typeface="Cambria Math" panose="02040503050406030204" pitchFamily="18" charset="0"/>
                              </a:rPr>
                              <m:t>𝑘</m:t>
                            </m:r>
                          </m:e>
                        </m:d>
                      </m:e>
                    </m:d>
                  </m:oMath>
                </a14:m>
                <a:r>
                  <a:rPr lang="en-US" sz="2800" dirty="0"/>
                  <a:t> |  </a:t>
                </a:r>
                <a14:m>
                  <m:oMath xmlns:m="http://schemas.openxmlformats.org/officeDocument/2006/math">
                    <m:r>
                      <a:rPr lang="en-US" sz="2800" b="0" i="1" smtClean="0">
                        <a:latin typeface="Cambria Math" panose="02040503050406030204" pitchFamily="18" charset="0"/>
                      </a:rPr>
                      <m:t>1</m:t>
                    </m:r>
                    <m:r>
                      <a:rPr lang="en-US" sz="2800" b="0" i="1" smtClean="0">
                        <a:latin typeface="Cambria Math" panose="02040503050406030204" pitchFamily="18" charset="0"/>
                        <a:ea typeface="Cambria Math" panose="02040503050406030204" pitchFamily="18" charset="0"/>
                      </a:rPr>
                      <m:t>≤</m:t>
                    </m:r>
                    <m:r>
                      <a:rPr lang="en-US" sz="2800" b="0" i="1" smtClean="0">
                        <a:latin typeface="Cambria Math" panose="02040503050406030204" pitchFamily="18" charset="0"/>
                        <a:ea typeface="Cambria Math" panose="02040503050406030204" pitchFamily="18" charset="0"/>
                      </a:rPr>
                      <m:t>𝑞</m:t>
                    </m:r>
                    <m:r>
                      <a:rPr lang="en-US" sz="2800" b="0" i="1" smtClean="0">
                        <a:latin typeface="Cambria Math" panose="02040503050406030204" pitchFamily="18" charset="0"/>
                        <a:ea typeface="Cambria Math" panose="02040503050406030204" pitchFamily="18" charset="0"/>
                      </a:rPr>
                      <m:t>≤</m:t>
                    </m:r>
                    <m:f>
                      <m:fPr>
                        <m:ctrlPr>
                          <a:rPr lang="en-US" sz="2800" b="0" i="1" smtClean="0">
                            <a:latin typeface="Cambria Math" panose="02040503050406030204" pitchFamily="18" charset="0"/>
                            <a:ea typeface="Cambria Math" panose="02040503050406030204" pitchFamily="18" charset="0"/>
                          </a:rPr>
                        </m:ctrlPr>
                      </m:fPr>
                      <m:num>
                        <m:r>
                          <a:rPr lang="en-US" sz="2800" b="0" i="1" smtClean="0">
                            <a:latin typeface="Cambria Math" panose="02040503050406030204" pitchFamily="18" charset="0"/>
                            <a:ea typeface="Cambria Math" panose="02040503050406030204" pitchFamily="18" charset="0"/>
                          </a:rPr>
                          <m:t>𝑛</m:t>
                        </m:r>
                      </m:num>
                      <m:den>
                        <m:r>
                          <a:rPr lang="en-US" sz="2800" b="0" i="1" smtClean="0">
                            <a:latin typeface="Cambria Math" panose="02040503050406030204" pitchFamily="18" charset="0"/>
                            <a:ea typeface="Cambria Math" panose="02040503050406030204" pitchFamily="18" charset="0"/>
                          </a:rPr>
                          <m:t>2</m:t>
                        </m:r>
                      </m:den>
                    </m:f>
                    <m:r>
                      <a:rPr lang="en-US" sz="2800" b="0" i="1" smtClean="0">
                        <a:latin typeface="Cambria Math" panose="02040503050406030204" pitchFamily="18" charset="0"/>
                        <a:ea typeface="Cambria Math" panose="02040503050406030204" pitchFamily="18" charset="0"/>
                      </a:rPr>
                      <m:t> </m:t>
                    </m:r>
                  </m:oMath>
                </a14:m>
                <a:r>
                  <a:rPr lang="en-US" sz="2800" dirty="0"/>
                  <a:t>}</a:t>
                </a:r>
              </a:p>
              <a:p>
                <a:pPr marL="0" indent="0">
                  <a:buNone/>
                </a:pPr>
                <a:endParaRPr lang="en-US" sz="2800" dirty="0"/>
              </a:p>
              <a:p>
                <a:pPr marL="0" indent="0">
                  <a:buNone/>
                </a:pPr>
                <a:r>
                  <a:rPr lang="en-US" sz="2800" dirty="0"/>
                  <a:t>S(</a:t>
                </a:r>
                <a:r>
                  <a:rPr lang="en-US" sz="2800" dirty="0" err="1"/>
                  <a:t>k,n</a:t>
                </a:r>
                <a:r>
                  <a:rPr lang="en-US" sz="2800" dirty="0"/>
                  <a:t>) = q for which the maximum is reached and therefore gives the number of elements for the subset in the question.</a:t>
                </a:r>
              </a:p>
              <a:p>
                <a:pPr marL="0" indent="0">
                  <a:buNone/>
                </a:pPr>
                <a:endParaRPr lang="en-US" sz="2800" dirty="0"/>
              </a:p>
              <a:p>
                <a:pPr marL="0" indent="0">
                  <a:buNone/>
                </a:pPr>
                <a:r>
                  <a:rPr lang="en-US" sz="2800" dirty="0"/>
                  <a:t>	S(</a:t>
                </a:r>
                <a:r>
                  <a:rPr lang="en-US" sz="2800" dirty="0" err="1"/>
                  <a:t>k,n</a:t>
                </a:r>
                <a:r>
                  <a:rPr lang="en-US" sz="2800" dirty="0"/>
                  <a:t>) may NOT be well-defined</a:t>
                </a:r>
              </a:p>
              <a:p>
                <a:pPr lvl="6"/>
                <a:r>
                  <a:rPr lang="en-US" sz="2800" dirty="0"/>
                  <a:t>In the following table we always select the smallest possible value for S(</a:t>
                </a:r>
                <a:r>
                  <a:rPr lang="en-US" sz="2800" dirty="0" err="1"/>
                  <a:t>k,n</a:t>
                </a:r>
                <a:r>
                  <a:rPr lang="en-US" sz="2800" dirty="0"/>
                  <a:t>)</a:t>
                </a:r>
              </a:p>
              <a:p>
                <a:pPr marL="0" indent="0">
                  <a:buNone/>
                </a:pPr>
                <a:endParaRPr lang="en-US" sz="2800" dirty="0"/>
              </a:p>
            </p:txBody>
          </p:sp>
        </mc:Choice>
        <mc:Fallback xmlns="">
          <p:sp>
            <p:nvSpPr>
              <p:cNvPr id="3" name="Content Placeholder 2">
                <a:extLst>
                  <a:ext uri="{FF2B5EF4-FFF2-40B4-BE49-F238E27FC236}">
                    <a16:creationId xmlns:a16="http://schemas.microsoft.com/office/drawing/2014/main" id="{543C22A8-759F-4D01-A922-65313B56D459}"/>
                  </a:ext>
                </a:extLst>
              </p:cNvPr>
              <p:cNvSpPr>
                <a:spLocks noGrp="1" noRot="1" noChangeAspect="1" noMove="1" noResize="1" noEditPoints="1" noAdjustHandles="1" noChangeArrowheads="1" noChangeShapeType="1" noTextEdit="1"/>
              </p:cNvSpPr>
              <p:nvPr>
                <p:ph idx="1"/>
              </p:nvPr>
            </p:nvSpPr>
            <p:spPr>
              <a:xfrm>
                <a:off x="362514" y="2103120"/>
                <a:ext cx="11524686" cy="3849624"/>
              </a:xfrm>
              <a:blipFill>
                <a:blip r:embed="rId3"/>
                <a:stretch>
                  <a:fillRect l="-952" t="-316" b="-1582"/>
                </a:stretch>
              </a:blipFill>
            </p:spPr>
            <p:txBody>
              <a:bodyPr/>
              <a:lstStyle/>
              <a:p>
                <a:r>
                  <a:rPr lang="en-US">
                    <a:noFill/>
                  </a:rPr>
                  <a:t> </a:t>
                </a:r>
              </a:p>
            </p:txBody>
          </p:sp>
        </mc:Fallback>
      </mc:AlternateContent>
    </p:spTree>
    <p:extLst>
      <p:ext uri="{BB962C8B-B14F-4D97-AF65-F5344CB8AC3E}">
        <p14:creationId xmlns:p14="http://schemas.microsoft.com/office/powerpoint/2010/main" val="172154373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6573E17-89C1-4C38-BF94-7D5EE8EED853}"/>
              </a:ext>
            </a:extLst>
          </p:cNvPr>
          <p:cNvGraphicFramePr>
            <a:graphicFrameLocks noGrp="1"/>
          </p:cNvGraphicFramePr>
          <p:nvPr>
            <p:ph idx="1"/>
            <p:extLst>
              <p:ext uri="{D42A27DB-BD31-4B8C-83A1-F6EECF244321}">
                <p14:modId xmlns:p14="http://schemas.microsoft.com/office/powerpoint/2010/main" val="745453351"/>
              </p:ext>
            </p:extLst>
          </p:nvPr>
        </p:nvGraphicFramePr>
        <p:xfrm>
          <a:off x="7791991" y="607854"/>
          <a:ext cx="3818350" cy="5642292"/>
        </p:xfrm>
        <a:graphic>
          <a:graphicData uri="http://schemas.openxmlformats.org/drawingml/2006/table">
            <a:tbl>
              <a:tblPr firstRow="1" bandRow="1">
                <a:tableStyleId>{5C22544A-7EE6-4342-B048-85BDC9FD1C3A}</a:tableStyleId>
              </a:tblPr>
              <a:tblGrid>
                <a:gridCol w="1909175">
                  <a:extLst>
                    <a:ext uri="{9D8B030D-6E8A-4147-A177-3AD203B41FA5}">
                      <a16:colId xmlns:a16="http://schemas.microsoft.com/office/drawing/2014/main" val="1791893137"/>
                    </a:ext>
                  </a:extLst>
                </a:gridCol>
                <a:gridCol w="1909175">
                  <a:extLst>
                    <a:ext uri="{9D8B030D-6E8A-4147-A177-3AD203B41FA5}">
                      <a16:colId xmlns:a16="http://schemas.microsoft.com/office/drawing/2014/main" val="2881192082"/>
                    </a:ext>
                  </a:extLst>
                </a:gridCol>
              </a:tblGrid>
              <a:tr h="342781">
                <a:tc>
                  <a:txBody>
                    <a:bodyPr/>
                    <a:lstStyle/>
                    <a:p>
                      <a:pPr algn="ctr"/>
                      <a:r>
                        <a:rPr lang="en-US" dirty="0">
                          <a:solidFill>
                            <a:schemeClr val="tx1"/>
                          </a:solidFill>
                        </a:rPr>
                        <a:t>Probability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lang="en-US" dirty="0">
                          <a:solidFill>
                            <a:schemeClr val="tx1"/>
                          </a:solidFill>
                        </a:rPr>
                        <a:t>Strategy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2091621454"/>
                  </a:ext>
                </a:extLst>
              </a:tr>
              <a:tr h="439711">
                <a:tc>
                  <a:txBody>
                    <a:bodyPr/>
                    <a:lstStyle/>
                    <a:p>
                      <a:pPr algn="l"/>
                      <a:r>
                        <a:rPr lang="en-US" dirty="0"/>
                        <a:t>P(32, 1) =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US" dirty="0"/>
                        <a:t>S(32, 1) = 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553924605"/>
                  </a:ext>
                </a:extLst>
              </a:tr>
              <a:tr h="439711">
                <a:tc>
                  <a:txBody>
                    <a:bodyPr/>
                    <a:lstStyle/>
                    <a:p>
                      <a:pPr algn="l"/>
                      <a:r>
                        <a:rPr lang="en-US" dirty="0"/>
                        <a:t>P(32, 2) =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US" dirty="0"/>
                        <a:t>S(32, 2) = 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51433365"/>
                  </a:ext>
                </a:extLst>
              </a:tr>
              <a:tr h="439711">
                <a:tc>
                  <a:txBody>
                    <a:bodyPr/>
                    <a:lstStyle/>
                    <a:p>
                      <a:pPr algn="l"/>
                      <a:r>
                        <a:rPr lang="en-US" dirty="0"/>
                        <a:t>P(32, 3) = .9792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US" dirty="0"/>
                        <a:t>S(32, 3) =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112556719"/>
                  </a:ext>
                </a:extLst>
              </a:tr>
              <a:tr h="439711">
                <a:tc>
                  <a:txBody>
                    <a:bodyPr/>
                    <a:lstStyle/>
                    <a:p>
                      <a:pPr algn="l"/>
                      <a:r>
                        <a:rPr lang="en-US" u="none" dirty="0"/>
                        <a:t>P(32, 4) = .9688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US" u="none" dirty="0"/>
                        <a:t>S(32, 4) =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233454537"/>
                  </a:ext>
                </a:extLst>
              </a:tr>
              <a:tr h="439711">
                <a:tc>
                  <a:txBody>
                    <a:bodyPr/>
                    <a:lstStyle/>
                    <a:p>
                      <a:pPr algn="ctr"/>
                      <a:r>
                        <a:rPr lang="en-US" i="1" dirty="0"/>
                        <a:t>Decreases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a:t>…</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479626187"/>
                  </a:ext>
                </a:extLst>
              </a:tr>
              <a:tr h="439711">
                <a:tc>
                  <a:txBody>
                    <a:bodyPr/>
                    <a:lstStyle/>
                    <a:p>
                      <a:pPr algn="l"/>
                      <a:r>
                        <a:rPr lang="en-US" dirty="0"/>
                        <a:t>P(32, 7) = .9286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US" dirty="0"/>
                        <a:t>S(32, 7) =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83074635"/>
                  </a:ext>
                </a:extLst>
              </a:tr>
              <a:tr h="439711">
                <a:tc>
                  <a:txBody>
                    <a:bodyPr/>
                    <a:lstStyle/>
                    <a:p>
                      <a:pPr algn="l"/>
                      <a:r>
                        <a:rPr lang="en-US" dirty="0"/>
                        <a:t>P(32, 8) = .9219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lvl="0" algn="l"/>
                      <a:r>
                        <a:rPr lang="en-US" dirty="0"/>
                        <a:t>S(32, 8) = 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34655448"/>
                  </a:ext>
                </a:extLst>
              </a:tr>
              <a:tr h="439711">
                <a:tc>
                  <a:txBody>
                    <a:bodyPr/>
                    <a:lstStyle/>
                    <a:p>
                      <a:pPr algn="ctr"/>
                      <a:r>
                        <a:rPr lang="en-US" i="1" dirty="0"/>
                        <a:t>Decreases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a:t>…</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914059426"/>
                  </a:ext>
                </a:extLst>
              </a:tr>
              <a:tr h="439711">
                <a:tc>
                  <a:txBody>
                    <a:bodyPr/>
                    <a:lstStyle/>
                    <a:p>
                      <a:pPr algn="l"/>
                      <a:r>
                        <a:rPr lang="en-US" dirty="0"/>
                        <a:t>P(32, 13) = .8558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US" dirty="0"/>
                        <a:t>S(32, 13) = 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928864087"/>
                  </a:ext>
                </a:extLst>
              </a:tr>
              <a:tr h="439711">
                <a:tc>
                  <a:txBody>
                    <a:bodyPr/>
                    <a:lstStyle/>
                    <a:p>
                      <a:pPr algn="l"/>
                      <a:r>
                        <a:rPr lang="en-US" dirty="0"/>
                        <a:t>P(32, 14) = .8482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US" dirty="0"/>
                        <a:t>S(32, 14) = 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874506933"/>
                  </a:ext>
                </a:extLst>
              </a:tr>
              <a:tr h="439711">
                <a:tc>
                  <a:txBody>
                    <a:bodyPr/>
                    <a:lstStyle/>
                    <a:p>
                      <a:pPr algn="l"/>
                      <a:r>
                        <a:rPr lang="en-US" dirty="0"/>
                        <a:t>P(32, 15) = .8417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US" dirty="0"/>
                        <a:t>S(32, 15) = 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531002359"/>
                  </a:ext>
                </a:extLst>
              </a:tr>
              <a:tr h="439711">
                <a:tc>
                  <a:txBody>
                    <a:bodyPr/>
                    <a:lstStyle/>
                    <a:p>
                      <a:pPr algn="l"/>
                      <a:r>
                        <a:rPr lang="en-US" dirty="0"/>
                        <a:t>P(32, 16) = .8359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US" dirty="0"/>
                        <a:t>S(32, 16) = 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687533038"/>
                  </a:ext>
                </a:extLst>
              </a:tr>
            </a:tbl>
          </a:graphicData>
        </a:graphic>
      </p:graphicFrame>
      <p:sp>
        <p:nvSpPr>
          <p:cNvPr id="2" name="TextBox 1">
            <a:extLst>
              <a:ext uri="{FF2B5EF4-FFF2-40B4-BE49-F238E27FC236}">
                <a16:creationId xmlns:a16="http://schemas.microsoft.com/office/drawing/2014/main" id="{EA6612DE-E75F-4577-834B-E2C51AA360B0}"/>
              </a:ext>
            </a:extLst>
          </p:cNvPr>
          <p:cNvSpPr txBox="1"/>
          <p:nvPr/>
        </p:nvSpPr>
        <p:spPr>
          <a:xfrm>
            <a:off x="754912" y="547576"/>
            <a:ext cx="6879265" cy="584775"/>
          </a:xfrm>
          <a:prstGeom prst="rect">
            <a:avLst/>
          </a:prstGeom>
          <a:noFill/>
        </p:spPr>
        <p:txBody>
          <a:bodyPr wrap="square" rtlCol="0">
            <a:spAutoFit/>
          </a:bodyPr>
          <a:lstStyle/>
          <a:p>
            <a:r>
              <a:rPr lang="en-US" sz="3200" dirty="0"/>
              <a:t>Taking a closer look at strategy…</a:t>
            </a:r>
          </a:p>
        </p:txBody>
      </p:sp>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E41DF236-6F76-4459-80B6-1967447163E0}"/>
                  </a:ext>
                </a:extLst>
              </p:cNvPr>
              <p:cNvSpPr txBox="1"/>
              <p:nvPr/>
            </p:nvSpPr>
            <p:spPr>
              <a:xfrm>
                <a:off x="1265274" y="1461977"/>
                <a:ext cx="6007395" cy="4522328"/>
              </a:xfrm>
              <a:prstGeom prst="rect">
                <a:avLst/>
              </a:prstGeom>
              <a:noFill/>
            </p:spPr>
            <p:txBody>
              <a:bodyPr wrap="square" rtlCol="0">
                <a:spAutoFit/>
              </a:bodyPr>
              <a:lstStyle/>
              <a:p>
                <a:pPr marL="285750" indent="-285750">
                  <a:buFont typeface="Courier New" panose="02070309020205020404" pitchFamily="49" charset="0"/>
                  <a:buChar char="o"/>
                </a:pPr>
                <a:r>
                  <a:rPr lang="en-US" sz="2400" dirty="0"/>
                  <a:t>For these cases the k is always 32</a:t>
                </a:r>
              </a:p>
              <a:p>
                <a:endParaRPr lang="en-US" sz="2400" dirty="0"/>
              </a:p>
              <a:p>
                <a:pPr marL="285750" indent="-285750">
                  <a:buFont typeface="Courier New" panose="02070309020205020404" pitchFamily="49" charset="0"/>
                  <a:buChar char="o"/>
                </a:pPr>
                <a:r>
                  <a:rPr lang="en-US" sz="2400" dirty="0"/>
                  <a:t>This was intentional since we found a pattern in the strategy for </a:t>
                </a:r>
                <a14:m>
                  <m:oMath xmlns:m="http://schemas.openxmlformats.org/officeDocument/2006/math">
                    <m:r>
                      <a:rPr lang="en-US" sz="2400" i="1" dirty="0" smtClean="0">
                        <a:latin typeface="Cambria Math" panose="02040503050406030204" pitchFamily="18" charset="0"/>
                      </a:rPr>
                      <m:t>𝑃</m:t>
                    </m:r>
                    <m:r>
                      <a:rPr lang="en-US" sz="2400" i="1" dirty="0" smtClean="0">
                        <a:latin typeface="Cambria Math" panose="02040503050406030204" pitchFamily="18" charset="0"/>
                      </a:rPr>
                      <m:t>(</m:t>
                    </m:r>
                    <m:sSup>
                      <m:sSupPr>
                        <m:ctrlPr>
                          <a:rPr lang="en-US" sz="2400" i="1" dirty="0" smtClean="0">
                            <a:latin typeface="Cambria Math" panose="02040503050406030204" pitchFamily="18" charset="0"/>
                          </a:rPr>
                        </m:ctrlPr>
                      </m:sSupPr>
                      <m:e>
                        <m:r>
                          <a:rPr lang="en-US" sz="2400" b="0" i="1" dirty="0" smtClean="0">
                            <a:latin typeface="Cambria Math" panose="02040503050406030204" pitchFamily="18" charset="0"/>
                          </a:rPr>
                          <m:t>2</m:t>
                        </m:r>
                      </m:e>
                      <m:sup>
                        <m:r>
                          <a:rPr lang="en-US" sz="2400" b="0" i="1" dirty="0" smtClean="0">
                            <a:latin typeface="Cambria Math" panose="02040503050406030204" pitchFamily="18" charset="0"/>
                          </a:rPr>
                          <m:t>𝑘</m:t>
                        </m:r>
                      </m:sup>
                    </m:sSup>
                    <m:r>
                      <a:rPr lang="en-US" sz="2400" i="1" dirty="0" smtClean="0">
                        <a:latin typeface="Cambria Math" panose="02040503050406030204" pitchFamily="18" charset="0"/>
                      </a:rPr>
                      <m:t>,</m:t>
                    </m:r>
                    <m:r>
                      <a:rPr lang="en-US" sz="2400" i="1" dirty="0" smtClean="0">
                        <a:latin typeface="Cambria Math" panose="02040503050406030204" pitchFamily="18" charset="0"/>
                      </a:rPr>
                      <m:t>𝑛</m:t>
                    </m:r>
                    <m:r>
                      <a:rPr lang="en-US" sz="2400" i="1" dirty="0" smtClean="0">
                        <a:latin typeface="Cambria Math" panose="02040503050406030204" pitchFamily="18" charset="0"/>
                      </a:rPr>
                      <m:t>) </m:t>
                    </m:r>
                  </m:oMath>
                </a14:m>
                <a:endParaRPr lang="en-US" sz="2400" dirty="0"/>
              </a:p>
              <a:p>
                <a:pPr marL="285750" indent="-285750">
                  <a:buFont typeface="Courier New" panose="02070309020205020404" pitchFamily="49" charset="0"/>
                  <a:buChar char="o"/>
                </a:pPr>
                <a:endParaRPr lang="en-US" sz="2400" dirty="0"/>
              </a:p>
              <a:p>
                <a:pPr marL="285750" indent="-285750">
                  <a:buFont typeface="Courier New" panose="02070309020205020404" pitchFamily="49" charset="0"/>
                  <a:buChar char="o"/>
                </a:pPr>
                <a:r>
                  <a:rPr lang="en-US" sz="2400" dirty="0"/>
                  <a:t>Looking at the selected cases…</a:t>
                </a:r>
              </a:p>
              <a:p>
                <a:pPr marL="742950" lvl="1" indent="-285750">
                  <a:buFont typeface="Courier New" panose="02070309020205020404" pitchFamily="49" charset="0"/>
                  <a:buChar char="o"/>
                </a:pPr>
                <a:r>
                  <a:rPr lang="en-US" sz="2400" dirty="0"/>
                  <a:t>The strategy of halving the number range begins with each</a:t>
                </a:r>
                <a:r>
                  <a:rPr lang="en-US" sz="2400" b="0" dirty="0"/>
                  <a:t> </a:t>
                </a:r>
                <a14:m>
                  <m:oMath xmlns:m="http://schemas.openxmlformats.org/officeDocument/2006/math">
                    <m:r>
                      <a:rPr lang="en-US" sz="2400" b="0" i="1" smtClean="0">
                        <a:latin typeface="Cambria Math" panose="02040503050406030204" pitchFamily="18" charset="0"/>
                      </a:rPr>
                      <m:t>𝑛</m:t>
                    </m:r>
                    <m:r>
                      <a:rPr lang="en-US" sz="2400" b="0" i="1" smtClean="0">
                        <a:latin typeface="Cambria Math" panose="02040503050406030204" pitchFamily="18" charset="0"/>
                      </a:rPr>
                      <m:t>= </m:t>
                    </m:r>
                    <m:sSup>
                      <m:sSupPr>
                        <m:ctrlPr>
                          <a:rPr lang="en-US" sz="2400" b="0" i="1" smtClean="0">
                            <a:latin typeface="Cambria Math" panose="02040503050406030204" pitchFamily="18" charset="0"/>
                          </a:rPr>
                        </m:ctrlPr>
                      </m:sSupPr>
                      <m:e>
                        <m:r>
                          <a:rPr lang="en-US" sz="2400" b="0" i="1" smtClean="0">
                            <a:latin typeface="Cambria Math" panose="02040503050406030204" pitchFamily="18" charset="0"/>
                          </a:rPr>
                          <m:t>2</m:t>
                        </m:r>
                      </m:e>
                      <m:sup>
                        <m:r>
                          <a:rPr lang="en-US" sz="2400" b="0" i="1" smtClean="0">
                            <a:latin typeface="Cambria Math" panose="02040503050406030204" pitchFamily="18" charset="0"/>
                          </a:rPr>
                          <m:t>𝑥</m:t>
                        </m:r>
                      </m:sup>
                    </m:sSup>
                  </m:oMath>
                </a14:m>
                <a:endParaRPr lang="en-US" sz="2400" dirty="0"/>
              </a:p>
              <a:p>
                <a:pPr marL="742950" lvl="1" indent="-285750">
                  <a:buFont typeface="Courier New" panose="02070309020205020404" pitchFamily="49" charset="0"/>
                  <a:buChar char="o"/>
                </a:pPr>
                <a:endParaRPr lang="en-US" sz="2400" dirty="0"/>
              </a:p>
              <a:p>
                <a:pPr marL="742950" lvl="1" indent="-285750">
                  <a:buFont typeface="Courier New" panose="02070309020205020404" pitchFamily="49" charset="0"/>
                  <a:buChar char="o"/>
                </a:pPr>
                <a:r>
                  <a:rPr lang="en-US" sz="2400" dirty="0"/>
                  <a:t>The strategy remains constant until approaches the next case where</a:t>
                </a:r>
                <a14:m>
                  <m:oMath xmlns:m="http://schemas.openxmlformats.org/officeDocument/2006/math">
                    <m:r>
                      <a:rPr lang="en-US" sz="2400" b="0" i="0" smtClean="0">
                        <a:latin typeface="Cambria Math" panose="02040503050406030204" pitchFamily="18" charset="0"/>
                      </a:rPr>
                      <m:t> </m:t>
                    </m:r>
                    <m:r>
                      <a:rPr lang="en-US" sz="2400" b="0" i="1" smtClean="0">
                        <a:latin typeface="Cambria Math" panose="02040503050406030204" pitchFamily="18" charset="0"/>
                      </a:rPr>
                      <m:t>𝑛</m:t>
                    </m:r>
                    <m:r>
                      <a:rPr lang="en-US" sz="2400" b="0" i="1" smtClean="0">
                        <a:latin typeface="Cambria Math" panose="02040503050406030204" pitchFamily="18" charset="0"/>
                      </a:rPr>
                      <m:t>=</m:t>
                    </m:r>
                    <m:sSup>
                      <m:sSupPr>
                        <m:ctrlPr>
                          <a:rPr lang="en-US" sz="2400" i="1" smtClean="0">
                            <a:latin typeface="Cambria Math" panose="02040503050406030204" pitchFamily="18" charset="0"/>
                          </a:rPr>
                        </m:ctrlPr>
                      </m:sSupPr>
                      <m:e>
                        <m:r>
                          <a:rPr lang="en-US" sz="2400" b="0" i="1" smtClean="0">
                            <a:latin typeface="Cambria Math" panose="02040503050406030204" pitchFamily="18" charset="0"/>
                          </a:rPr>
                          <m:t>2</m:t>
                        </m:r>
                      </m:e>
                      <m:sup>
                        <m:r>
                          <a:rPr lang="en-US" sz="2400" b="0" i="1" smtClean="0">
                            <a:latin typeface="Cambria Math" panose="02040503050406030204" pitchFamily="18" charset="0"/>
                          </a:rPr>
                          <m:t>𝑥</m:t>
                        </m:r>
                      </m:sup>
                    </m:sSup>
                  </m:oMath>
                </a14:m>
                <a:endParaRPr lang="en-US" sz="2400" baseline="-25000" dirty="0"/>
              </a:p>
            </p:txBody>
          </p:sp>
        </mc:Choice>
        <mc:Fallback>
          <p:sp>
            <p:nvSpPr>
              <p:cNvPr id="3" name="TextBox 2">
                <a:extLst>
                  <a:ext uri="{FF2B5EF4-FFF2-40B4-BE49-F238E27FC236}">
                    <a16:creationId xmlns:a16="http://schemas.microsoft.com/office/drawing/2014/main" id="{E41DF236-6F76-4459-80B6-1967447163E0}"/>
                  </a:ext>
                </a:extLst>
              </p:cNvPr>
              <p:cNvSpPr txBox="1">
                <a:spLocks noRot="1" noChangeAspect="1" noMove="1" noResize="1" noEditPoints="1" noAdjustHandles="1" noChangeArrowheads="1" noChangeShapeType="1" noTextEdit="1"/>
              </p:cNvSpPr>
              <p:nvPr/>
            </p:nvSpPr>
            <p:spPr>
              <a:xfrm>
                <a:off x="1265274" y="1461977"/>
                <a:ext cx="6007395" cy="4522328"/>
              </a:xfrm>
              <a:prstGeom prst="rect">
                <a:avLst/>
              </a:prstGeom>
              <a:blipFill>
                <a:blip r:embed="rId3"/>
                <a:stretch>
                  <a:fillRect l="-1421" t="-1078" r="-1624" b="-2291"/>
                </a:stretch>
              </a:blipFill>
            </p:spPr>
            <p:txBody>
              <a:bodyPr/>
              <a:lstStyle/>
              <a:p>
                <a:r>
                  <a:rPr lang="en-US">
                    <a:noFill/>
                  </a:rPr>
                  <a:t> </a:t>
                </a:r>
              </a:p>
            </p:txBody>
          </p:sp>
        </mc:Fallback>
      </mc:AlternateContent>
      <p:graphicFrame>
        <p:nvGraphicFramePr>
          <p:cNvPr id="5" name="Table 4">
            <a:extLst>
              <a:ext uri="{FF2B5EF4-FFF2-40B4-BE49-F238E27FC236}">
                <a16:creationId xmlns:a16="http://schemas.microsoft.com/office/drawing/2014/main" id="{739AB7FC-EA72-4F1B-80BF-3A7C7375B1B5}"/>
              </a:ext>
            </a:extLst>
          </p:cNvPr>
          <p:cNvGraphicFramePr>
            <a:graphicFrameLocks/>
          </p:cNvGraphicFramePr>
          <p:nvPr>
            <p:extLst>
              <p:ext uri="{D42A27DB-BD31-4B8C-83A1-F6EECF244321}">
                <p14:modId xmlns:p14="http://schemas.microsoft.com/office/powerpoint/2010/main" val="2960630548"/>
              </p:ext>
            </p:extLst>
          </p:nvPr>
        </p:nvGraphicFramePr>
        <p:xfrm>
          <a:off x="7791991" y="607854"/>
          <a:ext cx="3818350" cy="5642292"/>
        </p:xfrm>
        <a:graphic>
          <a:graphicData uri="http://schemas.openxmlformats.org/drawingml/2006/table">
            <a:tbl>
              <a:tblPr firstRow="1" bandRow="1">
                <a:tableStyleId>{5C22544A-7EE6-4342-B048-85BDC9FD1C3A}</a:tableStyleId>
              </a:tblPr>
              <a:tblGrid>
                <a:gridCol w="1909175">
                  <a:extLst>
                    <a:ext uri="{9D8B030D-6E8A-4147-A177-3AD203B41FA5}">
                      <a16:colId xmlns:a16="http://schemas.microsoft.com/office/drawing/2014/main" val="1791893137"/>
                    </a:ext>
                  </a:extLst>
                </a:gridCol>
                <a:gridCol w="1909175">
                  <a:extLst>
                    <a:ext uri="{9D8B030D-6E8A-4147-A177-3AD203B41FA5}">
                      <a16:colId xmlns:a16="http://schemas.microsoft.com/office/drawing/2014/main" val="2881192082"/>
                    </a:ext>
                  </a:extLst>
                </a:gridCol>
              </a:tblGrid>
              <a:tr h="342781">
                <a:tc>
                  <a:txBody>
                    <a:bodyPr/>
                    <a:lstStyle/>
                    <a:p>
                      <a:pPr algn="ctr"/>
                      <a:r>
                        <a:rPr lang="en-US" dirty="0">
                          <a:solidFill>
                            <a:schemeClr val="tx1"/>
                          </a:solidFill>
                        </a:rPr>
                        <a:t>Probability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lang="en-US" dirty="0">
                          <a:solidFill>
                            <a:schemeClr val="tx1"/>
                          </a:solidFill>
                        </a:rPr>
                        <a:t>Strategy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2091621454"/>
                  </a:ext>
                </a:extLst>
              </a:tr>
              <a:tr h="439711">
                <a:tc>
                  <a:txBody>
                    <a:bodyPr/>
                    <a:lstStyle/>
                    <a:p>
                      <a:pPr algn="l"/>
                      <a:r>
                        <a:rPr lang="en-US" dirty="0"/>
                        <a:t>P(32, 1) =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US" dirty="0"/>
                        <a:t>S(32, 1) = 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553924605"/>
                  </a:ext>
                </a:extLst>
              </a:tr>
              <a:tr h="439711">
                <a:tc>
                  <a:txBody>
                    <a:bodyPr/>
                    <a:lstStyle/>
                    <a:p>
                      <a:pPr algn="l"/>
                      <a:r>
                        <a:rPr lang="en-US" dirty="0"/>
                        <a:t>P(32, 2) =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US" dirty="0"/>
                        <a:t>S(32, 2) = 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51433365"/>
                  </a:ext>
                </a:extLst>
              </a:tr>
              <a:tr h="439711">
                <a:tc>
                  <a:txBody>
                    <a:bodyPr/>
                    <a:lstStyle/>
                    <a:p>
                      <a:pPr algn="l"/>
                      <a:r>
                        <a:rPr lang="en-US" dirty="0"/>
                        <a:t>P(32, 3) = .9792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US" dirty="0"/>
                        <a:t>S(32, 3) =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112556719"/>
                  </a:ext>
                </a:extLst>
              </a:tr>
              <a:tr h="439711">
                <a:tc>
                  <a:txBody>
                    <a:bodyPr/>
                    <a:lstStyle/>
                    <a:p>
                      <a:pPr algn="l"/>
                      <a:r>
                        <a:rPr lang="en-US" u="none" dirty="0"/>
                        <a:t>P(32, 4) = .9688</a:t>
                      </a: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US" u="none" dirty="0"/>
                        <a:t>S(32, 4) = 2</a:t>
                      </a: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233454537"/>
                  </a:ext>
                </a:extLst>
              </a:tr>
              <a:tr h="439711">
                <a:tc>
                  <a:txBody>
                    <a:bodyPr/>
                    <a:lstStyle/>
                    <a:p>
                      <a:pPr algn="ctr"/>
                      <a:r>
                        <a:rPr lang="en-US" i="1" dirty="0"/>
                        <a:t>Decreases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a:t>…</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479626187"/>
                  </a:ext>
                </a:extLst>
              </a:tr>
              <a:tr h="439711">
                <a:tc>
                  <a:txBody>
                    <a:bodyPr/>
                    <a:lstStyle/>
                    <a:p>
                      <a:pPr algn="l"/>
                      <a:r>
                        <a:rPr lang="en-US" dirty="0"/>
                        <a:t>P(32, 7) = .9286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US" dirty="0"/>
                        <a:t>S(32, 7) =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83074635"/>
                  </a:ext>
                </a:extLst>
              </a:tr>
              <a:tr h="439711">
                <a:tc>
                  <a:txBody>
                    <a:bodyPr/>
                    <a:lstStyle/>
                    <a:p>
                      <a:pPr algn="l"/>
                      <a:r>
                        <a:rPr lang="en-US" dirty="0"/>
                        <a:t>P(32, 8) = .9219</a:t>
                      </a: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tc>
                  <a:txBody>
                    <a:bodyPr/>
                    <a:lstStyle/>
                    <a:p>
                      <a:pPr lvl="0" algn="l"/>
                      <a:r>
                        <a:rPr lang="en-US" dirty="0"/>
                        <a:t>S(32, 8) = 4</a:t>
                      </a: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34655448"/>
                  </a:ext>
                </a:extLst>
              </a:tr>
              <a:tr h="439711">
                <a:tc>
                  <a:txBody>
                    <a:bodyPr/>
                    <a:lstStyle/>
                    <a:p>
                      <a:pPr algn="ctr"/>
                      <a:r>
                        <a:rPr lang="en-US" i="1" dirty="0"/>
                        <a:t>Decreases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dirty="0"/>
                        <a:t>…</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914059426"/>
                  </a:ext>
                </a:extLst>
              </a:tr>
              <a:tr h="439711">
                <a:tc>
                  <a:txBody>
                    <a:bodyPr/>
                    <a:lstStyle/>
                    <a:p>
                      <a:pPr algn="l"/>
                      <a:r>
                        <a:rPr lang="en-US" dirty="0"/>
                        <a:t>P(32, 13) = .8558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US" dirty="0"/>
                        <a:t>S(32, 13) = 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928864087"/>
                  </a:ext>
                </a:extLst>
              </a:tr>
              <a:tr h="439711">
                <a:tc>
                  <a:txBody>
                    <a:bodyPr/>
                    <a:lstStyle/>
                    <a:p>
                      <a:pPr algn="l"/>
                      <a:r>
                        <a:rPr lang="en-US" dirty="0"/>
                        <a:t>P(32, 14) = .8482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US" dirty="0"/>
                        <a:t>S(32, 14) = 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874506933"/>
                  </a:ext>
                </a:extLst>
              </a:tr>
              <a:tr h="439711">
                <a:tc>
                  <a:txBody>
                    <a:bodyPr/>
                    <a:lstStyle/>
                    <a:p>
                      <a:pPr algn="l"/>
                      <a:r>
                        <a:rPr lang="en-US" dirty="0"/>
                        <a:t>P(32, 15) = .8417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US" dirty="0"/>
                        <a:t>S(32, 15) = 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531002359"/>
                  </a:ext>
                </a:extLst>
              </a:tr>
              <a:tr h="439711">
                <a:tc>
                  <a:txBody>
                    <a:bodyPr/>
                    <a:lstStyle/>
                    <a:p>
                      <a:pPr algn="l"/>
                      <a:r>
                        <a:rPr lang="en-US" dirty="0"/>
                        <a:t>P(32, 16) = .8359</a:t>
                      </a: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r>
                        <a:rPr lang="en-US" dirty="0"/>
                        <a:t>S(32, 16) = 8</a:t>
                      </a: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687533038"/>
                  </a:ext>
                </a:extLst>
              </a:tr>
            </a:tbl>
          </a:graphicData>
        </a:graphic>
      </p:graphicFrame>
    </p:spTree>
    <p:extLst>
      <p:ext uri="{BB962C8B-B14F-4D97-AF65-F5344CB8AC3E}">
        <p14:creationId xmlns:p14="http://schemas.microsoft.com/office/powerpoint/2010/main" val="310868506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par>
                                <p:cTn id="18" presetID="1" presetClass="entr" presetSubtype="0" fill="hold" nodeType="withEffect">
                                  <p:stCondLst>
                                    <p:cond delay="0"/>
                                  </p:stCondLst>
                                  <p:childTnLst>
                                    <p:set>
                                      <p:cBhvr>
                                        <p:cTn id="19" dur="1" fill="hold">
                                          <p:stCondLst>
                                            <p:cond delay="0"/>
                                          </p:stCondLst>
                                        </p:cTn>
                                        <p:tgtEl>
                                          <p:spTgt spid="5"/>
                                        </p:tgtEl>
                                        <p:attrNameLst>
                                          <p:attrName>style.visibility</p:attrName>
                                        </p:attrNameLst>
                                      </p:cBhvr>
                                      <p:to>
                                        <p:strVal val="visible"/>
                                      </p:to>
                                    </p:se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6">
            <a:extLst>
              <a:ext uri="{FF2B5EF4-FFF2-40B4-BE49-F238E27FC236}">
                <a16:creationId xmlns:a16="http://schemas.microsoft.com/office/drawing/2014/main" id="{6F40FBDA-CEB1-40F0-9AB9-BD9C402D70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3" descr="Morning sunlight on grass and flowers in a field">
            <a:extLst>
              <a:ext uri="{FF2B5EF4-FFF2-40B4-BE49-F238E27FC236}">
                <a16:creationId xmlns:a16="http://schemas.microsoft.com/office/drawing/2014/main" id="{511E22E2-5454-4D90-90ED-7480634DE9CA}"/>
              </a:ext>
            </a:extLst>
          </p:cNvPr>
          <p:cNvPicPr>
            <a:picLocks noChangeAspect="1"/>
          </p:cNvPicPr>
          <p:nvPr/>
        </p:nvPicPr>
        <p:blipFill rotWithShape="1">
          <a:blip r:embed="rId2">
            <a:alphaModFix amt="45000"/>
          </a:blip>
          <a:srcRect t="15730"/>
          <a:stretch/>
        </p:blipFill>
        <p:spPr>
          <a:xfrm>
            <a:off x="1" y="10"/>
            <a:ext cx="12191999" cy="6857989"/>
          </a:xfrm>
          <a:prstGeom prst="rect">
            <a:avLst/>
          </a:prstGeom>
        </p:spPr>
      </p:pic>
      <p:sp>
        <p:nvSpPr>
          <p:cNvPr id="35" name="Rectangle 38">
            <a:extLst>
              <a:ext uri="{FF2B5EF4-FFF2-40B4-BE49-F238E27FC236}">
                <a16:creationId xmlns:a16="http://schemas.microsoft.com/office/drawing/2014/main" id="{0344D4FE-ABEF-4230-9E4E-AD5782FC7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noFill/>
          <a:ln w="9525" cap="sq" cmpd="sng" algn="ctr">
            <a:solidFill>
              <a:schemeClr val="tx1">
                <a:lumMod val="75000"/>
                <a:lumOff val="25000"/>
              </a:schemeClr>
            </a:solidFill>
            <a:prstDash val="solid"/>
            <a:miter lim="800000"/>
          </a:ln>
          <a:effectLst>
            <a:softEdge rad="0"/>
          </a:effectLst>
        </p:spPr>
      </p:sp>
      <p:sp>
        <p:nvSpPr>
          <p:cNvPr id="2" name="Title 1"/>
          <p:cNvSpPr>
            <a:spLocks noGrp="1"/>
          </p:cNvSpPr>
          <p:nvPr>
            <p:ph type="ctrTitle"/>
          </p:nvPr>
        </p:nvSpPr>
        <p:spPr>
          <a:xfrm>
            <a:off x="1769532" y="2091263"/>
            <a:ext cx="8652938" cy="2461504"/>
          </a:xfrm>
        </p:spPr>
        <p:txBody>
          <a:bodyPr>
            <a:normAutofit/>
          </a:bodyPr>
          <a:lstStyle/>
          <a:p>
            <a:r>
              <a:rPr lang="en-US"/>
              <a:t> Questions</a:t>
            </a:r>
          </a:p>
        </p:txBody>
      </p:sp>
      <p:sp>
        <p:nvSpPr>
          <p:cNvPr id="36" name="Rectangle 40">
            <a:extLst>
              <a:ext uri="{FF2B5EF4-FFF2-40B4-BE49-F238E27FC236}">
                <a16:creationId xmlns:a16="http://schemas.microsoft.com/office/drawing/2014/main" id="{9325F979-D3F9-4926-81B7-7ACCB31A50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9525" cap="sq" cmpd="sng" algn="ctr">
            <a:solidFill>
              <a:schemeClr val="tx1">
                <a:lumMod val="75000"/>
                <a:lumOff val="25000"/>
                <a:alpha val="80000"/>
              </a:schemeClr>
            </a:solidFill>
            <a:prstDash val="solid"/>
            <a:miter lim="800000"/>
          </a:ln>
          <a:effectLst/>
        </p:spPr>
      </p:sp>
    </p:spTree>
    <p:extLst>
      <p:ext uri="{BB962C8B-B14F-4D97-AF65-F5344CB8AC3E}">
        <p14:creationId xmlns:p14="http://schemas.microsoft.com/office/powerpoint/2010/main" val="2106912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185D2-21C5-4D61-94A0-199D17948970}"/>
              </a:ext>
            </a:extLst>
          </p:cNvPr>
          <p:cNvSpPr>
            <a:spLocks noGrp="1"/>
          </p:cNvSpPr>
          <p:nvPr>
            <p:ph type="title"/>
          </p:nvPr>
        </p:nvSpPr>
        <p:spPr>
          <a:xfrm>
            <a:off x="374072" y="382129"/>
            <a:ext cx="10058400" cy="1019951"/>
          </a:xfrm>
        </p:spPr>
        <p:txBody>
          <a:bodyPr>
            <a:normAutofit/>
          </a:bodyPr>
          <a:lstStyle/>
          <a:p>
            <a:r>
              <a:rPr lang="en-US" sz="4400" dirty="0"/>
              <a:t>The Game...</a:t>
            </a:r>
          </a:p>
        </p:txBody>
      </p:sp>
      <p:sp>
        <p:nvSpPr>
          <p:cNvPr id="3" name="Content Placeholder 2">
            <a:extLst>
              <a:ext uri="{FF2B5EF4-FFF2-40B4-BE49-F238E27FC236}">
                <a16:creationId xmlns:a16="http://schemas.microsoft.com/office/drawing/2014/main" id="{5EADF01F-B273-4182-8870-CE50983DC2A8}"/>
              </a:ext>
            </a:extLst>
          </p:cNvPr>
          <p:cNvSpPr>
            <a:spLocks noGrp="1"/>
          </p:cNvSpPr>
          <p:nvPr>
            <p:ph idx="1"/>
          </p:nvPr>
        </p:nvSpPr>
        <p:spPr>
          <a:xfrm>
            <a:off x="374072" y="1402080"/>
            <a:ext cx="11443856" cy="5073791"/>
          </a:xfrm>
        </p:spPr>
        <p:txBody>
          <a:bodyPr vert="horz" lIns="91440" tIns="45720" rIns="91440" bIns="45720" rtlCol="0" anchor="t">
            <a:noAutofit/>
          </a:bodyPr>
          <a:lstStyle/>
          <a:p>
            <a:r>
              <a:rPr lang="en-US" sz="2000" dirty="0"/>
              <a:t>Played by two players</a:t>
            </a:r>
          </a:p>
          <a:p>
            <a:pPr>
              <a:buClr>
                <a:srgbClr val="262626"/>
              </a:buClr>
            </a:pPr>
            <a:r>
              <a:rPr lang="en-US" sz="2000" dirty="0"/>
              <a:t>Player A (P</a:t>
            </a:r>
            <a:r>
              <a:rPr lang="en-US" sz="2000" baseline="-25000" dirty="0"/>
              <a:t>A</a:t>
            </a:r>
            <a:r>
              <a:rPr lang="en-US" sz="2000" dirty="0"/>
              <a:t>) &amp; Player B (P</a:t>
            </a:r>
            <a:r>
              <a:rPr lang="en-US" sz="2000" baseline="-25000" dirty="0"/>
              <a:t>B</a:t>
            </a:r>
            <a:r>
              <a:rPr lang="en-US" sz="2000" dirty="0"/>
              <a:t>) will each choose a number 1-n, where n is some integer</a:t>
            </a:r>
          </a:p>
          <a:p>
            <a:pPr lvl="1">
              <a:buClr>
                <a:srgbClr val="262626"/>
              </a:buClr>
            </a:pPr>
            <a:r>
              <a:rPr lang="en-US" sz="1800" dirty="0"/>
              <a:t>Player A is the Active Player i.e. the player asking a question</a:t>
            </a:r>
          </a:p>
          <a:p>
            <a:pPr lvl="1">
              <a:buClr>
                <a:srgbClr val="262626"/>
              </a:buClr>
            </a:pPr>
            <a:r>
              <a:rPr lang="en-US" sz="1800" dirty="0"/>
              <a:t>The players will write their number choice down and place it off to the side</a:t>
            </a:r>
          </a:p>
          <a:p>
            <a:pPr>
              <a:buClr>
                <a:srgbClr val="262626"/>
              </a:buClr>
            </a:pPr>
            <a:r>
              <a:rPr lang="en-US" sz="2000" dirty="0"/>
              <a:t>Player A will start the game by asking a question about Player B's number</a:t>
            </a:r>
          </a:p>
          <a:p>
            <a:pPr>
              <a:buClr>
                <a:srgbClr val="262626"/>
              </a:buClr>
            </a:pPr>
            <a:r>
              <a:rPr lang="en-US" sz="2000" dirty="0"/>
              <a:t>They will then take turns asking  yes/no questions </a:t>
            </a:r>
          </a:p>
          <a:p>
            <a:pPr>
              <a:buClr>
                <a:srgbClr val="262626"/>
              </a:buClr>
            </a:pPr>
            <a:r>
              <a:rPr lang="en-US" sz="2200" dirty="0"/>
              <a:t>When one of the players knows the other's chosen number the game is over, and the player wins</a:t>
            </a:r>
          </a:p>
          <a:p>
            <a:pPr lvl="1">
              <a:buClr>
                <a:srgbClr val="262626"/>
              </a:buClr>
            </a:pPr>
            <a:r>
              <a:rPr lang="en-US" sz="1800" dirty="0"/>
              <a:t>This occurs when a player outright guesses the correct number or when the player eliminates all other numbers</a:t>
            </a:r>
            <a:br>
              <a:rPr lang="en-US" sz="1800" dirty="0"/>
            </a:br>
            <a:endParaRPr lang="en-US" sz="1800" dirty="0"/>
          </a:p>
        </p:txBody>
      </p:sp>
    </p:spTree>
    <p:extLst>
      <p:ext uri="{BB962C8B-B14F-4D97-AF65-F5344CB8AC3E}">
        <p14:creationId xmlns:p14="http://schemas.microsoft.com/office/powerpoint/2010/main" val="29130391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anim calcmode="lin" valueType="num">
                                      <p:cBhvr>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anim calcmode="lin" valueType="num">
                                      <p:cBhvr>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anim calcmode="lin" valueType="num">
                                      <p:cBhvr>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500"/>
                                        <p:tgtEl>
                                          <p:spTgt spid="3">
                                            <p:txEl>
                                              <p:pRg st="4" end="4"/>
                                            </p:txEl>
                                          </p:spTgt>
                                        </p:tgtEl>
                                      </p:cBhvr>
                                    </p:animEffect>
                                    <p:anim calcmode="lin" valueType="num">
                                      <p:cBhvr>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500"/>
                                        <p:tgtEl>
                                          <p:spTgt spid="3">
                                            <p:txEl>
                                              <p:pRg st="5" end="5"/>
                                            </p:txEl>
                                          </p:spTgt>
                                        </p:tgtEl>
                                      </p:cBhvr>
                                    </p:animEffect>
                                    <p:anim calcmode="lin" valueType="num">
                                      <p:cBhvr>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500"/>
                                        <p:tgtEl>
                                          <p:spTgt spid="3">
                                            <p:txEl>
                                              <p:pRg st="6" end="6"/>
                                            </p:txEl>
                                          </p:spTgt>
                                        </p:tgtEl>
                                      </p:cBhvr>
                                    </p:animEffect>
                                    <p:anim calcmode="lin" valueType="num">
                                      <p:cBhvr>
                                        <p:cTn id="5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500"/>
                                        <p:tgtEl>
                                          <p:spTgt spid="3">
                                            <p:txEl>
                                              <p:pRg st="7" end="7"/>
                                            </p:txEl>
                                          </p:spTgt>
                                        </p:tgtEl>
                                      </p:cBhvr>
                                    </p:animEffect>
                                    <p:anim calcmode="lin" valueType="num">
                                      <p:cBhvr>
                                        <p:cTn id="5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DD429-7A72-4329-AF39-15A3D3AA60E2}"/>
              </a:ext>
            </a:extLst>
          </p:cNvPr>
          <p:cNvSpPr>
            <a:spLocks noGrp="1"/>
          </p:cNvSpPr>
          <p:nvPr>
            <p:ph type="title"/>
          </p:nvPr>
        </p:nvSpPr>
        <p:spPr/>
        <p:txBody>
          <a:bodyPr/>
          <a:lstStyle/>
          <a:p>
            <a:r>
              <a:rPr lang="en-US" dirty="0"/>
              <a:t>Defining key concepts…</a:t>
            </a:r>
          </a:p>
        </p:txBody>
      </p:sp>
      <p:sp>
        <p:nvSpPr>
          <p:cNvPr id="3" name="Content Placeholder 2">
            <a:extLst>
              <a:ext uri="{FF2B5EF4-FFF2-40B4-BE49-F238E27FC236}">
                <a16:creationId xmlns:a16="http://schemas.microsoft.com/office/drawing/2014/main" id="{D67BCC33-ED8B-4692-991A-55F7F0BFAAB5}"/>
              </a:ext>
            </a:extLst>
          </p:cNvPr>
          <p:cNvSpPr>
            <a:spLocks noGrp="1"/>
          </p:cNvSpPr>
          <p:nvPr>
            <p:ph idx="1"/>
          </p:nvPr>
        </p:nvSpPr>
        <p:spPr>
          <a:xfrm>
            <a:off x="1066800" y="1756755"/>
            <a:ext cx="10058400" cy="4572001"/>
          </a:xfrm>
        </p:spPr>
        <p:txBody>
          <a:bodyPr>
            <a:normAutofit/>
          </a:bodyPr>
          <a:lstStyle/>
          <a:p>
            <a:r>
              <a:rPr lang="en-US" sz="1800" dirty="0"/>
              <a:t>Questions</a:t>
            </a:r>
          </a:p>
          <a:p>
            <a:pPr lvl="1"/>
            <a:r>
              <a:rPr lang="en-US" sz="1600" dirty="0"/>
              <a:t>What are the questions players are allowed to ask?</a:t>
            </a:r>
            <a:endParaRPr lang="en-US" sz="1500" dirty="0"/>
          </a:p>
          <a:p>
            <a:pPr lvl="1"/>
            <a:r>
              <a:rPr lang="en-US" sz="1600" dirty="0"/>
              <a:t>What does a question really do?</a:t>
            </a:r>
          </a:p>
        </p:txBody>
      </p:sp>
    </p:spTree>
    <p:extLst>
      <p:ext uri="{BB962C8B-B14F-4D97-AF65-F5344CB8AC3E}">
        <p14:creationId xmlns:p14="http://schemas.microsoft.com/office/powerpoint/2010/main" val="127052294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anim calcmode="lin" valueType="num">
                                      <p:cBhvr>
                                        <p:cTn id="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500"/>
                                        <p:tgtEl>
                                          <p:spTgt spid="3">
                                            <p:txEl>
                                              <p:pRg st="2" end="2"/>
                                            </p:txEl>
                                          </p:spTgt>
                                        </p:tgtEl>
                                      </p:cBhvr>
                                    </p:animEffect>
                                    <p:anim calcmode="lin" valueType="num">
                                      <p:cBhvr>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ED15573D-0E45-4691-B525-471152EC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9E448559-19A4-4252-8C27-54C1DA906F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4419599"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4" name="Rectangle 33">
            <a:extLst>
              <a:ext uri="{FF2B5EF4-FFF2-40B4-BE49-F238E27FC236}">
                <a16:creationId xmlns:a16="http://schemas.microsoft.com/office/drawing/2014/main" id="{1B19C35E-4E30-4F1D-9FC2-F2FA6191E4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819" y="466344"/>
            <a:ext cx="3959352" cy="5925312"/>
          </a:xfrm>
          <a:prstGeom prst="rect">
            <a:avLst/>
          </a:prstGeom>
          <a:noFill/>
          <a:ln w="6350" cap="sq" cmpd="sng" algn="ctr">
            <a:solidFill>
              <a:schemeClr val="tx1">
                <a:lumMod val="75000"/>
                <a:lumOff val="25000"/>
              </a:schemeClr>
            </a:solidFill>
            <a:prstDash val="solid"/>
            <a:miter lim="800000"/>
          </a:ln>
          <a:effectLst/>
        </p:spPr>
      </p:sp>
      <p:sp>
        <p:nvSpPr>
          <p:cNvPr id="2" name="Title 1">
            <a:extLst>
              <a:ext uri="{FF2B5EF4-FFF2-40B4-BE49-F238E27FC236}">
                <a16:creationId xmlns:a16="http://schemas.microsoft.com/office/drawing/2014/main" id="{D75F8790-B22F-4AA6-A0DA-F161BA49FD49}"/>
              </a:ext>
            </a:extLst>
          </p:cNvPr>
          <p:cNvSpPr>
            <a:spLocks noGrp="1"/>
          </p:cNvSpPr>
          <p:nvPr>
            <p:ph type="title"/>
          </p:nvPr>
        </p:nvSpPr>
        <p:spPr>
          <a:xfrm>
            <a:off x="676240" y="875324"/>
            <a:ext cx="3536510" cy="5093520"/>
          </a:xfrm>
        </p:spPr>
        <p:txBody>
          <a:bodyPr>
            <a:normAutofit/>
          </a:bodyPr>
          <a:lstStyle/>
          <a:p>
            <a:pPr algn="ctr"/>
            <a:r>
              <a:rPr lang="en-US" sz="4400" dirty="0">
                <a:solidFill>
                  <a:schemeClr val="tx1"/>
                </a:solidFill>
              </a:rPr>
              <a:t>What should our </a:t>
            </a:r>
            <a:r>
              <a:rPr lang="en-US" sz="4400" u="sng" dirty="0">
                <a:solidFill>
                  <a:schemeClr val="tx1"/>
                </a:solidFill>
              </a:rPr>
              <a:t>question</a:t>
            </a:r>
            <a:r>
              <a:rPr lang="en-US" sz="4400" dirty="0">
                <a:solidFill>
                  <a:schemeClr val="tx1"/>
                </a:solidFill>
              </a:rPr>
              <a:t> be?</a:t>
            </a:r>
          </a:p>
        </p:txBody>
      </p:sp>
      <p:sp>
        <p:nvSpPr>
          <p:cNvPr id="3" name="Content Placeholder 2">
            <a:extLst>
              <a:ext uri="{FF2B5EF4-FFF2-40B4-BE49-F238E27FC236}">
                <a16:creationId xmlns:a16="http://schemas.microsoft.com/office/drawing/2014/main" id="{0ABD1935-20DC-4F95-A6F7-99CAED5CC116}"/>
              </a:ext>
            </a:extLst>
          </p:cNvPr>
          <p:cNvSpPr>
            <a:spLocks noGrp="1"/>
          </p:cNvSpPr>
          <p:nvPr>
            <p:ph idx="1"/>
          </p:nvPr>
        </p:nvSpPr>
        <p:spPr>
          <a:xfrm>
            <a:off x="5478124" y="559477"/>
            <a:ext cx="5647076" cy="5475563"/>
          </a:xfrm>
        </p:spPr>
        <p:txBody>
          <a:bodyPr vert="horz" lIns="91440" tIns="45720" rIns="91440" bIns="45720" rtlCol="0" anchor="ctr">
            <a:normAutofit/>
          </a:bodyPr>
          <a:lstStyle/>
          <a:p>
            <a:r>
              <a:rPr lang="en-US" sz="2000" dirty="0"/>
              <a:t>What is the best question to ask to give us the best chance to win?</a:t>
            </a:r>
          </a:p>
          <a:p>
            <a:pPr lvl="1">
              <a:buClr>
                <a:srgbClr val="262626"/>
              </a:buClr>
            </a:pPr>
            <a:r>
              <a:rPr lang="en-US" sz="2000" dirty="0"/>
              <a:t>Is it even? (2,4,6,8,10)</a:t>
            </a:r>
          </a:p>
          <a:p>
            <a:pPr lvl="1">
              <a:buClr>
                <a:srgbClr val="262626"/>
              </a:buClr>
            </a:pPr>
            <a:r>
              <a:rPr lang="en-US" sz="2000" dirty="0"/>
              <a:t>Is it prime? (3,5,7)</a:t>
            </a:r>
          </a:p>
          <a:p>
            <a:pPr lvl="1">
              <a:buClr>
                <a:srgbClr val="262626"/>
              </a:buClr>
            </a:pPr>
            <a:r>
              <a:rPr lang="en-US" sz="2000" dirty="0"/>
              <a:t>Is it a perfect square? (1,4,9)</a:t>
            </a:r>
          </a:p>
          <a:p>
            <a:pPr marL="274320" lvl="1" indent="0">
              <a:buClr>
                <a:srgbClr val="262626"/>
              </a:buClr>
              <a:buNone/>
            </a:pPr>
            <a:endParaRPr lang="en-US" sz="2000" dirty="0"/>
          </a:p>
        </p:txBody>
      </p:sp>
    </p:spTree>
    <p:extLst>
      <p:ext uri="{BB962C8B-B14F-4D97-AF65-F5344CB8AC3E}">
        <p14:creationId xmlns:p14="http://schemas.microsoft.com/office/powerpoint/2010/main" val="23367568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anim calcmode="lin" valueType="num">
                                      <p:cBhvr>
                                        <p:cTn id="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500"/>
                                        <p:tgtEl>
                                          <p:spTgt spid="3">
                                            <p:txEl>
                                              <p:pRg st="2" end="2"/>
                                            </p:txEl>
                                          </p:spTgt>
                                        </p:tgtEl>
                                      </p:cBhvr>
                                    </p:animEffect>
                                    <p:anim calcmode="lin" valueType="num">
                                      <p:cBhvr>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anim calcmode="lin" valueType="num">
                                      <p:cBhvr>
                                        <p:cTn id="2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4" name="Rectangle 33">
            <a:extLst>
              <a:ext uri="{FF2B5EF4-FFF2-40B4-BE49-F238E27FC236}">
                <a16:creationId xmlns:a16="http://schemas.microsoft.com/office/drawing/2014/main" id="{7B58A187-A4B1-42EB-A4C7-8635BA507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36" name="Rectangle 35">
            <a:extLst>
              <a:ext uri="{FF2B5EF4-FFF2-40B4-BE49-F238E27FC236}">
                <a16:creationId xmlns:a16="http://schemas.microsoft.com/office/drawing/2014/main" id="{37F14E7F-3054-458C-ACF9-A8DA1757C6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8" name="Rectangle 37">
            <a:extLst>
              <a:ext uri="{FF2B5EF4-FFF2-40B4-BE49-F238E27FC236}">
                <a16:creationId xmlns:a16="http://schemas.microsoft.com/office/drawing/2014/main" id="{93747C1C-97FC-4D70-A6C8-A01FBCF5A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0" name="Group 39">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41" name="Straight Connector 40">
              <a:extLst>
                <a:ext uri="{FF2B5EF4-FFF2-40B4-BE49-F238E27FC236}">
                  <a16:creationId xmlns:a16="http://schemas.microsoft.com/office/drawing/2014/main" id="{05CDC370-AE44-4300-98BA-FE204E88176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47B15501-CB9A-4642-80EE-2876EF039EB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6AFF9525-325F-47B3-A63C-93C12253AD7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45" name="Rectangle 44">
            <a:extLst>
              <a:ext uri="{FF2B5EF4-FFF2-40B4-BE49-F238E27FC236}">
                <a16:creationId xmlns:a16="http://schemas.microsoft.com/office/drawing/2014/main" id="{6EB4BFD6-A85D-4A13-A54A-9A5C9E31C6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B5DD78E9-DE0D-47AF-A0DB-F475221E3D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useBgFill="1">
        <p:nvSpPr>
          <p:cNvPr id="49" name="Rectangle 48">
            <a:extLst>
              <a:ext uri="{FF2B5EF4-FFF2-40B4-BE49-F238E27FC236}">
                <a16:creationId xmlns:a16="http://schemas.microsoft.com/office/drawing/2014/main" id="{A118D329-2010-4A15-B57C-429FFAE35B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2" name="Title 1">
            <a:extLst>
              <a:ext uri="{FF2B5EF4-FFF2-40B4-BE49-F238E27FC236}">
                <a16:creationId xmlns:a16="http://schemas.microsoft.com/office/drawing/2014/main" id="{C9F6D739-DD9D-4F96-85AE-FAF78F766225}"/>
              </a:ext>
            </a:extLst>
          </p:cNvPr>
          <p:cNvSpPr>
            <a:spLocks noGrp="1"/>
          </p:cNvSpPr>
          <p:nvPr>
            <p:ph type="title"/>
          </p:nvPr>
        </p:nvSpPr>
        <p:spPr>
          <a:xfrm>
            <a:off x="1263520" y="1272800"/>
            <a:ext cx="6544620" cy="4312402"/>
          </a:xfrm>
        </p:spPr>
        <p:txBody>
          <a:bodyPr vert="horz" lIns="91440" tIns="45720" rIns="91440" bIns="45720" rtlCol="0" anchor="ctr">
            <a:normAutofit/>
          </a:bodyPr>
          <a:lstStyle/>
          <a:p>
            <a:pPr algn="ctr">
              <a:lnSpc>
                <a:spcPct val="83000"/>
              </a:lnSpc>
            </a:pPr>
            <a:r>
              <a:rPr lang="en-US" sz="4400">
                <a:solidFill>
                  <a:schemeClr val="tx1"/>
                </a:solidFill>
                <a:latin typeface="+mn-lt"/>
              </a:rPr>
              <a:t>Is your Number Less than or Equal to x?</a:t>
            </a:r>
            <a:endParaRPr lang="en-US" sz="4400">
              <a:solidFill>
                <a:schemeClr val="tx1"/>
              </a:solidFill>
            </a:endParaRPr>
          </a:p>
        </p:txBody>
      </p:sp>
      <p:cxnSp>
        <p:nvCxnSpPr>
          <p:cNvPr id="51" name="Straight Connector 50">
            <a:extLst>
              <a:ext uri="{FF2B5EF4-FFF2-40B4-BE49-F238E27FC236}">
                <a16:creationId xmlns:a16="http://schemas.microsoft.com/office/drawing/2014/main" id="{994262BC-EE98-4BD6-82DB-4955E8DCC2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2" y="2057401"/>
            <a:ext cx="0" cy="274320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0CE1DB26-5531-4650-9584-6DAABF4DB98C}"/>
              </a:ext>
            </a:extLst>
          </p:cNvPr>
          <p:cNvSpPr txBox="1"/>
          <p:nvPr/>
        </p:nvSpPr>
        <p:spPr>
          <a:xfrm>
            <a:off x="8188569" y="2643554"/>
            <a:ext cx="3212123"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dirty="0"/>
              <a:t>Where x is halfway  between the lowest number  and the highest number.</a:t>
            </a:r>
          </a:p>
        </p:txBody>
      </p:sp>
    </p:spTree>
    <p:extLst>
      <p:ext uri="{BB962C8B-B14F-4D97-AF65-F5344CB8AC3E}">
        <p14:creationId xmlns:p14="http://schemas.microsoft.com/office/powerpoint/2010/main" val="8824662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75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DD429-7A72-4329-AF39-15A3D3AA60E2}"/>
              </a:ext>
            </a:extLst>
          </p:cNvPr>
          <p:cNvSpPr>
            <a:spLocks noGrp="1"/>
          </p:cNvSpPr>
          <p:nvPr>
            <p:ph type="title"/>
          </p:nvPr>
        </p:nvSpPr>
        <p:spPr>
          <a:xfrm>
            <a:off x="1066800" y="357103"/>
            <a:ext cx="10058400" cy="876525"/>
          </a:xfrm>
        </p:spPr>
        <p:txBody>
          <a:bodyPr/>
          <a:lstStyle/>
          <a:p>
            <a:r>
              <a:rPr lang="en-US" dirty="0"/>
              <a:t>Defining key concepts…</a:t>
            </a:r>
          </a:p>
        </p:txBody>
      </p:sp>
      <p:sp>
        <p:nvSpPr>
          <p:cNvPr id="3" name="Content Placeholder 2">
            <a:extLst>
              <a:ext uri="{FF2B5EF4-FFF2-40B4-BE49-F238E27FC236}">
                <a16:creationId xmlns:a16="http://schemas.microsoft.com/office/drawing/2014/main" id="{D67BCC33-ED8B-4692-991A-55F7F0BFAAB5}"/>
              </a:ext>
            </a:extLst>
          </p:cNvPr>
          <p:cNvSpPr>
            <a:spLocks noGrp="1"/>
          </p:cNvSpPr>
          <p:nvPr>
            <p:ph idx="1"/>
          </p:nvPr>
        </p:nvSpPr>
        <p:spPr>
          <a:xfrm>
            <a:off x="373335" y="1314789"/>
            <a:ext cx="11454348" cy="5186108"/>
          </a:xfrm>
        </p:spPr>
        <p:txBody>
          <a:bodyPr>
            <a:normAutofit/>
          </a:bodyPr>
          <a:lstStyle/>
          <a:p>
            <a:r>
              <a:rPr lang="en-US" sz="1800" dirty="0"/>
              <a:t>Questions </a:t>
            </a:r>
          </a:p>
          <a:p>
            <a:pPr lvl="1"/>
            <a:r>
              <a:rPr lang="en-US" sz="1600" dirty="0"/>
              <a:t>What are the questions players are allowed to ask?</a:t>
            </a:r>
          </a:p>
          <a:p>
            <a:pPr lvl="2"/>
            <a:r>
              <a:rPr lang="en-US" sz="1500" dirty="0"/>
              <a:t>A player can ask anything. The important part of the question is the subset of numbers included.</a:t>
            </a:r>
          </a:p>
          <a:p>
            <a:pPr lvl="1"/>
            <a:r>
              <a:rPr lang="en-US" sz="1600" dirty="0"/>
              <a:t>What does a question really do?</a:t>
            </a:r>
          </a:p>
          <a:p>
            <a:pPr lvl="2"/>
            <a:r>
              <a:rPr lang="en-US" sz="1500" dirty="0"/>
              <a:t>If the opponent has 2n or 2n+1 possible numbers left, then we have n different questions</a:t>
            </a:r>
          </a:p>
          <a:p>
            <a:pPr lvl="2"/>
            <a:r>
              <a:rPr lang="en-US" sz="1500" dirty="0"/>
              <a:t>(1,2n-1) , (2,2n-2), … ,(</a:t>
            </a:r>
            <a:r>
              <a:rPr lang="en-US" sz="1500" dirty="0" err="1"/>
              <a:t>n,n</a:t>
            </a:r>
            <a:r>
              <a:rPr lang="en-US" sz="1500" dirty="0"/>
              <a:t>)</a:t>
            </a:r>
          </a:p>
          <a:p>
            <a:r>
              <a:rPr lang="en-US" sz="1800" dirty="0"/>
              <a:t>Fair – A </a:t>
            </a:r>
            <a:r>
              <a:rPr lang="en-US" sz="1600" dirty="0"/>
              <a:t>game where both players have an equal probability of winning</a:t>
            </a:r>
          </a:p>
          <a:p>
            <a:r>
              <a:rPr lang="en-US" sz="1800" dirty="0"/>
              <a:t>Strategy</a:t>
            </a:r>
          </a:p>
          <a:p>
            <a:pPr lvl="1"/>
            <a:r>
              <a:rPr lang="en-US" sz="1600" dirty="0"/>
              <a:t>Which question will give a player the best odds of winning?</a:t>
            </a:r>
          </a:p>
          <a:p>
            <a:pPr lvl="1"/>
            <a:r>
              <a:rPr lang="en-US" sz="1700" dirty="0"/>
              <a:t>How can we find the best strategy for any case?</a:t>
            </a:r>
            <a:r>
              <a:rPr lang="en-US" sz="1900" dirty="0"/>
              <a:t> </a:t>
            </a:r>
            <a:endParaRPr lang="en-US" sz="1800" dirty="0"/>
          </a:p>
          <a:p>
            <a:r>
              <a:rPr lang="en-US" sz="1800" dirty="0"/>
              <a:t>Probability of a Strategy to win </a:t>
            </a:r>
          </a:p>
          <a:p>
            <a:pPr lvl="1"/>
            <a:r>
              <a:rPr lang="en-US" sz="1600" dirty="0"/>
              <a:t>A combination of the probabilities of the two outcomes – (Yes/No)</a:t>
            </a:r>
          </a:p>
        </p:txBody>
      </p:sp>
    </p:spTree>
    <p:extLst>
      <p:ext uri="{BB962C8B-B14F-4D97-AF65-F5344CB8AC3E}">
        <p14:creationId xmlns:p14="http://schemas.microsoft.com/office/powerpoint/2010/main" val="107870209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fade">
                                      <p:cBhvr>
                                        <p:cTn id="44" dur="500"/>
                                        <p:tgtEl>
                                          <p:spTgt spid="3">
                                            <p:txEl>
                                              <p:pRg st="9" end="9"/>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Effect transition="in" filter="fade">
                                      <p:cBhvr>
                                        <p:cTn id="49" dur="500"/>
                                        <p:tgtEl>
                                          <p:spTgt spid="3">
                                            <p:txEl>
                                              <p:pRg st="10" end="10"/>
                                            </p:txEl>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Effect transition="in" filter="fade">
                                      <p:cBhvr>
                                        <p:cTn id="5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7203729A-66E4-4139-B3DB-CECEF6DA52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448B0185-BF60-40FC-A3B6-BF883AD4E7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 name="Rectangle 41">
            <a:extLst>
              <a:ext uri="{FF2B5EF4-FFF2-40B4-BE49-F238E27FC236}">
                <a16:creationId xmlns:a16="http://schemas.microsoft.com/office/drawing/2014/main" id="{75FF99E5-A26E-4AC8-AA09-A9F829E3AE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cxnSp>
        <p:nvCxnSpPr>
          <p:cNvPr id="44" name="Straight Connector 43">
            <a:extLst>
              <a:ext uri="{FF2B5EF4-FFF2-40B4-BE49-F238E27FC236}">
                <a16:creationId xmlns:a16="http://schemas.microsoft.com/office/drawing/2014/main" id="{8A5AEE14-4971-4A17-9134-2678A90F29F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9078"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 name="Title 1">
                <a:extLst>
                  <a:ext uri="{FF2B5EF4-FFF2-40B4-BE49-F238E27FC236}">
                    <a16:creationId xmlns:a16="http://schemas.microsoft.com/office/drawing/2014/main" id="{AB908224-F320-4BED-9037-C30780AC7807}"/>
                  </a:ext>
                </a:extLst>
              </p:cNvPr>
              <p:cNvSpPr txBox="1">
                <a:spLocks/>
              </p:cNvSpPr>
              <p:nvPr/>
            </p:nvSpPr>
            <p:spPr>
              <a:xfrm>
                <a:off x="2626822" y="2057400"/>
                <a:ext cx="2336869" cy="274320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3600" i="0" kern="1200" cap="none" spc="0" baseline="0" dirty="0">
                    <a:solidFill>
                      <a:schemeClr val="tx1">
                        <a:lumMod val="85000"/>
                        <a:lumOff val="15000"/>
                      </a:schemeClr>
                    </a:solidFill>
                    <a:effectLst/>
                    <a:latin typeface="+mj-lt"/>
                    <a:ea typeface="+mn-ea"/>
                    <a:cs typeface="+mn-cs"/>
                  </a:defRPr>
                </a:lvl1pPr>
              </a:lstStyle>
              <a:p>
                <a:pPr algn="r"/>
                <a14:m>
                  <m:oMathPara xmlns:m="http://schemas.openxmlformats.org/officeDocument/2006/math">
                    <m:oMathParaPr>
                      <m:jc m:val="centerGroup"/>
                    </m:oMathParaPr>
                    <m:oMath xmlns:m="http://schemas.openxmlformats.org/officeDocument/2006/math">
                      <m:r>
                        <a:rPr lang="en-US" sz="4400" b="0" i="1" smtClean="0">
                          <a:solidFill>
                            <a:srgbClr val="000000"/>
                          </a:solidFill>
                          <a:latin typeface="Cambria Math" panose="02040503050406030204" pitchFamily="18" charset="0"/>
                        </a:rPr>
                        <m:t>𝑃</m:t>
                      </m:r>
                      <m:r>
                        <a:rPr lang="en-US" sz="4400" b="0" i="1" smtClean="0">
                          <a:solidFill>
                            <a:srgbClr val="000000"/>
                          </a:solidFill>
                          <a:latin typeface="Cambria Math" panose="02040503050406030204" pitchFamily="18" charset="0"/>
                        </a:rPr>
                        <m:t>(</m:t>
                      </m:r>
                      <m:r>
                        <a:rPr lang="en-US" sz="4400" b="0" i="1" smtClean="0">
                          <a:solidFill>
                            <a:srgbClr val="000000"/>
                          </a:solidFill>
                          <a:latin typeface="Cambria Math" panose="02040503050406030204" pitchFamily="18" charset="0"/>
                        </a:rPr>
                        <m:t>𝑘</m:t>
                      </m:r>
                      <m:r>
                        <a:rPr lang="en-US" sz="4400" b="0" i="1" smtClean="0">
                          <a:solidFill>
                            <a:srgbClr val="000000"/>
                          </a:solidFill>
                          <a:latin typeface="Cambria Math" panose="02040503050406030204" pitchFamily="18" charset="0"/>
                        </a:rPr>
                        <m:t>,</m:t>
                      </m:r>
                      <m:r>
                        <a:rPr lang="en-US" sz="4400" b="0" i="1" smtClean="0">
                          <a:solidFill>
                            <a:srgbClr val="000000"/>
                          </a:solidFill>
                          <a:latin typeface="Cambria Math" panose="02040503050406030204" pitchFamily="18" charset="0"/>
                        </a:rPr>
                        <m:t>𝑛</m:t>
                      </m:r>
                      <m:r>
                        <a:rPr lang="en-US" sz="4400" b="0" i="1" smtClean="0">
                          <a:solidFill>
                            <a:srgbClr val="000000"/>
                          </a:solidFill>
                          <a:latin typeface="Cambria Math" panose="02040503050406030204" pitchFamily="18" charset="0"/>
                        </a:rPr>
                        <m:t>)</m:t>
                      </m:r>
                    </m:oMath>
                  </m:oMathPara>
                </a14:m>
                <a:br>
                  <a:rPr lang="en-US" sz="4400" dirty="0">
                    <a:solidFill>
                      <a:srgbClr val="000000"/>
                    </a:solidFill>
                  </a:rPr>
                </a:br>
                <a:endParaRPr lang="en-US" sz="4400" dirty="0">
                  <a:solidFill>
                    <a:srgbClr val="000000"/>
                  </a:solidFill>
                </a:endParaRPr>
              </a:p>
            </p:txBody>
          </p:sp>
        </mc:Choice>
        <mc:Fallback xmlns="">
          <p:sp>
            <p:nvSpPr>
              <p:cNvPr id="7" name="Title 1">
                <a:extLst>
                  <a:ext uri="{FF2B5EF4-FFF2-40B4-BE49-F238E27FC236}">
                    <a16:creationId xmlns:a16="http://schemas.microsoft.com/office/drawing/2014/main" id="{AB908224-F320-4BED-9037-C30780AC7807}"/>
                  </a:ext>
                </a:extLst>
              </p:cNvPr>
              <p:cNvSpPr txBox="1">
                <a:spLocks noRot="1" noChangeAspect="1" noMove="1" noResize="1" noEditPoints="1" noAdjustHandles="1" noChangeArrowheads="1" noChangeShapeType="1" noTextEdit="1"/>
              </p:cNvSpPr>
              <p:nvPr/>
            </p:nvSpPr>
            <p:spPr>
              <a:xfrm>
                <a:off x="2626822" y="2057400"/>
                <a:ext cx="2336869" cy="2743201"/>
              </a:xfrm>
              <a:prstGeom prst="rect">
                <a:avLst/>
              </a:prstGeom>
              <a:blipFill>
                <a:blip r:embed="rId3"/>
                <a:stretch>
                  <a:fillRect/>
                </a:stretch>
              </a:blipFill>
            </p:spPr>
            <p:txBody>
              <a:bodyPr/>
              <a:lstStyle/>
              <a:p>
                <a:r>
                  <a:rPr lang="en-US">
                    <a:noFill/>
                  </a:rPr>
                  <a:t> </a:t>
                </a:r>
              </a:p>
            </p:txBody>
          </p:sp>
        </mc:Fallback>
      </mc:AlternateContent>
      <p:sp>
        <p:nvSpPr>
          <p:cNvPr id="8" name="Content Placeholder 2">
            <a:extLst>
              <a:ext uri="{FF2B5EF4-FFF2-40B4-BE49-F238E27FC236}">
                <a16:creationId xmlns:a16="http://schemas.microsoft.com/office/drawing/2014/main" id="{EB1DA3EB-FBB8-48EE-856B-E9E7EBE5F217}"/>
              </a:ext>
            </a:extLst>
          </p:cNvPr>
          <p:cNvSpPr>
            <a:spLocks noGrp="1"/>
          </p:cNvSpPr>
          <p:nvPr>
            <p:ph idx="1"/>
          </p:nvPr>
        </p:nvSpPr>
        <p:spPr>
          <a:xfrm>
            <a:off x="4963691" y="1000370"/>
            <a:ext cx="6212310" cy="4857262"/>
          </a:xfrm>
        </p:spPr>
        <p:txBody>
          <a:bodyPr anchor="ctr">
            <a:normAutofit/>
          </a:bodyPr>
          <a:lstStyle/>
          <a:p>
            <a:pPr marL="0" indent="0">
              <a:buNone/>
            </a:pPr>
            <a:r>
              <a:rPr lang="en-US" sz="2000" dirty="0">
                <a:solidFill>
                  <a:srgbClr val="000000"/>
                </a:solidFill>
              </a:rPr>
              <a:t>Probability that P</a:t>
            </a:r>
            <a:r>
              <a:rPr lang="en-US" sz="2000" baseline="-25000" dirty="0">
                <a:solidFill>
                  <a:srgbClr val="000000"/>
                </a:solidFill>
              </a:rPr>
              <a:t>A</a:t>
            </a:r>
            <a:r>
              <a:rPr lang="en-US" sz="2000" dirty="0">
                <a:solidFill>
                  <a:srgbClr val="000000"/>
                </a:solidFill>
              </a:rPr>
              <a:t> wins the game if P</a:t>
            </a:r>
            <a:r>
              <a:rPr lang="en-US" sz="2000" baseline="-25000" dirty="0">
                <a:solidFill>
                  <a:srgbClr val="000000"/>
                </a:solidFill>
              </a:rPr>
              <a:t>A</a:t>
            </a:r>
            <a:r>
              <a:rPr lang="en-US" sz="2000" dirty="0">
                <a:solidFill>
                  <a:srgbClr val="000000"/>
                </a:solidFill>
              </a:rPr>
              <a:t> chooses from the range {1,2,…k} while P</a:t>
            </a:r>
            <a:r>
              <a:rPr lang="en-US" sz="2000" baseline="-25000" dirty="0">
                <a:solidFill>
                  <a:srgbClr val="000000"/>
                </a:solidFill>
              </a:rPr>
              <a:t>B</a:t>
            </a:r>
            <a:r>
              <a:rPr lang="en-US" sz="2000" dirty="0">
                <a:solidFill>
                  <a:srgbClr val="000000"/>
                </a:solidFill>
              </a:rPr>
              <a:t> chooses from {1,2,…n}</a:t>
            </a:r>
          </a:p>
          <a:p>
            <a:pPr marL="0" indent="0">
              <a:buNone/>
            </a:pPr>
            <a:endParaRPr lang="en-US" sz="2000" dirty="0">
              <a:solidFill>
                <a:srgbClr val="000000"/>
              </a:solidFill>
            </a:endParaRPr>
          </a:p>
          <a:p>
            <a:pPr marL="0" indent="0">
              <a:buNone/>
            </a:pPr>
            <a:r>
              <a:rPr lang="en-US" sz="2000" dirty="0">
                <a:solidFill>
                  <a:srgbClr val="000000"/>
                </a:solidFill>
              </a:rPr>
              <a:t>Assuming both players are playing according to the best strategy</a:t>
            </a:r>
          </a:p>
        </p:txBody>
      </p:sp>
      <p:sp>
        <p:nvSpPr>
          <p:cNvPr id="9" name="TextBox 8">
            <a:extLst>
              <a:ext uri="{FF2B5EF4-FFF2-40B4-BE49-F238E27FC236}">
                <a16:creationId xmlns:a16="http://schemas.microsoft.com/office/drawing/2014/main" id="{15703E09-A4DF-4365-8465-AD5D175E4B81}"/>
              </a:ext>
            </a:extLst>
          </p:cNvPr>
          <p:cNvSpPr txBox="1"/>
          <p:nvPr/>
        </p:nvSpPr>
        <p:spPr>
          <a:xfrm>
            <a:off x="371856" y="374904"/>
            <a:ext cx="11448288" cy="646331"/>
          </a:xfrm>
          <a:prstGeom prst="rect">
            <a:avLst/>
          </a:prstGeom>
          <a:noFill/>
        </p:spPr>
        <p:txBody>
          <a:bodyPr wrap="square" rtlCol="0">
            <a:spAutoFit/>
          </a:bodyPr>
          <a:lstStyle/>
          <a:p>
            <a:r>
              <a:rPr lang="en-US" sz="3600" b="1" dirty="0">
                <a:solidFill>
                  <a:srgbClr val="000000"/>
                </a:solidFill>
              </a:rPr>
              <a:t>Definition: </a:t>
            </a:r>
            <a:r>
              <a:rPr lang="en-US" sz="3600" dirty="0">
                <a:solidFill>
                  <a:srgbClr val="000000"/>
                </a:solidFill>
              </a:rPr>
              <a:t>Probability of the Active Player winning</a:t>
            </a:r>
          </a:p>
        </p:txBody>
      </p:sp>
    </p:spTree>
    <p:extLst>
      <p:ext uri="{BB962C8B-B14F-4D97-AF65-F5344CB8AC3E}">
        <p14:creationId xmlns:p14="http://schemas.microsoft.com/office/powerpoint/2010/main" val="40228503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7203729A-66E4-4139-B3DB-CECEF6DA52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448B0185-BF60-40FC-A3B6-BF883AD4E7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 name="Rectangle 41">
            <a:extLst>
              <a:ext uri="{FF2B5EF4-FFF2-40B4-BE49-F238E27FC236}">
                <a16:creationId xmlns:a16="http://schemas.microsoft.com/office/drawing/2014/main" id="{75FF99E5-A26E-4AC8-AA09-A9F829E3AE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CEA33E79-1ED2-4212-90F3-F64E1D9B9D84}"/>
                  </a:ext>
                </a:extLst>
              </p:cNvPr>
              <p:cNvSpPr>
                <a:spLocks noGrp="1"/>
              </p:cNvSpPr>
              <p:nvPr>
                <p:ph type="title"/>
              </p:nvPr>
            </p:nvSpPr>
            <p:spPr>
              <a:xfrm>
                <a:off x="2033848" y="2057402"/>
                <a:ext cx="2945223" cy="2743200"/>
              </a:xfrm>
            </p:spPr>
            <p:txBody>
              <a:bodyPr>
                <a:normAutofit/>
              </a:bodyPr>
              <a:lstStyle/>
              <a:p>
                <a:pPr algn="r"/>
                <a14:m>
                  <m:oMathPara xmlns:m="http://schemas.openxmlformats.org/officeDocument/2006/math">
                    <m:oMathParaPr>
                      <m:jc m:val="centerGroup"/>
                    </m:oMathParaPr>
                    <m:oMath xmlns:m="http://schemas.openxmlformats.org/officeDocument/2006/math">
                      <m:r>
                        <a:rPr lang="en-US" sz="4000" i="1" dirty="0" smtClean="0">
                          <a:latin typeface="Cambria Math" panose="02040503050406030204" pitchFamily="18" charset="0"/>
                        </a:rPr>
                        <m:t>𝑃</m:t>
                      </m:r>
                      <m:r>
                        <a:rPr lang="en-US" sz="4000" i="1" dirty="0" smtClean="0">
                          <a:latin typeface="Cambria Math" panose="02040503050406030204" pitchFamily="18" charset="0"/>
                        </a:rPr>
                        <m:t>(1, </m:t>
                      </m:r>
                      <m:r>
                        <a:rPr lang="en-US" sz="4000" i="1" dirty="0" smtClean="0">
                          <a:latin typeface="Cambria Math" panose="02040503050406030204" pitchFamily="18" charset="0"/>
                        </a:rPr>
                        <m:t>𝑛</m:t>
                      </m:r>
                      <m:r>
                        <a:rPr lang="en-US" sz="4000" b="0" i="1" dirty="0" smtClean="0">
                          <a:latin typeface="Cambria Math" panose="02040503050406030204" pitchFamily="18" charset="0"/>
                        </a:rPr>
                        <m:t>)</m:t>
                      </m:r>
                      <m:r>
                        <a:rPr lang="en-US" sz="4000" i="1" dirty="0" smtClean="0">
                          <a:latin typeface="Cambria Math" panose="02040503050406030204" pitchFamily="18" charset="0"/>
                        </a:rPr>
                        <m:t>=0</m:t>
                      </m:r>
                    </m:oMath>
                  </m:oMathPara>
                </a14:m>
                <a:br>
                  <a:rPr lang="en-US" sz="4000" dirty="0"/>
                </a:br>
                <a:endParaRPr lang="en-US" sz="4000" dirty="0"/>
              </a:p>
            </p:txBody>
          </p:sp>
        </mc:Choice>
        <mc:Fallback xmlns="">
          <p:sp>
            <p:nvSpPr>
              <p:cNvPr id="2" name="Title 1">
                <a:extLst>
                  <a:ext uri="{FF2B5EF4-FFF2-40B4-BE49-F238E27FC236}">
                    <a16:creationId xmlns:a16="http://schemas.microsoft.com/office/drawing/2014/main" id="{CEA33E79-1ED2-4212-90F3-F64E1D9B9D84}"/>
                  </a:ext>
                </a:extLst>
              </p:cNvPr>
              <p:cNvSpPr>
                <a:spLocks noGrp="1" noRot="1" noChangeAspect="1" noMove="1" noResize="1" noEditPoints="1" noAdjustHandles="1" noChangeArrowheads="1" noChangeShapeType="1" noTextEdit="1"/>
              </p:cNvSpPr>
              <p:nvPr>
                <p:ph type="title"/>
              </p:nvPr>
            </p:nvSpPr>
            <p:spPr>
              <a:xfrm>
                <a:off x="2033848" y="2057402"/>
                <a:ext cx="2945223" cy="2743200"/>
              </a:xfrm>
              <a:blipFill>
                <a:blip r:embed="rId3"/>
                <a:stretch>
                  <a:fillRect/>
                </a:stretch>
              </a:blipFill>
            </p:spPr>
            <p:txBody>
              <a:bodyPr/>
              <a:lstStyle/>
              <a:p>
                <a:r>
                  <a:rPr lang="en-US">
                    <a:noFill/>
                  </a:rPr>
                  <a:t> </a:t>
                </a:r>
              </a:p>
            </p:txBody>
          </p:sp>
        </mc:Fallback>
      </mc:AlternateContent>
      <p:cxnSp>
        <p:nvCxnSpPr>
          <p:cNvPr id="44" name="Straight Connector 43">
            <a:extLst>
              <a:ext uri="{FF2B5EF4-FFF2-40B4-BE49-F238E27FC236}">
                <a16:creationId xmlns:a16="http://schemas.microsoft.com/office/drawing/2014/main" id="{8A5AEE14-4971-4A17-9134-2678A90F29F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9078"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3" name="Content Placeholder 2">
                <a:extLst>
                  <a:ext uri="{FF2B5EF4-FFF2-40B4-BE49-F238E27FC236}">
                    <a16:creationId xmlns:a16="http://schemas.microsoft.com/office/drawing/2014/main" id="{73EB6774-D838-48E3-B64F-AA81AAE2AE76}"/>
                  </a:ext>
                </a:extLst>
              </p:cNvPr>
              <p:cNvSpPr>
                <a:spLocks noGrp="1"/>
              </p:cNvSpPr>
              <p:nvPr>
                <p:ph idx="1"/>
              </p:nvPr>
            </p:nvSpPr>
            <p:spPr>
              <a:xfrm>
                <a:off x="5300812" y="891241"/>
                <a:ext cx="5978834" cy="5075519"/>
              </a:xfrm>
            </p:spPr>
            <p:txBody>
              <a:bodyPr anchor="ctr">
                <a:normAutofit/>
              </a:bodyPr>
              <a:lstStyle/>
              <a:p>
                <a:r>
                  <a:rPr lang="en-US" sz="2000" dirty="0"/>
                  <a:t>This example has P</a:t>
                </a:r>
                <a:r>
                  <a:rPr lang="en-US" sz="2000" baseline="-25000" dirty="0"/>
                  <a:t>A</a:t>
                </a:r>
                <a:r>
                  <a:rPr lang="en-US" sz="2000" dirty="0"/>
                  <a:t> choosing from a set with only one element, while P</a:t>
                </a:r>
                <a:r>
                  <a:rPr lang="en-US" sz="2000" baseline="-25000" dirty="0"/>
                  <a:t>B</a:t>
                </a:r>
                <a:r>
                  <a:rPr lang="en-US" sz="2000" dirty="0"/>
                  <a:t> can choose from a set with n </a:t>
                </a:r>
                <a14:m>
                  <m:oMath xmlns:m="http://schemas.openxmlformats.org/officeDocument/2006/math">
                    <m:r>
                      <a:rPr lang="en-US" sz="2000" i="1" smtClean="0">
                        <a:latin typeface="Cambria Math" panose="02040503050406030204" pitchFamily="18" charset="0"/>
                        <a:ea typeface="Cambria Math" panose="02040503050406030204" pitchFamily="18" charset="0"/>
                      </a:rPr>
                      <m:t>≥</m:t>
                    </m:r>
                  </m:oMath>
                </a14:m>
                <a:r>
                  <a:rPr lang="en-US" sz="2000" dirty="0"/>
                  <a:t> 2 elements.</a:t>
                </a:r>
              </a:p>
              <a:p>
                <a:endParaRPr lang="en-US" sz="2000" dirty="0"/>
              </a:p>
              <a:p>
                <a:r>
                  <a:rPr lang="en-US" sz="2000" dirty="0"/>
                  <a:t>A player wins when they have eliminated all other possible numbers.</a:t>
                </a:r>
              </a:p>
            </p:txBody>
          </p:sp>
        </mc:Choice>
        <mc:Fallback xmlns="">
          <p:sp>
            <p:nvSpPr>
              <p:cNvPr id="33" name="Content Placeholder 2">
                <a:extLst>
                  <a:ext uri="{FF2B5EF4-FFF2-40B4-BE49-F238E27FC236}">
                    <a16:creationId xmlns:a16="http://schemas.microsoft.com/office/drawing/2014/main" id="{73EB6774-D838-48E3-B64F-AA81AAE2AE76}"/>
                  </a:ext>
                </a:extLst>
              </p:cNvPr>
              <p:cNvSpPr>
                <a:spLocks noGrp="1" noRot="1" noChangeAspect="1" noMove="1" noResize="1" noEditPoints="1" noAdjustHandles="1" noChangeArrowheads="1" noChangeShapeType="1" noTextEdit="1"/>
              </p:cNvSpPr>
              <p:nvPr>
                <p:ph idx="1"/>
              </p:nvPr>
            </p:nvSpPr>
            <p:spPr>
              <a:xfrm>
                <a:off x="5300812" y="891241"/>
                <a:ext cx="5978834" cy="5075519"/>
              </a:xfrm>
              <a:blipFill>
                <a:blip r:embed="rId4"/>
                <a:stretch>
                  <a:fillRect l="-918"/>
                </a:stretch>
              </a:blipFill>
            </p:spPr>
            <p:txBody>
              <a:bodyPr/>
              <a:lstStyle/>
              <a:p>
                <a:r>
                  <a:rPr lang="en-US">
                    <a:noFill/>
                  </a:rPr>
                  <a:t> </a:t>
                </a:r>
              </a:p>
            </p:txBody>
          </p:sp>
        </mc:Fallback>
      </mc:AlternateContent>
    </p:spTree>
    <p:extLst>
      <p:ext uri="{BB962C8B-B14F-4D97-AF65-F5344CB8AC3E}">
        <p14:creationId xmlns:p14="http://schemas.microsoft.com/office/powerpoint/2010/main" val="13100397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4" name="Rectangle 33">
            <a:extLst>
              <a:ext uri="{FF2B5EF4-FFF2-40B4-BE49-F238E27FC236}">
                <a16:creationId xmlns:a16="http://schemas.microsoft.com/office/drawing/2014/main" id="{7B58A187-A4B1-42EB-A4C7-8635BA507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36" name="Rectangle 35">
            <a:extLst>
              <a:ext uri="{FF2B5EF4-FFF2-40B4-BE49-F238E27FC236}">
                <a16:creationId xmlns:a16="http://schemas.microsoft.com/office/drawing/2014/main" id="{37F14E7F-3054-458C-ACF9-A8DA1757C6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8" name="Rectangle 37">
            <a:extLst>
              <a:ext uri="{FF2B5EF4-FFF2-40B4-BE49-F238E27FC236}">
                <a16:creationId xmlns:a16="http://schemas.microsoft.com/office/drawing/2014/main" id="{93747C1C-97FC-4D70-A6C8-A01FBCF5A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0" name="Group 39">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41" name="Straight Connector 40">
              <a:extLst>
                <a:ext uri="{FF2B5EF4-FFF2-40B4-BE49-F238E27FC236}">
                  <a16:creationId xmlns:a16="http://schemas.microsoft.com/office/drawing/2014/main" id="{05CDC370-AE44-4300-98BA-FE204E88176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47B15501-CB9A-4642-80EE-2876EF039EB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6AFF9525-325F-47B3-A63C-93C12253AD7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45" name="Rectangle 44">
            <a:extLst>
              <a:ext uri="{FF2B5EF4-FFF2-40B4-BE49-F238E27FC236}">
                <a16:creationId xmlns:a16="http://schemas.microsoft.com/office/drawing/2014/main" id="{6EB4BFD6-A85D-4A13-A54A-9A5C9E31C6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B5DD78E9-DE0D-47AF-A0DB-F475221E3D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useBgFill="1">
        <p:nvSpPr>
          <p:cNvPr id="49" name="Rectangle 48">
            <a:extLst>
              <a:ext uri="{FF2B5EF4-FFF2-40B4-BE49-F238E27FC236}">
                <a16:creationId xmlns:a16="http://schemas.microsoft.com/office/drawing/2014/main" id="{A118D329-2010-4A15-B57C-429FFAE35B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cxnSp>
        <p:nvCxnSpPr>
          <p:cNvPr id="51" name="Straight Connector 50">
            <a:extLst>
              <a:ext uri="{FF2B5EF4-FFF2-40B4-BE49-F238E27FC236}">
                <a16:creationId xmlns:a16="http://schemas.microsoft.com/office/drawing/2014/main" id="{994262BC-EE98-4BD6-82DB-4955E8DCC2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2" y="2057401"/>
            <a:ext cx="0" cy="274320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 name="Title 4">
                <a:extLst>
                  <a:ext uri="{FF2B5EF4-FFF2-40B4-BE49-F238E27FC236}">
                    <a16:creationId xmlns:a16="http://schemas.microsoft.com/office/drawing/2014/main" id="{3E51BF78-0DD9-447E-8996-2D5AD6DCD198}"/>
                  </a:ext>
                </a:extLst>
              </p:cNvPr>
              <p:cNvSpPr txBox="1">
                <a:spLocks/>
              </p:cNvSpPr>
              <p:nvPr/>
            </p:nvSpPr>
            <p:spPr>
              <a:xfrm>
                <a:off x="2812472" y="1245330"/>
                <a:ext cx="3167149" cy="76902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3600" i="0" kern="1200" cap="none" spc="0" baseline="0" dirty="0">
                    <a:solidFill>
                      <a:schemeClr val="tx1">
                        <a:lumMod val="85000"/>
                        <a:lumOff val="15000"/>
                      </a:schemeClr>
                    </a:solidFill>
                    <a:effectLst/>
                    <a:latin typeface="+mj-lt"/>
                    <a:ea typeface="+mn-ea"/>
                    <a:cs typeface="+mn-cs"/>
                  </a:defRPr>
                </a:lvl1pPr>
              </a:lstStyle>
              <a:p>
                <a:pPr/>
                <a14:m>
                  <m:oMathPara xmlns:m="http://schemas.openxmlformats.org/officeDocument/2006/math">
                    <m:oMathParaPr>
                      <m:jc m:val="centerGroup"/>
                    </m:oMathParaPr>
                    <m:oMath xmlns:m="http://schemas.openxmlformats.org/officeDocument/2006/math">
                      <m:r>
                        <a:rPr lang="en-US" i="1" dirty="0" smtClean="0">
                          <a:latin typeface="Cambria Math" panose="02040503050406030204" pitchFamily="18" charset="0"/>
                        </a:rPr>
                        <m:t>𝑃</m:t>
                      </m:r>
                      <m:r>
                        <a:rPr lang="en-US" i="1" dirty="0" smtClean="0">
                          <a:latin typeface="Cambria Math" panose="02040503050406030204" pitchFamily="18" charset="0"/>
                        </a:rPr>
                        <m:t>(2, 100)</m:t>
                      </m:r>
                    </m:oMath>
                  </m:oMathPara>
                </a14:m>
                <a:endParaRPr lang="en-US" dirty="0"/>
              </a:p>
            </p:txBody>
          </p:sp>
        </mc:Choice>
        <mc:Fallback xmlns="">
          <p:sp>
            <p:nvSpPr>
              <p:cNvPr id="6" name="Title 4">
                <a:extLst>
                  <a:ext uri="{FF2B5EF4-FFF2-40B4-BE49-F238E27FC236}">
                    <a16:creationId xmlns:a16="http://schemas.microsoft.com/office/drawing/2014/main" id="{3E51BF78-0DD9-447E-8996-2D5AD6DCD198}"/>
                  </a:ext>
                </a:extLst>
              </p:cNvPr>
              <p:cNvSpPr txBox="1">
                <a:spLocks noRot="1" noChangeAspect="1" noMove="1" noResize="1" noEditPoints="1" noAdjustHandles="1" noChangeArrowheads="1" noChangeShapeType="1" noTextEdit="1"/>
              </p:cNvSpPr>
              <p:nvPr/>
            </p:nvSpPr>
            <p:spPr>
              <a:xfrm>
                <a:off x="2812472" y="1245330"/>
                <a:ext cx="3167149" cy="769021"/>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9E51633D-3301-4F6F-8A58-ABA080E39642}"/>
                  </a:ext>
                </a:extLst>
              </p:cNvPr>
              <p:cNvSpPr txBox="1"/>
              <p:nvPr/>
            </p:nvSpPr>
            <p:spPr>
              <a:xfrm>
                <a:off x="1066801" y="2186202"/>
                <a:ext cx="6430964" cy="3914405"/>
              </a:xfrm>
              <a:prstGeom prst="rect">
                <a:avLst/>
              </a:prstGeom>
              <a:noFill/>
            </p:spPr>
            <p:txBody>
              <a:bodyPr wrap="square" rtlCol="0">
                <a:spAutoFit/>
              </a:bodyPr>
              <a:lstStyle/>
              <a:p>
                <a:pPr marL="285750" indent="-285750">
                  <a:buFont typeface="Courier New" panose="02070309020205020404" pitchFamily="49" charset="0"/>
                  <a:buChar char="o"/>
                </a:pPr>
                <a:r>
                  <a:rPr lang="en-US" sz="2000" dirty="0"/>
                  <a:t>P</a:t>
                </a:r>
                <a:r>
                  <a:rPr lang="en-US" sz="2000" baseline="-25000" dirty="0"/>
                  <a:t>A</a:t>
                </a:r>
                <a:r>
                  <a:rPr lang="en-US" sz="2000" dirty="0"/>
                  <a:t> will choose a number from a set with 2 elements while P</a:t>
                </a:r>
                <a:r>
                  <a:rPr lang="en-US" sz="2000" baseline="-25000" dirty="0"/>
                  <a:t>B</a:t>
                </a:r>
                <a:r>
                  <a:rPr lang="en-US" sz="2000" dirty="0"/>
                  <a:t> will choose from a set with 100 elements</a:t>
                </a:r>
              </a:p>
              <a:p>
                <a:endParaRPr lang="en-US" sz="2000" dirty="0"/>
              </a:p>
              <a:p>
                <a:pPr marL="285750" indent="-285750">
                  <a:buFont typeface="Courier New" panose="02070309020205020404" pitchFamily="49" charset="0"/>
                  <a:buChar char="o"/>
                </a:pPr>
                <a:r>
                  <a:rPr lang="en-US" sz="2000" dirty="0"/>
                  <a:t>P=</a:t>
                </a:r>
                <a14:m>
                  <m:oMath xmlns:m="http://schemas.openxmlformats.org/officeDocument/2006/math">
                    <m:f>
                      <m:fPr>
                        <m:ctrlPr>
                          <a:rPr lang="en-US" sz="2000" i="1" smtClean="0">
                            <a:latin typeface="Cambria Math" panose="02040503050406030204" pitchFamily="18" charset="0"/>
                          </a:rPr>
                        </m:ctrlPr>
                      </m:fPr>
                      <m:num>
                        <m:r>
                          <a:rPr lang="en-US" sz="2000" b="0" i="1" smtClean="0">
                            <a:latin typeface="Cambria Math" panose="02040503050406030204" pitchFamily="18" charset="0"/>
                          </a:rPr>
                          <m:t>1</m:t>
                        </m:r>
                      </m:num>
                      <m:den>
                        <m:r>
                          <a:rPr lang="en-US" sz="2000" b="0" i="1" smtClean="0">
                            <a:latin typeface="Cambria Math" panose="02040503050406030204" pitchFamily="18" charset="0"/>
                          </a:rPr>
                          <m:t>100</m:t>
                        </m:r>
                      </m:den>
                    </m:f>
                    <m:r>
                      <a:rPr lang="en-US" sz="2000" b="0" i="1" smtClean="0">
                        <a:latin typeface="Cambria Math" panose="02040503050406030204" pitchFamily="18" charset="0"/>
                      </a:rPr>
                      <m:t>=.01</m:t>
                    </m:r>
                  </m:oMath>
                </a14:m>
                <a:endParaRPr lang="en-US" sz="2000" dirty="0"/>
              </a:p>
              <a:p>
                <a:pPr marL="285750" indent="-285750">
                  <a:buFont typeface="Courier New" panose="02070309020205020404" pitchFamily="49" charset="0"/>
                  <a:buChar char="o"/>
                </a:pPr>
                <a:endParaRPr lang="en-US" sz="2000" dirty="0"/>
              </a:p>
              <a:p>
                <a:pPr marL="285750" indent="-285750">
                  <a:buFont typeface="Courier New" panose="02070309020205020404" pitchFamily="49" charset="0"/>
                  <a:buChar char="o"/>
                </a:pPr>
                <a:r>
                  <a:rPr lang="en-US" sz="2000" dirty="0"/>
                  <a:t>P</a:t>
                </a:r>
                <a:r>
                  <a:rPr lang="en-US" sz="2000" baseline="-25000" dirty="0"/>
                  <a:t>A</a:t>
                </a:r>
                <a:r>
                  <a:rPr lang="en-US" sz="2000" dirty="0"/>
                  <a:t> should use a different strategy and attempt to guess P</a:t>
                </a:r>
                <a:r>
                  <a:rPr lang="en-US" sz="2000" baseline="-25000" dirty="0"/>
                  <a:t>B</a:t>
                </a:r>
                <a:r>
                  <a:rPr lang="en-US" sz="2000" dirty="0"/>
                  <a:t> chosen number outright.</a:t>
                </a:r>
              </a:p>
              <a:p>
                <a:pPr marL="285750" indent="-285750">
                  <a:buFont typeface="Courier New" panose="02070309020205020404" pitchFamily="49" charset="0"/>
                  <a:buChar char="o"/>
                </a:pPr>
                <a:endParaRPr lang="en-US" sz="2000" dirty="0"/>
              </a:p>
              <a:p>
                <a:pPr marL="285750" indent="-285750">
                  <a:buFont typeface="Courier New" panose="02070309020205020404" pitchFamily="49" charset="0"/>
                  <a:buChar char="o"/>
                </a:pPr>
                <a:r>
                  <a:rPr lang="en-US" sz="2000" dirty="0"/>
                  <a:t>P</a:t>
                </a:r>
                <a:r>
                  <a:rPr lang="en-US" sz="2000" baseline="-25000" dirty="0"/>
                  <a:t>B</a:t>
                </a:r>
                <a:r>
                  <a:rPr lang="en-US" sz="2000" dirty="0"/>
                  <a:t> wins automatically after their first turn.</a:t>
                </a:r>
              </a:p>
              <a:p>
                <a:pPr marL="285750" indent="-285750">
                  <a:buFont typeface="Courier New" panose="02070309020205020404" pitchFamily="49" charset="0"/>
                  <a:buChar char="o"/>
                </a:pPr>
                <a:endParaRPr lang="en-US" sz="2000" dirty="0"/>
              </a:p>
              <a:p>
                <a:pPr marL="285750" indent="-285750">
                  <a:buFont typeface="Courier New" panose="02070309020205020404" pitchFamily="49" charset="0"/>
                  <a:buChar char="o"/>
                </a:pPr>
                <a:r>
                  <a:rPr lang="en-US" sz="2000" dirty="0"/>
                  <a:t>This is the smallest nontrivial case</a:t>
                </a:r>
              </a:p>
            </p:txBody>
          </p:sp>
        </mc:Choice>
        <mc:Fallback xmlns="">
          <p:sp>
            <p:nvSpPr>
              <p:cNvPr id="7" name="TextBox 6">
                <a:extLst>
                  <a:ext uri="{FF2B5EF4-FFF2-40B4-BE49-F238E27FC236}">
                    <a16:creationId xmlns:a16="http://schemas.microsoft.com/office/drawing/2014/main" id="{9E51633D-3301-4F6F-8A58-ABA080E39642}"/>
                  </a:ext>
                </a:extLst>
              </p:cNvPr>
              <p:cNvSpPr txBox="1">
                <a:spLocks noRot="1" noChangeAspect="1" noMove="1" noResize="1" noEditPoints="1" noAdjustHandles="1" noChangeArrowheads="1" noChangeShapeType="1" noTextEdit="1"/>
              </p:cNvSpPr>
              <p:nvPr/>
            </p:nvSpPr>
            <p:spPr>
              <a:xfrm>
                <a:off x="1066801" y="2186202"/>
                <a:ext cx="6430964" cy="3914405"/>
              </a:xfrm>
              <a:prstGeom prst="rect">
                <a:avLst/>
              </a:prstGeom>
              <a:blipFill>
                <a:blip r:embed="rId4"/>
                <a:stretch>
                  <a:fillRect l="-853" t="-935" r="-474" b="-218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60389401-3176-42AF-BF48-457900D63808}"/>
                  </a:ext>
                </a:extLst>
              </p:cNvPr>
              <p:cNvSpPr txBox="1"/>
              <p:nvPr/>
            </p:nvSpPr>
            <p:spPr>
              <a:xfrm>
                <a:off x="8564888" y="1306674"/>
                <a:ext cx="2785283" cy="64633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3600" i="1" dirty="0" smtClean="0">
                          <a:latin typeface="Cambria Math" panose="02040503050406030204" pitchFamily="18" charset="0"/>
                        </a:rPr>
                        <m:t>𝑃</m:t>
                      </m:r>
                      <m:r>
                        <a:rPr lang="en-US" sz="3600" i="1" dirty="0" smtClean="0">
                          <a:latin typeface="Cambria Math" panose="02040503050406030204" pitchFamily="18" charset="0"/>
                        </a:rPr>
                        <m:t>(100, 2)</m:t>
                      </m:r>
                    </m:oMath>
                  </m:oMathPara>
                </a14:m>
                <a:endParaRPr lang="en-US" sz="3600" dirty="0">
                  <a:latin typeface="+mj-lt"/>
                </a:endParaRPr>
              </a:p>
            </p:txBody>
          </p:sp>
        </mc:Choice>
        <mc:Fallback xmlns="">
          <p:sp>
            <p:nvSpPr>
              <p:cNvPr id="8" name="TextBox 7">
                <a:extLst>
                  <a:ext uri="{FF2B5EF4-FFF2-40B4-BE49-F238E27FC236}">
                    <a16:creationId xmlns:a16="http://schemas.microsoft.com/office/drawing/2014/main" id="{60389401-3176-42AF-BF48-457900D63808}"/>
                  </a:ext>
                </a:extLst>
              </p:cNvPr>
              <p:cNvSpPr txBox="1">
                <a:spLocks noRot="1" noChangeAspect="1" noMove="1" noResize="1" noEditPoints="1" noAdjustHandles="1" noChangeArrowheads="1" noChangeShapeType="1" noTextEdit="1"/>
              </p:cNvSpPr>
              <p:nvPr/>
            </p:nvSpPr>
            <p:spPr>
              <a:xfrm>
                <a:off x="8564888" y="1306674"/>
                <a:ext cx="2785283" cy="646331"/>
              </a:xfrm>
              <a:prstGeom prst="rect">
                <a:avLst/>
              </a:prstGeom>
              <a:blipFill>
                <a:blip r:embed="rId5"/>
                <a:stretch>
                  <a:fillRect/>
                </a:stretch>
              </a:blipFill>
            </p:spPr>
            <p:txBody>
              <a:bodyPr/>
              <a:lstStyle/>
              <a:p>
                <a:r>
                  <a:rPr lang="en-US">
                    <a:noFill/>
                  </a:rPr>
                  <a:t> </a:t>
                </a:r>
              </a:p>
            </p:txBody>
          </p:sp>
        </mc:Fallback>
      </mc:AlternateContent>
      <p:sp>
        <p:nvSpPr>
          <p:cNvPr id="10" name="TextBox 9">
            <a:extLst>
              <a:ext uri="{FF2B5EF4-FFF2-40B4-BE49-F238E27FC236}">
                <a16:creationId xmlns:a16="http://schemas.microsoft.com/office/drawing/2014/main" id="{AA4175FC-CC34-41CD-B371-9104BB77C65D}"/>
              </a:ext>
            </a:extLst>
          </p:cNvPr>
          <p:cNvSpPr txBox="1"/>
          <p:nvPr/>
        </p:nvSpPr>
        <p:spPr>
          <a:xfrm>
            <a:off x="8129872" y="1944056"/>
            <a:ext cx="3551308" cy="2554545"/>
          </a:xfrm>
          <a:prstGeom prst="rect">
            <a:avLst/>
          </a:prstGeom>
          <a:noFill/>
        </p:spPr>
        <p:txBody>
          <a:bodyPr wrap="square" rtlCol="0">
            <a:spAutoFit/>
          </a:bodyPr>
          <a:lstStyle/>
          <a:p>
            <a:pPr marL="285750" indent="-285750">
              <a:buFont typeface="Courier New" panose="02070309020205020404" pitchFamily="49" charset="0"/>
              <a:buChar char="o"/>
            </a:pPr>
            <a:r>
              <a:rPr lang="en-US" sz="2000" dirty="0"/>
              <a:t>This is another trivial case.</a:t>
            </a:r>
          </a:p>
          <a:p>
            <a:pPr marL="285750" indent="-285750">
              <a:buFont typeface="Courier New" panose="02070309020205020404" pitchFamily="49" charset="0"/>
              <a:buChar char="o"/>
            </a:pPr>
            <a:endParaRPr lang="en-US" sz="2000" dirty="0"/>
          </a:p>
          <a:p>
            <a:pPr marL="285750" indent="-285750">
              <a:buFont typeface="Courier New" panose="02070309020205020404" pitchFamily="49" charset="0"/>
              <a:buChar char="o"/>
            </a:pPr>
            <a:r>
              <a:rPr lang="en-US" sz="2000" dirty="0"/>
              <a:t>After P</a:t>
            </a:r>
            <a:r>
              <a:rPr lang="en-US" sz="2000" baseline="-25000" dirty="0"/>
              <a:t>A</a:t>
            </a:r>
            <a:r>
              <a:rPr lang="en-US" sz="2000" dirty="0"/>
              <a:t> first turn, they will win due to eliminating all other possible numbers</a:t>
            </a:r>
          </a:p>
          <a:p>
            <a:endParaRPr lang="en-US" sz="2000" dirty="0"/>
          </a:p>
        </p:txBody>
      </p:sp>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BB222194-8BF3-4AAC-A1FA-5DFF81869C3B}"/>
                  </a:ext>
                </a:extLst>
              </p:cNvPr>
              <p:cNvSpPr txBox="1"/>
              <p:nvPr/>
            </p:nvSpPr>
            <p:spPr>
              <a:xfrm>
                <a:off x="8213821" y="4511037"/>
                <a:ext cx="3181127" cy="762773"/>
              </a:xfrm>
              <a:prstGeom prst="rect">
                <a:avLst/>
              </a:prstGeom>
              <a:noFill/>
            </p:spPr>
            <p:txBody>
              <a:bodyPr wrap="none" rtlCol="0">
                <a:spAutoFit/>
              </a:bodyPr>
              <a:lstStyle/>
              <a:p>
                <a:r>
                  <a:rPr lang="en-US" sz="1800" dirty="0"/>
                  <a:t>P (2, 100)=</a:t>
                </a:r>
                <a14:m>
                  <m:oMath xmlns:m="http://schemas.openxmlformats.org/officeDocument/2006/math">
                    <m:r>
                      <a:rPr lang="en-US" sz="1800" b="0" i="1" smtClean="0">
                        <a:latin typeface="Cambria Math" panose="02040503050406030204" pitchFamily="18" charset="0"/>
                      </a:rPr>
                      <m:t>1−</m:t>
                    </m:r>
                    <m:f>
                      <m:fPr>
                        <m:ctrlPr>
                          <a:rPr lang="en-US" sz="1800" b="0" i="1" smtClean="0">
                            <a:latin typeface="Cambria Math" panose="02040503050406030204" pitchFamily="18" charset="0"/>
                          </a:rPr>
                        </m:ctrlPr>
                      </m:fPr>
                      <m:num>
                        <m:r>
                          <a:rPr lang="en-US" sz="1800" b="0" i="1" smtClean="0">
                            <a:latin typeface="Cambria Math" panose="02040503050406030204" pitchFamily="18" charset="0"/>
                          </a:rPr>
                          <m:t>1</m:t>
                        </m:r>
                      </m:num>
                      <m:den>
                        <m:r>
                          <a:rPr lang="en-US" sz="1800" b="0" i="1" smtClean="0">
                            <a:latin typeface="Cambria Math" panose="02040503050406030204" pitchFamily="18" charset="0"/>
                          </a:rPr>
                          <m:t>100</m:t>
                        </m:r>
                      </m:den>
                    </m:f>
                    <m:r>
                      <a:rPr lang="en-US" sz="1800" b="0" i="0" smtClean="0">
                        <a:latin typeface="Cambria Math" panose="02040503050406030204" pitchFamily="18" charset="0"/>
                      </a:rPr>
                      <m:t>=</m:t>
                    </m:r>
                    <m:f>
                      <m:fPr>
                        <m:ctrlPr>
                          <a:rPr lang="en-US" sz="1800" b="0" i="1" smtClean="0">
                            <a:latin typeface="Cambria Math" panose="02040503050406030204" pitchFamily="18" charset="0"/>
                          </a:rPr>
                        </m:ctrlPr>
                      </m:fPr>
                      <m:num>
                        <m:r>
                          <a:rPr lang="en-US" sz="1800" b="0" i="1" smtClean="0">
                            <a:latin typeface="Cambria Math" panose="02040503050406030204" pitchFamily="18" charset="0"/>
                          </a:rPr>
                          <m:t>99</m:t>
                        </m:r>
                      </m:num>
                      <m:den>
                        <m:r>
                          <a:rPr lang="en-US" sz="1800" b="0" i="1" smtClean="0">
                            <a:latin typeface="Cambria Math" panose="02040503050406030204" pitchFamily="18" charset="0"/>
                          </a:rPr>
                          <m:t>100</m:t>
                        </m:r>
                      </m:den>
                    </m:f>
                    <m:r>
                      <a:rPr lang="en-US" sz="1800" b="0" i="1" smtClean="0">
                        <a:latin typeface="Cambria Math" panose="02040503050406030204" pitchFamily="18" charset="0"/>
                      </a:rPr>
                      <m:t>=.99</m:t>
                    </m:r>
                  </m:oMath>
                </a14:m>
                <a:endParaRPr lang="en-US" sz="1800" dirty="0"/>
              </a:p>
              <a:p>
                <a:endParaRPr lang="en-US" dirty="0"/>
              </a:p>
            </p:txBody>
          </p:sp>
        </mc:Choice>
        <mc:Fallback xmlns="">
          <p:sp>
            <p:nvSpPr>
              <p:cNvPr id="2" name="TextBox 1">
                <a:extLst>
                  <a:ext uri="{FF2B5EF4-FFF2-40B4-BE49-F238E27FC236}">
                    <a16:creationId xmlns:a16="http://schemas.microsoft.com/office/drawing/2014/main" id="{BB222194-8BF3-4AAC-A1FA-5DFF81869C3B}"/>
                  </a:ext>
                </a:extLst>
              </p:cNvPr>
              <p:cNvSpPr txBox="1">
                <a:spLocks noRot="1" noChangeAspect="1" noMove="1" noResize="1" noEditPoints="1" noAdjustHandles="1" noChangeArrowheads="1" noChangeShapeType="1" noTextEdit="1"/>
              </p:cNvSpPr>
              <p:nvPr/>
            </p:nvSpPr>
            <p:spPr>
              <a:xfrm>
                <a:off x="8213821" y="4511037"/>
                <a:ext cx="3181127" cy="762773"/>
              </a:xfrm>
              <a:prstGeom prst="rect">
                <a:avLst/>
              </a:prstGeom>
              <a:blipFill>
                <a:blip r:embed="rId6"/>
                <a:stretch>
                  <a:fillRect l="-1533"/>
                </a:stretch>
              </a:blipFill>
            </p:spPr>
            <p:txBody>
              <a:bodyPr/>
              <a:lstStyle/>
              <a:p>
                <a:r>
                  <a:rPr lang="en-US">
                    <a:noFill/>
                  </a:rPr>
                  <a:t> </a:t>
                </a:r>
              </a:p>
            </p:txBody>
          </p:sp>
        </mc:Fallback>
      </mc:AlternateContent>
    </p:spTree>
    <p:extLst>
      <p:ext uri="{BB962C8B-B14F-4D97-AF65-F5344CB8AC3E}">
        <p14:creationId xmlns:p14="http://schemas.microsoft.com/office/powerpoint/2010/main" val="343204945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AnalogousFromLightSeedRightStep">
      <a:dk1>
        <a:srgbClr val="000000"/>
      </a:dk1>
      <a:lt1>
        <a:srgbClr val="FFFFFF"/>
      </a:lt1>
      <a:dk2>
        <a:srgbClr val="203739"/>
      </a:dk2>
      <a:lt2>
        <a:srgbClr val="E2E3E8"/>
      </a:lt2>
      <a:accent1>
        <a:srgbClr val="ABA07E"/>
      </a:accent1>
      <a:accent2>
        <a:srgbClr val="9DA66D"/>
      </a:accent2>
      <a:accent3>
        <a:srgbClr val="8FA97C"/>
      </a:accent3>
      <a:accent4>
        <a:srgbClr val="73AF73"/>
      </a:accent4>
      <a:accent5>
        <a:srgbClr val="7FAC91"/>
      </a:accent5>
      <a:accent6>
        <a:srgbClr val="70ABA1"/>
      </a:accent6>
      <a:hlink>
        <a:srgbClr val="697AAE"/>
      </a:hlink>
      <a:folHlink>
        <a:srgbClr val="7F7F7F"/>
      </a:folHlink>
    </a:clrScheme>
    <a:fontScheme name="Savon">
      <a:majorFont>
        <a:latin typeface="Sagona Extra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agona 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541</TotalTime>
  <Words>1741</Words>
  <Application>Microsoft Office PowerPoint</Application>
  <PresentationFormat>Widescreen</PresentationFormat>
  <Paragraphs>174</Paragraphs>
  <Slides>14</Slides>
  <Notes>12</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Calibri</vt:lpstr>
      <vt:lpstr>Cambria Math</vt:lpstr>
      <vt:lpstr>Courier New</vt:lpstr>
      <vt:lpstr>Garamond</vt:lpstr>
      <vt:lpstr>Sagona Book</vt:lpstr>
      <vt:lpstr>Sagona ExtraLight</vt:lpstr>
      <vt:lpstr>SavonVTI</vt:lpstr>
      <vt:lpstr>Competitive 20 questions</vt:lpstr>
      <vt:lpstr>The Game...</vt:lpstr>
      <vt:lpstr>Defining key concepts…</vt:lpstr>
      <vt:lpstr>What should our question be?</vt:lpstr>
      <vt:lpstr>Is your Number Less than or Equal to x?</vt:lpstr>
      <vt:lpstr>Defining key concepts…</vt:lpstr>
      <vt:lpstr>PowerPoint Presentation</vt:lpstr>
      <vt:lpstr>P(1, n)=0 </vt:lpstr>
      <vt:lpstr>PowerPoint Presentation</vt:lpstr>
      <vt:lpstr>P(k, 2)=1  P(2,n)=1/n</vt:lpstr>
      <vt:lpstr>If the game is in a state of  {k,n} and the active player asks the question (q,n-q) then we either reach the state {q,k} or {n-q,k}.  The probability of reaching these states are q/n  and (n-q)/n respectively.</vt:lpstr>
      <vt:lpstr>General Recursion Formula</vt:lpstr>
      <vt:lpstr>PowerPoint Presentation</vt:lpstr>
      <vt:lpstr>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Donahue, Jane</cp:lastModifiedBy>
  <cp:revision>847</cp:revision>
  <dcterms:created xsi:type="dcterms:W3CDTF">2021-09-04T16:20:10Z</dcterms:created>
  <dcterms:modified xsi:type="dcterms:W3CDTF">2021-11-04T01:28:05Z</dcterms:modified>
</cp:coreProperties>
</file>