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06" r:id="rId3"/>
    <p:sldId id="309" r:id="rId4"/>
    <p:sldId id="314" r:id="rId5"/>
    <p:sldId id="315" r:id="rId6"/>
    <p:sldId id="308" r:id="rId7"/>
    <p:sldId id="311" r:id="rId8"/>
    <p:sldId id="312" r:id="rId9"/>
    <p:sldId id="317" r:id="rId10"/>
    <p:sldId id="316" r:id="rId11"/>
    <p:sldId id="318" r:id="rId12"/>
    <p:sldId id="276" r:id="rId13"/>
    <p:sldId id="319" r:id="rId14"/>
    <p:sldId id="322" r:id="rId15"/>
    <p:sldId id="320" r:id="rId16"/>
    <p:sldId id="323" r:id="rId17"/>
    <p:sldId id="326" r:id="rId18"/>
    <p:sldId id="324" r:id="rId19"/>
    <p:sldId id="280" r:id="rId20"/>
    <p:sldId id="31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Bellido Campos" initials="VBC" lastIdx="1" clrIdx="0">
    <p:extLst>
      <p:ext uri="{19B8F6BF-5375-455C-9EA6-DF929625EA0E}">
        <p15:presenceInfo xmlns:p15="http://schemas.microsoft.com/office/powerpoint/2012/main" userId="S-1-5-21-933984453-1061689528-1264475144-7502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791C"/>
    <a:srgbClr val="C4B89A"/>
    <a:srgbClr val="92836B"/>
    <a:srgbClr val="09042E"/>
    <a:srgbClr val="C7BFA2"/>
    <a:srgbClr val="D2C6A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28"/>
    <p:restoredTop sz="86259"/>
  </p:normalViewPr>
  <p:slideViewPr>
    <p:cSldViewPr snapToGrid="0" snapToObjects="1">
      <p:cViewPr varScale="1">
        <p:scale>
          <a:sx n="61" d="100"/>
          <a:sy n="61" d="100"/>
        </p:scale>
        <p:origin x="1194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4T13:48:32.340" idx="1">
    <p:pos x="10" y="10"/>
    <p:text>I think this slide might be unnecessary if I run out of time</p:text>
    <p:extLst>
      <p:ext uri="{C676402C-5697-4E1C-873F-D02D1690AC5C}">
        <p15:threadingInfo xmlns:p15="http://schemas.microsoft.com/office/powerpoint/2012/main" timeZoneBias="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F806CF-F1AA-4A68-9148-BE7A154DB41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B53B8F-15A3-49E6-859D-7B7153014133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How much benefit do we get from RAPT? </a:t>
          </a:r>
        </a:p>
      </dgm:t>
    </dgm:pt>
    <dgm:pt modelId="{340CF39F-21F7-4DC7-A7E5-6B3889D299EE}" type="parTrans" cxnId="{ACB274CB-6E84-4083-BAEA-6BAED57DDA3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FF68049-DCDD-450C-8A17-3244D94EC5BE}" type="sibTrans" cxnId="{ACB274CB-6E84-4083-BAEA-6BAED57DDA3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4323A7D-F533-45E4-84B7-35F8E22C1888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Factor of 3 in S/N</a:t>
          </a:r>
        </a:p>
      </dgm:t>
    </dgm:pt>
    <dgm:pt modelId="{DF82BBD0-CF04-40EC-B250-16F2FBA0F425}" type="parTrans" cxnId="{94DC7D9C-0CF6-436B-B8B2-8EC25663CD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167DE79-2A88-43FA-ABE1-A466FA3F62A8}" type="sibTrans" cxnId="{94DC7D9C-0CF6-436B-B8B2-8EC25663CD8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EFF8BA3-58D7-49AF-9A90-7CBBDC5A81F2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How much benefit do we get from one echo? </a:t>
          </a:r>
        </a:p>
      </dgm:t>
    </dgm:pt>
    <dgm:pt modelId="{6C068075-1605-450F-9BE0-BD2E174CE118}" type="parTrans" cxnId="{32CF91A9-4DF6-4FC9-B5F3-55E1115DA6F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0E79DF4-BAFF-415D-BBC6-7DCAF04A0FAE}" type="sibTrans" cxnId="{32CF91A9-4DF6-4FC9-B5F3-55E1115DA6F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A979551-C74C-49D2-AA70-6EDDE76064F3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Factor of 1.3 in S/N</a:t>
          </a:r>
        </a:p>
      </dgm:t>
    </dgm:pt>
    <dgm:pt modelId="{8E54D799-193E-450B-874E-A3B170551177}" type="parTrans" cxnId="{4ECE4DBC-D5F8-4CA1-B6E2-C89D83953C8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B56F88-5B66-4352-9C92-11119A61612F}" type="sibTrans" cxnId="{4ECE4DBC-D5F8-4CA1-B6E2-C89D83953C8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E953F6C-2076-45C4-B964-6B88923063A4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How many echoes do we need?</a:t>
          </a:r>
        </a:p>
      </dgm:t>
    </dgm:pt>
    <dgm:pt modelId="{FD76556A-38AB-4205-B25C-28489E61E440}" type="parTrans" cxnId="{031F6967-56C1-4B1F-90AB-5A3F2AD2893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1920684-6D0F-4C5E-96A9-5C683CA83056}" type="sibTrans" cxnId="{031F6967-56C1-4B1F-90AB-5A3F2AD2893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BF3480-AF28-450E-8302-69CE65A5CF56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We collect about 15,000 to 150,000 echoes</a:t>
          </a:r>
        </a:p>
      </dgm:t>
    </dgm:pt>
    <dgm:pt modelId="{B12F7109-7E45-4A6B-9342-02138F207FC3}" type="parTrans" cxnId="{56C04ED6-3699-4FC3-AE75-87C9C5FAF7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DF047C1-F9BA-4B21-8191-D676EF457F0E}" type="sibTrans" cxnId="{56C04ED6-3699-4FC3-AE75-87C9C5FAF710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7D7362C-68FE-49CB-9EEA-D1F1907E5D93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When we collect data with this many echoes and RAPT, we gain about 300 S/N</a:t>
          </a:r>
        </a:p>
      </dgm:t>
    </dgm:pt>
    <dgm:pt modelId="{2B29E0D3-2024-4EA0-ABD4-73A522B694C6}" type="parTrans" cxnId="{419F6F75-F26E-46BE-8897-A8CE1A19209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DCF1858-110E-4B3B-A852-1673D06E47A0}" type="sibTrans" cxnId="{419F6F75-F26E-46BE-8897-A8CE1A19209F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0B63473-CB8C-416C-8903-665F9C9F0EBC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This means that the 100 S/N Hydrogen experiment in 2 minutes takes about 160 minutes for Oxygen</a:t>
          </a:r>
        </a:p>
      </dgm:t>
    </dgm:pt>
    <dgm:pt modelId="{445D6EB5-B9A9-48D0-8B2A-4A6F0D4941BF}" type="parTrans" cxnId="{28C1695D-C37A-4E58-A089-EFF068B9CDB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C19C2774-0F3E-4E2C-A17B-5743E7FB4A80}" type="sibTrans" cxnId="{28C1695D-C37A-4E58-A089-EFF068B9CDB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950BE94-B371-BB42-A6BC-214BE0BDBDF0}" type="pres">
      <dgm:prSet presAssocID="{67F806CF-F1AA-4A68-9148-BE7A154DB41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8C81FE-F255-E441-939E-05C6C351FD1D}" type="pres">
      <dgm:prSet presAssocID="{46B53B8F-15A3-49E6-859D-7B715301413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62384A-563F-0543-915C-F59238B9DE03}" type="pres">
      <dgm:prSet presAssocID="{46B53B8F-15A3-49E6-859D-7B7153014133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5A0443-A1D2-2A46-90CF-D79EDFBFC3B3}" type="pres">
      <dgm:prSet presAssocID="{FEFF8BA3-58D7-49AF-9A90-7CBBDC5A81F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FF8A14-91F2-5543-8A0A-08EFE465B260}" type="pres">
      <dgm:prSet presAssocID="{FEFF8BA3-58D7-49AF-9A90-7CBBDC5A81F2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421B82-DA8E-1540-829E-7398D8BCAD53}" type="pres">
      <dgm:prSet presAssocID="{CE953F6C-2076-45C4-B964-6B88923063A4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2F25C8-A959-264A-8ECD-877A09D971C9}" type="pres">
      <dgm:prSet presAssocID="{CE953F6C-2076-45C4-B964-6B88923063A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02162C-EA33-AF4A-8239-8FE16136C0CC}" type="pres">
      <dgm:prSet presAssocID="{67D7362C-68FE-49CB-9EEA-D1F1907E5D9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ADAEA-1483-4F41-B84B-50EC7524052C}" type="pres">
      <dgm:prSet presAssocID="{7DCF1858-110E-4B3B-A852-1673D06E47A0}" presName="spacer" presStyleCnt="0"/>
      <dgm:spPr/>
    </dgm:pt>
    <dgm:pt modelId="{EC41D38D-C056-C349-8548-323CB7D2E1D7}" type="pres">
      <dgm:prSet presAssocID="{30B63473-CB8C-416C-8903-665F9C9F0EB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CF91A9-4DF6-4FC9-B5F3-55E1115DA6F4}" srcId="{67F806CF-F1AA-4A68-9148-BE7A154DB41B}" destId="{FEFF8BA3-58D7-49AF-9A90-7CBBDC5A81F2}" srcOrd="1" destOrd="0" parTransId="{6C068075-1605-450F-9BE0-BD2E174CE118}" sibTransId="{90E79DF4-BAFF-415D-BBC6-7DCAF04A0FAE}"/>
    <dgm:cxn modelId="{56C04ED6-3699-4FC3-AE75-87C9C5FAF710}" srcId="{CE953F6C-2076-45C4-B964-6B88923063A4}" destId="{5ABF3480-AF28-450E-8302-69CE65A5CF56}" srcOrd="0" destOrd="0" parTransId="{B12F7109-7E45-4A6B-9342-02138F207FC3}" sibTransId="{FDF047C1-F9BA-4B21-8191-D676EF457F0E}"/>
    <dgm:cxn modelId="{419F6F75-F26E-46BE-8897-A8CE1A19209F}" srcId="{67F806CF-F1AA-4A68-9148-BE7A154DB41B}" destId="{67D7362C-68FE-49CB-9EEA-D1F1907E5D93}" srcOrd="3" destOrd="0" parTransId="{2B29E0D3-2024-4EA0-ABD4-73A522B694C6}" sibTransId="{7DCF1858-110E-4B3B-A852-1673D06E47A0}"/>
    <dgm:cxn modelId="{4ECE4DBC-D5F8-4CA1-B6E2-C89D83953C84}" srcId="{FEFF8BA3-58D7-49AF-9A90-7CBBDC5A81F2}" destId="{1A979551-C74C-49D2-AA70-6EDDE76064F3}" srcOrd="0" destOrd="0" parTransId="{8E54D799-193E-450B-874E-A3B170551177}" sibTransId="{08B56F88-5B66-4352-9C92-11119A61612F}"/>
    <dgm:cxn modelId="{14F50B52-0ECB-7741-BC7B-8DE0F9D44F62}" type="presOf" srcId="{46B53B8F-15A3-49E6-859D-7B7153014133}" destId="{DE8C81FE-F255-E441-939E-05C6C351FD1D}" srcOrd="0" destOrd="0" presId="urn:microsoft.com/office/officeart/2005/8/layout/vList2"/>
    <dgm:cxn modelId="{54D7496E-51B7-3E4F-BC1C-C3ECB936A789}" type="presOf" srcId="{CE953F6C-2076-45C4-B964-6B88923063A4}" destId="{B2421B82-DA8E-1540-829E-7398D8BCAD53}" srcOrd="0" destOrd="0" presId="urn:microsoft.com/office/officeart/2005/8/layout/vList2"/>
    <dgm:cxn modelId="{26A49F77-B2AB-7F49-905C-5639CC507ACD}" type="presOf" srcId="{30B63473-CB8C-416C-8903-665F9C9F0EBC}" destId="{EC41D38D-C056-C349-8548-323CB7D2E1D7}" srcOrd="0" destOrd="0" presId="urn:microsoft.com/office/officeart/2005/8/layout/vList2"/>
    <dgm:cxn modelId="{511B4A43-1AE4-8548-9153-114ED39208A9}" type="presOf" srcId="{5ABF3480-AF28-450E-8302-69CE65A5CF56}" destId="{792F25C8-A959-264A-8ECD-877A09D971C9}" srcOrd="0" destOrd="0" presId="urn:microsoft.com/office/officeart/2005/8/layout/vList2"/>
    <dgm:cxn modelId="{E3F3522E-568D-644C-92AF-847698A289F2}" type="presOf" srcId="{67F806CF-F1AA-4A68-9148-BE7A154DB41B}" destId="{B950BE94-B371-BB42-A6BC-214BE0BDBDF0}" srcOrd="0" destOrd="0" presId="urn:microsoft.com/office/officeart/2005/8/layout/vList2"/>
    <dgm:cxn modelId="{079EE5FD-F69C-E74D-8374-E3A41406CD99}" type="presOf" srcId="{67D7362C-68FE-49CB-9EEA-D1F1907E5D93}" destId="{2E02162C-EA33-AF4A-8239-8FE16136C0CC}" srcOrd="0" destOrd="0" presId="urn:microsoft.com/office/officeart/2005/8/layout/vList2"/>
    <dgm:cxn modelId="{D2CBBA6B-BA41-9B41-891E-43DF0D1EB58F}" type="presOf" srcId="{FEFF8BA3-58D7-49AF-9A90-7CBBDC5A81F2}" destId="{715A0443-A1D2-2A46-90CF-D79EDFBFC3B3}" srcOrd="0" destOrd="0" presId="urn:microsoft.com/office/officeart/2005/8/layout/vList2"/>
    <dgm:cxn modelId="{94DC7D9C-0CF6-436B-B8B2-8EC25663CD85}" srcId="{46B53B8F-15A3-49E6-859D-7B7153014133}" destId="{84323A7D-F533-45E4-84B7-35F8E22C1888}" srcOrd="0" destOrd="0" parTransId="{DF82BBD0-CF04-40EC-B250-16F2FBA0F425}" sibTransId="{9167DE79-2A88-43FA-ABE1-A466FA3F62A8}"/>
    <dgm:cxn modelId="{28C1695D-C37A-4E58-A089-EFF068B9CDBA}" srcId="{67F806CF-F1AA-4A68-9148-BE7A154DB41B}" destId="{30B63473-CB8C-416C-8903-665F9C9F0EBC}" srcOrd="4" destOrd="0" parTransId="{445D6EB5-B9A9-48D0-8B2A-4A6F0D4941BF}" sibTransId="{C19C2774-0F3E-4E2C-A17B-5743E7FB4A80}"/>
    <dgm:cxn modelId="{031F6967-56C1-4B1F-90AB-5A3F2AD28937}" srcId="{67F806CF-F1AA-4A68-9148-BE7A154DB41B}" destId="{CE953F6C-2076-45C4-B964-6B88923063A4}" srcOrd="2" destOrd="0" parTransId="{FD76556A-38AB-4205-B25C-28489E61E440}" sibTransId="{01920684-6D0F-4C5E-96A9-5C683CA83056}"/>
    <dgm:cxn modelId="{ACB274CB-6E84-4083-BAEA-6BAED57DDA3C}" srcId="{67F806CF-F1AA-4A68-9148-BE7A154DB41B}" destId="{46B53B8F-15A3-49E6-859D-7B7153014133}" srcOrd="0" destOrd="0" parTransId="{340CF39F-21F7-4DC7-A7E5-6B3889D299EE}" sibTransId="{2FF68049-DCDD-450C-8A17-3244D94EC5BE}"/>
    <dgm:cxn modelId="{C47A1AB8-61A3-2B44-ADBD-BB647995695A}" type="presOf" srcId="{84323A7D-F533-45E4-84B7-35F8E22C1888}" destId="{6C62384A-563F-0543-915C-F59238B9DE03}" srcOrd="0" destOrd="0" presId="urn:microsoft.com/office/officeart/2005/8/layout/vList2"/>
    <dgm:cxn modelId="{692E980C-8102-B64D-90AE-22802242E4AC}" type="presOf" srcId="{1A979551-C74C-49D2-AA70-6EDDE76064F3}" destId="{06FF8A14-91F2-5543-8A0A-08EFE465B260}" srcOrd="0" destOrd="0" presId="urn:microsoft.com/office/officeart/2005/8/layout/vList2"/>
    <dgm:cxn modelId="{2832F368-0791-4A4C-84DB-4E75F6FBEEF5}" type="presParOf" srcId="{B950BE94-B371-BB42-A6BC-214BE0BDBDF0}" destId="{DE8C81FE-F255-E441-939E-05C6C351FD1D}" srcOrd="0" destOrd="0" presId="urn:microsoft.com/office/officeart/2005/8/layout/vList2"/>
    <dgm:cxn modelId="{78B76B3B-70B3-4F44-94C8-8CA6AC62B427}" type="presParOf" srcId="{B950BE94-B371-BB42-A6BC-214BE0BDBDF0}" destId="{6C62384A-563F-0543-915C-F59238B9DE03}" srcOrd="1" destOrd="0" presId="urn:microsoft.com/office/officeart/2005/8/layout/vList2"/>
    <dgm:cxn modelId="{09D9CDE5-B7A7-9B4D-B50A-2E970AEF13D8}" type="presParOf" srcId="{B950BE94-B371-BB42-A6BC-214BE0BDBDF0}" destId="{715A0443-A1D2-2A46-90CF-D79EDFBFC3B3}" srcOrd="2" destOrd="0" presId="urn:microsoft.com/office/officeart/2005/8/layout/vList2"/>
    <dgm:cxn modelId="{26228CC5-9131-334A-B535-E0FCDFCFE47C}" type="presParOf" srcId="{B950BE94-B371-BB42-A6BC-214BE0BDBDF0}" destId="{06FF8A14-91F2-5543-8A0A-08EFE465B260}" srcOrd="3" destOrd="0" presId="urn:microsoft.com/office/officeart/2005/8/layout/vList2"/>
    <dgm:cxn modelId="{1A7ACCC3-6AED-8148-A03C-827ACFCABC79}" type="presParOf" srcId="{B950BE94-B371-BB42-A6BC-214BE0BDBDF0}" destId="{B2421B82-DA8E-1540-829E-7398D8BCAD53}" srcOrd="4" destOrd="0" presId="urn:microsoft.com/office/officeart/2005/8/layout/vList2"/>
    <dgm:cxn modelId="{2686A517-1C1A-F54E-B170-46E9D4966883}" type="presParOf" srcId="{B950BE94-B371-BB42-A6BC-214BE0BDBDF0}" destId="{792F25C8-A959-264A-8ECD-877A09D971C9}" srcOrd="5" destOrd="0" presId="urn:microsoft.com/office/officeart/2005/8/layout/vList2"/>
    <dgm:cxn modelId="{2D49B3DB-2BC6-CE4D-8950-897C5B424C47}" type="presParOf" srcId="{B950BE94-B371-BB42-A6BC-214BE0BDBDF0}" destId="{2E02162C-EA33-AF4A-8239-8FE16136C0CC}" srcOrd="6" destOrd="0" presId="urn:microsoft.com/office/officeart/2005/8/layout/vList2"/>
    <dgm:cxn modelId="{6FCB70EB-8792-A147-9EDD-05953E52FAC0}" type="presParOf" srcId="{B950BE94-B371-BB42-A6BC-214BE0BDBDF0}" destId="{275ADAEA-1483-4F41-B84B-50EC7524052C}" srcOrd="7" destOrd="0" presId="urn:microsoft.com/office/officeart/2005/8/layout/vList2"/>
    <dgm:cxn modelId="{F4900B13-2F70-C440-BD74-E78C13188A4D}" type="presParOf" srcId="{B950BE94-B371-BB42-A6BC-214BE0BDBDF0}" destId="{EC41D38D-C056-C349-8548-323CB7D2E1D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FCEF25-E46A-47A8-BBE7-F1257026583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B71F014-F14A-4C6B-B70E-E667D48564A4}">
      <dgm:prSet/>
      <dgm:spPr/>
      <dgm:t>
        <a:bodyPr/>
        <a:lstStyle/>
        <a:p>
          <a:r>
            <a:rPr lang="en-US"/>
            <a:t>Previous Research</a:t>
          </a:r>
        </a:p>
      </dgm:t>
    </dgm:pt>
    <dgm:pt modelId="{46C7CB46-1049-4843-890A-9218618ECD18}" type="parTrans" cxnId="{FAA37BAE-1121-4E61-AD8E-48F39045F82B}">
      <dgm:prSet/>
      <dgm:spPr/>
      <dgm:t>
        <a:bodyPr/>
        <a:lstStyle/>
        <a:p>
          <a:endParaRPr lang="en-US"/>
        </a:p>
      </dgm:t>
    </dgm:pt>
    <dgm:pt modelId="{98B9E1CE-AC7D-49CB-A330-F2CEDC1D0225}" type="sibTrans" cxnId="{FAA37BAE-1121-4E61-AD8E-48F39045F82B}">
      <dgm:prSet/>
      <dgm:spPr/>
      <dgm:t>
        <a:bodyPr/>
        <a:lstStyle/>
        <a:p>
          <a:endParaRPr lang="en-US"/>
        </a:p>
      </dgm:t>
    </dgm:pt>
    <dgm:pt modelId="{37715001-1C47-47EA-9179-9848CCC9B1FD}">
      <dgm:prSet/>
      <dgm:spPr/>
      <dgm:t>
        <a:bodyPr/>
        <a:lstStyle/>
        <a:p>
          <a:r>
            <a:rPr lang="en-US" dirty="0"/>
            <a:t>Foundational research by Waugh, Hahn, &amp; others in NMR Spectroscopy</a:t>
          </a:r>
        </a:p>
      </dgm:t>
    </dgm:pt>
    <dgm:pt modelId="{EA98DFD8-BA31-4DD0-811F-B8C07148248A}" type="parTrans" cxnId="{81391B6B-1517-4382-8431-86A160E240DD}">
      <dgm:prSet/>
      <dgm:spPr/>
      <dgm:t>
        <a:bodyPr/>
        <a:lstStyle/>
        <a:p>
          <a:endParaRPr lang="en-US"/>
        </a:p>
      </dgm:t>
    </dgm:pt>
    <dgm:pt modelId="{40D1DD76-FE0B-48DA-8519-748FB5BE196A}" type="sibTrans" cxnId="{81391B6B-1517-4382-8431-86A160E240DD}">
      <dgm:prSet/>
      <dgm:spPr/>
      <dgm:t>
        <a:bodyPr/>
        <a:lstStyle/>
        <a:p>
          <a:endParaRPr lang="en-US"/>
        </a:p>
      </dgm:t>
    </dgm:pt>
    <dgm:pt modelId="{6B610B32-00D9-4210-9622-A8F665122664}">
      <dgm:prSet/>
      <dgm:spPr/>
      <dgm:t>
        <a:bodyPr/>
        <a:lstStyle/>
        <a:p>
          <a:r>
            <a:rPr lang="en-US" dirty="0"/>
            <a:t>Dr. Phil </a:t>
          </a:r>
          <a:r>
            <a:rPr lang="en-US" dirty="0" err="1"/>
            <a:t>Grandinetti</a:t>
          </a:r>
          <a:r>
            <a:rPr lang="en-US" dirty="0"/>
            <a:t> lab at The Ohio State University </a:t>
          </a:r>
        </a:p>
      </dgm:t>
    </dgm:pt>
    <dgm:pt modelId="{5577F0C2-4E35-45C3-8345-8DB50FED1CB0}" type="parTrans" cxnId="{695CA8B5-2BC7-490B-B95E-F42C410832CE}">
      <dgm:prSet/>
      <dgm:spPr/>
      <dgm:t>
        <a:bodyPr/>
        <a:lstStyle/>
        <a:p>
          <a:endParaRPr lang="en-US"/>
        </a:p>
      </dgm:t>
    </dgm:pt>
    <dgm:pt modelId="{0DDFEBF8-E321-43F4-A8F6-5F58C171DCB5}" type="sibTrans" cxnId="{695CA8B5-2BC7-490B-B95E-F42C410832CE}">
      <dgm:prSet/>
      <dgm:spPr/>
      <dgm:t>
        <a:bodyPr/>
        <a:lstStyle/>
        <a:p>
          <a:endParaRPr lang="en-US"/>
        </a:p>
      </dgm:t>
    </dgm:pt>
    <dgm:pt modelId="{68148A98-3978-422B-BCDD-EFD69D8D3468}">
      <dgm:prSet/>
      <dgm:spPr/>
      <dgm:t>
        <a:bodyPr/>
        <a:lstStyle/>
        <a:p>
          <a:r>
            <a:rPr lang="en-US" dirty="0"/>
            <a:t>Dr. Jay </a:t>
          </a:r>
          <a:r>
            <a:rPr lang="en-US" dirty="0" err="1"/>
            <a:t>Baltisberger</a:t>
          </a:r>
          <a:r>
            <a:rPr lang="en-US" dirty="0"/>
            <a:t> doing sabbatical work at OSU</a:t>
          </a:r>
        </a:p>
      </dgm:t>
    </dgm:pt>
    <dgm:pt modelId="{A7A9FE63-9151-47D1-A822-7DD616980A16}" type="parTrans" cxnId="{FB944A9E-AA8F-4D54-B969-D2D1873B3BB2}">
      <dgm:prSet/>
      <dgm:spPr/>
      <dgm:t>
        <a:bodyPr/>
        <a:lstStyle/>
        <a:p>
          <a:endParaRPr lang="en-US"/>
        </a:p>
      </dgm:t>
    </dgm:pt>
    <dgm:pt modelId="{A9151061-7367-4535-A994-7F6CA33BB0EB}" type="sibTrans" cxnId="{FB944A9E-AA8F-4D54-B969-D2D1873B3BB2}">
      <dgm:prSet/>
      <dgm:spPr/>
      <dgm:t>
        <a:bodyPr/>
        <a:lstStyle/>
        <a:p>
          <a:endParaRPr lang="en-US"/>
        </a:p>
      </dgm:t>
    </dgm:pt>
    <dgm:pt modelId="{E5CEF154-30B2-42E9-997B-237CFB7EB84A}">
      <dgm:prSet/>
      <dgm:spPr/>
      <dgm:t>
        <a:bodyPr/>
        <a:lstStyle/>
        <a:p>
          <a:r>
            <a:rPr lang="en-US"/>
            <a:t>Funding sources</a:t>
          </a:r>
        </a:p>
      </dgm:t>
    </dgm:pt>
    <dgm:pt modelId="{116FFC3A-386B-4CD9-B1AB-BAE5046F32A7}" type="parTrans" cxnId="{BC4B2763-98D9-4760-ACFC-B96CCFFE2E1F}">
      <dgm:prSet/>
      <dgm:spPr/>
      <dgm:t>
        <a:bodyPr/>
        <a:lstStyle/>
        <a:p>
          <a:endParaRPr lang="en-US"/>
        </a:p>
      </dgm:t>
    </dgm:pt>
    <dgm:pt modelId="{603DC300-C118-4B09-8B81-FBE9B5FDBF40}" type="sibTrans" cxnId="{BC4B2763-98D9-4760-ACFC-B96CCFFE2E1F}">
      <dgm:prSet/>
      <dgm:spPr/>
      <dgm:t>
        <a:bodyPr/>
        <a:lstStyle/>
        <a:p>
          <a:endParaRPr lang="en-US"/>
        </a:p>
      </dgm:t>
    </dgm:pt>
    <dgm:pt modelId="{FF6D430C-449C-44B8-BDF6-0532E7D88689}">
      <dgm:prSet/>
      <dgm:spPr/>
      <dgm:t>
        <a:bodyPr/>
        <a:lstStyle/>
        <a:p>
          <a:r>
            <a:rPr lang="en-US"/>
            <a:t>NSF at OSU</a:t>
          </a:r>
        </a:p>
      </dgm:t>
    </dgm:pt>
    <dgm:pt modelId="{D0EB9812-EFE6-4223-B759-3327DFD39E3A}" type="parTrans" cxnId="{0B3C5EB0-3C63-4134-89A6-8381BF9BD54C}">
      <dgm:prSet/>
      <dgm:spPr/>
      <dgm:t>
        <a:bodyPr/>
        <a:lstStyle/>
        <a:p>
          <a:endParaRPr lang="en-US"/>
        </a:p>
      </dgm:t>
    </dgm:pt>
    <dgm:pt modelId="{6755A914-2F49-4BE0-9D53-A96A44DD6E57}" type="sibTrans" cxnId="{0B3C5EB0-3C63-4134-89A6-8381BF9BD54C}">
      <dgm:prSet/>
      <dgm:spPr/>
      <dgm:t>
        <a:bodyPr/>
        <a:lstStyle/>
        <a:p>
          <a:endParaRPr lang="en-US"/>
        </a:p>
      </dgm:t>
    </dgm:pt>
    <dgm:pt modelId="{CFA9606D-24A1-4530-BBC3-47F526635A02}">
      <dgm:prSet/>
      <dgm:spPr/>
      <dgm:t>
        <a:bodyPr/>
        <a:lstStyle/>
        <a:p>
          <a:r>
            <a:rPr lang="en-US" dirty="0"/>
            <a:t>URCPP at Berea College</a:t>
          </a:r>
        </a:p>
      </dgm:t>
    </dgm:pt>
    <dgm:pt modelId="{AD3275F6-976E-469F-8405-905C65D75B18}" type="parTrans" cxnId="{7A68E916-E096-41FD-A457-0A387D411A37}">
      <dgm:prSet/>
      <dgm:spPr/>
      <dgm:t>
        <a:bodyPr/>
        <a:lstStyle/>
        <a:p>
          <a:endParaRPr lang="en-US"/>
        </a:p>
      </dgm:t>
    </dgm:pt>
    <dgm:pt modelId="{053FC713-BD5E-4D94-80D1-F3975F9DA77A}" type="sibTrans" cxnId="{7A68E916-E096-41FD-A457-0A387D411A37}">
      <dgm:prSet/>
      <dgm:spPr/>
      <dgm:t>
        <a:bodyPr/>
        <a:lstStyle/>
        <a:p>
          <a:endParaRPr lang="en-US"/>
        </a:p>
      </dgm:t>
    </dgm:pt>
    <dgm:pt modelId="{AE1B7A83-FC9D-CE48-BC4B-37C56A41A6F2}" type="pres">
      <dgm:prSet presAssocID="{0AFCEF25-E46A-47A8-BBE7-F1257026583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3518C14-482B-BA43-A81C-534DF8C0271B}" type="pres">
      <dgm:prSet presAssocID="{3B71F014-F14A-4C6B-B70E-E667D48564A4}" presName="parentLin" presStyleCnt="0"/>
      <dgm:spPr/>
    </dgm:pt>
    <dgm:pt modelId="{E1D9C99A-E1F1-F24A-BE81-FD3116F667CB}" type="pres">
      <dgm:prSet presAssocID="{3B71F014-F14A-4C6B-B70E-E667D48564A4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0A9F4F44-0BB9-9543-A253-8C44C8DECE32}" type="pres">
      <dgm:prSet presAssocID="{3B71F014-F14A-4C6B-B70E-E667D48564A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896844-6346-204C-BF87-55527538D7EA}" type="pres">
      <dgm:prSet presAssocID="{3B71F014-F14A-4C6B-B70E-E667D48564A4}" presName="negativeSpace" presStyleCnt="0"/>
      <dgm:spPr/>
    </dgm:pt>
    <dgm:pt modelId="{9DB75E98-C89B-844C-A665-4C12B55364F3}" type="pres">
      <dgm:prSet presAssocID="{3B71F014-F14A-4C6B-B70E-E667D48564A4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BE704D-778B-5743-B32F-CB5841C5F837}" type="pres">
      <dgm:prSet presAssocID="{98B9E1CE-AC7D-49CB-A330-F2CEDC1D0225}" presName="spaceBetweenRectangles" presStyleCnt="0"/>
      <dgm:spPr/>
    </dgm:pt>
    <dgm:pt modelId="{2CF5E561-DF7A-0942-904A-01BCE6646560}" type="pres">
      <dgm:prSet presAssocID="{E5CEF154-30B2-42E9-997B-237CFB7EB84A}" presName="parentLin" presStyleCnt="0"/>
      <dgm:spPr/>
    </dgm:pt>
    <dgm:pt modelId="{934A3DD5-0D75-7B45-AD17-37ECA71F5BAB}" type="pres">
      <dgm:prSet presAssocID="{E5CEF154-30B2-42E9-997B-237CFB7EB84A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BADEB0C-A485-694F-BDF7-289FB399A035}" type="pres">
      <dgm:prSet presAssocID="{E5CEF154-30B2-42E9-997B-237CFB7EB84A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003A04-5F3C-A945-8EC5-E8AB6117DA7B}" type="pres">
      <dgm:prSet presAssocID="{E5CEF154-30B2-42E9-997B-237CFB7EB84A}" presName="negativeSpace" presStyleCnt="0"/>
      <dgm:spPr/>
    </dgm:pt>
    <dgm:pt modelId="{0DB012FF-8D5D-FC45-8FC8-9ED7C2584A4D}" type="pres">
      <dgm:prSet presAssocID="{E5CEF154-30B2-42E9-997B-237CFB7EB84A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DAE8A15-4342-6245-8542-11FF5081870E}" type="presOf" srcId="{E5CEF154-30B2-42E9-997B-237CFB7EB84A}" destId="{934A3DD5-0D75-7B45-AD17-37ECA71F5BAB}" srcOrd="0" destOrd="0" presId="urn:microsoft.com/office/officeart/2005/8/layout/list1"/>
    <dgm:cxn modelId="{0B3C5EB0-3C63-4134-89A6-8381BF9BD54C}" srcId="{E5CEF154-30B2-42E9-997B-237CFB7EB84A}" destId="{FF6D430C-449C-44B8-BDF6-0532E7D88689}" srcOrd="0" destOrd="0" parTransId="{D0EB9812-EFE6-4223-B759-3327DFD39E3A}" sibTransId="{6755A914-2F49-4BE0-9D53-A96A44DD6E57}"/>
    <dgm:cxn modelId="{FB944A9E-AA8F-4D54-B969-D2D1873B3BB2}" srcId="{3B71F014-F14A-4C6B-B70E-E667D48564A4}" destId="{68148A98-3978-422B-BCDD-EFD69D8D3468}" srcOrd="2" destOrd="0" parTransId="{A7A9FE63-9151-47D1-A822-7DD616980A16}" sibTransId="{A9151061-7367-4535-A994-7F6CA33BB0EB}"/>
    <dgm:cxn modelId="{66C700F8-6232-6042-9E16-EDD0CFD32348}" type="presOf" srcId="{0AFCEF25-E46A-47A8-BBE7-F1257026583E}" destId="{AE1B7A83-FC9D-CE48-BC4B-37C56A41A6F2}" srcOrd="0" destOrd="0" presId="urn:microsoft.com/office/officeart/2005/8/layout/list1"/>
    <dgm:cxn modelId="{75D74D48-07D8-4946-B741-95BC554A71C8}" type="presOf" srcId="{6B610B32-00D9-4210-9622-A8F665122664}" destId="{9DB75E98-C89B-844C-A665-4C12B55364F3}" srcOrd="0" destOrd="1" presId="urn:microsoft.com/office/officeart/2005/8/layout/list1"/>
    <dgm:cxn modelId="{4E60664A-7884-EE48-97FC-1D04602CAB59}" type="presOf" srcId="{FF6D430C-449C-44B8-BDF6-0532E7D88689}" destId="{0DB012FF-8D5D-FC45-8FC8-9ED7C2584A4D}" srcOrd="0" destOrd="0" presId="urn:microsoft.com/office/officeart/2005/8/layout/list1"/>
    <dgm:cxn modelId="{695CA8B5-2BC7-490B-B95E-F42C410832CE}" srcId="{3B71F014-F14A-4C6B-B70E-E667D48564A4}" destId="{6B610B32-00D9-4210-9622-A8F665122664}" srcOrd="1" destOrd="0" parTransId="{5577F0C2-4E35-45C3-8345-8DB50FED1CB0}" sibTransId="{0DDFEBF8-E321-43F4-A8F6-5F58C171DCB5}"/>
    <dgm:cxn modelId="{E668C2C5-4240-2E45-A5C1-026A6C030A1B}" type="presOf" srcId="{3B71F014-F14A-4C6B-B70E-E667D48564A4}" destId="{0A9F4F44-0BB9-9543-A253-8C44C8DECE32}" srcOrd="1" destOrd="0" presId="urn:microsoft.com/office/officeart/2005/8/layout/list1"/>
    <dgm:cxn modelId="{BC4B2763-98D9-4760-ACFC-B96CCFFE2E1F}" srcId="{0AFCEF25-E46A-47A8-BBE7-F1257026583E}" destId="{E5CEF154-30B2-42E9-997B-237CFB7EB84A}" srcOrd="1" destOrd="0" parTransId="{116FFC3A-386B-4CD9-B1AB-BAE5046F32A7}" sibTransId="{603DC300-C118-4B09-8B81-FBE9B5FDBF40}"/>
    <dgm:cxn modelId="{81391B6B-1517-4382-8431-86A160E240DD}" srcId="{3B71F014-F14A-4C6B-B70E-E667D48564A4}" destId="{37715001-1C47-47EA-9179-9848CCC9B1FD}" srcOrd="0" destOrd="0" parTransId="{EA98DFD8-BA31-4DD0-811F-B8C07148248A}" sibTransId="{40D1DD76-FE0B-48DA-8519-748FB5BE196A}"/>
    <dgm:cxn modelId="{7A68E916-E096-41FD-A457-0A387D411A37}" srcId="{E5CEF154-30B2-42E9-997B-237CFB7EB84A}" destId="{CFA9606D-24A1-4530-BBC3-47F526635A02}" srcOrd="1" destOrd="0" parTransId="{AD3275F6-976E-469F-8405-905C65D75B18}" sibTransId="{053FC713-BD5E-4D94-80D1-F3975F9DA77A}"/>
    <dgm:cxn modelId="{C78DC5A6-5C67-5A40-8B59-69AF28A67900}" type="presOf" srcId="{E5CEF154-30B2-42E9-997B-237CFB7EB84A}" destId="{1BADEB0C-A485-694F-BDF7-289FB399A035}" srcOrd="1" destOrd="0" presId="urn:microsoft.com/office/officeart/2005/8/layout/list1"/>
    <dgm:cxn modelId="{12B02F00-5D60-FD42-9461-77245480FCD5}" type="presOf" srcId="{68148A98-3978-422B-BCDD-EFD69D8D3468}" destId="{9DB75E98-C89B-844C-A665-4C12B55364F3}" srcOrd="0" destOrd="2" presId="urn:microsoft.com/office/officeart/2005/8/layout/list1"/>
    <dgm:cxn modelId="{2919DD13-7F9F-3B41-9EB3-F74C1DCA860A}" type="presOf" srcId="{37715001-1C47-47EA-9179-9848CCC9B1FD}" destId="{9DB75E98-C89B-844C-A665-4C12B55364F3}" srcOrd="0" destOrd="0" presId="urn:microsoft.com/office/officeart/2005/8/layout/list1"/>
    <dgm:cxn modelId="{32A022D4-D99C-1448-9982-5E04B1C424F6}" type="presOf" srcId="{CFA9606D-24A1-4530-BBC3-47F526635A02}" destId="{0DB012FF-8D5D-FC45-8FC8-9ED7C2584A4D}" srcOrd="0" destOrd="1" presId="urn:microsoft.com/office/officeart/2005/8/layout/list1"/>
    <dgm:cxn modelId="{38FEE6E9-4A41-6C47-AC68-C34CF1F6F277}" type="presOf" srcId="{3B71F014-F14A-4C6B-B70E-E667D48564A4}" destId="{E1D9C99A-E1F1-F24A-BE81-FD3116F667CB}" srcOrd="0" destOrd="0" presId="urn:microsoft.com/office/officeart/2005/8/layout/list1"/>
    <dgm:cxn modelId="{FAA37BAE-1121-4E61-AD8E-48F39045F82B}" srcId="{0AFCEF25-E46A-47A8-BBE7-F1257026583E}" destId="{3B71F014-F14A-4C6B-B70E-E667D48564A4}" srcOrd="0" destOrd="0" parTransId="{46C7CB46-1049-4843-890A-9218618ECD18}" sibTransId="{98B9E1CE-AC7D-49CB-A330-F2CEDC1D0225}"/>
    <dgm:cxn modelId="{59AA34EC-626A-F645-B4B8-DC588EC11AA5}" type="presParOf" srcId="{AE1B7A83-FC9D-CE48-BC4B-37C56A41A6F2}" destId="{43518C14-482B-BA43-A81C-534DF8C0271B}" srcOrd="0" destOrd="0" presId="urn:microsoft.com/office/officeart/2005/8/layout/list1"/>
    <dgm:cxn modelId="{871B7E85-553E-0D48-8F40-4FB6B70D895E}" type="presParOf" srcId="{43518C14-482B-BA43-A81C-534DF8C0271B}" destId="{E1D9C99A-E1F1-F24A-BE81-FD3116F667CB}" srcOrd="0" destOrd="0" presId="urn:microsoft.com/office/officeart/2005/8/layout/list1"/>
    <dgm:cxn modelId="{5461569A-7129-E744-813A-CA2A9D1C0116}" type="presParOf" srcId="{43518C14-482B-BA43-A81C-534DF8C0271B}" destId="{0A9F4F44-0BB9-9543-A253-8C44C8DECE32}" srcOrd="1" destOrd="0" presId="urn:microsoft.com/office/officeart/2005/8/layout/list1"/>
    <dgm:cxn modelId="{976DDF04-55B7-E84E-9306-039EA4160898}" type="presParOf" srcId="{AE1B7A83-FC9D-CE48-BC4B-37C56A41A6F2}" destId="{30896844-6346-204C-BF87-55527538D7EA}" srcOrd="1" destOrd="0" presId="urn:microsoft.com/office/officeart/2005/8/layout/list1"/>
    <dgm:cxn modelId="{1BC9E322-3448-714C-9191-8FC5CC25DACB}" type="presParOf" srcId="{AE1B7A83-FC9D-CE48-BC4B-37C56A41A6F2}" destId="{9DB75E98-C89B-844C-A665-4C12B55364F3}" srcOrd="2" destOrd="0" presId="urn:microsoft.com/office/officeart/2005/8/layout/list1"/>
    <dgm:cxn modelId="{3998BEAB-5772-A049-A411-140D3F12EA8A}" type="presParOf" srcId="{AE1B7A83-FC9D-CE48-BC4B-37C56A41A6F2}" destId="{58BE704D-778B-5743-B32F-CB5841C5F837}" srcOrd="3" destOrd="0" presId="urn:microsoft.com/office/officeart/2005/8/layout/list1"/>
    <dgm:cxn modelId="{9F6463F7-2318-884D-B7C6-BCABC5889921}" type="presParOf" srcId="{AE1B7A83-FC9D-CE48-BC4B-37C56A41A6F2}" destId="{2CF5E561-DF7A-0942-904A-01BCE6646560}" srcOrd="4" destOrd="0" presId="urn:microsoft.com/office/officeart/2005/8/layout/list1"/>
    <dgm:cxn modelId="{F7769429-E219-D548-B3E6-6F01506D732C}" type="presParOf" srcId="{2CF5E561-DF7A-0942-904A-01BCE6646560}" destId="{934A3DD5-0D75-7B45-AD17-37ECA71F5BAB}" srcOrd="0" destOrd="0" presId="urn:microsoft.com/office/officeart/2005/8/layout/list1"/>
    <dgm:cxn modelId="{2A850623-9056-9E46-A4C3-17F5060AAEE0}" type="presParOf" srcId="{2CF5E561-DF7A-0942-904A-01BCE6646560}" destId="{1BADEB0C-A485-694F-BDF7-289FB399A035}" srcOrd="1" destOrd="0" presId="urn:microsoft.com/office/officeart/2005/8/layout/list1"/>
    <dgm:cxn modelId="{9B8043F1-2519-3941-8A4E-71AED659936F}" type="presParOf" srcId="{AE1B7A83-FC9D-CE48-BC4B-37C56A41A6F2}" destId="{14003A04-5F3C-A945-8EC5-E8AB6117DA7B}" srcOrd="5" destOrd="0" presId="urn:microsoft.com/office/officeart/2005/8/layout/list1"/>
    <dgm:cxn modelId="{3EF396D5-D93F-854B-84CE-6C30F67E872B}" type="presParOf" srcId="{AE1B7A83-FC9D-CE48-BC4B-37C56A41A6F2}" destId="{0DB012FF-8D5D-FC45-8FC8-9ED7C2584A4D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8C81FE-F255-E441-939E-05C6C351FD1D}">
      <dsp:nvSpPr>
        <dsp:cNvPr id="0" name=""/>
        <dsp:cNvSpPr/>
      </dsp:nvSpPr>
      <dsp:spPr>
        <a:xfrm>
          <a:off x="0" y="114893"/>
          <a:ext cx="6018159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bg1"/>
              </a:solidFill>
            </a:rPr>
            <a:t>How much benefit do we get from RAPT? </a:t>
          </a:r>
        </a:p>
      </dsp:txBody>
      <dsp:txXfrm>
        <a:off x="40724" y="155617"/>
        <a:ext cx="5936711" cy="752780"/>
      </dsp:txXfrm>
    </dsp:sp>
    <dsp:sp modelId="{6C62384A-563F-0543-915C-F59238B9DE03}">
      <dsp:nvSpPr>
        <dsp:cNvPr id="0" name=""/>
        <dsp:cNvSpPr/>
      </dsp:nvSpPr>
      <dsp:spPr>
        <a:xfrm>
          <a:off x="0" y="949121"/>
          <a:ext cx="601815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7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>
              <a:solidFill>
                <a:schemeClr val="bg1"/>
              </a:solidFill>
            </a:rPr>
            <a:t>Factor of 3 in S/N</a:t>
          </a:r>
        </a:p>
      </dsp:txBody>
      <dsp:txXfrm>
        <a:off x="0" y="949121"/>
        <a:ext cx="6018159" cy="347760"/>
      </dsp:txXfrm>
    </dsp:sp>
    <dsp:sp modelId="{715A0443-A1D2-2A46-90CF-D79EDFBFC3B3}">
      <dsp:nvSpPr>
        <dsp:cNvPr id="0" name=""/>
        <dsp:cNvSpPr/>
      </dsp:nvSpPr>
      <dsp:spPr>
        <a:xfrm>
          <a:off x="0" y="1296881"/>
          <a:ext cx="6018159" cy="834228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bg1"/>
              </a:solidFill>
            </a:rPr>
            <a:t>How much benefit do we get from one echo? </a:t>
          </a:r>
        </a:p>
      </dsp:txBody>
      <dsp:txXfrm>
        <a:off x="40724" y="1337605"/>
        <a:ext cx="5936711" cy="752780"/>
      </dsp:txXfrm>
    </dsp:sp>
    <dsp:sp modelId="{06FF8A14-91F2-5543-8A0A-08EFE465B260}">
      <dsp:nvSpPr>
        <dsp:cNvPr id="0" name=""/>
        <dsp:cNvSpPr/>
      </dsp:nvSpPr>
      <dsp:spPr>
        <a:xfrm>
          <a:off x="0" y="2131109"/>
          <a:ext cx="601815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7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>
              <a:solidFill>
                <a:schemeClr val="bg1"/>
              </a:solidFill>
            </a:rPr>
            <a:t>Factor of 1.3 in S/N</a:t>
          </a:r>
        </a:p>
      </dsp:txBody>
      <dsp:txXfrm>
        <a:off x="0" y="2131109"/>
        <a:ext cx="6018159" cy="347760"/>
      </dsp:txXfrm>
    </dsp:sp>
    <dsp:sp modelId="{B2421B82-DA8E-1540-829E-7398D8BCAD53}">
      <dsp:nvSpPr>
        <dsp:cNvPr id="0" name=""/>
        <dsp:cNvSpPr/>
      </dsp:nvSpPr>
      <dsp:spPr>
        <a:xfrm>
          <a:off x="0" y="2478869"/>
          <a:ext cx="6018159" cy="834228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bg1"/>
              </a:solidFill>
            </a:rPr>
            <a:t>How many echoes do we need?</a:t>
          </a:r>
        </a:p>
      </dsp:txBody>
      <dsp:txXfrm>
        <a:off x="40724" y="2519593"/>
        <a:ext cx="5936711" cy="752780"/>
      </dsp:txXfrm>
    </dsp:sp>
    <dsp:sp modelId="{792F25C8-A959-264A-8ECD-877A09D971C9}">
      <dsp:nvSpPr>
        <dsp:cNvPr id="0" name=""/>
        <dsp:cNvSpPr/>
      </dsp:nvSpPr>
      <dsp:spPr>
        <a:xfrm>
          <a:off x="0" y="3313098"/>
          <a:ext cx="6018159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1077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>
              <a:solidFill>
                <a:schemeClr val="bg1"/>
              </a:solidFill>
            </a:rPr>
            <a:t>We collect about 15,000 to 150,000 echoes</a:t>
          </a:r>
        </a:p>
      </dsp:txBody>
      <dsp:txXfrm>
        <a:off x="0" y="3313098"/>
        <a:ext cx="6018159" cy="347760"/>
      </dsp:txXfrm>
    </dsp:sp>
    <dsp:sp modelId="{2E02162C-EA33-AF4A-8239-8FE16136C0CC}">
      <dsp:nvSpPr>
        <dsp:cNvPr id="0" name=""/>
        <dsp:cNvSpPr/>
      </dsp:nvSpPr>
      <dsp:spPr>
        <a:xfrm>
          <a:off x="0" y="3660858"/>
          <a:ext cx="6018159" cy="834228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>
              <a:solidFill>
                <a:schemeClr val="bg1"/>
              </a:solidFill>
            </a:rPr>
            <a:t>When we collect data with this many echoes and RAPT, we gain about 300 S/N</a:t>
          </a:r>
        </a:p>
      </dsp:txBody>
      <dsp:txXfrm>
        <a:off x="40724" y="3701582"/>
        <a:ext cx="5936711" cy="752780"/>
      </dsp:txXfrm>
    </dsp:sp>
    <dsp:sp modelId="{EC41D38D-C056-C349-8548-323CB7D2E1D7}">
      <dsp:nvSpPr>
        <dsp:cNvPr id="0" name=""/>
        <dsp:cNvSpPr/>
      </dsp:nvSpPr>
      <dsp:spPr>
        <a:xfrm>
          <a:off x="0" y="4555566"/>
          <a:ext cx="6018159" cy="8342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solidFill>
                <a:schemeClr val="bg1"/>
              </a:solidFill>
            </a:rPr>
            <a:t>This means that the 100 S/N Hydrogen experiment in 2 minutes takes about 160 minutes for Oxygen</a:t>
          </a:r>
        </a:p>
      </dsp:txBody>
      <dsp:txXfrm>
        <a:off x="40724" y="4596290"/>
        <a:ext cx="5936711" cy="7527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75E98-C89B-844C-A665-4C12B55364F3}">
      <dsp:nvSpPr>
        <dsp:cNvPr id="0" name=""/>
        <dsp:cNvSpPr/>
      </dsp:nvSpPr>
      <dsp:spPr>
        <a:xfrm>
          <a:off x="0" y="574609"/>
          <a:ext cx="10515600" cy="173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Foundational research by Waugh, Hahn, &amp; others in NMR Spectroscopy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Dr. Phil </a:t>
          </a:r>
          <a:r>
            <a:rPr lang="en-US" sz="2300" kern="1200" dirty="0" err="1"/>
            <a:t>Grandinetti</a:t>
          </a:r>
          <a:r>
            <a:rPr lang="en-US" sz="2300" kern="1200" dirty="0"/>
            <a:t> lab at The Ohio State University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Dr. Jay </a:t>
          </a:r>
          <a:r>
            <a:rPr lang="en-US" sz="2300" kern="1200" dirty="0" err="1"/>
            <a:t>Baltisberger</a:t>
          </a:r>
          <a:r>
            <a:rPr lang="en-US" sz="2300" kern="1200" dirty="0"/>
            <a:t> doing sabbatical work at OSU</a:t>
          </a:r>
        </a:p>
      </dsp:txBody>
      <dsp:txXfrm>
        <a:off x="0" y="574609"/>
        <a:ext cx="10515600" cy="1738800"/>
      </dsp:txXfrm>
    </dsp:sp>
    <dsp:sp modelId="{0A9F4F44-0BB9-9543-A253-8C44C8DECE32}">
      <dsp:nvSpPr>
        <dsp:cNvPr id="0" name=""/>
        <dsp:cNvSpPr/>
      </dsp:nvSpPr>
      <dsp:spPr>
        <a:xfrm>
          <a:off x="525780" y="235129"/>
          <a:ext cx="7360920" cy="678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Previous Research</a:t>
          </a:r>
        </a:p>
      </dsp:txBody>
      <dsp:txXfrm>
        <a:off x="558924" y="268273"/>
        <a:ext cx="7294632" cy="612672"/>
      </dsp:txXfrm>
    </dsp:sp>
    <dsp:sp modelId="{0DB012FF-8D5D-FC45-8FC8-9ED7C2584A4D}">
      <dsp:nvSpPr>
        <dsp:cNvPr id="0" name=""/>
        <dsp:cNvSpPr/>
      </dsp:nvSpPr>
      <dsp:spPr>
        <a:xfrm>
          <a:off x="0" y="2777089"/>
          <a:ext cx="10515600" cy="13403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79044" rIns="81612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/>
            <a:t>NSF at OSU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/>
            <a:t>URCPP at Berea College</a:t>
          </a:r>
        </a:p>
      </dsp:txBody>
      <dsp:txXfrm>
        <a:off x="0" y="2777089"/>
        <a:ext cx="10515600" cy="1340325"/>
      </dsp:txXfrm>
    </dsp:sp>
    <dsp:sp modelId="{1BADEB0C-A485-694F-BDF7-289FB399A035}">
      <dsp:nvSpPr>
        <dsp:cNvPr id="0" name=""/>
        <dsp:cNvSpPr/>
      </dsp:nvSpPr>
      <dsp:spPr>
        <a:xfrm>
          <a:off x="525780" y="2437609"/>
          <a:ext cx="7360920" cy="6789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/>
            <a:t>Funding sources</a:t>
          </a:r>
        </a:p>
      </dsp:txBody>
      <dsp:txXfrm>
        <a:off x="558924" y="2470753"/>
        <a:ext cx="729463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82E92-40FC-4EC8-8E43-D47F6FFD068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C9781F-EBC9-4121-B87E-CBC923BB00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C9781F-EBC9-4121-B87E-CBC923BB00A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9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160 minutes is reasonable for an O17 </a:t>
            </a:r>
            <a:r>
              <a:rPr lang="en-US" dirty="0" err="1"/>
              <a:t>expt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9781F-EBC9-4121-B87E-CBC923BB00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1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E5D96-3C5D-BF4B-A35A-8623D70BB5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4C620-7F4C-3942-950E-0340A32B10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3F284-8538-C743-8E9C-E1E64FC32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BDED6-DF6A-DA4E-90EA-F9E195B4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7C4D6-C90A-3B49-83A7-329107B38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4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1259-F23C-404A-A94A-D6D2120A8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FD9BB-9FAD-9848-85F3-6C49441C0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393BA-7760-0E4F-94AD-94DFA67BF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9CDA7-BDBD-0246-8741-83C622A25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73E79-9D48-9047-BC9B-AA1C374C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40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D5C9F1-055D-604B-AE1E-4B5B0EF65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4A225-DD28-344E-8511-0307FC3FB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F0A5B-D307-9645-8CEC-6E7E6C47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824FA-C6BB-5246-91F4-4837D6176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52BA7-CCAF-E14C-861A-145C7F8B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36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09A5C-602E-C84A-B16B-9707A70D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9F12B-B49D-0945-840A-A34C61A70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13C0A-13EA-D440-B6DB-450D3DDC2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A8BFD-9C98-4C41-89AD-DEDF9068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8B639-AACE-B141-B426-5CBFBB0BF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4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21CC8-2901-9B43-B477-CA9B5E7C4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21F4AF-AB7B-D740-A610-3AB22B294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E6B6F-EC90-2F42-B32A-FD970CE4B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26614-1C23-304F-A956-7FAF8992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7C558-2E86-C44B-B62C-44D694497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98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17F1B-1072-064B-AD6C-76F301058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94DF5-2831-4B40-9C80-A65FBC3D2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1D22E-48F2-E644-8F84-E1424997C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C9323-F5EA-514E-8371-F0D6D7DA1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CB800B-659F-FE45-9795-84E70A10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66EED8-76AF-A94B-AA0A-B4FDC038C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011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ADCC7-2CB4-304B-98F6-77491E91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6F509-C3A4-0C46-8038-7D3FFCE5C0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2329E-4C47-264F-82DA-2A5907E7A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7F412B-8BC4-1A42-8100-F5EA68F66A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E834D-3EA9-7D4A-8E69-484D4989A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085FF1-1D30-1F4E-B534-F15DD76AC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A3F19-FD08-B545-97EB-8BE2F3316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29FAC-20CB-2946-BAB5-8122CF1BD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02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4D75D-E22B-D247-8D43-22FD46D74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DB0D14-AFC2-1D40-82FF-3DB25C64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4D7B6-A904-9C43-8A53-0FF292C4C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CC4C2B-668F-9644-B2BE-B05613F4B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0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99DC8-7B41-6F4A-BFC5-F7F79DB9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F6F701-7AFB-1948-B405-86823AB4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015A3-E708-9742-826A-06EFC643B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851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9D4CC-9206-2741-94D4-A9ED37E45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842F2-4D14-A14C-A1CA-511C14A2C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353531-17B6-FF48-99E6-A708E59D5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858049-1653-2640-ABC6-1E0E91C03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546F64-AB01-744E-941E-16FBB54A2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D2A33-75FE-634D-B750-8967D743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9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037F7-C018-5D42-BB22-948CF8CD3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B35EAC-BD43-1547-A07A-15F3CBE02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818FA-F9AC-4743-BA0A-66D4893E2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43C92-CAA7-A14D-91E7-C786ADC0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F7AE0-938A-8543-BC27-0E3F9FDEF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6EA68-6776-B947-80F3-7CC9CCCE2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69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04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FADCAA-E40B-F84A-B647-4945A722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D59B4E-347D-184C-9AD2-B3DBBC41D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ABE28-855E-9E45-8305-0634FC416E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00E0B-D63A-764B-8CB6-C3EBEA65027C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9FFE6-93D5-7F4E-ADE7-02A26CD55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4CEA5-1D12-464A-B284-D0A205840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22CF3-3613-2B4E-B263-6B91CC103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3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" name="Rectangle 204">
            <a:extLst>
              <a:ext uri="{FF2B5EF4-FFF2-40B4-BE49-F238E27FC236}">
                <a16:creationId xmlns:a16="http://schemas.microsoft.com/office/drawing/2014/main" id="{716F42E0-28DF-4093-AFC5-CA01F54C88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1" name="Video 200">
            <a:extLst>
              <a:ext uri="{FF2B5EF4-FFF2-40B4-BE49-F238E27FC236}">
                <a16:creationId xmlns:a16="http://schemas.microsoft.com/office/drawing/2014/main" id="{9AA8AAE3-AFB1-4C2C-8AD9-9C36E0F7DA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lum bright="-10000" contrast="-2000"/>
          </a:blip>
          <a:srcRect l="-2" t="284" r="3" b="1"/>
          <a:stretch/>
        </p:blipFill>
        <p:spPr>
          <a:xfrm>
            <a:off x="3" y="-98987"/>
            <a:ext cx="12191997" cy="6858022"/>
          </a:xfrm>
          <a:prstGeom prst="rect">
            <a:avLst/>
          </a:prstGeom>
        </p:spPr>
      </p:pic>
      <p:sp>
        <p:nvSpPr>
          <p:cNvPr id="207" name="Rectangle 206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206190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37374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9366C0-91EF-2248-A179-4980488AD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274" y="792023"/>
            <a:ext cx="10058400" cy="3728614"/>
          </a:xfrm>
        </p:spPr>
        <p:txBody>
          <a:bodyPr anchor="t">
            <a:noAutofit/>
          </a:bodyPr>
          <a:lstStyle/>
          <a:p>
            <a:r>
              <a:rPr lang="en-US" sz="2200" baseline="30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5400" baseline="300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</a:t>
            </a:r>
            <a:r>
              <a:rPr lang="en-US" sz="54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lang="en-US" sz="4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Abundance Solid-State Nuclear Magnetic Resonance Spectroscopy Signal Enhancement</a:t>
            </a:r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758941B-A61C-2945-81EC-B85B7CBF9E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5103" y="4520637"/>
            <a:ext cx="5958743" cy="18642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en-US" sz="3600" b="1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Valeria M. Bellido Campos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endParaRPr lang="en-US" sz="3600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>
              <a:lnSpc>
                <a:spcPct val="70000"/>
              </a:lnSpc>
              <a:spcBef>
                <a:spcPts val="400"/>
              </a:spcBef>
            </a:pPr>
            <a:endParaRPr lang="en-US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en-US" b="1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Dr. Jay H. </a:t>
            </a:r>
            <a:r>
              <a:rPr lang="en-US" b="1" i="1" dirty="0" err="1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Baltisberger</a:t>
            </a:r>
            <a:endParaRPr lang="en-US" b="1" i="1" dirty="0">
              <a:solidFill>
                <a:schemeClr val="bg1"/>
              </a:solidFill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en-US" b="1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Berea College</a:t>
            </a:r>
          </a:p>
          <a:p>
            <a:pPr>
              <a:lnSpc>
                <a:spcPct val="70000"/>
              </a:lnSpc>
              <a:spcBef>
                <a:spcPts val="400"/>
              </a:spcBef>
            </a:pPr>
            <a:r>
              <a:rPr lang="en-US" b="1" i="1" dirty="0">
                <a:solidFill>
                  <a:schemeClr val="bg1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Chemistry Department </a:t>
            </a:r>
          </a:p>
        </p:txBody>
      </p:sp>
    </p:spTree>
    <p:extLst>
      <p:ext uri="{BB962C8B-B14F-4D97-AF65-F5344CB8AC3E}">
        <p14:creationId xmlns:p14="http://schemas.microsoft.com/office/powerpoint/2010/main" val="679652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9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to improve s/n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342900" lvl="2"/>
            <a:r>
              <a:rPr lang="en-US" sz="2800" dirty="0">
                <a:solidFill>
                  <a:schemeClr val="bg1"/>
                </a:solidFill>
              </a:rPr>
              <a:t>Isotopically Label the sample ($$$)</a:t>
            </a:r>
          </a:p>
          <a:p>
            <a:pPr marL="342900" lvl="2"/>
            <a:r>
              <a:rPr lang="en-US" sz="2800" dirty="0">
                <a:solidFill>
                  <a:schemeClr val="bg1"/>
                </a:solidFill>
              </a:rPr>
              <a:t>High number of scans</a:t>
            </a:r>
          </a:p>
          <a:p>
            <a:pPr marL="800100" lvl="3"/>
            <a:r>
              <a:rPr lang="en-US" sz="2600" dirty="0">
                <a:solidFill>
                  <a:schemeClr val="bg1"/>
                </a:solidFill>
              </a:rPr>
              <a:t>time consuming</a:t>
            </a:r>
          </a:p>
          <a:p>
            <a:pPr marL="800100" lvl="3"/>
            <a:r>
              <a:rPr lang="en-US" sz="2600" dirty="0">
                <a:solidFill>
                  <a:schemeClr val="bg1"/>
                </a:solidFill>
              </a:rPr>
              <a:t>one option, reduce T</a:t>
            </a:r>
            <a:r>
              <a:rPr lang="en-US" sz="2600" baseline="-25000" dirty="0">
                <a:solidFill>
                  <a:schemeClr val="bg1"/>
                </a:solidFill>
              </a:rPr>
              <a:t>1</a:t>
            </a:r>
            <a:endParaRPr lang="en-US" sz="2600" dirty="0">
              <a:solidFill>
                <a:schemeClr val="bg1"/>
              </a:solidFill>
            </a:endParaRPr>
          </a:p>
          <a:p>
            <a:pPr marL="342900" lvl="2"/>
            <a:r>
              <a:rPr lang="en-US" sz="2800" dirty="0">
                <a:solidFill>
                  <a:schemeClr val="bg1"/>
                </a:solidFill>
              </a:rPr>
              <a:t>High Polarization</a:t>
            </a:r>
          </a:p>
          <a:p>
            <a:pPr marL="800100" lvl="3"/>
            <a:r>
              <a:rPr lang="en-US" sz="2600" dirty="0">
                <a:solidFill>
                  <a:schemeClr val="bg1"/>
                </a:solidFill>
              </a:rPr>
              <a:t>optical pumping – special case</a:t>
            </a:r>
          </a:p>
          <a:p>
            <a:pPr marL="800100" lvl="3"/>
            <a:r>
              <a:rPr lang="en-US" sz="2600" dirty="0">
                <a:solidFill>
                  <a:schemeClr val="bg1"/>
                </a:solidFill>
              </a:rPr>
              <a:t>DNP – expensive</a:t>
            </a:r>
          </a:p>
          <a:p>
            <a:pPr marL="800100" lvl="3"/>
            <a:r>
              <a:rPr lang="en-US" sz="2600" dirty="0">
                <a:solidFill>
                  <a:schemeClr val="bg1"/>
                </a:solidFill>
              </a:rPr>
              <a:t>RAPT – factor of 2 or 3</a:t>
            </a:r>
          </a:p>
          <a:p>
            <a:pPr marL="342900" lvl="2"/>
            <a:r>
              <a:rPr lang="en-US" sz="2800" dirty="0">
                <a:solidFill>
                  <a:schemeClr val="bg1"/>
                </a:solidFill>
              </a:rPr>
              <a:t>Large number of echoes</a:t>
            </a:r>
          </a:p>
          <a:p>
            <a:pPr marL="800100" lvl="3"/>
            <a:r>
              <a:rPr lang="en-US" sz="2600" dirty="0">
                <a:solidFill>
                  <a:schemeClr val="bg1"/>
                </a:solidFill>
              </a:rPr>
              <a:t>CPMG – factor of 50 with 7000 echoes</a:t>
            </a:r>
          </a:p>
        </p:txBody>
      </p:sp>
      <p:pic>
        <p:nvPicPr>
          <p:cNvPr id="5" name="Content Placeholder 4" descr="Chart, histogram&#10;&#10;Description automatically generated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-175" r="32455" b="175"/>
          <a:stretch/>
        </p:blipFill>
        <p:spPr>
          <a:xfrm>
            <a:off x="6186488" y="2009685"/>
            <a:ext cx="5391140" cy="41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28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Rotor Assisted Polarization Transfer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Apply a series of satellite selective saturation pulses before acquisition</a:t>
            </a:r>
          </a:p>
          <a:p>
            <a:r>
              <a:rPr lang="en-US" dirty="0">
                <a:solidFill>
                  <a:schemeClr val="bg1"/>
                </a:solidFill>
              </a:rPr>
              <a:t>Increase population difference</a:t>
            </a:r>
          </a:p>
          <a:p>
            <a:r>
              <a:rPr lang="en-US" dirty="0">
                <a:solidFill>
                  <a:schemeClr val="bg1"/>
                </a:solidFill>
              </a:rPr>
              <a:t>Collect echoes (like when you yell from one mountain and hear your voice come back) with a CPMG experiment </a:t>
            </a:r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93CD940-6E50-3F41-AAAD-3BD0E7727C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22380" y="1825625"/>
            <a:ext cx="5081239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3488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70124-1046-8F4D-9E04-CC4DC10C8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155831" cy="5569291"/>
          </a:xfrm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RAPT Benefits</a:t>
            </a: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A1AA6496-3E34-49C0-9665-D649A4E54E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914545"/>
              </p:ext>
            </p:extLst>
          </p:nvPr>
        </p:nvGraphicFramePr>
        <p:xfrm>
          <a:off x="5338689" y="621792"/>
          <a:ext cx="6018159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0375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RAPT example: Rb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 MAS S/N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2" y="1866695"/>
            <a:ext cx="321945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 RAPT, S/N = 38:1</a:t>
            </a:r>
          </a:p>
          <a:p>
            <a:r>
              <a:rPr lang="en-US" dirty="0">
                <a:solidFill>
                  <a:schemeClr val="bg1"/>
                </a:solidFill>
              </a:rPr>
              <a:t>RAPT, S/N = 68:1</a:t>
            </a:r>
          </a:p>
          <a:p>
            <a:r>
              <a:rPr lang="en-US" dirty="0">
                <a:solidFill>
                  <a:schemeClr val="bg1"/>
                </a:solidFill>
              </a:rPr>
              <a:t>Theoretical Maximum is 2x S/N increase for I = 3/2 (</a:t>
            </a:r>
            <a:r>
              <a:rPr lang="en-US" baseline="30000" dirty="0">
                <a:solidFill>
                  <a:schemeClr val="bg1"/>
                </a:solidFill>
              </a:rPr>
              <a:t>87</a:t>
            </a:r>
            <a:r>
              <a:rPr lang="en-US" dirty="0">
                <a:solidFill>
                  <a:schemeClr val="bg1"/>
                </a:solidFill>
              </a:rPr>
              <a:t>Rb)</a:t>
            </a:r>
          </a:p>
          <a:p>
            <a:r>
              <a:rPr lang="en-US" dirty="0">
                <a:solidFill>
                  <a:schemeClr val="bg1"/>
                </a:solidFill>
              </a:rPr>
              <a:t>For I = 5/2 (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O) we can get 3x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62" y="1617867"/>
            <a:ext cx="7578523" cy="4766853"/>
          </a:xfrm>
        </p:spPr>
      </p:pic>
    </p:spTree>
    <p:extLst>
      <p:ext uri="{BB962C8B-B14F-4D97-AF65-F5344CB8AC3E}">
        <p14:creationId xmlns:p14="http://schemas.microsoft.com/office/powerpoint/2010/main" val="3769856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Echo Train Acquisition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EEE34D6-1093-E54A-988D-B09C4C4FB89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96427" y="1605707"/>
            <a:ext cx="5077783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6514" y="1605707"/>
            <a:ext cx="5181600" cy="435133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 series of Gaussian shaped refocusing 180˚ pulses are used to collect signal from the same initial magnetization</a:t>
            </a:r>
          </a:p>
          <a:p>
            <a:r>
              <a:rPr lang="en-US" dirty="0">
                <a:solidFill>
                  <a:schemeClr val="bg1"/>
                </a:solidFill>
              </a:rPr>
              <a:t>A lot like bouncing your voice off a distant mountain tens or even thousands of times</a:t>
            </a:r>
          </a:p>
          <a:p>
            <a:r>
              <a:rPr lang="en-US" dirty="0">
                <a:solidFill>
                  <a:schemeClr val="bg1"/>
                </a:solidFill>
              </a:rPr>
              <a:t>The less decay/loss of signal per echo, the greater the enhancement</a:t>
            </a:r>
          </a:p>
        </p:txBody>
      </p:sp>
    </p:spTree>
    <p:extLst>
      <p:ext uri="{BB962C8B-B14F-4D97-AF65-F5344CB8AC3E}">
        <p14:creationId xmlns:p14="http://schemas.microsoft.com/office/powerpoint/2010/main" val="214295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Molecules we studied: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Kyanite</a:t>
            </a:r>
            <a:r>
              <a:rPr lang="en-US" b="1" dirty="0">
                <a:solidFill>
                  <a:schemeClr val="bg1"/>
                </a:solidFill>
              </a:rPr>
              <a:t> (Al</a:t>
            </a:r>
            <a:r>
              <a:rPr lang="en-US" b="1" baseline="-25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SiO</a:t>
            </a:r>
            <a:r>
              <a:rPr lang="en-US" b="1" baseline="-25000" dirty="0">
                <a:solidFill>
                  <a:schemeClr val="bg1"/>
                </a:solidFill>
              </a:rPr>
              <a:t>5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Rb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Rb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8</a:t>
            </a:r>
            <a:r>
              <a:rPr lang="en-US" dirty="0">
                <a:solidFill>
                  <a:schemeClr val="bg1"/>
                </a:solidFill>
              </a:rPr>
              <a:t>, Rb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NO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</a:p>
          <a:p>
            <a:r>
              <a:rPr lang="en-US" dirty="0">
                <a:solidFill>
                  <a:schemeClr val="bg1"/>
                </a:solidFill>
              </a:rPr>
              <a:t>Al(NO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AlK</a:t>
            </a:r>
            <a:r>
              <a:rPr lang="en-US" dirty="0">
                <a:solidFill>
                  <a:schemeClr val="bg1"/>
                </a:solidFill>
              </a:rPr>
              <a:t>(SO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sz="1800" dirty="0">
                <a:solidFill>
                  <a:schemeClr val="bg1"/>
                </a:solidFill>
              </a:rPr>
              <a:t>•</a:t>
            </a:r>
            <a:r>
              <a:rPr lang="en-US" dirty="0">
                <a:solidFill>
                  <a:schemeClr val="bg1"/>
                </a:solidFill>
              </a:rPr>
              <a:t>12H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O, Al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(SO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Clinoenstatite</a:t>
            </a:r>
            <a:r>
              <a:rPr lang="en-US" dirty="0">
                <a:solidFill>
                  <a:schemeClr val="bg1"/>
                </a:solidFill>
              </a:rPr>
              <a:t> (MgSiO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r>
              <a:rPr lang="en-US" dirty="0">
                <a:solidFill>
                  <a:schemeClr val="bg1"/>
                </a:solidFill>
              </a:rPr>
              <a:t>These molecules are useful as they help us figure out the experimental parameters that will work for Oxygen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690688"/>
            <a:ext cx="5861399" cy="414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660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29</a:t>
            </a:r>
            <a:r>
              <a:rPr lang="en-US" dirty="0">
                <a:solidFill>
                  <a:schemeClr val="bg1"/>
                </a:solidFill>
              </a:rPr>
              <a:t>Si CPMG MAS on </a:t>
            </a:r>
            <a:r>
              <a:rPr lang="en-US" dirty="0" err="1">
                <a:solidFill>
                  <a:schemeClr val="bg1"/>
                </a:solidFill>
              </a:rPr>
              <a:t>Clinoenstatite</a:t>
            </a:r>
            <a:r>
              <a:rPr lang="en-US" dirty="0">
                <a:solidFill>
                  <a:schemeClr val="bg1"/>
                </a:solidFill>
              </a:rPr>
              <a:t> (Mg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Si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baseline="-25000" dirty="0">
                <a:solidFill>
                  <a:schemeClr val="bg1"/>
                </a:solidFill>
              </a:rPr>
              <a:t>6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C75635-AFB0-1847-8167-FFCCE55CC58A}"/>
              </a:ext>
            </a:extLst>
          </p:cNvPr>
          <p:cNvSpPr txBox="1"/>
          <p:nvPr/>
        </p:nvSpPr>
        <p:spPr>
          <a:xfrm>
            <a:off x="1033670" y="4797287"/>
            <a:ext cx="10429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data on the left is a single spin echo from one experiment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data on the right is the sum of 512 echoes added properly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Clearly the two sites are plainly visible (and at the correct position compared to literature) in the CPMG data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8C04EC07-8F8C-1B42-9D30-A64FBF3C60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93242"/>
            <a:ext cx="5181600" cy="246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BE4A7C57-53AF-9245-9D46-817C66246A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893242"/>
            <a:ext cx="5181600" cy="246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10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 CPMG MAS on Quartz (SiO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7DFBE7-1CF1-E046-A3A6-4DDF97323B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7122" y="1853485"/>
            <a:ext cx="5181600" cy="246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9365B1C-FB13-C34A-BA1E-5E190B9880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3278" y="1853485"/>
            <a:ext cx="5181600" cy="2466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C75635-AFB0-1847-8167-FFCCE55CC58A}"/>
              </a:ext>
            </a:extLst>
          </p:cNvPr>
          <p:cNvSpPr txBox="1"/>
          <p:nvPr/>
        </p:nvSpPr>
        <p:spPr>
          <a:xfrm>
            <a:off x="1033670" y="4797287"/>
            <a:ext cx="10429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data on the left is a single spin echo from one experiment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data on the right is the sum of 1000s of echoes added properly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There was a problem with the hardware preventing us from acquiring the 50,000 needed to get really good S/N</a:t>
            </a:r>
          </a:p>
        </p:txBody>
      </p:sp>
    </p:spTree>
    <p:extLst>
      <p:ext uri="{BB962C8B-B14F-4D97-AF65-F5344CB8AC3E}">
        <p14:creationId xmlns:p14="http://schemas.microsoft.com/office/powerpoint/2010/main" val="4021125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Conclusion and Future 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28BB40-2EA5-374B-97DC-9298C76D2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1910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Pulse sequences are mostly working</a:t>
            </a:r>
          </a:p>
          <a:p>
            <a:r>
              <a:rPr lang="en-US" dirty="0">
                <a:solidFill>
                  <a:schemeClr val="bg1"/>
                </a:solidFill>
              </a:rPr>
              <a:t>Some of the data suggests we have achieved partial optimization of various parameters</a:t>
            </a:r>
          </a:p>
          <a:p>
            <a:r>
              <a:rPr lang="en-US" dirty="0">
                <a:solidFill>
                  <a:schemeClr val="bg1"/>
                </a:solidFill>
              </a:rPr>
              <a:t>If you don’t have signal, it is very hard to optimize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Move to </a:t>
            </a:r>
            <a:r>
              <a:rPr lang="en-US" baseline="30000" dirty="0">
                <a:solidFill>
                  <a:schemeClr val="bg1"/>
                </a:solidFill>
              </a:rPr>
              <a:t>67</a:t>
            </a:r>
            <a:r>
              <a:rPr lang="en-US" dirty="0">
                <a:solidFill>
                  <a:schemeClr val="bg1"/>
                </a:solidFill>
              </a:rPr>
              <a:t>Zn in ZnSO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for future work since this is more favorable abundance than </a:t>
            </a:r>
            <a:r>
              <a:rPr lang="en-US" baseline="30000" dirty="0">
                <a:solidFill>
                  <a:schemeClr val="bg1"/>
                </a:solidFill>
              </a:rPr>
              <a:t>33</a:t>
            </a:r>
            <a:r>
              <a:rPr lang="en-US" dirty="0">
                <a:solidFill>
                  <a:schemeClr val="bg1"/>
                </a:solidFill>
              </a:rPr>
              <a:t>S and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Work with JEOL to determine why large number of echoes fails</a:t>
            </a:r>
          </a:p>
          <a:p>
            <a:r>
              <a:rPr lang="en-US" dirty="0">
                <a:solidFill>
                  <a:schemeClr val="bg1"/>
                </a:solidFill>
              </a:rPr>
              <a:t>Move back to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 once we have some issues above fixed</a:t>
            </a:r>
          </a:p>
          <a:p>
            <a:r>
              <a:rPr lang="en-US" dirty="0">
                <a:solidFill>
                  <a:schemeClr val="bg1"/>
                </a:solidFill>
              </a:rPr>
              <a:t>Begin to catalog possible samples of biological and geological interest since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 has so few datasets in the literature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0225BA-3A4B-3C49-9292-30CA9D425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772" y="1690688"/>
            <a:ext cx="3012209" cy="415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2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44E8E-1C31-4B42-A480-A01833B37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Acknowledgements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EEB51F-D8F6-4F12-A4CC-375A8CBAA9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8520107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237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58891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29399" cy="435523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Traditionally, Nuclear Magnetic Resonance (NMR) spectroscopy has been used to determine structure in both organic and inorganic compounds in both solution and solid-state. </a:t>
            </a:r>
          </a:p>
        </p:txBody>
      </p:sp>
      <p:sp>
        <p:nvSpPr>
          <p:cNvPr id="8" name="Oval 7"/>
          <p:cNvSpPr/>
          <p:nvPr/>
        </p:nvSpPr>
        <p:spPr>
          <a:xfrm>
            <a:off x="6804240" y="3386138"/>
            <a:ext cx="164671" cy="233362"/>
          </a:xfrm>
          <a:prstGeom prst="ellipse">
            <a:avLst/>
          </a:prstGeom>
          <a:solidFill>
            <a:srgbClr val="0904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indoor, office&#10;&#10;Description automatically generated">
            <a:extLst>
              <a:ext uri="{FF2B5EF4-FFF2-40B4-BE49-F238E27FC236}">
                <a16:creationId xmlns:a16="http://schemas.microsoft.com/office/drawing/2014/main" id="{42446BD3-0674-B948-AB48-C823940E3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1" t="5435"/>
          <a:stretch/>
        </p:blipFill>
        <p:spPr>
          <a:xfrm>
            <a:off x="8043863" y="1058141"/>
            <a:ext cx="3428999" cy="5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20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3" y="1027906"/>
            <a:ext cx="3890962" cy="505856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 you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Do you have any 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833" y="230623"/>
            <a:ext cx="7273158" cy="605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8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4733924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Most research focuses on NMR active nuclei that are high abundance (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H, </a:t>
            </a:r>
            <a:r>
              <a:rPr lang="en-US" baseline="30000" dirty="0">
                <a:solidFill>
                  <a:schemeClr val="bg1"/>
                </a:solidFill>
              </a:rPr>
              <a:t>19</a:t>
            </a:r>
            <a:r>
              <a:rPr lang="en-US" dirty="0">
                <a:solidFill>
                  <a:schemeClr val="bg1"/>
                </a:solidFill>
              </a:rPr>
              <a:t>F, </a:t>
            </a:r>
            <a:r>
              <a:rPr lang="en-US" baseline="30000" dirty="0">
                <a:solidFill>
                  <a:schemeClr val="bg1"/>
                </a:solidFill>
              </a:rPr>
              <a:t>23</a:t>
            </a:r>
            <a:r>
              <a:rPr lang="en-US" dirty="0">
                <a:solidFill>
                  <a:schemeClr val="bg1"/>
                </a:solidFill>
              </a:rPr>
              <a:t>Na, </a:t>
            </a:r>
            <a:r>
              <a:rPr lang="en-US" baseline="30000" dirty="0">
                <a:solidFill>
                  <a:schemeClr val="bg1"/>
                </a:solidFill>
              </a:rPr>
              <a:t>87</a:t>
            </a:r>
            <a:r>
              <a:rPr lang="en-US" dirty="0">
                <a:solidFill>
                  <a:schemeClr val="bg1"/>
                </a:solidFill>
              </a:rPr>
              <a:t>Rb, or </a:t>
            </a:r>
            <a:r>
              <a:rPr lang="en-US" baseline="30000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Al) or that can be introduced synthetically into compounds (mostly proteins, </a:t>
            </a:r>
            <a:r>
              <a:rPr lang="en-US" baseline="30000" dirty="0">
                <a:solidFill>
                  <a:schemeClr val="bg1"/>
                </a:solidFill>
              </a:rPr>
              <a:t>13</a:t>
            </a:r>
            <a:r>
              <a:rPr lang="en-US" dirty="0">
                <a:solidFill>
                  <a:schemeClr val="bg1"/>
                </a:solidFill>
              </a:rPr>
              <a:t>C or </a:t>
            </a:r>
            <a:r>
              <a:rPr lang="en-US" baseline="30000" dirty="0">
                <a:solidFill>
                  <a:schemeClr val="bg1"/>
                </a:solidFill>
              </a:rPr>
              <a:t>15</a:t>
            </a:r>
            <a:r>
              <a:rPr lang="en-US" dirty="0">
                <a:solidFill>
                  <a:schemeClr val="bg1"/>
                </a:solidFill>
              </a:rPr>
              <a:t>N)</a:t>
            </a:r>
          </a:p>
          <a:p>
            <a:r>
              <a:rPr lang="en-US" dirty="0">
                <a:solidFill>
                  <a:schemeClr val="bg1"/>
                </a:solidFill>
              </a:rPr>
              <a:t>A challenge exists when we attempt to collect NMR data from low abundance/sensitivity nuclei (such as </a:t>
            </a:r>
            <a:r>
              <a:rPr lang="en-US" baseline="30000" dirty="0">
                <a:solidFill>
                  <a:schemeClr val="bg1"/>
                </a:solidFill>
              </a:rPr>
              <a:t>29</a:t>
            </a:r>
            <a:r>
              <a:rPr lang="en-US" dirty="0">
                <a:solidFill>
                  <a:schemeClr val="bg1"/>
                </a:solidFill>
              </a:rPr>
              <a:t>Si, </a:t>
            </a:r>
            <a:r>
              <a:rPr lang="en-US" baseline="30000" dirty="0">
                <a:solidFill>
                  <a:schemeClr val="bg1"/>
                </a:solidFill>
              </a:rPr>
              <a:t>33</a:t>
            </a:r>
            <a:r>
              <a:rPr lang="en-US" dirty="0">
                <a:solidFill>
                  <a:schemeClr val="bg1"/>
                </a:solidFill>
              </a:rPr>
              <a:t>S,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O, or </a:t>
            </a:r>
            <a:r>
              <a:rPr lang="en-US" baseline="30000" dirty="0">
                <a:solidFill>
                  <a:schemeClr val="bg1"/>
                </a:solidFill>
              </a:rPr>
              <a:t>67</a:t>
            </a:r>
            <a:r>
              <a:rPr lang="en-US" dirty="0">
                <a:solidFill>
                  <a:schemeClr val="bg1"/>
                </a:solidFill>
              </a:rPr>
              <a:t>Zn)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40" t="1833" r="2403" b="5558"/>
          <a:stretch/>
        </p:blipFill>
        <p:spPr>
          <a:xfrm>
            <a:off x="5813473" y="1825625"/>
            <a:ext cx="5928008" cy="403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02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is it hard to study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Oxygen is in EVERYTHING and it has two stable isotopes (</a:t>
            </a:r>
            <a:r>
              <a:rPr lang="en-US" baseline="30000" dirty="0">
                <a:solidFill>
                  <a:schemeClr val="bg1"/>
                </a:solidFill>
              </a:rPr>
              <a:t>16</a:t>
            </a:r>
            <a:r>
              <a:rPr lang="en-US" dirty="0">
                <a:solidFill>
                  <a:schemeClr val="bg1"/>
                </a:solidFill>
              </a:rPr>
              <a:t>O and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O)</a:t>
            </a:r>
          </a:p>
          <a:p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 is only about 0.037%, hence it is not often studied</a:t>
            </a:r>
          </a:p>
          <a:p>
            <a:r>
              <a:rPr lang="en-US" dirty="0">
                <a:solidFill>
                  <a:schemeClr val="bg1"/>
                </a:solidFill>
              </a:rPr>
              <a:t>The cost and difficulty of increasing this abundance to 100% is too high ($$$$) because it is hard to put in samples</a:t>
            </a:r>
          </a:p>
        </p:txBody>
      </p:sp>
      <p:pic>
        <p:nvPicPr>
          <p:cNvPr id="5" name="Picture 2" descr="Pin by Kowsarzeydifard on illustrations &amp;amp; pictures | Vector illustration,  Picture illustration, Oxygen">
            <a:extLst>
              <a:ext uri="{FF2B5EF4-FFF2-40B4-BE49-F238E27FC236}">
                <a16:creationId xmlns:a16="http://schemas.microsoft.com/office/drawing/2014/main" id="{5EA9E203-6D02-5B44-8A66-D528CC1445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75" b="83250" l="6375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14106" r="3792" b="14215"/>
          <a:stretch/>
        </p:blipFill>
        <p:spPr bwMode="auto">
          <a:xfrm>
            <a:off x="6357937" y="1690688"/>
            <a:ext cx="5181600" cy="411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77174" y="4642276"/>
            <a:ext cx="214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O2</a:t>
            </a:r>
          </a:p>
        </p:txBody>
      </p:sp>
    </p:spTree>
    <p:extLst>
      <p:ext uri="{BB962C8B-B14F-4D97-AF65-F5344CB8AC3E}">
        <p14:creationId xmlns:p14="http://schemas.microsoft.com/office/powerpoint/2010/main" val="3635135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Why do we care about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82787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 use NMR on H, C, and N already, why do we need O too?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It provides a different piece of information that is </a:t>
            </a:r>
            <a:r>
              <a:rPr lang="en-US" sz="2800" u="sng" dirty="0">
                <a:solidFill>
                  <a:schemeClr val="bg1"/>
                </a:solidFill>
              </a:rPr>
              <a:t>complementary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We do not need to do expensive ($$$$) modifications to the sample</a:t>
            </a:r>
          </a:p>
          <a:p>
            <a:pPr lvl="1"/>
            <a:r>
              <a:rPr lang="en-US" sz="2800" dirty="0">
                <a:solidFill>
                  <a:schemeClr val="bg1"/>
                </a:solidFill>
              </a:rPr>
              <a:t>Our method might also work for C and N in these sample samples without modification ($)</a:t>
            </a:r>
          </a:p>
          <a:p>
            <a:r>
              <a:rPr lang="en-US" dirty="0">
                <a:solidFill>
                  <a:schemeClr val="bg1"/>
                </a:solidFill>
              </a:rPr>
              <a:t>Finally, our methods allow us to use conventional NMR to boost sensitivity back into the realm of HOUR of acquisition time instead of YEARS</a:t>
            </a:r>
          </a:p>
        </p:txBody>
      </p:sp>
      <p:pic>
        <p:nvPicPr>
          <p:cNvPr id="5" name="Content Placeholder 4" descr="Render of clear molecular structure">
            <a:extLst>
              <a:ext uri="{FF2B5EF4-FFF2-40B4-BE49-F238E27FC236}">
                <a16:creationId xmlns:a16="http://schemas.microsoft.com/office/drawing/2014/main" id="{4BD94598-1DAE-4837-AF98-4A9D35B2D8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2345" r="31234"/>
          <a:stretch/>
        </p:blipFill>
        <p:spPr>
          <a:xfrm>
            <a:off x="6652467" y="1690688"/>
            <a:ext cx="4701333" cy="468301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96926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8450"/>
            <a:ext cx="4348163" cy="43894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Our group continued research that was started at The Ohio State University by Professor Baltisberger working with Professor Grandinetti</a:t>
            </a:r>
          </a:p>
          <a:p>
            <a:r>
              <a:rPr lang="en-US" dirty="0">
                <a:solidFill>
                  <a:schemeClr val="bg1"/>
                </a:solidFill>
              </a:rPr>
              <a:t>They used shaped refocusing pulses along with CPMG acquisition to acquire signal enhancement comparable to other much more expensive techniques (such as DNP)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22" r="2384"/>
          <a:stretch/>
        </p:blipFill>
        <p:spPr>
          <a:xfrm>
            <a:off x="5662672" y="1690688"/>
            <a:ext cx="5924492" cy="3576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2672" y="5394960"/>
            <a:ext cx="6786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purity Quartz (SiO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MINERAL) with no special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 added</a:t>
            </a:r>
          </a:p>
          <a:p>
            <a:r>
              <a:rPr lang="en-US" dirty="0">
                <a:solidFill>
                  <a:schemeClr val="bg1"/>
                </a:solidFill>
              </a:rPr>
              <a:t>S/N of 32 after 48 minutes</a:t>
            </a:r>
          </a:p>
          <a:p>
            <a:r>
              <a:rPr lang="en-US" dirty="0">
                <a:solidFill>
                  <a:schemeClr val="bg1"/>
                </a:solidFill>
              </a:rPr>
              <a:t>If we did this with conventional approach, would have needed 3000 days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57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5121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We developed the pulse sequences needed (see poster by </a:t>
            </a:r>
            <a:r>
              <a:rPr lang="en-US" dirty="0" err="1">
                <a:solidFill>
                  <a:schemeClr val="bg1"/>
                </a:solidFill>
              </a:rPr>
              <a:t>Kambarami</a:t>
            </a:r>
            <a:r>
              <a:rPr lang="en-US" dirty="0">
                <a:solidFill>
                  <a:schemeClr val="bg1"/>
                </a:solidFill>
              </a:rPr>
              <a:t> for more details) to achieve these sensitivity gains and attempted to implement them on a variety of samples.</a:t>
            </a:r>
          </a:p>
          <a:p>
            <a:r>
              <a:rPr lang="en-US" dirty="0">
                <a:solidFill>
                  <a:schemeClr val="bg1"/>
                </a:solidFill>
              </a:rPr>
              <a:t> Our goal is to be able to have </a:t>
            </a:r>
            <a:r>
              <a:rPr lang="en-US" baseline="30000" dirty="0">
                <a:solidFill>
                  <a:schemeClr val="bg1"/>
                </a:solidFill>
              </a:rPr>
              <a:t>17</a:t>
            </a:r>
            <a:r>
              <a:rPr lang="en-US" dirty="0">
                <a:solidFill>
                  <a:schemeClr val="bg1"/>
                </a:solidFill>
              </a:rPr>
              <a:t>O natural abundance MQMAS data like the </a:t>
            </a:r>
            <a:r>
              <a:rPr lang="en-US" baseline="30000" dirty="0">
                <a:solidFill>
                  <a:schemeClr val="bg1"/>
                </a:solidFill>
              </a:rPr>
              <a:t>27</a:t>
            </a:r>
            <a:r>
              <a:rPr lang="en-US" dirty="0">
                <a:solidFill>
                  <a:schemeClr val="bg1"/>
                </a:solidFill>
              </a:rPr>
              <a:t>Al MQMAS data we acquired on </a:t>
            </a:r>
            <a:r>
              <a:rPr lang="en-US" dirty="0" err="1">
                <a:solidFill>
                  <a:schemeClr val="bg1"/>
                </a:solidFill>
              </a:rPr>
              <a:t>Kyanite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E969DDFF-8B7F-D54C-9CCE-49E9772033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84273" y="1690688"/>
            <a:ext cx="5850498" cy="4520839"/>
          </a:xfrm>
        </p:spPr>
      </p:pic>
    </p:spTree>
    <p:extLst>
      <p:ext uri="{BB962C8B-B14F-4D97-AF65-F5344CB8AC3E}">
        <p14:creationId xmlns:p14="http://schemas.microsoft.com/office/powerpoint/2010/main" val="242685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Signal to Noise (S/N)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What is LOW signal to noise?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 something like HYDROGEN, there are two populations the atom can exist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 relative population might be 1,000,000,001 in one state and 999,999,999 in the other.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This means the population DIFFERENCE is 2 out of 2 BILLION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For OXYGEN atoms it is like ”Where is Waldo” since the ones we can study are only 0.037 % of the total population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This means the population difference is Waldo vs everyone else</a:t>
            </a:r>
            <a:endParaRPr lang="en-US" sz="1700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656386"/>
            <a:ext cx="5872163" cy="46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2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Low S/N example: </a:t>
            </a:r>
            <a:r>
              <a:rPr lang="en-US" dirty="0" err="1">
                <a:solidFill>
                  <a:schemeClr val="bg1"/>
                </a:solidFill>
              </a:rPr>
              <a:t>Coesite</a:t>
            </a:r>
            <a:r>
              <a:rPr lang="en-US" dirty="0">
                <a:solidFill>
                  <a:schemeClr val="bg1"/>
                </a:solidFill>
              </a:rPr>
              <a:t> (SiO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mineral)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2463" y="1795463"/>
            <a:ext cx="4419600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Professor Baltisberger studied Coesite in 1994</a:t>
            </a:r>
          </a:p>
          <a:p>
            <a:r>
              <a:rPr lang="en-US" dirty="0">
                <a:solidFill>
                  <a:schemeClr val="bg1"/>
                </a:solidFill>
              </a:rPr>
              <a:t>Data took 40 days of 40% labeled 17O ($$$$$)</a:t>
            </a:r>
          </a:p>
          <a:p>
            <a:r>
              <a:rPr lang="en-US" dirty="0">
                <a:solidFill>
                  <a:schemeClr val="bg1"/>
                </a:solidFill>
              </a:rPr>
              <a:t>Similar data would take (40/0.037)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x 40 days = 128,000 years</a:t>
            </a:r>
          </a:p>
          <a:p>
            <a:r>
              <a:rPr lang="en-US" dirty="0">
                <a:solidFill>
                  <a:schemeClr val="bg1"/>
                </a:solidFill>
              </a:rPr>
              <a:t>Our technique reduces it to a week or two on a </a:t>
            </a:r>
            <a:r>
              <a:rPr lang="en-US" b="1" dirty="0">
                <a:solidFill>
                  <a:schemeClr val="bg1"/>
                </a:solidFill>
              </a:rPr>
              <a:t>natural abundance </a:t>
            </a:r>
            <a:r>
              <a:rPr lang="en-US" dirty="0">
                <a:solidFill>
                  <a:schemeClr val="bg1"/>
                </a:solidFill>
              </a:rPr>
              <a:t>sample ($)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18C36A6-7CDC-B34C-B7AE-3D369A7FF7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257800" y="1795463"/>
            <a:ext cx="680085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55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2136</TotalTime>
  <Words>1100</Words>
  <Application>Microsoft Office PowerPoint</Application>
  <PresentationFormat>Widescreen</PresentationFormat>
  <Paragraphs>111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Adobe Arabic</vt:lpstr>
      <vt:lpstr>Arial</vt:lpstr>
      <vt:lpstr>Calibri</vt:lpstr>
      <vt:lpstr>Calibri Light</vt:lpstr>
      <vt:lpstr>Office Theme</vt:lpstr>
      <vt:lpstr> 17O Natural Abundance Solid-State Nuclear Magnetic Resonance Spectroscopy Signal Enhancement</vt:lpstr>
      <vt:lpstr>Background</vt:lpstr>
      <vt:lpstr>Background</vt:lpstr>
      <vt:lpstr>Why is it hard to study 17O? </vt:lpstr>
      <vt:lpstr>Why do we care about 17O?</vt:lpstr>
      <vt:lpstr>Introduction</vt:lpstr>
      <vt:lpstr>Introduction</vt:lpstr>
      <vt:lpstr>Signal to Noise (S/N)</vt:lpstr>
      <vt:lpstr>Low S/N example: Coesite (SiO2 mineral)</vt:lpstr>
      <vt:lpstr>How to improve s/n</vt:lpstr>
      <vt:lpstr>Rotor Assisted Polarization Transfer</vt:lpstr>
      <vt:lpstr>RAPT Benefits</vt:lpstr>
      <vt:lpstr>RAPT example: Rb2SO3 MAS S/N</vt:lpstr>
      <vt:lpstr>Echo Train Acquisition</vt:lpstr>
      <vt:lpstr>Molecules we studied:</vt:lpstr>
      <vt:lpstr>29Si CPMG MAS on Clinoenstatite (Mg2Si2O6)</vt:lpstr>
      <vt:lpstr>17O CPMG MAS on Quartz (SiO2)</vt:lpstr>
      <vt:lpstr>Conclusion and Future Work</vt:lpstr>
      <vt:lpstr>Acknowledgements</vt:lpstr>
      <vt:lpstr>Thank you  Do you have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 Enhancement in NMR Spectroscopy</dc:title>
  <dc:creator>Jay Baltisberger</dc:creator>
  <cp:lastModifiedBy>Valeria Bellido Campos</cp:lastModifiedBy>
  <cp:revision>55</cp:revision>
  <dcterms:created xsi:type="dcterms:W3CDTF">2021-07-07T14:19:56Z</dcterms:created>
  <dcterms:modified xsi:type="dcterms:W3CDTF">2021-11-04T02:57:11Z</dcterms:modified>
</cp:coreProperties>
</file>