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4" r:id="rId4"/>
  </p:sldMasterIdLst>
  <p:notesMasterIdLst>
    <p:notesMasterId r:id="rId19"/>
  </p:notesMasterIdLst>
  <p:sldIdLst>
    <p:sldId id="257" r:id="rId5"/>
    <p:sldId id="355" r:id="rId6"/>
    <p:sldId id="260" r:id="rId7"/>
    <p:sldId id="344" r:id="rId8"/>
    <p:sldId id="354" r:id="rId9"/>
    <p:sldId id="347" r:id="rId10"/>
    <p:sldId id="356" r:id="rId11"/>
    <p:sldId id="348" r:id="rId12"/>
    <p:sldId id="351" r:id="rId13"/>
    <p:sldId id="349" r:id="rId14"/>
    <p:sldId id="353" r:id="rId15"/>
    <p:sldId id="350" r:id="rId16"/>
    <p:sldId id="357" r:id="rId17"/>
    <p:sldId id="3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414"/>
    <a:srgbClr val="5555AB"/>
    <a:srgbClr val="CCFF33"/>
    <a:srgbClr val="9A9A9A"/>
    <a:srgbClr val="E708E7"/>
    <a:srgbClr val="2CE02C"/>
    <a:srgbClr val="F7C7E5"/>
    <a:srgbClr val="00D3D3"/>
    <a:srgbClr val="7B7BEB"/>
    <a:srgbClr val="F78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299" autoAdjust="0"/>
  </p:normalViewPr>
  <p:slideViewPr>
    <p:cSldViewPr snapToGrid="0">
      <p:cViewPr varScale="1">
        <p:scale>
          <a:sx n="43" d="100"/>
          <a:sy n="43" d="100"/>
        </p:scale>
        <p:origin x="16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pezvaldezy\AppData\Local\Temp\Proton%20pumping%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opezvaldezy\Desktop\Summer%202021%20Research\YLV-ATP%20Hydrolysis\Final%20Graph%20Combined%20Rat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a:t>Proton Pumping Assay</a:t>
            </a:r>
          </a:p>
        </c:rich>
      </c:tx>
      <c:layout>
        <c:manualLayout>
          <c:xMode val="edge"/>
          <c:yMode val="edge"/>
          <c:x val="0.30495225122373082"/>
          <c:y val="4.797059468345184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35554586479428"/>
          <c:y val="0.14759362431923431"/>
          <c:w val="0.81946268539705713"/>
          <c:h val="0.60295720604578606"/>
        </c:manualLayout>
      </c:layout>
      <c:scatterChart>
        <c:scatterStyle val="smoothMarker"/>
        <c:varyColors val="0"/>
        <c:ser>
          <c:idx val="0"/>
          <c:order val="0"/>
          <c:tx>
            <c:strRef>
              <c:f>Sheet2!$B$1</c:f>
              <c:strCache>
                <c:ptCount val="1"/>
                <c:pt idx="0">
                  <c:v>WT</c:v>
                </c:pt>
              </c:strCache>
            </c:strRef>
          </c:tx>
          <c:spPr>
            <a:ln w="19050" cap="rnd">
              <a:solidFill>
                <a:srgbClr val="00B050"/>
              </a:solidFill>
              <a:round/>
            </a:ln>
            <a:effectLst/>
          </c:spPr>
          <c:marker>
            <c:symbol val="none"/>
          </c:marker>
          <c:xVal>
            <c:numRef>
              <c:f>Sheet2!$A$2:$A$122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Sheet2!$B$2:$B$122</c:f>
              <c:numCache>
                <c:formatCode>General</c:formatCode>
                <c:ptCount val="121"/>
                <c:pt idx="0">
                  <c:v>1</c:v>
                </c:pt>
                <c:pt idx="1">
                  <c:v>1.0182909386529357</c:v>
                </c:pt>
                <c:pt idx="2">
                  <c:v>1.0045848894255829</c:v>
                </c:pt>
                <c:pt idx="3">
                  <c:v>1.0124521300231675</c:v>
                </c:pt>
                <c:pt idx="4">
                  <c:v>1.0190111789893344</c:v>
                </c:pt>
                <c:pt idx="5">
                  <c:v>1.0183180748665521</c:v>
                </c:pt>
                <c:pt idx="6">
                  <c:v>1.0149701445116444</c:v>
                </c:pt>
                <c:pt idx="7">
                  <c:v>1.0098617522983808</c:v>
                </c:pt>
                <c:pt idx="8">
                  <c:v>1.0246283752079028</c:v>
                </c:pt>
                <c:pt idx="9">
                  <c:v>1.0156768167412347</c:v>
                </c:pt>
                <c:pt idx="10">
                  <c:v>1.0220673950478671</c:v>
                </c:pt>
                <c:pt idx="11">
                  <c:v>1.0068632006937825</c:v>
                </c:pt>
                <c:pt idx="12">
                  <c:v>1.0107414178897749</c:v>
                </c:pt>
                <c:pt idx="13">
                  <c:v>1.0252479854188079</c:v>
                </c:pt>
                <c:pt idx="14">
                  <c:v>1.0106181742529343</c:v>
                </c:pt>
                <c:pt idx="15">
                  <c:v>1.0110907966400844</c:v>
                </c:pt>
                <c:pt idx="16">
                  <c:v>1.0244553818460993</c:v>
                </c:pt>
                <c:pt idx="17">
                  <c:v>1.0113768575586226</c:v>
                </c:pt>
                <c:pt idx="18">
                  <c:v>1.0232308602066649</c:v>
                </c:pt>
                <c:pt idx="19">
                  <c:v>1.0154665110857086</c:v>
                </c:pt>
                <c:pt idx="20">
                  <c:v>1.0129405818682604</c:v>
                </c:pt>
                <c:pt idx="21">
                  <c:v>1.0149023039776035</c:v>
                </c:pt>
                <c:pt idx="22">
                  <c:v>1.0924903920843665</c:v>
                </c:pt>
                <c:pt idx="23">
                  <c:v>0.95280447114346356</c:v>
                </c:pt>
                <c:pt idx="24">
                  <c:v>0.91484882302326809</c:v>
                </c:pt>
                <c:pt idx="25">
                  <c:v>0.84957605319602414</c:v>
                </c:pt>
                <c:pt idx="26">
                  <c:v>0.79784651531443518</c:v>
                </c:pt>
                <c:pt idx="27">
                  <c:v>0.74704413139806902</c:v>
                </c:pt>
                <c:pt idx="28">
                  <c:v>0.70048630356151498</c:v>
                </c:pt>
                <c:pt idx="29">
                  <c:v>0.65988148258703083</c:v>
                </c:pt>
                <c:pt idx="30">
                  <c:v>0.62247760414369979</c:v>
                </c:pt>
                <c:pt idx="31">
                  <c:v>0.60735368775489662</c:v>
                </c:pt>
                <c:pt idx="32">
                  <c:v>0.59092949446364706</c:v>
                </c:pt>
                <c:pt idx="33">
                  <c:v>0.57002895660127972</c:v>
                </c:pt>
                <c:pt idx="34">
                  <c:v>0.54342642185279277</c:v>
                </c:pt>
                <c:pt idx="35">
                  <c:v>0.53383942371727677</c:v>
                </c:pt>
                <c:pt idx="36">
                  <c:v>0.50282273155387613</c:v>
                </c:pt>
                <c:pt idx="37">
                  <c:v>0.50690673170312528</c:v>
                </c:pt>
                <c:pt idx="38">
                  <c:v>0.48787067785130933</c:v>
                </c:pt>
                <c:pt idx="39">
                  <c:v>0.48640984501829998</c:v>
                </c:pt>
                <c:pt idx="40">
                  <c:v>0.46979909025843847</c:v>
                </c:pt>
                <c:pt idx="41">
                  <c:v>0.46583607239489522</c:v>
                </c:pt>
                <c:pt idx="42">
                  <c:v>0.46046875547670973</c:v>
                </c:pt>
                <c:pt idx="43">
                  <c:v>0.45886884954891699</c:v>
                </c:pt>
                <c:pt idx="44">
                  <c:v>0.45023840294337458</c:v>
                </c:pt>
                <c:pt idx="45">
                  <c:v>0.447031807034385</c:v>
                </c:pt>
                <c:pt idx="46">
                  <c:v>0.44755078711979623</c:v>
                </c:pt>
                <c:pt idx="47">
                  <c:v>0.44035629848478169</c:v>
                </c:pt>
                <c:pt idx="48">
                  <c:v>0.43525242897378758</c:v>
                </c:pt>
                <c:pt idx="49">
                  <c:v>0.43412966813541426</c:v>
                </c:pt>
                <c:pt idx="50">
                  <c:v>0.43781114778268865</c:v>
                </c:pt>
                <c:pt idx="51">
                  <c:v>0.43008298027988745</c:v>
                </c:pt>
                <c:pt idx="52">
                  <c:v>0.42175555472639348</c:v>
                </c:pt>
                <c:pt idx="53">
                  <c:v>0.43091289614631845</c:v>
                </c:pt>
                <c:pt idx="54">
                  <c:v>0.42574910083025502</c:v>
                </c:pt>
                <c:pt idx="55">
                  <c:v>0.42553879517472892</c:v>
                </c:pt>
                <c:pt idx="56">
                  <c:v>0.42259790802406527</c:v>
                </c:pt>
                <c:pt idx="57">
                  <c:v>0.42737614297166415</c:v>
                </c:pt>
                <c:pt idx="58">
                  <c:v>0.42793808872863448</c:v>
                </c:pt>
                <c:pt idx="59">
                  <c:v>0.42566882286497359</c:v>
                </c:pt>
                <c:pt idx="60">
                  <c:v>0.42521881398917039</c:v>
                </c:pt>
                <c:pt idx="61">
                  <c:v>0.42312593351401528</c:v>
                </c:pt>
                <c:pt idx="62">
                  <c:v>0.42151245947941435</c:v>
                </c:pt>
                <c:pt idx="63">
                  <c:v>0.42280142962618733</c:v>
                </c:pt>
                <c:pt idx="64">
                  <c:v>0.42992242434932448</c:v>
                </c:pt>
                <c:pt idx="65">
                  <c:v>0.41902497323125593</c:v>
                </c:pt>
                <c:pt idx="66">
                  <c:v>0.42030037527122083</c:v>
                </c:pt>
                <c:pt idx="67">
                  <c:v>0.42309201324699497</c:v>
                </c:pt>
                <c:pt idx="68">
                  <c:v>0.41817244385347802</c:v>
                </c:pt>
                <c:pt idx="69">
                  <c:v>0.42782954387416938</c:v>
                </c:pt>
                <c:pt idx="70">
                  <c:v>0.42412092801327861</c:v>
                </c:pt>
                <c:pt idx="71">
                  <c:v>0.42334867660078218</c:v>
                </c:pt>
                <c:pt idx="72">
                  <c:v>0.42590287270741395</c:v>
                </c:pt>
                <c:pt idx="73">
                  <c:v>0.42459241972486139</c:v>
                </c:pt>
                <c:pt idx="74">
                  <c:v>0.41764667971466268</c:v>
                </c:pt>
                <c:pt idx="75">
                  <c:v>0.42358498779435722</c:v>
                </c:pt>
                <c:pt idx="76">
                  <c:v>0.41796892225135596</c:v>
                </c:pt>
                <c:pt idx="77">
                  <c:v>0.41657592995238724</c:v>
                </c:pt>
                <c:pt idx="78">
                  <c:v>0.4235329767182594</c:v>
                </c:pt>
                <c:pt idx="79">
                  <c:v>0.43006602014637729</c:v>
                </c:pt>
                <c:pt idx="80">
                  <c:v>0.42659597683019629</c:v>
                </c:pt>
                <c:pt idx="81">
                  <c:v>0.43211706562554059</c:v>
                </c:pt>
                <c:pt idx="82">
                  <c:v>0.43089593601280829</c:v>
                </c:pt>
                <c:pt idx="83">
                  <c:v>0.42710251948436667</c:v>
                </c:pt>
                <c:pt idx="84">
                  <c:v>0.4234549601041126</c:v>
                </c:pt>
                <c:pt idx="85">
                  <c:v>0.42590626473411597</c:v>
                </c:pt>
                <c:pt idx="86">
                  <c:v>0.43040861484328274</c:v>
                </c:pt>
                <c:pt idx="87">
                  <c:v>0.42214224577042536</c:v>
                </c:pt>
                <c:pt idx="88">
                  <c:v>0.43139456393800729</c:v>
                </c:pt>
                <c:pt idx="89">
                  <c:v>0.43243139343326242</c:v>
                </c:pt>
                <c:pt idx="90">
                  <c:v>0.43676753423402948</c:v>
                </c:pt>
                <c:pt idx="91">
                  <c:v>0.43086201574578792</c:v>
                </c:pt>
                <c:pt idx="92">
                  <c:v>0.43032042214902982</c:v>
                </c:pt>
                <c:pt idx="93">
                  <c:v>0.43618184429014495</c:v>
                </c:pt>
                <c:pt idx="94">
                  <c:v>0.43925388980662056</c:v>
                </c:pt>
                <c:pt idx="95">
                  <c:v>0.4355136150298442</c:v>
                </c:pt>
                <c:pt idx="96">
                  <c:v>0.43390805572421465</c:v>
                </c:pt>
                <c:pt idx="97">
                  <c:v>0.43358807453865605</c:v>
                </c:pt>
                <c:pt idx="98">
                  <c:v>0.42354993685176956</c:v>
                </c:pt>
                <c:pt idx="99">
                  <c:v>0.42552522706792079</c:v>
                </c:pt>
                <c:pt idx="100">
                  <c:v>0.42520185385566023</c:v>
                </c:pt>
                <c:pt idx="101">
                  <c:v>0.43940653100821209</c:v>
                </c:pt>
                <c:pt idx="102">
                  <c:v>0.49698166157297319</c:v>
                </c:pt>
                <c:pt idx="103">
                  <c:v>0.68357139707403769</c:v>
                </c:pt>
                <c:pt idx="104">
                  <c:v>0.79079223044977143</c:v>
                </c:pt>
                <c:pt idx="105">
                  <c:v>0.8976591623729262</c:v>
                </c:pt>
                <c:pt idx="106">
                  <c:v>0.93798244513114137</c:v>
                </c:pt>
                <c:pt idx="107">
                  <c:v>0.93613039855183067</c:v>
                </c:pt>
                <c:pt idx="108">
                  <c:v>0.94311910423358847</c:v>
                </c:pt>
                <c:pt idx="109">
                  <c:v>0.96127888452071231</c:v>
                </c:pt>
                <c:pt idx="110">
                  <c:v>0.96206696539115155</c:v>
                </c:pt>
                <c:pt idx="111">
                  <c:v>0.97163926474429207</c:v>
                </c:pt>
                <c:pt idx="112">
                  <c:v>0.98410722422540242</c:v>
                </c:pt>
                <c:pt idx="113">
                  <c:v>0.98374088534158277</c:v>
                </c:pt>
                <c:pt idx="114">
                  <c:v>0.98273006138437657</c:v>
                </c:pt>
                <c:pt idx="115">
                  <c:v>0.98588238486613367</c:v>
                </c:pt>
                <c:pt idx="116">
                  <c:v>0.99361507507120428</c:v>
                </c:pt>
                <c:pt idx="117">
                  <c:v>0.99003987892726031</c:v>
                </c:pt>
                <c:pt idx="118">
                  <c:v>0.9848919130691397</c:v>
                </c:pt>
                <c:pt idx="119">
                  <c:v>0.99317524227550713</c:v>
                </c:pt>
                <c:pt idx="120">
                  <c:v>0.98876786891399748</c:v>
                </c:pt>
              </c:numCache>
            </c:numRef>
          </c:yVal>
          <c:smooth val="1"/>
          <c:extLst>
            <c:ext xmlns:c16="http://schemas.microsoft.com/office/drawing/2014/chart" uri="{C3380CC4-5D6E-409C-BE32-E72D297353CC}">
              <c16:uniqueId val="{00000000-EE4B-48B6-8610-634E4F6AF7B2}"/>
            </c:ext>
          </c:extLst>
        </c:ser>
        <c:ser>
          <c:idx val="1"/>
          <c:order val="1"/>
          <c:tx>
            <c:strRef>
              <c:f>Sheet2!$C$1</c:f>
              <c:strCache>
                <c:ptCount val="1"/>
                <c:pt idx="0">
                  <c:v>Negative control</c:v>
                </c:pt>
              </c:strCache>
            </c:strRef>
          </c:tx>
          <c:spPr>
            <a:ln w="19050" cap="rnd">
              <a:solidFill>
                <a:srgbClr val="FFFF00"/>
              </a:solidFill>
              <a:round/>
            </a:ln>
            <a:effectLst/>
          </c:spPr>
          <c:marker>
            <c:symbol val="none"/>
          </c:marker>
          <c:xVal>
            <c:numRef>
              <c:f>Sheet2!$A$2:$A$122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Sheet2!$C$2:$C$122</c:f>
              <c:numCache>
                <c:formatCode>General</c:formatCode>
                <c:ptCount val="121"/>
                <c:pt idx="0">
                  <c:v>1</c:v>
                </c:pt>
                <c:pt idx="1">
                  <c:v>1.0021061882538336</c:v>
                </c:pt>
                <c:pt idx="2">
                  <c:v>1.0023115879076847</c:v>
                </c:pt>
                <c:pt idx="3">
                  <c:v>1.000410799307702</c:v>
                </c:pt>
                <c:pt idx="4">
                  <c:v>0.99702002141543944</c:v>
                </c:pt>
                <c:pt idx="5">
                  <c:v>1.0030304866961635</c:v>
                </c:pt>
                <c:pt idx="6">
                  <c:v>0.99337165215400258</c:v>
                </c:pt>
                <c:pt idx="7">
                  <c:v>0.99933160932312404</c:v>
                </c:pt>
                <c:pt idx="8">
                  <c:v>0.99902350984234733</c:v>
                </c:pt>
                <c:pt idx="9">
                  <c:v>0.9962489309116378</c:v>
                </c:pt>
                <c:pt idx="10">
                  <c:v>0.99876591847317353</c:v>
                </c:pt>
                <c:pt idx="11">
                  <c:v>0.99994780828467722</c:v>
                </c:pt>
                <c:pt idx="12">
                  <c:v>0.99635163073856337</c:v>
                </c:pt>
                <c:pt idx="13">
                  <c:v>1.0035439858307911</c:v>
                </c:pt>
                <c:pt idx="14">
                  <c:v>0.99671023833094263</c:v>
                </c:pt>
                <c:pt idx="15">
                  <c:v>1.0007188987884788</c:v>
                </c:pt>
                <c:pt idx="16">
                  <c:v>1.0005640072462305</c:v>
                </c:pt>
                <c:pt idx="17">
                  <c:v>0.99989730017307443</c:v>
                </c:pt>
                <c:pt idx="18">
                  <c:v>0.99789212814244643</c:v>
                </c:pt>
                <c:pt idx="19">
                  <c:v>0.99542733229623359</c:v>
                </c:pt>
                <c:pt idx="20">
                  <c:v>0.99948481726165228</c:v>
                </c:pt>
                <c:pt idx="21">
                  <c:v>0.98992868254641697</c:v>
                </c:pt>
                <c:pt idx="22">
                  <c:v>0.97019853055067307</c:v>
                </c:pt>
                <c:pt idx="23">
                  <c:v>0.97841956751587644</c:v>
                </c:pt>
                <c:pt idx="24">
                  <c:v>0.97394959963903538</c:v>
                </c:pt>
                <c:pt idx="25">
                  <c:v>0.97174071155827635</c:v>
                </c:pt>
                <c:pt idx="26">
                  <c:v>0.97466849842751413</c:v>
                </c:pt>
                <c:pt idx="27">
                  <c:v>0.97461799031591145</c:v>
                </c:pt>
                <c:pt idx="28">
                  <c:v>0.96840044177761619</c:v>
                </c:pt>
                <c:pt idx="29">
                  <c:v>0.9797041571543057</c:v>
                </c:pt>
                <c:pt idx="30">
                  <c:v>0.97400179135435816</c:v>
                </c:pt>
                <c:pt idx="31">
                  <c:v>0.97328120896215942</c:v>
                </c:pt>
                <c:pt idx="32">
                  <c:v>0.97518368116586185</c:v>
                </c:pt>
                <c:pt idx="33">
                  <c:v>0.97261450188900345</c:v>
                </c:pt>
                <c:pt idx="34">
                  <c:v>0.98098874679273496</c:v>
                </c:pt>
                <c:pt idx="35">
                  <c:v>0.97811146803509985</c:v>
                </c:pt>
                <c:pt idx="36">
                  <c:v>0.97651877891589389</c:v>
                </c:pt>
                <c:pt idx="37">
                  <c:v>0.97456579860058867</c:v>
                </c:pt>
                <c:pt idx="38">
                  <c:v>0.97646827080429122</c:v>
                </c:pt>
                <c:pt idx="39">
                  <c:v>0.97626287115044019</c:v>
                </c:pt>
                <c:pt idx="40">
                  <c:v>0.97667367045814235</c:v>
                </c:pt>
                <c:pt idx="41">
                  <c:v>0.97554228875824123</c:v>
                </c:pt>
                <c:pt idx="42">
                  <c:v>0.97775286044272047</c:v>
                </c:pt>
                <c:pt idx="43">
                  <c:v>0.97508098133893628</c:v>
                </c:pt>
                <c:pt idx="44">
                  <c:v>0.9823255281464871</c:v>
                </c:pt>
                <c:pt idx="45">
                  <c:v>0.97415499929288651</c:v>
                </c:pt>
                <c:pt idx="46">
                  <c:v>0.97713497787744708</c:v>
                </c:pt>
                <c:pt idx="47">
                  <c:v>0.97872766699665303</c:v>
                </c:pt>
                <c:pt idx="48">
                  <c:v>0.97862496716972758</c:v>
                </c:pt>
                <c:pt idx="49">
                  <c:v>0.97713497787744708</c:v>
                </c:pt>
                <c:pt idx="50">
                  <c:v>0.97569718030048957</c:v>
                </c:pt>
                <c:pt idx="51">
                  <c:v>0.97852226734280201</c:v>
                </c:pt>
                <c:pt idx="52">
                  <c:v>0.97980685698123127</c:v>
                </c:pt>
                <c:pt idx="53">
                  <c:v>0.97384689981210981</c:v>
                </c:pt>
                <c:pt idx="54">
                  <c:v>0.97461799031591145</c:v>
                </c:pt>
                <c:pt idx="55">
                  <c:v>0.97585038823901782</c:v>
                </c:pt>
                <c:pt idx="56">
                  <c:v>0.97795826009657161</c:v>
                </c:pt>
                <c:pt idx="57">
                  <c:v>0.97256231017368067</c:v>
                </c:pt>
                <c:pt idx="58">
                  <c:v>0.9782663595773482</c:v>
                </c:pt>
                <c:pt idx="59">
                  <c:v>0.97143261207749976</c:v>
                </c:pt>
                <c:pt idx="60">
                  <c:v>0.97857445905812479</c:v>
                </c:pt>
                <c:pt idx="61">
                  <c:v>0.97215151086597851</c:v>
                </c:pt>
                <c:pt idx="62">
                  <c:v>0.9797041571543057</c:v>
                </c:pt>
                <c:pt idx="63">
                  <c:v>0.97857445905812479</c:v>
                </c:pt>
                <c:pt idx="64">
                  <c:v>0.98124633816190876</c:v>
                </c:pt>
                <c:pt idx="65">
                  <c:v>0.97328120896215942</c:v>
                </c:pt>
                <c:pt idx="66">
                  <c:v>0.97800876820817428</c:v>
                </c:pt>
                <c:pt idx="67">
                  <c:v>0.97836905940427366</c:v>
                </c:pt>
                <c:pt idx="68">
                  <c:v>0.98016714817733064</c:v>
                </c:pt>
                <c:pt idx="69">
                  <c:v>0.97816365975042263</c:v>
                </c:pt>
                <c:pt idx="70">
                  <c:v>0.97728986941969553</c:v>
                </c:pt>
                <c:pt idx="71">
                  <c:v>0.97800876820817428</c:v>
                </c:pt>
                <c:pt idx="72">
                  <c:v>0.97800876820817428</c:v>
                </c:pt>
                <c:pt idx="73">
                  <c:v>0.9773925692466211</c:v>
                </c:pt>
                <c:pt idx="74">
                  <c:v>0.98016714817733064</c:v>
                </c:pt>
                <c:pt idx="75">
                  <c:v>0.97585038823901782</c:v>
                </c:pt>
                <c:pt idx="76">
                  <c:v>0.97985904869655405</c:v>
                </c:pt>
                <c:pt idx="77">
                  <c:v>0.97723767770437264</c:v>
                </c:pt>
                <c:pt idx="78">
                  <c:v>0.97867715888505036</c:v>
                </c:pt>
                <c:pt idx="79">
                  <c:v>0.97877985871197581</c:v>
                </c:pt>
                <c:pt idx="80">
                  <c:v>0.97543958893131566</c:v>
                </c:pt>
                <c:pt idx="81">
                  <c:v>0.97759796890047213</c:v>
                </c:pt>
                <c:pt idx="82">
                  <c:v>0.97913846630435519</c:v>
                </c:pt>
                <c:pt idx="83">
                  <c:v>0.98253092780033813</c:v>
                </c:pt>
                <c:pt idx="84">
                  <c:v>0.97939605767352911</c:v>
                </c:pt>
                <c:pt idx="85">
                  <c:v>0.97806095992349706</c:v>
                </c:pt>
                <c:pt idx="86">
                  <c:v>0.97790606838124883</c:v>
                </c:pt>
                <c:pt idx="87">
                  <c:v>0.97292260136978004</c:v>
                </c:pt>
                <c:pt idx="88">
                  <c:v>0.98011495646200786</c:v>
                </c:pt>
                <c:pt idx="89">
                  <c:v>0.97508098133893628</c:v>
                </c:pt>
                <c:pt idx="90">
                  <c:v>0.97446309877366311</c:v>
                </c:pt>
                <c:pt idx="91">
                  <c:v>0.98304442693496585</c:v>
                </c:pt>
                <c:pt idx="92">
                  <c:v>0.97852226734280201</c:v>
                </c:pt>
                <c:pt idx="93">
                  <c:v>0.97692957822359605</c:v>
                </c:pt>
                <c:pt idx="94">
                  <c:v>0.97836905940427366</c:v>
                </c:pt>
                <c:pt idx="95">
                  <c:v>0.9747711982544397</c:v>
                </c:pt>
                <c:pt idx="96">
                  <c:v>0.97821416786202542</c:v>
                </c:pt>
                <c:pt idx="97">
                  <c:v>0.98427682485807233</c:v>
                </c:pt>
                <c:pt idx="98">
                  <c:v>0.97672417856974492</c:v>
                </c:pt>
                <c:pt idx="99">
                  <c:v>0.9788303668235786</c:v>
                </c:pt>
                <c:pt idx="100">
                  <c:v>0.98309493504656842</c:v>
                </c:pt>
                <c:pt idx="101">
                  <c:v>0.97877985871197581</c:v>
                </c:pt>
                <c:pt idx="102">
                  <c:v>0.98206793677731308</c:v>
                </c:pt>
                <c:pt idx="103">
                  <c:v>0.98191304523506473</c:v>
                </c:pt>
                <c:pt idx="104">
                  <c:v>0.97960145732738013</c:v>
                </c:pt>
                <c:pt idx="105">
                  <c:v>0.97867715888505036</c:v>
                </c:pt>
                <c:pt idx="106">
                  <c:v>0.98371281761184182</c:v>
                </c:pt>
                <c:pt idx="107">
                  <c:v>0.9860749136311292</c:v>
                </c:pt>
                <c:pt idx="108">
                  <c:v>0.9840714252042212</c:v>
                </c:pt>
                <c:pt idx="109">
                  <c:v>0.98355792606959358</c:v>
                </c:pt>
                <c:pt idx="110">
                  <c:v>0.98484251570802273</c:v>
                </c:pt>
                <c:pt idx="111">
                  <c:v>0.98396872537729574</c:v>
                </c:pt>
                <c:pt idx="112">
                  <c:v>0.9837633257234446</c:v>
                </c:pt>
                <c:pt idx="113">
                  <c:v>0.98561360621182437</c:v>
                </c:pt>
                <c:pt idx="114">
                  <c:v>0.98499572364655108</c:v>
                </c:pt>
                <c:pt idx="115">
                  <c:v>0.98417412503114676</c:v>
                </c:pt>
                <c:pt idx="116">
                  <c:v>0.98576681415035261</c:v>
                </c:pt>
                <c:pt idx="117">
                  <c:v>0.9840714252042212</c:v>
                </c:pt>
                <c:pt idx="118">
                  <c:v>0.98628031328498034</c:v>
                </c:pt>
                <c:pt idx="119">
                  <c:v>0.98227333643116421</c:v>
                </c:pt>
                <c:pt idx="120">
                  <c:v>0.98381551743876738</c:v>
                </c:pt>
              </c:numCache>
            </c:numRef>
          </c:yVal>
          <c:smooth val="1"/>
          <c:extLst>
            <c:ext xmlns:c16="http://schemas.microsoft.com/office/drawing/2014/chart" uri="{C3380CC4-5D6E-409C-BE32-E72D297353CC}">
              <c16:uniqueId val="{00000001-EE4B-48B6-8610-634E4F6AF7B2}"/>
            </c:ext>
          </c:extLst>
        </c:ser>
        <c:ser>
          <c:idx val="2"/>
          <c:order val="2"/>
          <c:tx>
            <c:strRef>
              <c:f>Sheet2!$D$1</c:f>
              <c:strCache>
                <c:ptCount val="1"/>
                <c:pt idx="0">
                  <c:v>P137C</c:v>
                </c:pt>
              </c:strCache>
            </c:strRef>
          </c:tx>
          <c:spPr>
            <a:ln w="19050" cap="rnd">
              <a:solidFill>
                <a:srgbClr val="FF0000"/>
              </a:solidFill>
              <a:round/>
            </a:ln>
            <a:effectLst/>
          </c:spPr>
          <c:marker>
            <c:symbol val="none"/>
          </c:marker>
          <c:xVal>
            <c:numRef>
              <c:f>Sheet2!$A$2:$A$122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Sheet2!$D$2:$D$122</c:f>
              <c:numCache>
                <c:formatCode>General</c:formatCode>
                <c:ptCount val="121"/>
                <c:pt idx="0">
                  <c:v>1</c:v>
                </c:pt>
                <c:pt idx="1">
                  <c:v>1.0088452450000001</c:v>
                </c:pt>
                <c:pt idx="2">
                  <c:v>1.0126502749999999</c:v>
                </c:pt>
                <c:pt idx="3">
                  <c:v>1.012706935</c:v>
                </c:pt>
                <c:pt idx="4">
                  <c:v>1.008841468</c:v>
                </c:pt>
                <c:pt idx="5">
                  <c:v>0.99342744800000005</c:v>
                </c:pt>
                <c:pt idx="6">
                  <c:v>0.96671795400000005</c:v>
                </c:pt>
                <c:pt idx="7">
                  <c:v>1.0220948560000001</c:v>
                </c:pt>
                <c:pt idx="8">
                  <c:v>1.013298716</c:v>
                </c:pt>
                <c:pt idx="9">
                  <c:v>0.99918535600000002</c:v>
                </c:pt>
                <c:pt idx="10">
                  <c:v>1.0148889720000001</c:v>
                </c:pt>
                <c:pt idx="11">
                  <c:v>1.0115687</c:v>
                </c:pt>
                <c:pt idx="12">
                  <c:v>1.0119149549999999</c:v>
                </c:pt>
                <c:pt idx="13">
                  <c:v>1.015635624</c:v>
                </c:pt>
                <c:pt idx="14">
                  <c:v>1.0054657950000001</c:v>
                </c:pt>
                <c:pt idx="15">
                  <c:v>1.0183968510000001</c:v>
                </c:pt>
                <c:pt idx="16">
                  <c:v>1.0188627219999999</c:v>
                </c:pt>
                <c:pt idx="17">
                  <c:v>1.013389372</c:v>
                </c:pt>
                <c:pt idx="18">
                  <c:v>1.016999239</c:v>
                </c:pt>
                <c:pt idx="19">
                  <c:v>1.0070346459999999</c:v>
                </c:pt>
                <c:pt idx="20">
                  <c:v>1.013464919</c:v>
                </c:pt>
                <c:pt idx="21">
                  <c:v>1.0111506750000001</c:v>
                </c:pt>
                <c:pt idx="22">
                  <c:v>1.1694761600000001</c:v>
                </c:pt>
                <c:pt idx="23">
                  <c:v>0.98563985399999998</c:v>
                </c:pt>
                <c:pt idx="24">
                  <c:v>0.94421010999999999</c:v>
                </c:pt>
                <c:pt idx="25">
                  <c:v>0.90280177100000003</c:v>
                </c:pt>
                <c:pt idx="26">
                  <c:v>0.82571152299999995</c:v>
                </c:pt>
                <c:pt idx="27">
                  <c:v>0.77094654799999995</c:v>
                </c:pt>
                <c:pt idx="28">
                  <c:v>0.71082657999999999</c:v>
                </c:pt>
                <c:pt idx="29">
                  <c:v>0.667710888</c:v>
                </c:pt>
                <c:pt idx="30">
                  <c:v>0.62840022600000001</c:v>
                </c:pt>
                <c:pt idx="31">
                  <c:v>0.58733058699999996</c:v>
                </c:pt>
                <c:pt idx="32">
                  <c:v>0.55887344900000002</c:v>
                </c:pt>
                <c:pt idx="33">
                  <c:v>0.52874169599999998</c:v>
                </c:pt>
                <c:pt idx="34">
                  <c:v>0.50655240700000004</c:v>
                </c:pt>
                <c:pt idx="35">
                  <c:v>0.48194688600000002</c:v>
                </c:pt>
                <c:pt idx="36">
                  <c:v>0.46299854400000001</c:v>
                </c:pt>
                <c:pt idx="37">
                  <c:v>0.44195882199999997</c:v>
                </c:pt>
                <c:pt idx="38">
                  <c:v>0.42471909299999999</c:v>
                </c:pt>
                <c:pt idx="39">
                  <c:v>0.41229167999999999</c:v>
                </c:pt>
                <c:pt idx="40">
                  <c:v>0.40293523599999997</c:v>
                </c:pt>
                <c:pt idx="41">
                  <c:v>0.38844414300000002</c:v>
                </c:pt>
                <c:pt idx="42">
                  <c:v>0.37956616100000001</c:v>
                </c:pt>
                <c:pt idx="43">
                  <c:v>0.36965193200000002</c:v>
                </c:pt>
                <c:pt idx="44">
                  <c:v>0.36193736700000001</c:v>
                </c:pt>
                <c:pt idx="45">
                  <c:v>0.35670576599999998</c:v>
                </c:pt>
                <c:pt idx="46">
                  <c:v>0.35028052999999998</c:v>
                </c:pt>
                <c:pt idx="47">
                  <c:v>0.34214038600000002</c:v>
                </c:pt>
                <c:pt idx="48">
                  <c:v>0.33653608899999998</c:v>
                </c:pt>
                <c:pt idx="49">
                  <c:v>0.33345001099999999</c:v>
                </c:pt>
                <c:pt idx="50">
                  <c:v>0.32491198799999998</c:v>
                </c:pt>
                <c:pt idx="51">
                  <c:v>0.32615598899999998</c:v>
                </c:pt>
                <c:pt idx="52">
                  <c:v>0.31877130999999997</c:v>
                </c:pt>
                <c:pt idx="53">
                  <c:v>0.32020165900000003</c:v>
                </c:pt>
                <c:pt idx="54">
                  <c:v>0.31749583199999998</c:v>
                </c:pt>
                <c:pt idx="55">
                  <c:v>0.316917901</c:v>
                </c:pt>
                <c:pt idx="56">
                  <c:v>0.31187390799999998</c:v>
                </c:pt>
                <c:pt idx="57">
                  <c:v>0.30941360699999998</c:v>
                </c:pt>
                <c:pt idx="58">
                  <c:v>0.30403595</c:v>
                </c:pt>
                <c:pt idx="59">
                  <c:v>0.30842898400000002</c:v>
                </c:pt>
                <c:pt idx="60">
                  <c:v>0.30769492300000001</c:v>
                </c:pt>
                <c:pt idx="61">
                  <c:v>0.30868710100000002</c:v>
                </c:pt>
                <c:pt idx="62">
                  <c:v>0.30816331200000002</c:v>
                </c:pt>
                <c:pt idx="63">
                  <c:v>0.30421348500000001</c:v>
                </c:pt>
                <c:pt idx="64">
                  <c:v>0.30486318499999998</c:v>
                </c:pt>
                <c:pt idx="65">
                  <c:v>0.30016292900000002</c:v>
                </c:pt>
                <c:pt idx="66">
                  <c:v>0.30116769799999998</c:v>
                </c:pt>
                <c:pt idx="67">
                  <c:v>0.29974238600000003</c:v>
                </c:pt>
                <c:pt idx="68">
                  <c:v>0.301707856</c:v>
                </c:pt>
                <c:pt idx="69">
                  <c:v>0.30147869799999999</c:v>
                </c:pt>
                <c:pt idx="70">
                  <c:v>0.302770545</c:v>
                </c:pt>
                <c:pt idx="71">
                  <c:v>0.30197100999999998</c:v>
                </c:pt>
                <c:pt idx="72">
                  <c:v>0.30110851999999999</c:v>
                </c:pt>
                <c:pt idx="73">
                  <c:v>0.29987459300000002</c:v>
                </c:pt>
                <c:pt idx="74">
                  <c:v>0.292957044</c:v>
                </c:pt>
                <c:pt idx="75">
                  <c:v>0.29644729600000003</c:v>
                </c:pt>
                <c:pt idx="76">
                  <c:v>0.29687413400000001</c:v>
                </c:pt>
                <c:pt idx="77">
                  <c:v>0.29995391700000001</c:v>
                </c:pt>
                <c:pt idx="78">
                  <c:v>0.29690057600000003</c:v>
                </c:pt>
                <c:pt idx="79">
                  <c:v>0.29886226900000001</c:v>
                </c:pt>
                <c:pt idx="80">
                  <c:v>0.29650269699999998</c:v>
                </c:pt>
                <c:pt idx="81">
                  <c:v>0.29611111400000001</c:v>
                </c:pt>
                <c:pt idx="82">
                  <c:v>0.29581396399999998</c:v>
                </c:pt>
                <c:pt idx="83">
                  <c:v>0.29739036899999999</c:v>
                </c:pt>
                <c:pt idx="84">
                  <c:v>0.29998917200000003</c:v>
                </c:pt>
                <c:pt idx="85">
                  <c:v>0.29519699999999999</c:v>
                </c:pt>
                <c:pt idx="86">
                  <c:v>0.29779076599999998</c:v>
                </c:pt>
                <c:pt idx="87">
                  <c:v>0.295871883</c:v>
                </c:pt>
                <c:pt idx="88">
                  <c:v>0.29638560000000003</c:v>
                </c:pt>
                <c:pt idx="89">
                  <c:v>0.29428414600000002</c:v>
                </c:pt>
                <c:pt idx="90">
                  <c:v>0.29387115800000002</c:v>
                </c:pt>
                <c:pt idx="91">
                  <c:v>0.297685001</c:v>
                </c:pt>
                <c:pt idx="92">
                  <c:v>0.29435465599999999</c:v>
                </c:pt>
                <c:pt idx="93">
                  <c:v>0.29456618600000001</c:v>
                </c:pt>
                <c:pt idx="94">
                  <c:v>0.29313583799999998</c:v>
                </c:pt>
                <c:pt idx="95">
                  <c:v>0.29430303200000002</c:v>
                </c:pt>
                <c:pt idx="96">
                  <c:v>0.290528222</c:v>
                </c:pt>
                <c:pt idx="97">
                  <c:v>0.294882223</c:v>
                </c:pt>
                <c:pt idx="98">
                  <c:v>0.29118547700000003</c:v>
                </c:pt>
                <c:pt idx="99">
                  <c:v>0.29427785000000001</c:v>
                </c:pt>
                <c:pt idx="100">
                  <c:v>0.294397466</c:v>
                </c:pt>
                <c:pt idx="101">
                  <c:v>0.29236526299999999</c:v>
                </c:pt>
                <c:pt idx="102">
                  <c:v>0.29042497499999997</c:v>
                </c:pt>
                <c:pt idx="103">
                  <c:v>0.30921466800000003</c:v>
                </c:pt>
                <c:pt idx="104">
                  <c:v>0.41106656699999999</c:v>
                </c:pt>
                <c:pt idx="105">
                  <c:v>0.60090756599999995</c:v>
                </c:pt>
                <c:pt idx="106">
                  <c:v>0.77355794200000005</c:v>
                </c:pt>
                <c:pt idx="107">
                  <c:v>0.86456638799999996</c:v>
                </c:pt>
                <c:pt idx="108">
                  <c:v>0.88620041000000005</c:v>
                </c:pt>
                <c:pt idx="109">
                  <c:v>0.944584066</c:v>
                </c:pt>
                <c:pt idx="110">
                  <c:v>0.95912426399999995</c:v>
                </c:pt>
                <c:pt idx="111">
                  <c:v>0.95706058299999996</c:v>
                </c:pt>
                <c:pt idx="112">
                  <c:v>0.97698347500000005</c:v>
                </c:pt>
                <c:pt idx="113">
                  <c:v>0.99501896199999995</c:v>
                </c:pt>
                <c:pt idx="114">
                  <c:v>0.99495978399999996</c:v>
                </c:pt>
                <c:pt idx="115">
                  <c:v>0.98679445799999999</c:v>
                </c:pt>
                <c:pt idx="116">
                  <c:v>0.98562096799999999</c:v>
                </c:pt>
                <c:pt idx="117">
                  <c:v>0.98695814199999998</c:v>
                </c:pt>
                <c:pt idx="118">
                  <c:v>0.99158662900000005</c:v>
                </c:pt>
                <c:pt idx="119">
                  <c:v>0.98997496900000004</c:v>
                </c:pt>
                <c:pt idx="120">
                  <c:v>1.0003915830000001</c:v>
                </c:pt>
              </c:numCache>
            </c:numRef>
          </c:yVal>
          <c:smooth val="1"/>
          <c:extLst>
            <c:ext xmlns:c16="http://schemas.microsoft.com/office/drawing/2014/chart" uri="{C3380CC4-5D6E-409C-BE32-E72D297353CC}">
              <c16:uniqueId val="{00000002-EE4B-48B6-8610-634E4F6AF7B2}"/>
            </c:ext>
          </c:extLst>
        </c:ser>
        <c:ser>
          <c:idx val="3"/>
          <c:order val="3"/>
          <c:tx>
            <c:strRef>
              <c:f>Sheet2!$E$1</c:f>
              <c:strCache>
                <c:ptCount val="1"/>
                <c:pt idx="0">
                  <c:v>TM </c:v>
                </c:pt>
              </c:strCache>
            </c:strRef>
          </c:tx>
          <c:spPr>
            <a:ln w="19050" cap="rnd">
              <a:solidFill>
                <a:schemeClr val="accent1"/>
              </a:solidFill>
              <a:round/>
            </a:ln>
            <a:effectLst/>
          </c:spPr>
          <c:marker>
            <c:symbol val="none"/>
          </c:marker>
          <c:xVal>
            <c:numRef>
              <c:f>Sheet2!$A$2:$A$122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Sheet2!$E$2:$E$122</c:f>
              <c:numCache>
                <c:formatCode>General</c:formatCode>
                <c:ptCount val="121"/>
                <c:pt idx="0">
                  <c:v>1</c:v>
                </c:pt>
                <c:pt idx="1">
                  <c:v>0.99941880599999999</c:v>
                </c:pt>
                <c:pt idx="2">
                  <c:v>1.0029850730000001</c:v>
                </c:pt>
                <c:pt idx="3">
                  <c:v>1.00303531</c:v>
                </c:pt>
                <c:pt idx="4">
                  <c:v>1.0051527549999999</c:v>
                </c:pt>
                <c:pt idx="5">
                  <c:v>0.996937768</c:v>
                </c:pt>
                <c:pt idx="6">
                  <c:v>0.99800412299999997</c:v>
                </c:pt>
                <c:pt idx="7">
                  <c:v>1.0074092539999999</c:v>
                </c:pt>
                <c:pt idx="8">
                  <c:v>1.0039392970000001</c:v>
                </c:pt>
                <c:pt idx="9">
                  <c:v>1.0021019019999999</c:v>
                </c:pt>
                <c:pt idx="10">
                  <c:v>1.004232392</c:v>
                </c:pt>
                <c:pt idx="11">
                  <c:v>1.0067031609999999</c:v>
                </c:pt>
                <c:pt idx="12">
                  <c:v>1.0011718249999999</c:v>
                </c:pt>
                <c:pt idx="13">
                  <c:v>1.002535161</c:v>
                </c:pt>
                <c:pt idx="14">
                  <c:v>1.0022798129999999</c:v>
                </c:pt>
                <c:pt idx="15">
                  <c:v>1.003512422</c:v>
                </c:pt>
                <c:pt idx="16">
                  <c:v>0.99995392599999999</c:v>
                </c:pt>
                <c:pt idx="17">
                  <c:v>1.0035748710000001</c:v>
                </c:pt>
                <c:pt idx="18">
                  <c:v>1.0007299620000001</c:v>
                </c:pt>
                <c:pt idx="19">
                  <c:v>1.005338992</c:v>
                </c:pt>
                <c:pt idx="20">
                  <c:v>0.99672266499999995</c:v>
                </c:pt>
                <c:pt idx="21">
                  <c:v>1.0547998890000001</c:v>
                </c:pt>
                <c:pt idx="22">
                  <c:v>0.99879792199999995</c:v>
                </c:pt>
                <c:pt idx="23">
                  <c:v>1.006776157</c:v>
                </c:pt>
                <c:pt idx="24">
                  <c:v>1.0005845250000001</c:v>
                </c:pt>
                <c:pt idx="25">
                  <c:v>0.99515727099999995</c:v>
                </c:pt>
                <c:pt idx="26">
                  <c:v>0.992255463</c:v>
                </c:pt>
                <c:pt idx="27">
                  <c:v>0.99417889999999998</c:v>
                </c:pt>
                <c:pt idx="28">
                  <c:v>1.0016605940000001</c:v>
                </c:pt>
                <c:pt idx="29">
                  <c:v>1.0070353910000001</c:v>
                </c:pt>
                <c:pt idx="30">
                  <c:v>0.99064427300000002</c:v>
                </c:pt>
                <c:pt idx="31">
                  <c:v>0.98422338300000001</c:v>
                </c:pt>
                <c:pt idx="32">
                  <c:v>0.98830839500000001</c:v>
                </c:pt>
                <c:pt idx="33">
                  <c:v>0.98769167400000002</c:v>
                </c:pt>
                <c:pt idx="34">
                  <c:v>0.98131047299999996</c:v>
                </c:pt>
                <c:pt idx="35">
                  <c:v>0.98216311300000003</c:v>
                </c:pt>
                <c:pt idx="36">
                  <c:v>0.99389524100000004</c:v>
                </c:pt>
                <c:pt idx="37">
                  <c:v>0.98548596700000002</c:v>
                </c:pt>
                <c:pt idx="38">
                  <c:v>0.98818932500000001</c:v>
                </c:pt>
                <c:pt idx="39">
                  <c:v>0.98907610400000001</c:v>
                </c:pt>
                <c:pt idx="40">
                  <c:v>0.98824872100000005</c:v>
                </c:pt>
                <c:pt idx="41">
                  <c:v>0.98091967999999996</c:v>
                </c:pt>
                <c:pt idx="42">
                  <c:v>0.98200241099999996</c:v>
                </c:pt>
                <c:pt idx="43">
                  <c:v>0.98406823099999996</c:v>
                </c:pt>
                <c:pt idx="44">
                  <c:v>0.98891318100000003</c:v>
                </c:pt>
                <c:pt idx="45">
                  <c:v>0.98658812699999998</c:v>
                </c:pt>
                <c:pt idx="46">
                  <c:v>0.98118918300000002</c:v>
                </c:pt>
                <c:pt idx="47">
                  <c:v>0.98294803100000006</c:v>
                </c:pt>
                <c:pt idx="48">
                  <c:v>0.98990876000000005</c:v>
                </c:pt>
                <c:pt idx="49">
                  <c:v>0.98238460000000005</c:v>
                </c:pt>
                <c:pt idx="50">
                  <c:v>0.98140706200000005</c:v>
                </c:pt>
                <c:pt idx="51">
                  <c:v>0.985446555</c:v>
                </c:pt>
                <c:pt idx="52">
                  <c:v>0.98902031599999995</c:v>
                </c:pt>
                <c:pt idx="53">
                  <c:v>0.98819820700000005</c:v>
                </c:pt>
                <c:pt idx="54">
                  <c:v>0.98672718000000004</c:v>
                </c:pt>
                <c:pt idx="55">
                  <c:v>0.97680469199999997</c:v>
                </c:pt>
                <c:pt idx="56">
                  <c:v>0.98433273799999998</c:v>
                </c:pt>
                <c:pt idx="57">
                  <c:v>0.98957347699999998</c:v>
                </c:pt>
                <c:pt idx="58">
                  <c:v>0.983234465</c:v>
                </c:pt>
                <c:pt idx="59">
                  <c:v>0.98929870099999995</c:v>
                </c:pt>
                <c:pt idx="60">
                  <c:v>0.98898589999999997</c:v>
                </c:pt>
                <c:pt idx="61">
                  <c:v>0.98739413799999998</c:v>
                </c:pt>
                <c:pt idx="62">
                  <c:v>0.98569135600000002</c:v>
                </c:pt>
                <c:pt idx="63">
                  <c:v>0.97967374900000004</c:v>
                </c:pt>
                <c:pt idx="64">
                  <c:v>0.98445791400000005</c:v>
                </c:pt>
                <c:pt idx="65">
                  <c:v>0.98426557100000001</c:v>
                </c:pt>
                <c:pt idx="66">
                  <c:v>0.97873284699999996</c:v>
                </c:pt>
                <c:pt idx="67">
                  <c:v>0.98585677699999996</c:v>
                </c:pt>
                <c:pt idx="68">
                  <c:v>0.98648570999999996</c:v>
                </c:pt>
                <c:pt idx="69">
                  <c:v>0.97996712100000005</c:v>
                </c:pt>
                <c:pt idx="70">
                  <c:v>0.98178425499999999</c:v>
                </c:pt>
                <c:pt idx="71">
                  <c:v>0.99092487900000004</c:v>
                </c:pt>
                <c:pt idx="72">
                  <c:v>0.98852904900000005</c:v>
                </c:pt>
                <c:pt idx="73">
                  <c:v>0.98349536400000004</c:v>
                </c:pt>
                <c:pt idx="74">
                  <c:v>0.98150115199999999</c:v>
                </c:pt>
                <c:pt idx="75">
                  <c:v>0.98520702800000004</c:v>
                </c:pt>
                <c:pt idx="76">
                  <c:v>0.98467162900000005</c:v>
                </c:pt>
                <c:pt idx="77">
                  <c:v>0.97782081099999996</c:v>
                </c:pt>
                <c:pt idx="78">
                  <c:v>0.98550373099999999</c:v>
                </c:pt>
                <c:pt idx="79">
                  <c:v>0.98060909900000004</c:v>
                </c:pt>
                <c:pt idx="80">
                  <c:v>0.98368160100000002</c:v>
                </c:pt>
                <c:pt idx="81">
                  <c:v>0.982952194</c:v>
                </c:pt>
                <c:pt idx="82">
                  <c:v>0.97409578399999996</c:v>
                </c:pt>
                <c:pt idx="83">
                  <c:v>0.98066266700000004</c:v>
                </c:pt>
                <c:pt idx="84">
                  <c:v>0.97435446199999998</c:v>
                </c:pt>
                <c:pt idx="85">
                  <c:v>0.97738838400000005</c:v>
                </c:pt>
                <c:pt idx="86">
                  <c:v>0.98298549999999996</c:v>
                </c:pt>
                <c:pt idx="87">
                  <c:v>0.987300603</c:v>
                </c:pt>
                <c:pt idx="88">
                  <c:v>0.97288482399999998</c:v>
                </c:pt>
                <c:pt idx="89">
                  <c:v>0.98614099</c:v>
                </c:pt>
                <c:pt idx="90">
                  <c:v>0.98286448800000004</c:v>
                </c:pt>
                <c:pt idx="91">
                  <c:v>0.98357724199999996</c:v>
                </c:pt>
                <c:pt idx="92">
                  <c:v>0.98685957300000005</c:v>
                </c:pt>
                <c:pt idx="93">
                  <c:v>0.983736834</c:v>
                </c:pt>
                <c:pt idx="94">
                  <c:v>0.97508636699999995</c:v>
                </c:pt>
                <c:pt idx="95">
                  <c:v>0.98637746500000001</c:v>
                </c:pt>
                <c:pt idx="96">
                  <c:v>0.98240291899999999</c:v>
                </c:pt>
                <c:pt idx="97">
                  <c:v>0.98872055999999997</c:v>
                </c:pt>
                <c:pt idx="98">
                  <c:v>0.97949278500000003</c:v>
                </c:pt>
                <c:pt idx="99">
                  <c:v>0.98359972299999998</c:v>
                </c:pt>
                <c:pt idx="100">
                  <c:v>0.98336574700000001</c:v>
                </c:pt>
                <c:pt idx="101">
                  <c:v>1.0308340970000001</c:v>
                </c:pt>
                <c:pt idx="102">
                  <c:v>1.0189576419999999</c:v>
                </c:pt>
                <c:pt idx="103">
                  <c:v>1.010966362</c:v>
                </c:pt>
                <c:pt idx="104">
                  <c:v>1.0067095450000001</c:v>
                </c:pt>
                <c:pt idx="105">
                  <c:v>1.0058183249999999</c:v>
                </c:pt>
                <c:pt idx="106">
                  <c:v>1.007690414</c:v>
                </c:pt>
                <c:pt idx="107">
                  <c:v>1.01633533</c:v>
                </c:pt>
                <c:pt idx="108">
                  <c:v>1.0095636130000001</c:v>
                </c:pt>
                <c:pt idx="109">
                  <c:v>1.0168410299999999</c:v>
                </c:pt>
                <c:pt idx="110">
                  <c:v>1.0066037969999999</c:v>
                </c:pt>
                <c:pt idx="111">
                  <c:v>1.0028610069999999</c:v>
                </c:pt>
                <c:pt idx="112">
                  <c:v>1.00768181</c:v>
                </c:pt>
                <c:pt idx="113">
                  <c:v>1.00166226</c:v>
                </c:pt>
                <c:pt idx="114">
                  <c:v>0.996159511</c:v>
                </c:pt>
                <c:pt idx="115">
                  <c:v>1.005746161</c:v>
                </c:pt>
                <c:pt idx="116">
                  <c:v>1.0015903740000001</c:v>
                </c:pt>
                <c:pt idx="117">
                  <c:v>0.99871299099999999</c:v>
                </c:pt>
                <c:pt idx="118">
                  <c:v>0.99109751599999996</c:v>
                </c:pt>
                <c:pt idx="119">
                  <c:v>1.006611014</c:v>
                </c:pt>
                <c:pt idx="120">
                  <c:v>1.002710574</c:v>
                </c:pt>
              </c:numCache>
            </c:numRef>
          </c:yVal>
          <c:smooth val="1"/>
          <c:extLst>
            <c:ext xmlns:c16="http://schemas.microsoft.com/office/drawing/2014/chart" uri="{C3380CC4-5D6E-409C-BE32-E72D297353CC}">
              <c16:uniqueId val="{00000003-EE4B-48B6-8610-634E4F6AF7B2}"/>
            </c:ext>
          </c:extLst>
        </c:ser>
        <c:dLbls>
          <c:showLegendKey val="0"/>
          <c:showVal val="0"/>
          <c:showCatName val="0"/>
          <c:showSerName val="0"/>
          <c:showPercent val="0"/>
          <c:showBubbleSize val="0"/>
        </c:dLbls>
        <c:axId val="756712704"/>
        <c:axId val="756710408"/>
      </c:scatterChart>
      <c:valAx>
        <c:axId val="756712704"/>
        <c:scaling>
          <c:orientation val="minMax"/>
          <c:max val="120"/>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a:t>Time (seconds)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56710408"/>
        <c:crosses val="autoZero"/>
        <c:crossBetween val="midCat"/>
      </c:valAx>
      <c:valAx>
        <c:axId val="756710408"/>
        <c:scaling>
          <c:orientation val="minMax"/>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1"/>
                  <a:t>Relative Intensity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56712704"/>
        <c:crosses val="autoZero"/>
        <c:crossBetween val="midCat"/>
      </c:valAx>
      <c:spPr>
        <a:noFill/>
        <a:ln w="15875">
          <a:noFill/>
        </a:ln>
        <a:effectLst/>
      </c:spPr>
    </c:plotArea>
    <c:legend>
      <c:legendPos val="b"/>
      <c:layout>
        <c:manualLayout>
          <c:xMode val="edge"/>
          <c:yMode val="edge"/>
          <c:x val="0.13228307258107982"/>
          <c:y val="0.91618985113474283"/>
          <c:w val="0.710542753406602"/>
          <c:h val="6.2419768529136249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400" b="1"/>
              <a:t>ATP Hydrolysis Assay</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389466377369766"/>
          <c:y val="0.22065943519941744"/>
          <c:w val="0.82305990957409936"/>
          <c:h val="0.57225830285002477"/>
        </c:manualLayout>
      </c:layout>
      <c:barChart>
        <c:barDir val="col"/>
        <c:grouping val="clustered"/>
        <c:varyColors val="0"/>
        <c:ser>
          <c:idx val="0"/>
          <c:order val="0"/>
          <c:tx>
            <c:strRef>
              <c:f>'Final Graph Combined Rates'!$B$1</c:f>
              <c:strCache>
                <c:ptCount val="1"/>
                <c:pt idx="0">
                  <c:v>Rate</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189-4DC0-98D6-09BE4E9F757A}"/>
              </c:ext>
            </c:extLst>
          </c:dPt>
          <c:dPt>
            <c:idx val="1"/>
            <c:invertIfNegative val="0"/>
            <c:bubble3D val="0"/>
            <c:spPr>
              <a:solidFill>
                <a:srgbClr val="FFFF00"/>
              </a:solidFill>
              <a:ln>
                <a:noFill/>
              </a:ln>
              <a:effectLst/>
            </c:spPr>
            <c:extLst>
              <c:ext xmlns:c16="http://schemas.microsoft.com/office/drawing/2014/chart" uri="{C3380CC4-5D6E-409C-BE32-E72D297353CC}">
                <c16:uniqueId val="{00000003-6189-4DC0-98D6-09BE4E9F757A}"/>
              </c:ext>
            </c:extLst>
          </c:dPt>
          <c:dPt>
            <c:idx val="2"/>
            <c:invertIfNegative val="0"/>
            <c:bubble3D val="0"/>
            <c:spPr>
              <a:solidFill>
                <a:srgbClr val="00B0F0"/>
              </a:solidFill>
              <a:ln>
                <a:noFill/>
              </a:ln>
              <a:effectLst/>
            </c:spPr>
            <c:extLst>
              <c:ext xmlns:c16="http://schemas.microsoft.com/office/drawing/2014/chart" uri="{C3380CC4-5D6E-409C-BE32-E72D297353CC}">
                <c16:uniqueId val="{00000005-6189-4DC0-98D6-09BE4E9F757A}"/>
              </c:ext>
            </c:extLst>
          </c:dPt>
          <c:dPt>
            <c:idx val="3"/>
            <c:invertIfNegative val="0"/>
            <c:bubble3D val="0"/>
            <c:spPr>
              <a:solidFill>
                <a:srgbClr val="FF0000"/>
              </a:solidFill>
              <a:ln>
                <a:noFill/>
              </a:ln>
              <a:effectLst/>
            </c:spPr>
            <c:extLst>
              <c:ext xmlns:c16="http://schemas.microsoft.com/office/drawing/2014/chart" uri="{C3380CC4-5D6E-409C-BE32-E72D297353CC}">
                <c16:uniqueId val="{00000007-6189-4DC0-98D6-09BE4E9F757A}"/>
              </c:ext>
            </c:extLst>
          </c:dPt>
          <c:cat>
            <c:strRef>
              <c:f>('Final Graph Combined Rates'!$A$2:$A$4,'Final Graph Combined Rates'!$A$7)</c:f>
              <c:strCache>
                <c:ptCount val="4"/>
                <c:pt idx="0">
                  <c:v>WT</c:v>
                </c:pt>
                <c:pt idx="1">
                  <c:v>Negative Control</c:v>
                </c:pt>
                <c:pt idx="2">
                  <c:v>TM loop del</c:v>
                </c:pt>
                <c:pt idx="3">
                  <c:v>P137C</c:v>
                </c:pt>
              </c:strCache>
              <c:extLst/>
            </c:strRef>
          </c:cat>
          <c:val>
            <c:numRef>
              <c:f>('Final Graph Combined Rates'!$B$2:$B$4,'Final Graph Combined Rates'!$B$7)</c:f>
              <c:numCache>
                <c:formatCode>General</c:formatCode>
                <c:ptCount val="4"/>
                <c:pt idx="0">
                  <c:v>5.5988259383539791</c:v>
                </c:pt>
                <c:pt idx="1">
                  <c:v>2.5626931790755427</c:v>
                </c:pt>
                <c:pt idx="2">
                  <c:v>0.40444399461239616</c:v>
                </c:pt>
                <c:pt idx="3">
                  <c:v>1.9715360120831806</c:v>
                </c:pt>
              </c:numCache>
              <c:extLst/>
            </c:numRef>
          </c:val>
          <c:extLst>
            <c:ext xmlns:c16="http://schemas.microsoft.com/office/drawing/2014/chart" uri="{C3380CC4-5D6E-409C-BE32-E72D297353CC}">
              <c16:uniqueId val="{00000008-6189-4DC0-98D6-09BE4E9F757A}"/>
            </c:ext>
          </c:extLst>
        </c:ser>
        <c:dLbls>
          <c:showLegendKey val="0"/>
          <c:showVal val="0"/>
          <c:showCatName val="0"/>
          <c:showSerName val="0"/>
          <c:showPercent val="0"/>
          <c:showBubbleSize val="0"/>
        </c:dLbls>
        <c:gapWidth val="219"/>
        <c:overlap val="-27"/>
        <c:axId val="827296384"/>
        <c:axId val="758670320"/>
      </c:barChart>
      <c:catAx>
        <c:axId val="827296384"/>
        <c:scaling>
          <c:orientation val="minMax"/>
        </c:scaling>
        <c:delete val="0"/>
        <c:axPos val="b"/>
        <c:numFmt formatCode="General" sourceLinked="1"/>
        <c:majorTickMark val="none"/>
        <c:minorTickMark val="none"/>
        <c:tickLblPos val="nextTo"/>
        <c:spPr>
          <a:noFill/>
          <a:ln w="317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58670320"/>
        <c:crosses val="autoZero"/>
        <c:auto val="1"/>
        <c:lblAlgn val="ctr"/>
        <c:lblOffset val="100"/>
        <c:noMultiLvlLbl val="0"/>
      </c:catAx>
      <c:valAx>
        <c:axId val="758670320"/>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a:t>Rate of ATP Hydrolysis </a:t>
                </a:r>
                <a:br>
                  <a:rPr lang="en-US" sz="1600" b="1"/>
                </a:br>
                <a:r>
                  <a:rPr lang="en-US" sz="1600" b="1"/>
                  <a:t>µmoles/(mg*minute)</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31750">
            <a:solidFill>
              <a:schemeClr val="tx1"/>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7296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0.23518</cdr:x>
      <cdr:y>0.26081</cdr:y>
    </cdr:from>
    <cdr:to>
      <cdr:x>0.26691</cdr:x>
      <cdr:y>0.28755</cdr:y>
    </cdr:to>
    <cdr:cxnSp macro="">
      <cdr:nvCxnSpPr>
        <cdr:cNvPr id="4" name="Straight Arrow Connector 3">
          <a:extLst xmlns:a="http://schemas.openxmlformats.org/drawingml/2006/main">
            <a:ext uri="{FF2B5EF4-FFF2-40B4-BE49-F238E27FC236}">
              <a16:creationId xmlns:a16="http://schemas.microsoft.com/office/drawing/2014/main" id="{A564E0BE-8E17-4FD6-8273-4416E4ADDF8F}"/>
            </a:ext>
          </a:extLst>
        </cdr:cNvPr>
        <cdr:cNvCxnSpPr/>
      </cdr:nvCxnSpPr>
      <cdr:spPr>
        <a:xfrm xmlns:a="http://schemas.openxmlformats.org/drawingml/2006/main">
          <a:off x="1472561" y="667767"/>
          <a:ext cx="198678" cy="68463"/>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0.83521</cdr:x>
      <cdr:y>0.63493</cdr:y>
    </cdr:from>
    <cdr:to>
      <cdr:x>0.86322</cdr:x>
      <cdr:y>0.66434</cdr:y>
    </cdr:to>
    <cdr:cxnSp macro="">
      <cdr:nvCxnSpPr>
        <cdr:cNvPr id="10" name="Straight Arrow Connector 9">
          <a:extLst xmlns:a="http://schemas.openxmlformats.org/drawingml/2006/main">
            <a:ext uri="{FF2B5EF4-FFF2-40B4-BE49-F238E27FC236}">
              <a16:creationId xmlns:a16="http://schemas.microsoft.com/office/drawing/2014/main" id="{5F51D0AD-86F1-44D2-82CA-590DACD6C902}"/>
            </a:ext>
          </a:extLst>
        </cdr:cNvPr>
        <cdr:cNvCxnSpPr/>
      </cdr:nvCxnSpPr>
      <cdr:spPr>
        <a:xfrm xmlns:a="http://schemas.openxmlformats.org/drawingml/2006/main" flipH="1" flipV="1">
          <a:off x="5229679" y="1625627"/>
          <a:ext cx="175385" cy="75299"/>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5C0C8-BA49-4D43-9B57-3FD1E639F191}"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B9D5-A1B0-4074-8FFC-8B7C077DEA95}" type="slidenum">
              <a:rPr lang="en-US" smtClean="0"/>
              <a:t>‹#›</a:t>
            </a:fld>
            <a:endParaRPr lang="en-US"/>
          </a:p>
        </p:txBody>
      </p:sp>
    </p:spTree>
    <p:extLst>
      <p:ext uri="{BB962C8B-B14F-4D97-AF65-F5344CB8AC3E}">
        <p14:creationId xmlns:p14="http://schemas.microsoft.com/office/powerpoint/2010/main" val="34522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10</a:t>
            </a:fld>
            <a:endParaRPr lang="en-US"/>
          </a:p>
        </p:txBody>
      </p:sp>
    </p:spTree>
    <p:extLst>
      <p:ext uri="{BB962C8B-B14F-4D97-AF65-F5344CB8AC3E}">
        <p14:creationId xmlns:p14="http://schemas.microsoft.com/office/powerpoint/2010/main" val="30475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11</a:t>
            </a:fld>
            <a:endParaRPr lang="en-US"/>
          </a:p>
        </p:txBody>
      </p:sp>
    </p:spTree>
    <p:extLst>
      <p:ext uri="{BB962C8B-B14F-4D97-AF65-F5344CB8AC3E}">
        <p14:creationId xmlns:p14="http://schemas.microsoft.com/office/powerpoint/2010/main" val="373505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12</a:t>
            </a:fld>
            <a:endParaRPr lang="en-US"/>
          </a:p>
        </p:txBody>
      </p:sp>
    </p:spTree>
    <p:extLst>
      <p:ext uri="{BB962C8B-B14F-4D97-AF65-F5344CB8AC3E}">
        <p14:creationId xmlns:p14="http://schemas.microsoft.com/office/powerpoint/2010/main" val="221217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13</a:t>
            </a:fld>
            <a:endParaRPr lang="en-US"/>
          </a:p>
        </p:txBody>
      </p:sp>
    </p:spTree>
    <p:extLst>
      <p:ext uri="{BB962C8B-B14F-4D97-AF65-F5344CB8AC3E}">
        <p14:creationId xmlns:p14="http://schemas.microsoft.com/office/powerpoint/2010/main" val="73680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2</a:t>
            </a:fld>
            <a:endParaRPr lang="en-US"/>
          </a:p>
        </p:txBody>
      </p:sp>
    </p:spTree>
    <p:extLst>
      <p:ext uri="{BB962C8B-B14F-4D97-AF65-F5344CB8AC3E}">
        <p14:creationId xmlns:p14="http://schemas.microsoft.com/office/powerpoint/2010/main" val="373165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FontTx/>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AEB9D5-A1B0-4074-8FFC-8B7C077DEA95}" type="slidenum">
              <a:rPr lang="en-US" smtClean="0"/>
              <a:t>4</a:t>
            </a:fld>
            <a:endParaRPr lang="en-US"/>
          </a:p>
        </p:txBody>
      </p:sp>
    </p:spTree>
    <p:extLst>
      <p:ext uri="{BB962C8B-B14F-4D97-AF65-F5344CB8AC3E}">
        <p14:creationId xmlns:p14="http://schemas.microsoft.com/office/powerpoint/2010/main" val="215539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5</a:t>
            </a:fld>
            <a:endParaRPr lang="en-US"/>
          </a:p>
        </p:txBody>
      </p:sp>
    </p:spTree>
    <p:extLst>
      <p:ext uri="{BB962C8B-B14F-4D97-AF65-F5344CB8AC3E}">
        <p14:creationId xmlns:p14="http://schemas.microsoft.com/office/powerpoint/2010/main" val="77774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ct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AEB9D5-A1B0-4074-8FFC-8B7C077DEA95}" type="slidenum">
              <a:rPr lang="en-US" smtClean="0"/>
              <a:t>6</a:t>
            </a:fld>
            <a:endParaRPr lang="en-US"/>
          </a:p>
        </p:txBody>
      </p:sp>
    </p:spTree>
    <p:extLst>
      <p:ext uri="{BB962C8B-B14F-4D97-AF65-F5344CB8AC3E}">
        <p14:creationId xmlns:p14="http://schemas.microsoft.com/office/powerpoint/2010/main" val="2370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ct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AEB9D5-A1B0-4074-8FFC-8B7C077DEA95}" type="slidenum">
              <a:rPr lang="en-US" smtClean="0"/>
              <a:t>7</a:t>
            </a:fld>
            <a:endParaRPr lang="en-US"/>
          </a:p>
        </p:txBody>
      </p:sp>
    </p:spTree>
    <p:extLst>
      <p:ext uri="{BB962C8B-B14F-4D97-AF65-F5344CB8AC3E}">
        <p14:creationId xmlns:p14="http://schemas.microsoft.com/office/powerpoint/2010/main" val="408325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8</a:t>
            </a:fld>
            <a:endParaRPr lang="en-US"/>
          </a:p>
        </p:txBody>
      </p:sp>
    </p:spTree>
    <p:extLst>
      <p:ext uri="{BB962C8B-B14F-4D97-AF65-F5344CB8AC3E}">
        <p14:creationId xmlns:p14="http://schemas.microsoft.com/office/powerpoint/2010/main" val="74769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EB9D5-A1B0-4074-8FFC-8B7C077DEA95}" type="slidenum">
              <a:rPr lang="en-US" smtClean="0"/>
              <a:t>9</a:t>
            </a:fld>
            <a:endParaRPr lang="en-US"/>
          </a:p>
        </p:txBody>
      </p:sp>
    </p:spTree>
    <p:extLst>
      <p:ext uri="{BB962C8B-B14F-4D97-AF65-F5344CB8AC3E}">
        <p14:creationId xmlns:p14="http://schemas.microsoft.com/office/powerpoint/2010/main" val="292750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BDF68E2-58F2-4D09-BE8B-E3BD06533059}" type="datetimeFigureOut">
              <a:rPr lang="en-US" smtClean="0"/>
              <a:t>11/2/2021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1433328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033319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8624D31-43A5-475A-80CF-332C9F6DCF35}" type="datetimeFigureOut">
              <a:rPr lang="en-US" smtClean="0"/>
              <a:t>11/2/2021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565238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555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696848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EBB0C4-6273-4C6E-B9BD-2EDC30F1CD52}" type="datetimeFigureOut">
              <a:rPr lang="en-US" smtClean="0"/>
              <a:t>11/2/2021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8359091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150492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538148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C39B41-D8B5-4052-B551-9B5525EAA8B6}" type="datetimeFigureOut">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0966661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63925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8624D31-43A5-475A-80CF-332C9F6DCF35}" type="datetimeFigureOut">
              <a:rPr lang="en-US" smtClean="0"/>
              <a:t>11/2/2021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425773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70993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8624D31-43A5-475A-80CF-332C9F6DCF35}" type="datetimeFigureOut">
              <a:rPr lang="en-US" smtClean="0"/>
              <a:t>11/2/2021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0000000-1234-1234-1234-123412341234}" type="slidenum">
              <a:rPr lang="en" smtClean="0"/>
              <a:pPr/>
              <a:t>‹#›</a:t>
            </a:fld>
            <a:endParaRPr lang="en"/>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4342180"/>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71">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73">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8" name="Google Shape;128;p13"/>
          <p:cNvSpPr txBox="1">
            <a:spLocks noGrp="1"/>
          </p:cNvSpPr>
          <p:nvPr>
            <p:ph type="ctrTitle"/>
          </p:nvPr>
        </p:nvSpPr>
        <p:spPr>
          <a:xfrm>
            <a:off x="3060852" y="1127563"/>
            <a:ext cx="7574507" cy="3330055"/>
          </a:xfrm>
          <a:prstGeom prst="rect">
            <a:avLst/>
          </a:prstGeom>
        </p:spPr>
        <p:txBody>
          <a:bodyPr spcFirstLastPara="1" vert="horz" lIns="91440" tIns="45720" rIns="91440" bIns="45720" rtlCol="0" anchor="t" anchorCtr="0">
            <a:normAutofit/>
          </a:bodyPr>
          <a:lstStyle/>
          <a:p>
            <a:pPr algn="ctr"/>
            <a:r>
              <a:rPr lang="en-US" sz="4800" b="1" cap="none" dirty="0">
                <a:solidFill>
                  <a:schemeClr val="bg1"/>
                </a:solidFill>
                <a:sym typeface="Arial"/>
              </a:rPr>
              <a:t>Analysis of Proline 137 within Subunit a of </a:t>
            </a:r>
            <a:r>
              <a:rPr lang="en-US" sz="4800" b="1" i="1" cap="none" dirty="0" err="1">
                <a:solidFill>
                  <a:schemeClr val="bg1"/>
                </a:solidFill>
                <a:sym typeface="Arial"/>
              </a:rPr>
              <a:t>E.Coli</a:t>
            </a:r>
            <a:r>
              <a:rPr lang="en-US" sz="4800" b="1" i="1" cap="none" dirty="0">
                <a:solidFill>
                  <a:schemeClr val="bg1"/>
                </a:solidFill>
                <a:sym typeface="Arial"/>
              </a:rPr>
              <a:t> </a:t>
            </a:r>
            <a:r>
              <a:rPr lang="en-US" sz="4800" b="1" cap="none" dirty="0">
                <a:solidFill>
                  <a:schemeClr val="bg1"/>
                </a:solidFill>
                <a:sym typeface="Arial"/>
              </a:rPr>
              <a:t>ATP Synthase</a:t>
            </a:r>
            <a:r>
              <a:rPr lang="en-US" sz="4800" b="1" dirty="0">
                <a:solidFill>
                  <a:schemeClr val="bg1"/>
                </a:solidFill>
                <a:sym typeface="Arial"/>
              </a:rPr>
              <a:t>​</a:t>
            </a:r>
            <a:endParaRPr lang="en-US" sz="4800" b="1" dirty="0">
              <a:solidFill>
                <a:schemeClr val="bg1"/>
              </a:solidFill>
            </a:endParaRPr>
          </a:p>
        </p:txBody>
      </p:sp>
      <p:sp>
        <p:nvSpPr>
          <p:cNvPr id="135" name="Rectangle 75">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Google Shape;129;p13">
            <a:extLst>
              <a:ext uri="{FF2B5EF4-FFF2-40B4-BE49-F238E27FC236}">
                <a16:creationId xmlns:a16="http://schemas.microsoft.com/office/drawing/2014/main" id="{14B54BC2-705E-4F3A-94D2-68405ECB2E21}"/>
              </a:ext>
            </a:extLst>
          </p:cNvPr>
          <p:cNvSpPr txBox="1">
            <a:spLocks/>
          </p:cNvSpPr>
          <p:nvPr/>
        </p:nvSpPr>
        <p:spPr>
          <a:xfrm>
            <a:off x="2833141" y="4211130"/>
            <a:ext cx="8029931" cy="1640983"/>
          </a:xfrm>
          <a:prstGeom prst="rect">
            <a:avLst/>
          </a:prstGeom>
        </p:spPr>
        <p:txBody>
          <a:bodyPr spcFirstLastPara="1" vert="horz" lIns="121900" tIns="121900" rIns="121900" bIns="121900" rtlCol="0" anchor="t" anchorCtr="0">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lnSpc>
                <a:spcPct val="90000"/>
              </a:lnSpc>
            </a:pPr>
            <a:r>
              <a:rPr lang="en-US" sz="2400" b="1">
                <a:solidFill>
                  <a:schemeClr val="tx1"/>
                </a:solidFill>
                <a:latin typeface="Trebuchet MS" panose="020B0603020202020204" pitchFamily="34" charset="0"/>
              </a:rPr>
              <a:t>Student Researcher: Yessica Lopez Valdez</a:t>
            </a:r>
          </a:p>
          <a:p>
            <a:pPr algn="ctr">
              <a:lnSpc>
                <a:spcPct val="90000"/>
              </a:lnSpc>
            </a:pPr>
            <a:r>
              <a:rPr lang="en-US" sz="2400" b="1">
                <a:solidFill>
                  <a:schemeClr val="tx1"/>
                </a:solidFill>
                <a:latin typeface="Trebuchet MS" panose="020B0603020202020204" pitchFamily="34" charset="0"/>
              </a:rPr>
              <a:t>Principal investigator: Rashmi Shrestha</a:t>
            </a:r>
          </a:p>
          <a:p>
            <a:pPr algn="ctr">
              <a:lnSpc>
                <a:spcPct val="90000"/>
              </a:lnSpc>
            </a:pPr>
            <a:r>
              <a:rPr lang="en-US" b="1">
                <a:solidFill>
                  <a:schemeClr val="tx1"/>
                </a:solidFill>
                <a:latin typeface="Trebuchet MS" panose="020B0603020202020204" pitchFamily="34" charset="0"/>
              </a:rPr>
              <a:t>Department of Chemistry, Berea College, Berea, KY 40404​</a:t>
            </a:r>
            <a:endParaRPr lang="en-US" b="1" dirty="0">
              <a:solidFill>
                <a:schemeClr val="tx1"/>
              </a:solidFill>
              <a:latin typeface="Trebuchet MS" panose="020B06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41F22DF-3CE6-4AFB-8807-D99B4CBCC13A}"/>
              </a:ext>
            </a:extLst>
          </p:cNvPr>
          <p:cNvGraphicFramePr>
            <a:graphicFrameLocks/>
          </p:cNvGraphicFramePr>
          <p:nvPr>
            <p:extLst>
              <p:ext uri="{D42A27DB-BD31-4B8C-83A1-F6EECF244321}">
                <p14:modId xmlns:p14="http://schemas.microsoft.com/office/powerpoint/2010/main" val="3156768929"/>
              </p:ext>
            </p:extLst>
          </p:nvPr>
        </p:nvGraphicFramePr>
        <p:xfrm>
          <a:off x="5050512" y="3814243"/>
          <a:ext cx="6261501"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261C8CB-68E9-4603-8652-768DCD2A17EF}"/>
              </a:ext>
            </a:extLst>
          </p:cNvPr>
          <p:cNvSpPr>
            <a:spLocks noGrp="1"/>
          </p:cNvSpPr>
          <p:nvPr>
            <p:ph type="title"/>
          </p:nvPr>
        </p:nvSpPr>
        <p:spPr>
          <a:xfrm>
            <a:off x="1038957" y="596014"/>
            <a:ext cx="10007600" cy="880533"/>
          </a:xfrm>
        </p:spPr>
        <p:txBody>
          <a:bodyPr/>
          <a:lstStyle/>
          <a:p>
            <a:pPr algn="ctr"/>
            <a:r>
              <a:rPr lang="en-US" dirty="0">
                <a:solidFill>
                  <a:schemeClr val="tx1"/>
                </a:solidFill>
              </a:rPr>
              <a:t>Proton Pumping</a:t>
            </a:r>
          </a:p>
        </p:txBody>
      </p:sp>
      <p:pic>
        <p:nvPicPr>
          <p:cNvPr id="2050" name="Picture 2">
            <a:extLst>
              <a:ext uri="{FF2B5EF4-FFF2-40B4-BE49-F238E27FC236}">
                <a16:creationId xmlns:a16="http://schemas.microsoft.com/office/drawing/2014/main" id="{C300E00E-3FF3-4F01-B5D0-B58BDAEA9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93" y="1476547"/>
            <a:ext cx="3874936" cy="498521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05112725-B359-4D42-80F8-26A632751DC8}"/>
              </a:ext>
            </a:extLst>
          </p:cNvPr>
          <p:cNvSpPr>
            <a:spLocks noGrp="1"/>
          </p:cNvSpPr>
          <p:nvPr>
            <p:ph type="body" idx="1"/>
          </p:nvPr>
        </p:nvSpPr>
        <p:spPr>
          <a:xfrm>
            <a:off x="5008941" y="1308337"/>
            <a:ext cx="6303072" cy="2560320"/>
          </a:xfrm>
        </p:spPr>
        <p:txBody>
          <a:bodyPr>
            <a:normAutofit/>
          </a:bodyPr>
          <a:lstStyle/>
          <a:p>
            <a:pPr>
              <a:buClrTx/>
              <a:buSzPct val="100000"/>
              <a:buFont typeface="Wingdings" panose="05000000000000000000" pitchFamily="2" charset="2"/>
              <a:buChar char="Ø"/>
            </a:pPr>
            <a:r>
              <a:rPr lang="en-US" sz="2000" dirty="0">
                <a:solidFill>
                  <a:schemeClr val="tx1"/>
                </a:solidFill>
                <a:ea typeface="Times New Roman" panose="02020603050405020304" pitchFamily="18" charset="0"/>
              </a:rPr>
              <a:t>Addition of 9-Amino-6-Chloro-2-Methoxyacridine (ACMA), at 20 sec. ATP, and at 100 sec. Nigericin </a:t>
            </a:r>
            <a:endParaRPr lang="en-US" sz="2000" dirty="0">
              <a:solidFill>
                <a:schemeClr val="tx1"/>
              </a:solidFill>
              <a:effectLst/>
              <a:ea typeface="Times New Roman" panose="02020603050405020304" pitchFamily="18" charset="0"/>
            </a:endParaRPr>
          </a:p>
          <a:p>
            <a:pPr marL="194729" indent="0">
              <a:buClrTx/>
              <a:buSzPct val="100000"/>
              <a:buNone/>
            </a:pPr>
            <a:r>
              <a:rPr lang="en-US" sz="2000" b="1" dirty="0">
                <a:solidFill>
                  <a:schemeClr val="tx1"/>
                </a:solidFill>
                <a:effectLst/>
                <a:ea typeface="Times New Roman" panose="02020603050405020304" pitchFamily="18" charset="0"/>
              </a:rPr>
              <a:t>Results</a:t>
            </a:r>
          </a:p>
          <a:p>
            <a:pPr>
              <a:buClrTx/>
              <a:buSzPct val="100000"/>
              <a:buFont typeface="Wingdings" panose="05000000000000000000" pitchFamily="2" charset="2"/>
              <a:buChar char="Ø"/>
            </a:pPr>
            <a:r>
              <a:rPr lang="en-US" sz="2000" dirty="0">
                <a:solidFill>
                  <a:schemeClr val="tx1"/>
                </a:solidFill>
                <a:effectLst/>
                <a:ea typeface="Calibri" panose="020F0502020204030204" pitchFamily="34" charset="0"/>
              </a:rPr>
              <a:t>Fluorescence quenching occurs when ATP synthase is functional</a:t>
            </a:r>
          </a:p>
          <a:p>
            <a:pPr>
              <a:buClrTx/>
              <a:buSzPct val="100000"/>
              <a:buFont typeface="Wingdings" panose="05000000000000000000" pitchFamily="2" charset="2"/>
              <a:buChar char="Ø"/>
            </a:pPr>
            <a:r>
              <a:rPr lang="en-US" sz="2000" dirty="0">
                <a:solidFill>
                  <a:schemeClr val="tx1"/>
                </a:solidFill>
                <a:effectLst/>
                <a:ea typeface="Times New Roman" panose="02020603050405020304" pitchFamily="18" charset="0"/>
              </a:rPr>
              <a:t>P137C and WT versus TM 2-3 Loop Deletion and Neg. Ctrl.</a:t>
            </a:r>
          </a:p>
        </p:txBody>
      </p:sp>
      <p:sp>
        <p:nvSpPr>
          <p:cNvPr id="8" name="Text Placeholder 2">
            <a:extLst>
              <a:ext uri="{FF2B5EF4-FFF2-40B4-BE49-F238E27FC236}">
                <a16:creationId xmlns:a16="http://schemas.microsoft.com/office/drawing/2014/main" id="{E656812F-D719-4229-9776-A2C75F3E68E4}"/>
              </a:ext>
            </a:extLst>
          </p:cNvPr>
          <p:cNvSpPr txBox="1">
            <a:spLocks/>
          </p:cNvSpPr>
          <p:nvPr/>
        </p:nvSpPr>
        <p:spPr>
          <a:xfrm>
            <a:off x="200132" y="6447017"/>
            <a:ext cx="4272865" cy="389537"/>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729" indent="0">
              <a:buClrTx/>
              <a:buSzPct val="100000"/>
              <a:buNone/>
            </a:pPr>
            <a:r>
              <a:rPr lang="en-US" sz="1050" dirty="0">
                <a:solidFill>
                  <a:schemeClr val="tx1"/>
                </a:solidFill>
                <a:latin typeface="+mj-lt"/>
                <a:ea typeface="Times New Roman" panose="02020603050405020304" pitchFamily="18" charset="0"/>
              </a:rPr>
              <a:t>Figure11. Mechanism of the proton pumping experiment.</a:t>
            </a:r>
          </a:p>
          <a:p>
            <a:pPr>
              <a:buClrTx/>
              <a:buSzPct val="100000"/>
              <a:buFont typeface="Wingdings" panose="05000000000000000000" pitchFamily="2" charset="2"/>
              <a:buChar char="Ø"/>
            </a:pPr>
            <a:endParaRPr lang="en-US" sz="1050" dirty="0">
              <a:solidFill>
                <a:schemeClr val="tx1"/>
              </a:solidFill>
              <a:latin typeface="+mj-lt"/>
            </a:endParaRPr>
          </a:p>
        </p:txBody>
      </p:sp>
      <p:sp>
        <p:nvSpPr>
          <p:cNvPr id="9" name="Text Placeholder 2">
            <a:extLst>
              <a:ext uri="{FF2B5EF4-FFF2-40B4-BE49-F238E27FC236}">
                <a16:creationId xmlns:a16="http://schemas.microsoft.com/office/drawing/2014/main" id="{84097EE0-C9D1-42BB-BD01-2E645C1D2B7A}"/>
              </a:ext>
            </a:extLst>
          </p:cNvPr>
          <p:cNvSpPr txBox="1">
            <a:spLocks/>
          </p:cNvSpPr>
          <p:nvPr/>
        </p:nvSpPr>
        <p:spPr>
          <a:xfrm>
            <a:off x="4755549" y="6435310"/>
            <a:ext cx="4272865" cy="389537"/>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729" indent="0">
              <a:buClrTx/>
              <a:buSzPct val="100000"/>
              <a:buNone/>
            </a:pPr>
            <a:r>
              <a:rPr lang="en-US" sz="1050" dirty="0">
                <a:solidFill>
                  <a:schemeClr val="tx1"/>
                </a:solidFill>
                <a:latin typeface="+mj-lt"/>
                <a:ea typeface="Times New Roman" panose="02020603050405020304" pitchFamily="18" charset="0"/>
              </a:rPr>
              <a:t>Figure 12. Results of the proton pumping assay using a fluorometer.</a:t>
            </a:r>
          </a:p>
          <a:p>
            <a:pPr>
              <a:buClrTx/>
              <a:buSzPct val="100000"/>
              <a:buFont typeface="Wingdings" panose="05000000000000000000" pitchFamily="2" charset="2"/>
              <a:buChar char="Ø"/>
            </a:pPr>
            <a:endParaRPr lang="en-US" sz="1050" dirty="0">
              <a:solidFill>
                <a:schemeClr val="tx1"/>
              </a:solidFill>
              <a:latin typeface="+mj-lt"/>
            </a:endParaRPr>
          </a:p>
        </p:txBody>
      </p:sp>
      <p:sp>
        <p:nvSpPr>
          <p:cNvPr id="12" name="TextBox 1">
            <a:extLst>
              <a:ext uri="{FF2B5EF4-FFF2-40B4-BE49-F238E27FC236}">
                <a16:creationId xmlns:a16="http://schemas.microsoft.com/office/drawing/2014/main" id="{2EC34A68-6793-40B5-AFB7-F00BA59AB85D}"/>
              </a:ext>
            </a:extLst>
          </p:cNvPr>
          <p:cNvSpPr txBox="1"/>
          <p:nvPr/>
        </p:nvSpPr>
        <p:spPr>
          <a:xfrm>
            <a:off x="10411783" y="5535803"/>
            <a:ext cx="822960" cy="182880"/>
          </a:xfrm>
          <a:prstGeom prst="rect">
            <a:avLst/>
          </a:prstGeom>
          <a:ln>
            <a:noFill/>
          </a:ln>
        </p:spPr>
        <p:txBody>
          <a:bodyPr wrap="square" rtlCol="0"/>
          <a:lstStyle/>
          <a:p>
            <a:pPr>
              <a:lnSpc>
                <a:spcPct val="107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Nigericin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
            <a:extLst>
              <a:ext uri="{FF2B5EF4-FFF2-40B4-BE49-F238E27FC236}">
                <a16:creationId xmlns:a16="http://schemas.microsoft.com/office/drawing/2014/main" id="{C60A2C80-1E91-4CEF-A765-6765F95E3FEC}"/>
              </a:ext>
            </a:extLst>
          </p:cNvPr>
          <p:cNvSpPr txBox="1"/>
          <p:nvPr/>
        </p:nvSpPr>
        <p:spPr>
          <a:xfrm>
            <a:off x="6113265" y="4359132"/>
            <a:ext cx="822960" cy="182880"/>
          </a:xfrm>
          <a:prstGeom prst="rect">
            <a:avLst/>
          </a:prstGeom>
          <a:ln>
            <a:noFill/>
          </a:ln>
        </p:spPr>
        <p:txBody>
          <a:bodyPr wrap="square" rtlCol="0"/>
          <a:lstStyle/>
          <a:p>
            <a:pPr>
              <a:lnSpc>
                <a:spcPct val="107000"/>
              </a:lnSpc>
              <a:spcAft>
                <a:spcPts val="8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ATP</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
            <a:extLst>
              <a:ext uri="{FF2B5EF4-FFF2-40B4-BE49-F238E27FC236}">
                <a16:creationId xmlns:a16="http://schemas.microsoft.com/office/drawing/2014/main" id="{DEC88CB2-B3C7-4C01-B13E-9270B73E346F}"/>
              </a:ext>
            </a:extLst>
          </p:cNvPr>
          <p:cNvSpPr txBox="1"/>
          <p:nvPr/>
        </p:nvSpPr>
        <p:spPr>
          <a:xfrm>
            <a:off x="777960" y="4161504"/>
            <a:ext cx="822960" cy="182880"/>
          </a:xfrm>
          <a:prstGeom prst="rect">
            <a:avLst/>
          </a:prstGeom>
          <a:ln>
            <a:noFill/>
          </a:ln>
        </p:spPr>
        <p:txBody>
          <a:bodyPr wrap="square" rtlCol="0"/>
          <a:lstStyle/>
          <a:p>
            <a:pPr>
              <a:lnSpc>
                <a:spcPct val="107000"/>
              </a:lnSpc>
              <a:spcAft>
                <a:spcPts val="800"/>
              </a:spcAft>
            </a:pPr>
            <a:r>
              <a:rPr lang="en-US" sz="11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ACMA</a:t>
            </a:r>
            <a:endParaRPr lang="en-US" sz="12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40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6C7-4053-4503-A274-5F5387772D81}"/>
              </a:ext>
            </a:extLst>
          </p:cNvPr>
          <p:cNvSpPr>
            <a:spLocks noGrp="1"/>
          </p:cNvSpPr>
          <p:nvPr>
            <p:ph type="title"/>
          </p:nvPr>
        </p:nvSpPr>
        <p:spPr>
          <a:xfrm>
            <a:off x="1097280" y="577518"/>
            <a:ext cx="10058400" cy="887128"/>
          </a:xfrm>
        </p:spPr>
        <p:txBody>
          <a:bodyPr vert="horz" lIns="91440" tIns="45720" rIns="91440" bIns="45720" rtlCol="0" anchor="b">
            <a:normAutofit/>
          </a:bodyPr>
          <a:lstStyle/>
          <a:p>
            <a:pPr algn="ctr">
              <a:spcBef>
                <a:spcPct val="0"/>
              </a:spcBef>
            </a:pPr>
            <a:r>
              <a:rPr lang="en-US" sz="4800">
                <a:solidFill>
                  <a:schemeClr val="tx1"/>
                </a:solidFill>
              </a:rPr>
              <a:t>ATP Hydrolysis Assay</a:t>
            </a:r>
            <a:endParaRPr lang="en-US" sz="4800" dirty="0">
              <a:solidFill>
                <a:schemeClr val="tx1"/>
              </a:solidFill>
            </a:endParaRPr>
          </a:p>
        </p:txBody>
      </p:sp>
      <p:pic>
        <p:nvPicPr>
          <p:cNvPr id="1026" name="Picture 2">
            <a:extLst>
              <a:ext uri="{FF2B5EF4-FFF2-40B4-BE49-F238E27FC236}">
                <a16:creationId xmlns:a16="http://schemas.microsoft.com/office/drawing/2014/main" id="{3E6CED2C-D29F-4D62-A3F7-4F1CEDC59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63" y="1494143"/>
            <a:ext cx="3188263" cy="49656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Chart 19">
            <a:extLst>
              <a:ext uri="{FF2B5EF4-FFF2-40B4-BE49-F238E27FC236}">
                <a16:creationId xmlns:a16="http://schemas.microsoft.com/office/drawing/2014/main" id="{D07CC59E-E8FB-4F3B-92FA-72265BD6C376}"/>
              </a:ext>
            </a:extLst>
          </p:cNvPr>
          <p:cNvGraphicFramePr>
            <a:graphicFrameLocks/>
          </p:cNvGraphicFramePr>
          <p:nvPr>
            <p:extLst>
              <p:ext uri="{D42A27DB-BD31-4B8C-83A1-F6EECF244321}">
                <p14:modId xmlns:p14="http://schemas.microsoft.com/office/powerpoint/2010/main" val="1391650427"/>
              </p:ext>
            </p:extLst>
          </p:nvPr>
        </p:nvGraphicFramePr>
        <p:xfrm>
          <a:off x="4506000" y="3746089"/>
          <a:ext cx="6968245" cy="271370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2">
            <a:extLst>
              <a:ext uri="{FF2B5EF4-FFF2-40B4-BE49-F238E27FC236}">
                <a16:creationId xmlns:a16="http://schemas.microsoft.com/office/drawing/2014/main" id="{35C6223C-5C75-42B1-A83F-C460B34C3997}"/>
              </a:ext>
            </a:extLst>
          </p:cNvPr>
          <p:cNvSpPr txBox="1">
            <a:spLocks/>
          </p:cNvSpPr>
          <p:nvPr/>
        </p:nvSpPr>
        <p:spPr>
          <a:xfrm>
            <a:off x="4244042" y="6405812"/>
            <a:ext cx="6162702" cy="389537"/>
          </a:xfrm>
          <a:prstGeom prst="rect">
            <a:avLst/>
          </a:prstGeom>
        </p:spPr>
        <p:txBody>
          <a:bodyPr spcFirstLastPara="1" vert="horz" wrap="square" lIns="91425" tIns="91425" rIns="91425" bIns="91425" rtlCol="0" anchor="t" anchorCtr="0">
            <a:normAutofit fontScale="92500"/>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729" indent="0">
              <a:buClrTx/>
              <a:buSzPct val="100000"/>
              <a:buNone/>
            </a:pPr>
            <a:r>
              <a:rPr lang="en-US" sz="1050" dirty="0">
                <a:solidFill>
                  <a:schemeClr val="tx1"/>
                </a:solidFill>
                <a:latin typeface="+mj-lt"/>
                <a:ea typeface="Times New Roman" panose="02020603050405020304" pitchFamily="18" charset="0"/>
              </a:rPr>
              <a:t>Figure 14. Results of the ATP regenerating assay using a UV spectrometer looking at the rate of ATP hydrolysis.</a:t>
            </a:r>
          </a:p>
        </p:txBody>
      </p:sp>
      <p:sp>
        <p:nvSpPr>
          <p:cNvPr id="7" name="Text Placeholder 2">
            <a:extLst>
              <a:ext uri="{FF2B5EF4-FFF2-40B4-BE49-F238E27FC236}">
                <a16:creationId xmlns:a16="http://schemas.microsoft.com/office/drawing/2014/main" id="{DC502B14-CBF9-4AB1-B3C8-3B45AC95E136}"/>
              </a:ext>
            </a:extLst>
          </p:cNvPr>
          <p:cNvSpPr txBox="1">
            <a:spLocks/>
          </p:cNvSpPr>
          <p:nvPr/>
        </p:nvSpPr>
        <p:spPr>
          <a:xfrm>
            <a:off x="129471" y="6435309"/>
            <a:ext cx="4272865" cy="389537"/>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729" indent="0">
              <a:buClrTx/>
              <a:buSzPct val="100000"/>
              <a:buNone/>
            </a:pPr>
            <a:r>
              <a:rPr lang="en-US" sz="1050" dirty="0">
                <a:solidFill>
                  <a:schemeClr val="tx1"/>
                </a:solidFill>
                <a:latin typeface="+mj-lt"/>
                <a:ea typeface="Times New Roman" panose="02020603050405020304" pitchFamily="18" charset="0"/>
              </a:rPr>
              <a:t>Figure 13. Mechanism of ATP regenerating assay.</a:t>
            </a:r>
          </a:p>
          <a:p>
            <a:pPr>
              <a:buClrTx/>
              <a:buSzPct val="100000"/>
              <a:buFont typeface="Wingdings" panose="05000000000000000000" pitchFamily="2" charset="2"/>
              <a:buChar char="Ø"/>
            </a:pPr>
            <a:endParaRPr lang="en-US" sz="1050" dirty="0">
              <a:solidFill>
                <a:schemeClr val="tx1"/>
              </a:solidFill>
              <a:latin typeface="+mj-lt"/>
            </a:endParaRPr>
          </a:p>
        </p:txBody>
      </p:sp>
      <p:sp>
        <p:nvSpPr>
          <p:cNvPr id="3" name="Text Placeholder 2">
            <a:extLst>
              <a:ext uri="{FF2B5EF4-FFF2-40B4-BE49-F238E27FC236}">
                <a16:creationId xmlns:a16="http://schemas.microsoft.com/office/drawing/2014/main" id="{C6384555-EE3B-4030-8441-15CC95EA39AD}"/>
              </a:ext>
            </a:extLst>
          </p:cNvPr>
          <p:cNvSpPr>
            <a:spLocks noGrp="1"/>
          </p:cNvSpPr>
          <p:nvPr>
            <p:ph type="body" idx="1"/>
          </p:nvPr>
        </p:nvSpPr>
        <p:spPr>
          <a:xfrm>
            <a:off x="4525666" y="1395910"/>
            <a:ext cx="6968245" cy="2163590"/>
          </a:xfrm>
        </p:spPr>
        <p:txBody>
          <a:bodyPr vert="horz" lIns="0" tIns="45720" rIns="0" bIns="45720" rtlCol="0">
            <a:noAutofit/>
          </a:bodyPr>
          <a:lstStyle/>
          <a:p>
            <a:pPr marL="285750" lvl="0" indent="-285750">
              <a:buClrTx/>
              <a:buSzPct val="100000"/>
              <a:buFont typeface="Wingdings" panose="05000000000000000000" pitchFamily="2" charset="2"/>
              <a:buChar char="Ø"/>
              <a:tabLst>
                <a:tab pos="457200" algn="l"/>
              </a:tabLst>
            </a:pPr>
            <a:r>
              <a:rPr lang="en-US" sz="2000" dirty="0">
                <a:solidFill>
                  <a:schemeClr val="tx1"/>
                </a:solidFill>
                <a:ea typeface="Times New Roman" panose="02020603050405020304" pitchFamily="18" charset="0"/>
              </a:rPr>
              <a:t>ATP is added to get hydrolyzed by ATP synthase&gt; Pyruvate Kinase catalyzes reaction of Phosphoenolpyruvate to pyruvate using ADP +Pi.</a:t>
            </a:r>
          </a:p>
          <a:p>
            <a:pPr marL="285750" lvl="0" indent="-285750">
              <a:buClrTx/>
              <a:buSzPct val="100000"/>
              <a:buFont typeface="Wingdings" panose="05000000000000000000" pitchFamily="2" charset="2"/>
              <a:buChar char="Ø"/>
              <a:tabLst>
                <a:tab pos="457200" algn="l"/>
              </a:tabLst>
            </a:pPr>
            <a:r>
              <a:rPr lang="en-US" sz="2000" dirty="0">
                <a:solidFill>
                  <a:schemeClr val="tx1"/>
                </a:solidFill>
                <a:ea typeface="Times New Roman" panose="02020603050405020304" pitchFamily="18" charset="0"/>
              </a:rPr>
              <a:t>Next, </a:t>
            </a:r>
            <a:r>
              <a:rPr lang="en-US" sz="2000" dirty="0">
                <a:solidFill>
                  <a:schemeClr val="tx1"/>
                </a:solidFill>
                <a:effectLst/>
                <a:ea typeface="Calibri" panose="020F0502020204030204" pitchFamily="34" charset="0"/>
              </a:rPr>
              <a:t>Lactic Dehydrogenase </a:t>
            </a:r>
            <a:r>
              <a:rPr lang="en-US" sz="2000" dirty="0">
                <a:solidFill>
                  <a:schemeClr val="tx1"/>
                </a:solidFill>
                <a:ea typeface="Times New Roman" panose="02020603050405020304" pitchFamily="18" charset="0"/>
              </a:rPr>
              <a:t>catalyzes conversion of Pyruvate to lactate reducing NADH to NAD+.</a:t>
            </a:r>
          </a:p>
          <a:p>
            <a:pPr marL="285750" lvl="0" indent="-285750">
              <a:buClrTx/>
              <a:buSzPct val="100000"/>
              <a:buFont typeface="Wingdings" panose="05000000000000000000" pitchFamily="2" charset="2"/>
              <a:buChar char="Ø"/>
              <a:tabLst>
                <a:tab pos="457200" algn="l"/>
              </a:tabLst>
            </a:pPr>
            <a:r>
              <a:rPr lang="en-US" sz="2000" dirty="0">
                <a:solidFill>
                  <a:schemeClr val="tx1"/>
                </a:solidFill>
                <a:ea typeface="Times New Roman" panose="02020603050405020304" pitchFamily="18" charset="0"/>
              </a:rPr>
              <a:t>NADH reduced= ATP hydrolysis occurred </a:t>
            </a:r>
          </a:p>
          <a:p>
            <a:pPr marL="285750" lvl="0" indent="-285750">
              <a:buClrTx/>
              <a:buSzPct val="100000"/>
              <a:buFont typeface="Wingdings" panose="05000000000000000000" pitchFamily="2" charset="2"/>
              <a:buChar char="Ø"/>
              <a:tabLst>
                <a:tab pos="457200" algn="l"/>
              </a:tabLst>
            </a:pPr>
            <a:r>
              <a:rPr lang="en-US" sz="2000" dirty="0">
                <a:solidFill>
                  <a:schemeClr val="tx1"/>
                </a:solidFill>
                <a:ea typeface="Calibri" panose="020F0502020204030204" pitchFamily="34" charset="0"/>
              </a:rPr>
              <a:t>Data was i</a:t>
            </a:r>
            <a:r>
              <a:rPr lang="en-US" sz="2000" dirty="0">
                <a:solidFill>
                  <a:schemeClr val="tx1"/>
                </a:solidFill>
                <a:effectLst/>
                <a:ea typeface="Calibri" panose="020F0502020204030204" pitchFamily="34" charset="0"/>
              </a:rPr>
              <a:t>nconsistent</a:t>
            </a:r>
            <a:endParaRPr lang="en-US" sz="2000"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85101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2547-B0F1-4CD2-9BCA-FAE8A3701554}"/>
              </a:ext>
            </a:extLst>
          </p:cNvPr>
          <p:cNvSpPr>
            <a:spLocks noGrp="1"/>
          </p:cNvSpPr>
          <p:nvPr>
            <p:ph type="title"/>
          </p:nvPr>
        </p:nvSpPr>
        <p:spPr>
          <a:xfrm>
            <a:off x="1092200" y="672885"/>
            <a:ext cx="10007600" cy="1272800"/>
          </a:xfrm>
        </p:spPr>
        <p:txBody>
          <a:bodyPr/>
          <a:lstStyle/>
          <a:p>
            <a:r>
              <a:rPr lang="en-US" dirty="0">
                <a:solidFill>
                  <a:schemeClr val="tx1"/>
                </a:solidFill>
              </a:rPr>
              <a:t>Conclusions and Future Directions</a:t>
            </a:r>
          </a:p>
        </p:txBody>
      </p:sp>
      <p:sp>
        <p:nvSpPr>
          <p:cNvPr id="3" name="Text Placeholder 2">
            <a:extLst>
              <a:ext uri="{FF2B5EF4-FFF2-40B4-BE49-F238E27FC236}">
                <a16:creationId xmlns:a16="http://schemas.microsoft.com/office/drawing/2014/main" id="{88EC6B05-D14A-4F4D-A48C-369EC55B6363}"/>
              </a:ext>
            </a:extLst>
          </p:cNvPr>
          <p:cNvSpPr>
            <a:spLocks noGrp="1"/>
          </p:cNvSpPr>
          <p:nvPr>
            <p:ph type="body" idx="1"/>
          </p:nvPr>
        </p:nvSpPr>
        <p:spPr>
          <a:xfrm>
            <a:off x="568511" y="1309285"/>
            <a:ext cx="11054977" cy="5266621"/>
          </a:xfrm>
        </p:spPr>
        <p:txBody>
          <a:bodyPr>
            <a:normAutofit/>
          </a:bodyPr>
          <a:lstStyle/>
          <a:p>
            <a:pPr marL="194729" indent="0" algn="ctr">
              <a:buClrTx/>
              <a:buSzPct val="100000"/>
              <a:buNone/>
            </a:pPr>
            <a:r>
              <a:rPr lang="en-US" sz="2400" u="sng" dirty="0">
                <a:solidFill>
                  <a:schemeClr val="tx1"/>
                </a:solidFill>
              </a:rPr>
              <a:t>Main takeaway</a:t>
            </a:r>
          </a:p>
          <a:p>
            <a:pPr>
              <a:buClrTx/>
              <a:buSzPct val="100000"/>
              <a:buFont typeface="Wingdings" panose="05000000000000000000" pitchFamily="2" charset="2"/>
              <a:buChar char="Ø"/>
            </a:pPr>
            <a:r>
              <a:rPr lang="en-US" sz="2000" dirty="0">
                <a:solidFill>
                  <a:schemeClr val="tx1"/>
                </a:solidFill>
              </a:rPr>
              <a:t>TM 2,3 Loop in general is important for ATP synthase to be fully functional, as deleting it completely showed no activity in the proton pumping assay and showed smaller colony size compared to WT.</a:t>
            </a:r>
          </a:p>
          <a:p>
            <a:pPr>
              <a:buClrTx/>
              <a:buSzPct val="100000"/>
              <a:buFont typeface="Wingdings" panose="05000000000000000000" pitchFamily="2" charset="2"/>
              <a:buChar char="Ø"/>
            </a:pPr>
            <a:r>
              <a:rPr lang="en-US" sz="2000" dirty="0">
                <a:solidFill>
                  <a:schemeClr val="tx1"/>
                </a:solidFill>
              </a:rPr>
              <a:t>P137C mutation showed similar activity as WT; however, further analysis and optimization of the technique is required</a:t>
            </a:r>
          </a:p>
          <a:p>
            <a:pPr>
              <a:buClrTx/>
              <a:buSzPct val="100000"/>
              <a:buFont typeface="Wingdings" panose="05000000000000000000" pitchFamily="2" charset="2"/>
              <a:buChar char="Ø"/>
            </a:pPr>
            <a:endParaRPr lang="en-US" sz="2000" dirty="0">
              <a:solidFill>
                <a:schemeClr val="tx1"/>
              </a:solidFill>
            </a:endParaRPr>
          </a:p>
          <a:p>
            <a:pPr marL="194729" indent="0" algn="ctr">
              <a:buClrTx/>
              <a:buSzPct val="100000"/>
              <a:buNone/>
            </a:pPr>
            <a:r>
              <a:rPr lang="en-US" sz="2400" u="sng" dirty="0">
                <a:solidFill>
                  <a:schemeClr val="tx1"/>
                </a:solidFill>
              </a:rPr>
              <a:t>Directions:</a:t>
            </a:r>
          </a:p>
          <a:p>
            <a:pPr>
              <a:buClrTx/>
              <a:buSzPct val="100000"/>
              <a:buFont typeface="Wingdings" panose="05000000000000000000" pitchFamily="2" charset="2"/>
              <a:buChar char="Ø"/>
            </a:pPr>
            <a:r>
              <a:rPr lang="en-US" sz="2000" dirty="0">
                <a:solidFill>
                  <a:schemeClr val="tx1"/>
                </a:solidFill>
              </a:rPr>
              <a:t>Actively working to optimize the ATP regenerating assay with PK/LDH enzymes </a:t>
            </a:r>
          </a:p>
          <a:p>
            <a:pPr>
              <a:buClrTx/>
              <a:buSzPct val="100000"/>
              <a:buFont typeface="Wingdings" panose="05000000000000000000" pitchFamily="2" charset="2"/>
              <a:buChar char="Ø"/>
            </a:pPr>
            <a:r>
              <a:rPr lang="en-US" sz="2000" dirty="0">
                <a:solidFill>
                  <a:schemeClr val="tx1"/>
                </a:solidFill>
              </a:rPr>
              <a:t>Researching new assays to analyze mutants in the ATP Synthesis direction </a:t>
            </a:r>
          </a:p>
          <a:p>
            <a:pPr>
              <a:buClrTx/>
              <a:buSzPct val="100000"/>
              <a:buFont typeface="Wingdings" panose="05000000000000000000" pitchFamily="2" charset="2"/>
              <a:buChar char="Ø"/>
            </a:pPr>
            <a:endParaRPr lang="en-US" sz="2000" dirty="0">
              <a:solidFill>
                <a:schemeClr val="tx1"/>
              </a:solidFill>
            </a:endParaRPr>
          </a:p>
          <a:p>
            <a:pPr marL="194729" indent="0" algn="ctr">
              <a:buClrTx/>
              <a:buSzPct val="100000"/>
              <a:buNone/>
            </a:pPr>
            <a:r>
              <a:rPr lang="en-US" sz="2400" u="sng" dirty="0">
                <a:solidFill>
                  <a:schemeClr val="tx1"/>
                </a:solidFill>
              </a:rPr>
              <a:t>Future goals:</a:t>
            </a:r>
          </a:p>
          <a:p>
            <a:pPr>
              <a:buClrTx/>
              <a:buSzPct val="100000"/>
              <a:buFont typeface="Wingdings" panose="05000000000000000000" pitchFamily="2" charset="2"/>
              <a:buChar char="Ø"/>
            </a:pPr>
            <a:r>
              <a:rPr lang="en-US" sz="2000" dirty="0">
                <a:solidFill>
                  <a:schemeClr val="tx1"/>
                </a:solidFill>
              </a:rPr>
              <a:t>To identify residues within the loop that is specifically important for interactions with subunit b of ATP synthase and design a drug that would interrupt the interactions</a:t>
            </a:r>
          </a:p>
          <a:p>
            <a:pPr marL="194729" indent="0">
              <a:buClrTx/>
              <a:buSzPct val="100000"/>
              <a:buNone/>
            </a:pPr>
            <a:endParaRPr lang="en-US" sz="2000" dirty="0">
              <a:solidFill>
                <a:schemeClr val="tx1"/>
              </a:solidFill>
            </a:endParaRPr>
          </a:p>
          <a:p>
            <a:pPr marL="194729" indent="0" algn="ctr">
              <a:buClrTx/>
              <a:buSzPct val="100000"/>
              <a:buNone/>
            </a:pPr>
            <a:r>
              <a:rPr lang="en-US" sz="2000" dirty="0">
                <a:solidFill>
                  <a:schemeClr val="tx1"/>
                </a:solidFill>
              </a:rPr>
              <a:t>As biochemists, we need to find that sweet spot to prove there is a new way to kill off existing and new antibiotic resistant bacteria. </a:t>
            </a:r>
          </a:p>
          <a:p>
            <a:pPr marL="194729" indent="0">
              <a:buClrTx/>
              <a:buSzPct val="100000"/>
              <a:buNone/>
            </a:pPr>
            <a:endParaRPr lang="en-US" sz="2000" dirty="0">
              <a:solidFill>
                <a:schemeClr val="tx1"/>
              </a:solidFill>
            </a:endParaRPr>
          </a:p>
        </p:txBody>
      </p:sp>
    </p:spTree>
    <p:extLst>
      <p:ext uri="{BB962C8B-B14F-4D97-AF65-F5344CB8AC3E}">
        <p14:creationId xmlns:p14="http://schemas.microsoft.com/office/powerpoint/2010/main" val="333974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6DD5-0D2B-4A82-889B-8C40997B5C5D}"/>
              </a:ext>
            </a:extLst>
          </p:cNvPr>
          <p:cNvSpPr>
            <a:spLocks noGrp="1"/>
          </p:cNvSpPr>
          <p:nvPr>
            <p:ph type="title"/>
          </p:nvPr>
        </p:nvSpPr>
        <p:spPr/>
        <p:txBody>
          <a:bodyPr/>
          <a:lstStyle/>
          <a:p>
            <a:pPr algn="ctr"/>
            <a:r>
              <a:rPr lang="en-US" dirty="0">
                <a:solidFill>
                  <a:schemeClr val="tx1"/>
                </a:solidFill>
              </a:rPr>
              <a:t>Acknowledgements </a:t>
            </a:r>
          </a:p>
        </p:txBody>
      </p:sp>
      <p:sp>
        <p:nvSpPr>
          <p:cNvPr id="3" name="Text Placeholder 2">
            <a:extLst>
              <a:ext uri="{FF2B5EF4-FFF2-40B4-BE49-F238E27FC236}">
                <a16:creationId xmlns:a16="http://schemas.microsoft.com/office/drawing/2014/main" id="{119AECDE-E80E-4BB3-B3F4-C7CF9910C8E3}"/>
              </a:ext>
            </a:extLst>
          </p:cNvPr>
          <p:cNvSpPr>
            <a:spLocks noGrp="1"/>
          </p:cNvSpPr>
          <p:nvPr>
            <p:ph type="body" idx="1"/>
          </p:nvPr>
        </p:nvSpPr>
        <p:spPr>
          <a:xfrm>
            <a:off x="1092200" y="2090057"/>
            <a:ext cx="10007600" cy="3828243"/>
          </a:xfrm>
          <a:ln w="38100">
            <a:solidFill>
              <a:schemeClr val="tx1"/>
            </a:solidFill>
          </a:ln>
        </p:spPr>
        <p:txBody>
          <a:bodyPr>
            <a:normAutofit lnSpcReduction="10000"/>
          </a:bodyPr>
          <a:lstStyle/>
          <a:p>
            <a:pPr marL="342900" lvl="0" indent="-342900">
              <a:buClrTx/>
              <a:buSzPct val="100000"/>
              <a:buFont typeface="Wingdings" panose="05000000000000000000" pitchFamily="2" charset="2"/>
              <a:buChar char="Ø"/>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rPr>
              <a:t>Undergraduate Research and Creative Projects Program, Berea College</a:t>
            </a:r>
          </a:p>
          <a:p>
            <a:pPr marL="342900" lvl="0" indent="-342900">
              <a:buClrTx/>
              <a:buSzPct val="100000"/>
              <a:buFont typeface="Wingdings" panose="05000000000000000000" pitchFamily="2" charset="2"/>
              <a:buChar char="Ø"/>
              <a:tabLst>
                <a:tab pos="457200" algn="l"/>
              </a:tabLst>
            </a:pPr>
            <a:endParaRPr lang="en-US" sz="2400" dirty="0">
              <a:solidFill>
                <a:schemeClr val="tx1"/>
              </a:solidFill>
              <a:effectLst/>
              <a:latin typeface="Times New Roman" panose="02020603050405020304" pitchFamily="18" charset="0"/>
              <a:ea typeface="Times New Roman" panose="02020603050405020304" pitchFamily="18" charset="0"/>
            </a:endParaRPr>
          </a:p>
          <a:p>
            <a:pPr marL="342900" lvl="0" indent="-342900">
              <a:buClrTx/>
              <a:buSzPct val="100000"/>
              <a:buFont typeface="Wingdings" panose="05000000000000000000" pitchFamily="2" charset="2"/>
              <a:buChar char="Ø"/>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rPr>
              <a:t> Department of Chemistry and Geology at Berea College </a:t>
            </a:r>
          </a:p>
          <a:p>
            <a:pPr marL="342900" lvl="0" indent="-342900">
              <a:buClrTx/>
              <a:buSzPct val="100000"/>
              <a:buFont typeface="Wingdings" panose="05000000000000000000" pitchFamily="2" charset="2"/>
              <a:buChar char="Ø"/>
              <a:tabLst>
                <a:tab pos="457200" algn="l"/>
              </a:tabLst>
            </a:pPr>
            <a:endParaRPr lang="en-US" sz="2400" dirty="0">
              <a:solidFill>
                <a:schemeClr val="tx1"/>
              </a:solidFill>
              <a:effectLst/>
              <a:latin typeface="Times New Roman" panose="02020603050405020304" pitchFamily="18" charset="0"/>
              <a:ea typeface="Times New Roman" panose="02020603050405020304" pitchFamily="18" charset="0"/>
            </a:endParaRPr>
          </a:p>
          <a:p>
            <a:pPr marL="342900" lvl="0" indent="-342900">
              <a:buClrTx/>
              <a:buSzPct val="100000"/>
              <a:buFont typeface="Wingdings" panose="05000000000000000000" pitchFamily="2" charset="2"/>
              <a:buChar char="Ø"/>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rPr>
              <a:t>Dr. David Rodgers, University of Kentucky</a:t>
            </a:r>
          </a:p>
          <a:p>
            <a:pPr marL="342900" lvl="0" indent="-342900">
              <a:buClrTx/>
              <a:buSzPct val="100000"/>
              <a:buFont typeface="Wingdings" panose="05000000000000000000" pitchFamily="2" charset="2"/>
              <a:buChar char="Ø"/>
              <a:tabLst>
                <a:tab pos="457200" algn="l"/>
              </a:tabLst>
            </a:pPr>
            <a:endParaRPr lang="en-US" sz="2400" dirty="0">
              <a:solidFill>
                <a:schemeClr val="tx1"/>
              </a:solidFill>
              <a:effectLst/>
              <a:latin typeface="Times New Roman" panose="02020603050405020304" pitchFamily="18" charset="0"/>
              <a:ea typeface="Times New Roman" panose="02020603050405020304" pitchFamily="18" charset="0"/>
            </a:endParaRPr>
          </a:p>
          <a:p>
            <a:pPr marL="342900" lvl="0" indent="-342900">
              <a:buClrTx/>
              <a:buSzPct val="100000"/>
              <a:buFont typeface="Wingdings" panose="05000000000000000000" pitchFamily="2" charset="2"/>
              <a:buChar char="Ø"/>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rPr>
              <a:t>Lauren Braswell, Kingsley Basoah, and Marlene Michel (Summer 2021 Research group)</a:t>
            </a:r>
          </a:p>
          <a:p>
            <a:pPr marL="342900" lvl="0" indent="-342900">
              <a:buClrTx/>
              <a:buSzPct val="100000"/>
              <a:buFont typeface="Wingdings" panose="05000000000000000000" pitchFamily="2" charset="2"/>
              <a:buChar char="Ø"/>
              <a:tabLst>
                <a:tab pos="457200" algn="l"/>
              </a:tabLst>
            </a:pPr>
            <a:endParaRPr lang="en-US" sz="2400" dirty="0">
              <a:solidFill>
                <a:schemeClr val="tx1"/>
              </a:solidFill>
              <a:latin typeface="Times New Roman" panose="02020603050405020304" pitchFamily="18" charset="0"/>
              <a:ea typeface="Times New Roman" panose="02020603050405020304" pitchFamily="18" charset="0"/>
            </a:endParaRPr>
          </a:p>
          <a:p>
            <a:pPr marL="342900" lvl="0" indent="-342900">
              <a:buClrTx/>
              <a:buSzPct val="100000"/>
              <a:buFont typeface="Wingdings" panose="05000000000000000000" pitchFamily="2" charset="2"/>
              <a:buChar char="Ø"/>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rPr>
              <a:t>Advisor: Dr. Rashmi Shrestha</a:t>
            </a:r>
            <a:endParaRPr lang="en-US" sz="2400" dirty="0">
              <a:solidFill>
                <a:schemeClr val="tx1"/>
              </a:solidFill>
            </a:endParaRPr>
          </a:p>
        </p:txBody>
      </p:sp>
    </p:spTree>
    <p:extLst>
      <p:ext uri="{BB962C8B-B14F-4D97-AF65-F5344CB8AC3E}">
        <p14:creationId xmlns:p14="http://schemas.microsoft.com/office/powerpoint/2010/main" val="240157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D20A-7336-4BD5-AA3C-48583640D0CD}"/>
              </a:ext>
            </a:extLst>
          </p:cNvPr>
          <p:cNvSpPr>
            <a:spLocks noGrp="1"/>
          </p:cNvSpPr>
          <p:nvPr>
            <p:ph type="title"/>
          </p:nvPr>
        </p:nvSpPr>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C8ED0550-17F1-45A6-9699-E2AE8566B3CB}"/>
              </a:ext>
            </a:extLst>
          </p:cNvPr>
          <p:cNvSpPr>
            <a:spLocks noGrp="1"/>
          </p:cNvSpPr>
          <p:nvPr>
            <p:ph type="body" idx="1"/>
          </p:nvPr>
        </p:nvSpPr>
        <p:spPr>
          <a:xfrm>
            <a:off x="1092200" y="2053652"/>
            <a:ext cx="10007600" cy="4182256"/>
          </a:xfrm>
        </p:spPr>
        <p:txBody>
          <a:bodyPr>
            <a:normAutofit lnSpcReduction="10000"/>
          </a:bodyPr>
          <a:lstStyle/>
          <a:p>
            <a:pPr fontAlgn="base">
              <a:buClrTx/>
              <a:buFont typeface="Wingdings" panose="05000000000000000000" pitchFamily="2" charset="2"/>
              <a:buChar char="Ø"/>
            </a:pPr>
            <a:r>
              <a:rPr lang="en-US" sz="1600" dirty="0">
                <a:solidFill>
                  <a:schemeClr val="tx1"/>
                </a:solidFill>
                <a:latin typeface="Times New Roman" panose="02020603050405020304" pitchFamily="18" charset="0"/>
                <a:cs typeface="Times New Roman" panose="02020603050405020304" pitchFamily="18" charset="0"/>
              </a:rPr>
              <a:t>Angevine C.M., Herold K.A.G., Vincent O.D. &amp; Fillingame R.H. Aqueous Access Pathways in ATP Synthase Subunit a Reactivity of Cysteine Substituted into Transmembrane Helices 1, 3 and 5. </a:t>
            </a:r>
            <a:r>
              <a:rPr lang="en-US" sz="1600" i="1" dirty="0">
                <a:solidFill>
                  <a:schemeClr val="tx1"/>
                </a:solidFill>
                <a:latin typeface="Times New Roman" panose="02020603050405020304" pitchFamily="18" charset="0"/>
                <a:cs typeface="Times New Roman" panose="02020603050405020304" pitchFamily="18" charset="0"/>
              </a:rPr>
              <a:t>J. Biol. Chem</a:t>
            </a:r>
            <a:r>
              <a:rPr lang="en-US" sz="1600"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282</a:t>
            </a:r>
            <a:r>
              <a:rPr lang="en-US" sz="1600" dirty="0">
                <a:solidFill>
                  <a:schemeClr val="tx1"/>
                </a:solidFill>
                <a:latin typeface="Times New Roman" panose="02020603050405020304" pitchFamily="18" charset="0"/>
                <a:cs typeface="Times New Roman" panose="02020603050405020304" pitchFamily="18" charset="0"/>
              </a:rPr>
              <a:t>, 9001-9007 (2006). ​</a:t>
            </a:r>
          </a:p>
          <a:p>
            <a:pPr fontAlgn="base">
              <a:buClrTx/>
              <a:buFont typeface="Wingdings" panose="05000000000000000000" pitchFamily="2" charset="2"/>
              <a:buChar char="Ø"/>
            </a:pPr>
            <a:endParaRPr lang="en-US" sz="1600" dirty="0">
              <a:solidFill>
                <a:schemeClr val="tx1"/>
              </a:solidFill>
              <a:latin typeface="Times New Roman" panose="02020603050405020304" pitchFamily="18" charset="0"/>
              <a:cs typeface="Times New Roman" panose="02020603050405020304" pitchFamily="18" charset="0"/>
            </a:endParaRPr>
          </a:p>
          <a:p>
            <a:pPr fontAlgn="base">
              <a:buClrTx/>
              <a:buFont typeface="Wingdings" panose="05000000000000000000" pitchFamily="2" charset="2"/>
              <a:buChar char="Ø"/>
            </a:pPr>
            <a:r>
              <a:rPr lang="en-US" sz="1600" dirty="0">
                <a:solidFill>
                  <a:schemeClr val="tx1"/>
                </a:solidFill>
                <a:latin typeface="Times New Roman" panose="02020603050405020304" pitchFamily="18" charset="0"/>
                <a:cs typeface="Times New Roman" panose="02020603050405020304" pitchFamily="18" charset="0"/>
              </a:rPr>
              <a:t>Antimicrobial resistance (AMR) and its impact on cancer care https://www.uicc.org/what-we-do/thematic-areas-work/antimicrobial-resistance-and-its-impact-cancer-care (accessed Oct 6, 2021).</a:t>
            </a:r>
          </a:p>
          <a:p>
            <a:pPr fontAlgn="base">
              <a:buClrTx/>
              <a:buFont typeface="Wingdings" panose="05000000000000000000" pitchFamily="2" charset="2"/>
              <a:buChar char="Ø"/>
            </a:pPr>
            <a:endParaRPr lang="en-US" sz="1600" dirty="0">
              <a:solidFill>
                <a:schemeClr val="tx1"/>
              </a:solidFill>
              <a:latin typeface="Times New Roman" panose="02020603050405020304" pitchFamily="18" charset="0"/>
              <a:cs typeface="Times New Roman" panose="02020603050405020304" pitchFamily="18" charset="0"/>
            </a:endParaRPr>
          </a:p>
          <a:p>
            <a:pPr algn="l" rtl="0" fontAlgn="base">
              <a:buClrTx/>
              <a:buFont typeface="Wingdings" panose="05000000000000000000" pitchFamily="2" charset="2"/>
              <a:buChar char="Ø"/>
            </a:pPr>
            <a:r>
              <a:rPr lang="en-US" sz="1600" b="0" i="0" u="none" strike="noStrike" dirty="0" err="1">
                <a:solidFill>
                  <a:schemeClr val="tx1"/>
                </a:solidFill>
                <a:effectLst/>
                <a:latin typeface="Times New Roman" panose="02020603050405020304" pitchFamily="18" charset="0"/>
                <a:cs typeface="Times New Roman" panose="02020603050405020304" pitchFamily="18" charset="0"/>
              </a:rPr>
              <a:t>Ishmukhametov</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R. R., DeLeon-Rangel, J., Zhu, S. &amp; Vik, S. B. Analysis of an N-terminal deletion in subunit a of the Escherichia coli ATP synthase. </a:t>
            </a:r>
            <a:r>
              <a:rPr lang="en-US" sz="1600" b="0" i="1" u="none" strike="noStrike" dirty="0">
                <a:solidFill>
                  <a:schemeClr val="tx1"/>
                </a:solidFill>
                <a:effectLst/>
                <a:latin typeface="Times New Roman" panose="02020603050405020304" pitchFamily="18" charset="0"/>
                <a:cs typeface="Times New Roman" panose="02020603050405020304" pitchFamily="18" charset="0"/>
              </a:rPr>
              <a:t>J </a:t>
            </a:r>
            <a:r>
              <a:rPr lang="en-US" sz="1600" b="0" i="1" u="none" strike="noStrike" dirty="0" err="1">
                <a:solidFill>
                  <a:schemeClr val="tx1"/>
                </a:solidFill>
                <a:effectLst/>
                <a:latin typeface="Times New Roman" panose="02020603050405020304" pitchFamily="18" charset="0"/>
                <a:cs typeface="Times New Roman" panose="02020603050405020304" pitchFamily="18" charset="0"/>
              </a:rPr>
              <a:t>Bioenerg</a:t>
            </a:r>
            <a:r>
              <a:rPr lang="en-US" sz="1600" b="0" i="1" u="none" strike="noStrike" dirty="0">
                <a:solidFill>
                  <a:schemeClr val="tx1"/>
                </a:solidFill>
                <a:effectLst/>
                <a:latin typeface="Times New Roman" panose="02020603050405020304" pitchFamily="18" charset="0"/>
                <a:cs typeface="Times New Roman" panose="02020603050405020304" pitchFamily="18" charset="0"/>
              </a:rPr>
              <a:t> </a:t>
            </a:r>
            <a:r>
              <a:rPr lang="en-US" sz="1600" b="0" i="1" u="none" strike="noStrike" dirty="0" err="1">
                <a:solidFill>
                  <a:schemeClr val="tx1"/>
                </a:solidFill>
                <a:effectLst/>
                <a:latin typeface="Times New Roman" panose="02020603050405020304" pitchFamily="18" charset="0"/>
                <a:cs typeface="Times New Roman" panose="02020603050405020304" pitchFamily="18" charset="0"/>
              </a:rPr>
              <a:t>Biomembr</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600" b="1" i="0" u="none" strike="noStrike" dirty="0">
                <a:solidFill>
                  <a:schemeClr val="tx1"/>
                </a:solidFill>
                <a:effectLst/>
                <a:latin typeface="Times New Roman" panose="02020603050405020304" pitchFamily="18" charset="0"/>
                <a:cs typeface="Times New Roman" panose="02020603050405020304" pitchFamily="18" charset="0"/>
              </a:rPr>
              <a:t>49</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171-181 (2017).</a:t>
            </a:r>
            <a:r>
              <a:rPr lang="en-US" sz="1600" b="0" i="0" dirty="0">
                <a:solidFill>
                  <a:schemeClr val="tx1"/>
                </a:solidFill>
                <a:effectLst/>
                <a:latin typeface="Times New Roman" panose="02020603050405020304" pitchFamily="18" charset="0"/>
                <a:cs typeface="Times New Roman" panose="02020603050405020304" pitchFamily="18" charset="0"/>
              </a:rPr>
              <a:t>​</a:t>
            </a:r>
            <a:br>
              <a:rPr lang="en-US" sz="1600" b="0" i="0" dirty="0">
                <a:solidFill>
                  <a:schemeClr val="tx1"/>
                </a:solidFill>
                <a:effectLst/>
                <a:latin typeface="Times New Roman" panose="02020603050405020304" pitchFamily="18" charset="0"/>
                <a:cs typeface="Times New Roman" panose="02020603050405020304" pitchFamily="18" charset="0"/>
              </a:rPr>
            </a:br>
            <a:endParaRPr lang="en-US" sz="1600" b="0" i="0" dirty="0">
              <a:solidFill>
                <a:schemeClr val="tx1"/>
              </a:solidFill>
              <a:effectLst/>
              <a:latin typeface="Times New Roman" panose="02020603050405020304" pitchFamily="18" charset="0"/>
              <a:cs typeface="Times New Roman" panose="02020603050405020304" pitchFamily="18" charset="0"/>
            </a:endParaRPr>
          </a:p>
          <a:p>
            <a:pPr algn="l" rtl="0" fontAlgn="base">
              <a:buClrTx/>
              <a:buFont typeface="Wingdings" panose="05000000000000000000" pitchFamily="2" charset="2"/>
              <a:buChar char="Ø"/>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Guo, H., Suzuki, T. &amp; Rubinstein, J. L. Structure of a bacterial ATP synthase. </a:t>
            </a:r>
            <a:r>
              <a:rPr lang="en-US" sz="1600" b="0" i="1" u="none" strike="noStrike" dirty="0" err="1">
                <a:solidFill>
                  <a:schemeClr val="tx1"/>
                </a:solidFill>
                <a:effectLst/>
                <a:latin typeface="Times New Roman" panose="02020603050405020304" pitchFamily="18" charset="0"/>
                <a:cs typeface="Times New Roman" panose="02020603050405020304" pitchFamily="18" charset="0"/>
              </a:rPr>
              <a:t>Elife</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600" b="1" i="0" u="none" strike="noStrike" dirty="0">
                <a:solidFill>
                  <a:schemeClr val="tx1"/>
                </a:solidFill>
                <a:effectLst/>
                <a:latin typeface="Times New Roman" panose="02020603050405020304" pitchFamily="18" charset="0"/>
                <a:cs typeface="Times New Roman" panose="02020603050405020304" pitchFamily="18" charset="0"/>
              </a:rPr>
              <a:t>8</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(2019).</a:t>
            </a:r>
            <a:r>
              <a:rPr lang="en-US" sz="1600" b="0" i="0" dirty="0">
                <a:solidFill>
                  <a:schemeClr val="tx1"/>
                </a:solidFill>
                <a:effectLst/>
                <a:latin typeface="Times New Roman" panose="02020603050405020304" pitchFamily="18" charset="0"/>
                <a:cs typeface="Times New Roman" panose="02020603050405020304" pitchFamily="18" charset="0"/>
              </a:rPr>
              <a:t>​</a:t>
            </a:r>
            <a:br>
              <a:rPr lang="en-US" sz="1600" b="0" i="0" dirty="0">
                <a:solidFill>
                  <a:schemeClr val="tx1"/>
                </a:solidFill>
                <a:effectLst/>
                <a:latin typeface="Times New Roman" panose="02020603050405020304" pitchFamily="18" charset="0"/>
                <a:cs typeface="Times New Roman" panose="02020603050405020304" pitchFamily="18" charset="0"/>
              </a:rPr>
            </a:br>
            <a:endParaRPr lang="en-US" sz="1600" b="0" i="0" dirty="0">
              <a:solidFill>
                <a:schemeClr val="tx1"/>
              </a:solidFill>
              <a:effectLst/>
              <a:latin typeface="Times New Roman" panose="02020603050405020304" pitchFamily="18" charset="0"/>
              <a:cs typeface="Times New Roman" panose="02020603050405020304" pitchFamily="18" charset="0"/>
            </a:endParaRPr>
          </a:p>
          <a:p>
            <a:pPr fontAlgn="base">
              <a:buClrTx/>
              <a:buFont typeface="Wingdings" panose="05000000000000000000" pitchFamily="2" charset="2"/>
              <a:buChar char="Ø"/>
            </a:pPr>
            <a:r>
              <a:rPr lang="en-US" sz="1600" dirty="0" err="1">
                <a:solidFill>
                  <a:schemeClr val="tx1"/>
                </a:solidFill>
                <a:latin typeface="Times New Roman" panose="02020603050405020304" pitchFamily="18" charset="0"/>
                <a:cs typeface="Times New Roman" panose="02020603050405020304" pitchFamily="18" charset="0"/>
              </a:rPr>
              <a:t>Sobti</a:t>
            </a:r>
            <a:r>
              <a:rPr lang="en-US" sz="1600" dirty="0">
                <a:solidFill>
                  <a:schemeClr val="tx1"/>
                </a:solidFill>
                <a:latin typeface="Times New Roman" panose="02020603050405020304" pitchFamily="18" charset="0"/>
                <a:cs typeface="Times New Roman" panose="02020603050405020304" pitchFamily="18" charset="0"/>
              </a:rPr>
              <a:t>, M., Walshe, J.L., Wu, D. et al. Cryo-EM structures provide insight into how E. coli F1Fo ATP synthase accommodates symmetry mismatch. Nat </a:t>
            </a:r>
            <a:r>
              <a:rPr lang="en-US" sz="1600" dirty="0" err="1">
                <a:solidFill>
                  <a:schemeClr val="tx1"/>
                </a:solidFill>
                <a:latin typeface="Times New Roman" panose="02020603050405020304" pitchFamily="18" charset="0"/>
                <a:cs typeface="Times New Roman" panose="02020603050405020304" pitchFamily="18" charset="0"/>
              </a:rPr>
              <a:t>Commun</a:t>
            </a:r>
            <a:r>
              <a:rPr lang="en-US" sz="1600" b="1" dirty="0">
                <a:solidFill>
                  <a:schemeClr val="tx1"/>
                </a:solidFill>
                <a:latin typeface="Times New Roman" panose="02020603050405020304" pitchFamily="18" charset="0"/>
                <a:cs typeface="Times New Roman" panose="02020603050405020304" pitchFamily="18" charset="0"/>
              </a:rPr>
              <a:t> 11</a:t>
            </a:r>
            <a:r>
              <a:rPr lang="en-US" sz="1600" dirty="0">
                <a:solidFill>
                  <a:schemeClr val="tx1"/>
                </a:solidFill>
                <a:latin typeface="Times New Roman" panose="02020603050405020304" pitchFamily="18" charset="0"/>
                <a:cs typeface="Times New Roman" panose="02020603050405020304" pitchFamily="18" charset="0"/>
              </a:rPr>
              <a:t>, 2615 (2020). ​</a:t>
            </a:r>
            <a:br>
              <a:rPr lang="en-US" sz="1600" dirty="0">
                <a:solidFill>
                  <a:schemeClr val="tx1"/>
                </a:solidFill>
                <a:latin typeface="Times New Roman" panose="02020603050405020304" pitchFamily="18" charset="0"/>
                <a:cs typeface="Times New Roman" panose="02020603050405020304" pitchFamily="18" charset="0"/>
              </a:rPr>
            </a:br>
            <a:endParaRPr lang="en-US" sz="1600" dirty="0">
              <a:solidFill>
                <a:schemeClr val="tx1"/>
              </a:solidFill>
              <a:latin typeface="Times New Roman" panose="02020603050405020304" pitchFamily="18" charset="0"/>
              <a:cs typeface="Times New Roman" panose="02020603050405020304" pitchFamily="18" charset="0"/>
            </a:endParaRPr>
          </a:p>
          <a:p>
            <a:pPr algn="l" rtl="0" fontAlgn="base">
              <a:buClrTx/>
              <a:buFont typeface="Wingdings" panose="05000000000000000000" pitchFamily="2" charset="2"/>
              <a:buChar char="Ø"/>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Steed, P. R., Kraft, K. A. &amp; Fillingame, R. H. Interacting cytoplasmic loops of subunits a and c of Escherichia coli F1F0 ATP synthase gate H+ transport to the cytoplasm. </a:t>
            </a:r>
            <a:r>
              <a:rPr lang="en-US" sz="1600" b="0" i="1" u="none" strike="noStrike" dirty="0">
                <a:solidFill>
                  <a:schemeClr val="tx1"/>
                </a:solidFill>
                <a:effectLst/>
                <a:latin typeface="Times New Roman" panose="02020603050405020304" pitchFamily="18" charset="0"/>
                <a:cs typeface="Times New Roman" panose="02020603050405020304" pitchFamily="18" charset="0"/>
              </a:rPr>
              <a:t>Proc Natl </a:t>
            </a:r>
            <a:r>
              <a:rPr lang="en-US" sz="1600" b="0" i="1" u="none" strike="noStrike" dirty="0" err="1">
                <a:solidFill>
                  <a:schemeClr val="tx1"/>
                </a:solidFill>
                <a:effectLst/>
                <a:latin typeface="Times New Roman" panose="02020603050405020304" pitchFamily="18" charset="0"/>
                <a:cs typeface="Times New Roman" panose="02020603050405020304" pitchFamily="18" charset="0"/>
              </a:rPr>
              <a:t>Acad</a:t>
            </a:r>
            <a:r>
              <a:rPr lang="en-US" sz="1600" b="0" i="1" u="none" strike="noStrike" dirty="0">
                <a:solidFill>
                  <a:schemeClr val="tx1"/>
                </a:solidFill>
                <a:effectLst/>
                <a:latin typeface="Times New Roman" panose="02020603050405020304" pitchFamily="18" charset="0"/>
                <a:cs typeface="Times New Roman" panose="02020603050405020304" pitchFamily="18" charset="0"/>
              </a:rPr>
              <a:t> Sci U S A</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600" b="1" i="0" u="none" strike="noStrike" dirty="0">
                <a:solidFill>
                  <a:schemeClr val="tx1"/>
                </a:solidFill>
                <a:effectLst/>
                <a:latin typeface="Times New Roman" panose="02020603050405020304" pitchFamily="18" charset="0"/>
                <a:cs typeface="Times New Roman" panose="02020603050405020304" pitchFamily="18" charset="0"/>
              </a:rPr>
              <a:t>111</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16730-16735 (2014).</a:t>
            </a:r>
            <a:r>
              <a:rPr lang="en-US" sz="1600" b="0" i="0" dirty="0">
                <a:solidFill>
                  <a:schemeClr val="tx1"/>
                </a:solidFill>
                <a:effectLst/>
                <a:latin typeface="Times New Roman" panose="02020603050405020304" pitchFamily="18" charset="0"/>
                <a:cs typeface="Times New Roman" panose="02020603050405020304" pitchFamily="18" charset="0"/>
              </a:rPr>
              <a:t>​</a:t>
            </a:r>
            <a:br>
              <a:rPr lang="en-US" sz="1600" b="0" i="0" dirty="0">
                <a:solidFill>
                  <a:schemeClr val="tx1"/>
                </a:solidFill>
                <a:effectLst/>
                <a:latin typeface="Times New Roman" panose="02020603050405020304" pitchFamily="18" charset="0"/>
                <a:cs typeface="Times New Roman" panose="02020603050405020304" pitchFamily="18" charset="0"/>
              </a:rPr>
            </a:br>
            <a:endParaRPr lang="en-US" sz="1600" b="0" i="0" dirty="0">
              <a:solidFill>
                <a:schemeClr val="tx1"/>
              </a:solidFill>
              <a:effectLst/>
              <a:latin typeface="Times New Roman" panose="02020603050405020304" pitchFamily="18" charset="0"/>
              <a:cs typeface="Times New Roman" panose="02020603050405020304" pitchFamily="18" charset="0"/>
            </a:endParaRPr>
          </a:p>
          <a:p>
            <a:pPr algn="l" rtl="0" fontAlgn="base">
              <a:buClrTx/>
              <a:buFont typeface="Wingdings" panose="05000000000000000000" pitchFamily="2" charset="2"/>
              <a:buChar char="Ø"/>
            </a:pPr>
            <a:endParaRPr lang="en-US" sz="1600" b="0" i="0" dirty="0">
              <a:solidFill>
                <a:schemeClr val="tx1"/>
              </a:solidFill>
              <a:effectLst/>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54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379-5B2B-4E5A-895F-93D9DD529230}"/>
              </a:ext>
            </a:extLst>
          </p:cNvPr>
          <p:cNvSpPr>
            <a:spLocks noGrp="1"/>
          </p:cNvSpPr>
          <p:nvPr>
            <p:ph type="title" idx="4294967295"/>
          </p:nvPr>
        </p:nvSpPr>
        <p:spPr>
          <a:xfrm>
            <a:off x="581025" y="573722"/>
            <a:ext cx="11029950" cy="1014412"/>
          </a:xfrm>
        </p:spPr>
        <p:txBody>
          <a:bodyPr>
            <a:normAutofit/>
          </a:bodyPr>
          <a:lstStyle/>
          <a:p>
            <a:pPr algn="ctr"/>
            <a:r>
              <a:rPr lang="en-US" sz="4400" dirty="0">
                <a:solidFill>
                  <a:schemeClr val="tx1"/>
                </a:solidFill>
              </a:rPr>
              <a:t>Tackling a Global Heath Challenge</a:t>
            </a:r>
          </a:p>
        </p:txBody>
      </p:sp>
      <p:pic>
        <p:nvPicPr>
          <p:cNvPr id="4" name="Content Placeholder 3">
            <a:extLst>
              <a:ext uri="{FF2B5EF4-FFF2-40B4-BE49-F238E27FC236}">
                <a16:creationId xmlns:a16="http://schemas.microsoft.com/office/drawing/2014/main" id="{3174B7B9-8B73-4B79-B37D-47936BEABCA8}"/>
              </a:ext>
            </a:extLst>
          </p:cNvPr>
          <p:cNvPicPr>
            <a:picLocks noGrp="1" noChangeAspect="1"/>
          </p:cNvPicPr>
          <p:nvPr>
            <p:ph idx="4294967295"/>
          </p:nvPr>
        </p:nvPicPr>
        <p:blipFill>
          <a:blip r:embed="rId3"/>
          <a:stretch>
            <a:fillRect/>
          </a:stretch>
        </p:blipFill>
        <p:spPr>
          <a:xfrm>
            <a:off x="7202440" y="1710902"/>
            <a:ext cx="4653626" cy="4653627"/>
          </a:xfrm>
          <a:prstGeom prst="rect">
            <a:avLst/>
          </a:prstGeom>
        </p:spPr>
      </p:pic>
      <p:sp>
        <p:nvSpPr>
          <p:cNvPr id="5" name="Google Shape;186;p20">
            <a:extLst>
              <a:ext uri="{FF2B5EF4-FFF2-40B4-BE49-F238E27FC236}">
                <a16:creationId xmlns:a16="http://schemas.microsoft.com/office/drawing/2014/main" id="{6A6F017C-30BE-425F-936B-724B1BBB8F44}"/>
              </a:ext>
            </a:extLst>
          </p:cNvPr>
          <p:cNvSpPr txBox="1">
            <a:spLocks/>
          </p:cNvSpPr>
          <p:nvPr/>
        </p:nvSpPr>
        <p:spPr>
          <a:xfrm>
            <a:off x="335934" y="1710902"/>
            <a:ext cx="6605523" cy="4973895"/>
          </a:xfrm>
          <a:prstGeom prst="rect">
            <a:avLst/>
          </a:prstGeom>
        </p:spPr>
        <p:txBody>
          <a:bodyPr spcFirstLastPara="1" wrap="square" lIns="121900" tIns="121900" rIns="121900" bIns="121900" anchor="t" anchorCtr="0">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chemeClr val="tx1"/>
              </a:buClr>
              <a:buSzPct val="100000"/>
              <a:buFont typeface="Wingdings" panose="05000000000000000000" pitchFamily="2" charset="2"/>
              <a:buChar char="Ø"/>
            </a:pPr>
            <a:r>
              <a:rPr lang="en-US" sz="2400" dirty="0">
                <a:solidFill>
                  <a:schemeClr val="tx1"/>
                </a:solidFill>
              </a:rPr>
              <a:t>Antimicrobial resistance (AMR)</a:t>
            </a:r>
          </a:p>
          <a:p>
            <a:pPr marL="629920" lvl="1" indent="-414655">
              <a:buClr>
                <a:srgbClr val="111111"/>
              </a:buClr>
              <a:buSzPct val="100000"/>
              <a:buFont typeface="Wingdings" panose="05000000000000000000" pitchFamily="2" charset="2"/>
              <a:buChar char="Ø"/>
            </a:pPr>
            <a:r>
              <a:rPr lang="en-US" sz="2400" dirty="0">
                <a:solidFill>
                  <a:schemeClr val="tx1"/>
                </a:solidFill>
              </a:rPr>
              <a:t>When bacteria, fungi, virus and parasite changes over time and no longer respond to medicines</a:t>
            </a:r>
          </a:p>
          <a:p>
            <a:pPr marL="558165" lvl="1" indent="-342900">
              <a:buClr>
                <a:srgbClr val="111111"/>
              </a:buClr>
              <a:buSzPct val="100000"/>
              <a:buFont typeface="Wingdings" panose="05000000000000000000" pitchFamily="2" charset="2"/>
              <a:buChar char="Ø"/>
            </a:pPr>
            <a:endParaRPr lang="en-US" sz="2400" dirty="0">
              <a:solidFill>
                <a:schemeClr val="tx1"/>
              </a:solidFill>
            </a:endParaRPr>
          </a:p>
          <a:p>
            <a:pPr>
              <a:buClr>
                <a:srgbClr val="111111"/>
              </a:buClr>
              <a:buSzPct val="100000"/>
              <a:buFont typeface="Wingdings" panose="05000000000000000000" pitchFamily="2" charset="2"/>
              <a:buChar char="Ø"/>
            </a:pPr>
            <a:r>
              <a:rPr lang="en-US" sz="2400" dirty="0">
                <a:solidFill>
                  <a:schemeClr val="tx1"/>
                </a:solidFill>
              </a:rPr>
              <a:t>2 million illnesses in the USA</a:t>
            </a:r>
          </a:p>
          <a:p>
            <a:pPr>
              <a:buClr>
                <a:srgbClr val="111111"/>
              </a:buClr>
              <a:buSzPct val="100000"/>
              <a:buFont typeface="Wingdings" panose="05000000000000000000" pitchFamily="2" charset="2"/>
              <a:buChar char="Ø"/>
            </a:pPr>
            <a:endParaRPr lang="en-US" sz="2400" dirty="0">
              <a:solidFill>
                <a:schemeClr val="tx1"/>
              </a:solidFill>
            </a:endParaRPr>
          </a:p>
          <a:p>
            <a:pPr>
              <a:buClr>
                <a:srgbClr val="111111"/>
              </a:buClr>
              <a:buSzPct val="100000"/>
              <a:buFont typeface="Wingdings" panose="05000000000000000000" pitchFamily="2" charset="2"/>
              <a:buChar char="Ø"/>
            </a:pPr>
            <a:r>
              <a:rPr lang="en-US" sz="2400" dirty="0">
                <a:solidFill>
                  <a:schemeClr val="tx1"/>
                </a:solidFill>
              </a:rPr>
              <a:t>Bacteria is always adapting  </a:t>
            </a:r>
          </a:p>
          <a:p>
            <a:pPr>
              <a:buClr>
                <a:srgbClr val="111111"/>
              </a:buClr>
              <a:buSzPct val="100000"/>
              <a:buFont typeface="Wingdings" panose="05000000000000000000" pitchFamily="2" charset="2"/>
              <a:buChar char="Ø"/>
            </a:pPr>
            <a:endParaRPr lang="en-US" sz="2400" dirty="0">
              <a:solidFill>
                <a:schemeClr val="tx1"/>
              </a:solidFill>
            </a:endParaRPr>
          </a:p>
          <a:p>
            <a:pPr>
              <a:buClr>
                <a:srgbClr val="111111"/>
              </a:buClr>
              <a:buSzPct val="100000"/>
              <a:buFont typeface="Wingdings" panose="05000000000000000000" pitchFamily="2" charset="2"/>
              <a:buChar char="Ø"/>
            </a:pPr>
            <a:r>
              <a:rPr lang="en-US" sz="2400" dirty="0">
                <a:solidFill>
                  <a:schemeClr val="tx1"/>
                </a:solidFill>
              </a:rPr>
              <a:t>If no action is taken AMR is predicted to be the #1 cause of death by 2050</a:t>
            </a:r>
            <a:endParaRPr lang="en-US" sz="2400" dirty="0">
              <a:solidFill>
                <a:schemeClr val="tx1"/>
              </a:solidFill>
              <a:highlight>
                <a:srgbClr val="4590B8"/>
              </a:highlight>
            </a:endParaRPr>
          </a:p>
        </p:txBody>
      </p:sp>
      <p:sp>
        <p:nvSpPr>
          <p:cNvPr id="6" name="Google Shape;186;p20">
            <a:extLst>
              <a:ext uri="{FF2B5EF4-FFF2-40B4-BE49-F238E27FC236}">
                <a16:creationId xmlns:a16="http://schemas.microsoft.com/office/drawing/2014/main" id="{CBB78900-8C02-496D-82A4-9C3E932D678B}"/>
              </a:ext>
            </a:extLst>
          </p:cNvPr>
          <p:cNvSpPr txBox="1">
            <a:spLocks/>
          </p:cNvSpPr>
          <p:nvPr/>
        </p:nvSpPr>
        <p:spPr>
          <a:xfrm>
            <a:off x="7087300" y="6364529"/>
            <a:ext cx="4768766" cy="473929"/>
          </a:xfrm>
          <a:prstGeom prst="rect">
            <a:avLst/>
          </a:prstGeom>
        </p:spPr>
        <p:txBody>
          <a:bodyPr spcFirstLastPara="1" wrap="square" lIns="121900" tIns="121900" rIns="121900" bIns="121900" anchor="t" anchorCtr="0">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1"/>
              </a:buClr>
              <a:buSzPct val="100000"/>
              <a:buNone/>
            </a:pPr>
            <a:r>
              <a:rPr lang="en-US" sz="1200" dirty="0">
                <a:solidFill>
                  <a:schemeClr val="tx1"/>
                </a:solidFill>
              </a:rPr>
              <a:t>Figure 1. World Health Organization: Causes of antibiotic resistance.</a:t>
            </a:r>
          </a:p>
        </p:txBody>
      </p:sp>
    </p:spTree>
    <p:extLst>
      <p:ext uri="{BB962C8B-B14F-4D97-AF65-F5344CB8AC3E}">
        <p14:creationId xmlns:p14="http://schemas.microsoft.com/office/powerpoint/2010/main" val="256253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pic>
        <p:nvPicPr>
          <p:cNvPr id="5" name="Picture 4">
            <a:extLst>
              <a:ext uri="{FF2B5EF4-FFF2-40B4-BE49-F238E27FC236}">
                <a16:creationId xmlns:a16="http://schemas.microsoft.com/office/drawing/2014/main" id="{0D363024-6CCA-42C8-9753-8B580FF234BB}"/>
              </a:ext>
            </a:extLst>
          </p:cNvPr>
          <p:cNvPicPr>
            <a:picLocks noChangeAspect="1"/>
          </p:cNvPicPr>
          <p:nvPr/>
        </p:nvPicPr>
        <p:blipFill>
          <a:blip r:embed="rId3"/>
          <a:stretch>
            <a:fillRect/>
          </a:stretch>
        </p:blipFill>
        <p:spPr>
          <a:xfrm>
            <a:off x="754344" y="1227765"/>
            <a:ext cx="3494094" cy="5241476"/>
          </a:xfrm>
          <a:prstGeom prst="rect">
            <a:avLst/>
          </a:prstGeom>
        </p:spPr>
      </p:pic>
      <p:sp>
        <p:nvSpPr>
          <p:cNvPr id="42" name="Rectangle: Rounded Corners 41">
            <a:extLst>
              <a:ext uri="{FF2B5EF4-FFF2-40B4-BE49-F238E27FC236}">
                <a16:creationId xmlns:a16="http://schemas.microsoft.com/office/drawing/2014/main" id="{6D5D0577-E823-442A-9AED-8F85F5D320AD}"/>
              </a:ext>
            </a:extLst>
          </p:cNvPr>
          <p:cNvSpPr/>
          <p:nvPr/>
        </p:nvSpPr>
        <p:spPr>
          <a:xfrm>
            <a:off x="3770289" y="4755197"/>
            <a:ext cx="667730" cy="1457198"/>
          </a:xfrm>
          <a:prstGeom prst="round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277F29F-5CAA-4A67-9282-B9034B203F6D}"/>
              </a:ext>
            </a:extLst>
          </p:cNvPr>
          <p:cNvSpPr/>
          <p:nvPr/>
        </p:nvSpPr>
        <p:spPr>
          <a:xfrm>
            <a:off x="169316" y="4780159"/>
            <a:ext cx="1337066" cy="1457198"/>
          </a:xfrm>
          <a:prstGeom prst="round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Google Shape;153;p5"/>
          <p:cNvSpPr txBox="1"/>
          <p:nvPr/>
        </p:nvSpPr>
        <p:spPr>
          <a:xfrm>
            <a:off x="3078726" y="180349"/>
            <a:ext cx="6157450" cy="1193854"/>
          </a:xfrm>
          <a:prstGeom prst="rect">
            <a:avLst/>
          </a:prstGeom>
        </p:spPr>
        <p:txBody>
          <a:bodyPr spcFirstLastPara="1" vert="horz" lIns="91440" tIns="45720" rIns="91440" bIns="45720" rtlCol="0" anchor="b" anchorCtr="0">
            <a:normAutofit/>
          </a:bodyPr>
          <a:lstStyle/>
          <a:p>
            <a:pPr algn="ctr" defTabSz="914400">
              <a:lnSpc>
                <a:spcPct val="85000"/>
              </a:lnSpc>
              <a:spcBef>
                <a:spcPct val="0"/>
              </a:spcBef>
              <a:spcAft>
                <a:spcPts val="600"/>
              </a:spcAft>
              <a:buClr>
                <a:srgbClr val="000000"/>
              </a:buClr>
              <a:buSzPts val="3300"/>
            </a:pPr>
            <a:r>
              <a:rPr lang="en-US" sz="4400" spc="-50" dirty="0">
                <a:latin typeface="+mj-lt"/>
                <a:ea typeface="+mj-ea"/>
                <a:cs typeface="+mj-cs"/>
              </a:rPr>
              <a:t>ATP Synthase</a:t>
            </a:r>
          </a:p>
        </p:txBody>
      </p:sp>
      <p:grpSp>
        <p:nvGrpSpPr>
          <p:cNvPr id="9" name="Group 8">
            <a:extLst>
              <a:ext uri="{FF2B5EF4-FFF2-40B4-BE49-F238E27FC236}">
                <a16:creationId xmlns:a16="http://schemas.microsoft.com/office/drawing/2014/main" id="{64877367-0443-457D-B3B7-E4C7D4049B34}"/>
              </a:ext>
            </a:extLst>
          </p:cNvPr>
          <p:cNvGrpSpPr/>
          <p:nvPr/>
        </p:nvGrpSpPr>
        <p:grpSpPr>
          <a:xfrm>
            <a:off x="4024394" y="1625608"/>
            <a:ext cx="1764243" cy="2895411"/>
            <a:chOff x="4329086" y="769056"/>
            <a:chExt cx="1764243" cy="2836895"/>
          </a:xfrm>
        </p:grpSpPr>
        <p:cxnSp>
          <p:nvCxnSpPr>
            <p:cNvPr id="23" name="Straight Connector 22">
              <a:extLst>
                <a:ext uri="{FF2B5EF4-FFF2-40B4-BE49-F238E27FC236}">
                  <a16:creationId xmlns:a16="http://schemas.microsoft.com/office/drawing/2014/main" id="{F929AE13-667A-44D0-B595-039F82DF7C7A}"/>
                </a:ext>
              </a:extLst>
            </p:cNvPr>
            <p:cNvCxnSpPr/>
            <p:nvPr/>
          </p:nvCxnSpPr>
          <p:spPr>
            <a:xfrm>
              <a:off x="4329086" y="769056"/>
              <a:ext cx="37178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EE60055-0C2B-4918-814F-FA9F853E896E}"/>
                </a:ext>
              </a:extLst>
            </p:cNvPr>
            <p:cNvCxnSpPr/>
            <p:nvPr/>
          </p:nvCxnSpPr>
          <p:spPr>
            <a:xfrm>
              <a:off x="4700871" y="769056"/>
              <a:ext cx="0" cy="283689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DDCDB5E-94CB-4465-94C6-51109F0B2EFF}"/>
                </a:ext>
              </a:extLst>
            </p:cNvPr>
            <p:cNvCxnSpPr/>
            <p:nvPr/>
          </p:nvCxnSpPr>
          <p:spPr>
            <a:xfrm>
              <a:off x="4329890" y="3605951"/>
              <a:ext cx="37178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2E07DDB-2181-4B5F-BB96-B68E00E37F9A}"/>
                </a:ext>
              </a:extLst>
            </p:cNvPr>
            <p:cNvCxnSpPr/>
            <p:nvPr/>
          </p:nvCxnSpPr>
          <p:spPr>
            <a:xfrm>
              <a:off x="4713245" y="2187504"/>
              <a:ext cx="23651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1DBA927-08C4-448E-B12E-7E862E0E3BAD}"/>
                </a:ext>
              </a:extLst>
            </p:cNvPr>
            <p:cNvSpPr txBox="1"/>
            <p:nvPr/>
          </p:nvSpPr>
          <p:spPr>
            <a:xfrm>
              <a:off x="5025162" y="1924595"/>
              <a:ext cx="1068167" cy="515033"/>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F₁ motor</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l-GR" b="1" dirty="0">
                  <a:latin typeface="Times New Roman" panose="02020603050405020304" pitchFamily="18" charset="0"/>
                  <a:cs typeface="Times New Roman" panose="02020603050405020304" pitchFamily="18" charset="0"/>
                </a:rPr>
                <a:t>αβγδε</a:t>
              </a:r>
              <a:r>
                <a:rPr lang="en-US" b="1" dirty="0">
                  <a:latin typeface="Times New Roman" panose="02020603050405020304" pitchFamily="18" charset="0"/>
                  <a:cs typeface="Times New Roman" panose="02020603050405020304" pitchFamily="18" charset="0"/>
                </a:rPr>
                <a:t>)</a:t>
              </a:r>
            </a:p>
          </p:txBody>
        </p:sp>
      </p:grpSp>
      <p:grpSp>
        <p:nvGrpSpPr>
          <p:cNvPr id="10" name="Group 9">
            <a:extLst>
              <a:ext uri="{FF2B5EF4-FFF2-40B4-BE49-F238E27FC236}">
                <a16:creationId xmlns:a16="http://schemas.microsoft.com/office/drawing/2014/main" id="{80D736B3-6859-4EA3-BD03-F3D1C074A69E}"/>
              </a:ext>
            </a:extLst>
          </p:cNvPr>
          <p:cNvGrpSpPr/>
          <p:nvPr/>
        </p:nvGrpSpPr>
        <p:grpSpPr>
          <a:xfrm>
            <a:off x="3988828" y="4730023"/>
            <a:ext cx="1797995" cy="1462338"/>
            <a:chOff x="4322496" y="3687186"/>
            <a:chExt cx="1797995" cy="1462338"/>
          </a:xfrm>
        </p:grpSpPr>
        <p:cxnSp>
          <p:nvCxnSpPr>
            <p:cNvPr id="27" name="Straight Connector 26">
              <a:extLst>
                <a:ext uri="{FF2B5EF4-FFF2-40B4-BE49-F238E27FC236}">
                  <a16:creationId xmlns:a16="http://schemas.microsoft.com/office/drawing/2014/main" id="{300F70BA-F60A-494E-AD5C-AC1F40013A86}"/>
                </a:ext>
              </a:extLst>
            </p:cNvPr>
            <p:cNvCxnSpPr>
              <a:cxnSpLocks/>
            </p:cNvCxnSpPr>
            <p:nvPr/>
          </p:nvCxnSpPr>
          <p:spPr>
            <a:xfrm flipV="1">
              <a:off x="4329086" y="3687186"/>
              <a:ext cx="411320" cy="1130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E2DF33B-2958-459E-9165-D9321F57C742}"/>
                </a:ext>
              </a:extLst>
            </p:cNvPr>
            <p:cNvCxnSpPr>
              <a:cxnSpLocks/>
            </p:cNvCxnSpPr>
            <p:nvPr/>
          </p:nvCxnSpPr>
          <p:spPr>
            <a:xfrm>
              <a:off x="4740406" y="3698487"/>
              <a:ext cx="0" cy="143973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E07A738-8F49-450F-A4E2-8B4EF321028A}"/>
                </a:ext>
              </a:extLst>
            </p:cNvPr>
            <p:cNvCxnSpPr/>
            <p:nvPr/>
          </p:nvCxnSpPr>
          <p:spPr>
            <a:xfrm>
              <a:off x="4740406" y="4440959"/>
              <a:ext cx="236518" cy="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B8262C4-7939-408D-967D-CCD59417939E}"/>
                </a:ext>
              </a:extLst>
            </p:cNvPr>
            <p:cNvSpPr txBox="1"/>
            <p:nvPr/>
          </p:nvSpPr>
          <p:spPr>
            <a:xfrm>
              <a:off x="4977727" y="4200854"/>
              <a:ext cx="1142764" cy="646331"/>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F₀ motor (</a:t>
              </a:r>
              <a:r>
                <a:rPr lang="en-US" b="1" i="1" dirty="0" err="1">
                  <a:latin typeface="Times New Roman" panose="02020603050405020304" pitchFamily="18" charset="0"/>
                  <a:cs typeface="Times New Roman" panose="02020603050405020304" pitchFamily="18" charset="0"/>
                </a:rPr>
                <a:t>ab₂c</a:t>
              </a:r>
              <a:r>
                <a:rPr lang="en-US" b="1" i="1" dirty="0">
                  <a:latin typeface="Times New Roman" panose="02020603050405020304" pitchFamily="18" charset="0"/>
                  <a:cs typeface="Times New Roman" panose="02020603050405020304" pitchFamily="18" charset="0"/>
                </a:rPr>
                <a:t>₁₀</a:t>
              </a:r>
              <a:r>
                <a:rPr lang="en-US" b="1" dirty="0">
                  <a:latin typeface="Times New Roman" panose="02020603050405020304" pitchFamily="18" charset="0"/>
                  <a:cs typeface="Times New Roman" panose="02020603050405020304" pitchFamily="18" charset="0"/>
                </a:rPr>
                <a:t>)</a:t>
              </a:r>
            </a:p>
          </p:txBody>
        </p:sp>
        <p:cxnSp>
          <p:nvCxnSpPr>
            <p:cNvPr id="32" name="Straight Connector 31">
              <a:extLst>
                <a:ext uri="{FF2B5EF4-FFF2-40B4-BE49-F238E27FC236}">
                  <a16:creationId xmlns:a16="http://schemas.microsoft.com/office/drawing/2014/main" id="{C5DFEB71-F2EF-4603-AC09-B8FF4101C530}"/>
                </a:ext>
              </a:extLst>
            </p:cNvPr>
            <p:cNvCxnSpPr>
              <a:cxnSpLocks/>
            </p:cNvCxnSpPr>
            <p:nvPr/>
          </p:nvCxnSpPr>
          <p:spPr>
            <a:xfrm flipV="1">
              <a:off x="4322496" y="5138223"/>
              <a:ext cx="411320" cy="11301"/>
            </a:xfrm>
            <a:prstGeom prst="line">
              <a:avLst/>
            </a:prstGeom>
          </p:spPr>
          <p:style>
            <a:lnRef idx="1">
              <a:schemeClr val="dk1"/>
            </a:lnRef>
            <a:fillRef idx="0">
              <a:schemeClr val="dk1"/>
            </a:fillRef>
            <a:effectRef idx="0">
              <a:schemeClr val="dk1"/>
            </a:effectRef>
            <a:fontRef idx="minor">
              <a:schemeClr val="tx1"/>
            </a:fontRef>
          </p:style>
        </p:cxnSp>
      </p:grpSp>
      <p:sp>
        <p:nvSpPr>
          <p:cNvPr id="45" name="TextBox 44">
            <a:extLst>
              <a:ext uri="{FF2B5EF4-FFF2-40B4-BE49-F238E27FC236}">
                <a16:creationId xmlns:a16="http://schemas.microsoft.com/office/drawing/2014/main" id="{D696E19C-69D0-49DC-8857-A1A3EFEBF247}"/>
              </a:ext>
            </a:extLst>
          </p:cNvPr>
          <p:cNvSpPr txBox="1"/>
          <p:nvPr/>
        </p:nvSpPr>
        <p:spPr>
          <a:xfrm>
            <a:off x="249525" y="4451719"/>
            <a:ext cx="1338367" cy="30166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cytoplasm</a:t>
            </a:r>
          </a:p>
        </p:txBody>
      </p:sp>
      <p:sp>
        <p:nvSpPr>
          <p:cNvPr id="46" name="TextBox 45">
            <a:extLst>
              <a:ext uri="{FF2B5EF4-FFF2-40B4-BE49-F238E27FC236}">
                <a16:creationId xmlns:a16="http://schemas.microsoft.com/office/drawing/2014/main" id="{7952B21F-0B2E-40B5-B0D8-2FCE00B36C4B}"/>
              </a:ext>
            </a:extLst>
          </p:cNvPr>
          <p:cNvSpPr txBox="1"/>
          <p:nvPr/>
        </p:nvSpPr>
        <p:spPr>
          <a:xfrm>
            <a:off x="186241" y="5320160"/>
            <a:ext cx="1338367" cy="30166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membrane</a:t>
            </a:r>
          </a:p>
        </p:txBody>
      </p:sp>
      <p:sp>
        <p:nvSpPr>
          <p:cNvPr id="47" name="TextBox 46">
            <a:extLst>
              <a:ext uri="{FF2B5EF4-FFF2-40B4-BE49-F238E27FC236}">
                <a16:creationId xmlns:a16="http://schemas.microsoft.com/office/drawing/2014/main" id="{0E76D4A8-F65F-4C7E-B267-834060982A42}"/>
              </a:ext>
            </a:extLst>
          </p:cNvPr>
          <p:cNvSpPr txBox="1"/>
          <p:nvPr/>
        </p:nvSpPr>
        <p:spPr>
          <a:xfrm>
            <a:off x="241885" y="6159761"/>
            <a:ext cx="1338367" cy="30166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periplasm</a:t>
            </a:r>
          </a:p>
        </p:txBody>
      </p:sp>
      <p:sp>
        <p:nvSpPr>
          <p:cNvPr id="49" name="TextBox 48">
            <a:extLst>
              <a:ext uri="{FF2B5EF4-FFF2-40B4-BE49-F238E27FC236}">
                <a16:creationId xmlns:a16="http://schemas.microsoft.com/office/drawing/2014/main" id="{B33ED7FA-850A-4318-8692-5F7BA83D96E3}"/>
              </a:ext>
            </a:extLst>
          </p:cNvPr>
          <p:cNvSpPr txBox="1"/>
          <p:nvPr/>
        </p:nvSpPr>
        <p:spPr>
          <a:xfrm>
            <a:off x="3078726" y="3244334"/>
            <a:ext cx="6157450" cy="369332"/>
          </a:xfrm>
          <a:prstGeom prst="rect">
            <a:avLst/>
          </a:prstGeom>
          <a:noFill/>
        </p:spPr>
        <p:txBody>
          <a:bodyPr wrap="square">
            <a:spAutoFit/>
          </a:bodyPr>
          <a:lstStyle/>
          <a:p>
            <a:r>
              <a:rPr lang="en-US"/>
              <a:t> </a:t>
            </a:r>
            <a:endParaRPr lang="en-US" dirty="0"/>
          </a:p>
        </p:txBody>
      </p:sp>
      <p:sp>
        <p:nvSpPr>
          <p:cNvPr id="4" name="Text Placeholder 3">
            <a:extLst>
              <a:ext uri="{FF2B5EF4-FFF2-40B4-BE49-F238E27FC236}">
                <a16:creationId xmlns:a16="http://schemas.microsoft.com/office/drawing/2014/main" id="{00270CC8-8D52-4DBB-BD98-99761BE4DAFF}"/>
              </a:ext>
            </a:extLst>
          </p:cNvPr>
          <p:cNvSpPr>
            <a:spLocks noGrp="1"/>
          </p:cNvSpPr>
          <p:nvPr>
            <p:ph type="body" idx="1"/>
          </p:nvPr>
        </p:nvSpPr>
        <p:spPr>
          <a:xfrm>
            <a:off x="6267227" y="1555649"/>
            <a:ext cx="5685025" cy="4595743"/>
          </a:xfrm>
          <a:noFill/>
          <a:ln>
            <a:noFill/>
          </a:ln>
        </p:spPr>
        <p:txBody>
          <a:bodyPr>
            <a:normAutofit/>
          </a:bodyPr>
          <a:lstStyle/>
          <a:p>
            <a:pPr marL="608965" indent="-414655">
              <a:buClrTx/>
              <a:buSzPct val="100000"/>
              <a:buFont typeface="Wingdings" panose="05000000000000000000" pitchFamily="2" charset="2"/>
              <a:buChar char="Ø"/>
            </a:pPr>
            <a:r>
              <a:rPr lang="en-US" sz="2400" dirty="0">
                <a:solidFill>
                  <a:srgbClr val="000000"/>
                </a:solidFill>
                <a:latin typeface="Gill Sans MT"/>
              </a:rPr>
              <a:t>Made up of two nanomotors: </a:t>
            </a:r>
            <a:r>
              <a:rPr lang="en-US" sz="2400" b="1" dirty="0">
                <a:solidFill>
                  <a:srgbClr val="000000"/>
                </a:solidFill>
                <a:latin typeface="Gill Sans MT"/>
                <a:cs typeface="Times New Roman"/>
              </a:rPr>
              <a:t>F₁ and F₀ </a:t>
            </a:r>
            <a:endParaRPr lang="en-US" dirty="0">
              <a:solidFill>
                <a:srgbClr val="000000"/>
              </a:solidFill>
            </a:endParaRPr>
          </a:p>
          <a:p>
            <a:pPr marL="537210" indent="-342900">
              <a:buClrTx/>
              <a:buSzPct val="100000"/>
              <a:buFont typeface="Wingdings" panose="05000000000000000000" pitchFamily="2" charset="2"/>
              <a:buChar char="Ø"/>
            </a:pPr>
            <a:endParaRPr lang="en-US" sz="2400" b="1" dirty="0">
              <a:solidFill>
                <a:srgbClr val="000000"/>
              </a:solidFill>
              <a:latin typeface="Gill Sans MT"/>
              <a:cs typeface="Times New Roman"/>
            </a:endParaRPr>
          </a:p>
          <a:p>
            <a:pPr marL="608965" indent="-414655">
              <a:buClrTx/>
              <a:buSzPct val="100000"/>
              <a:buFont typeface="Wingdings" panose="05000000000000000000" pitchFamily="2" charset="2"/>
              <a:buChar char="Ø"/>
            </a:pPr>
            <a:r>
              <a:rPr lang="en-US" sz="2400" dirty="0">
                <a:solidFill>
                  <a:srgbClr val="000000"/>
                </a:solidFill>
                <a:latin typeface="Gill Sans MT"/>
                <a:cs typeface="Times New Roman"/>
              </a:rPr>
              <a:t>3 subunits in </a:t>
            </a:r>
            <a:r>
              <a:rPr lang="en-US" sz="2400" b="1" dirty="0">
                <a:solidFill>
                  <a:srgbClr val="000000"/>
                </a:solidFill>
                <a:latin typeface="Gill Sans MT"/>
                <a:cs typeface="Times New Roman"/>
              </a:rPr>
              <a:t>F₀ </a:t>
            </a:r>
            <a:r>
              <a:rPr lang="en-US" sz="2400" dirty="0">
                <a:solidFill>
                  <a:srgbClr val="000000"/>
                </a:solidFill>
                <a:latin typeface="Gill Sans MT"/>
                <a:cs typeface="Times New Roman"/>
              </a:rPr>
              <a:t>: a, b, and c </a:t>
            </a:r>
          </a:p>
          <a:p>
            <a:pPr marL="608965" indent="-414655">
              <a:buClrTx/>
              <a:buSzPct val="100000"/>
              <a:buFont typeface="Wingdings" panose="05000000000000000000" pitchFamily="2" charset="2"/>
              <a:buChar char="Ø"/>
            </a:pPr>
            <a:r>
              <a:rPr lang="en-US" sz="2400" dirty="0">
                <a:solidFill>
                  <a:srgbClr val="000000"/>
                </a:solidFill>
                <a:latin typeface="Gill Sans MT"/>
                <a:cs typeface="Times New Roman"/>
              </a:rPr>
              <a:t>5 subunits in </a:t>
            </a:r>
            <a:r>
              <a:rPr lang="en-US" sz="2400" b="1" dirty="0">
                <a:solidFill>
                  <a:srgbClr val="000000"/>
                </a:solidFill>
                <a:latin typeface="Gill Sans MT"/>
                <a:cs typeface="Times New Roman"/>
              </a:rPr>
              <a:t>F₁</a:t>
            </a:r>
            <a:r>
              <a:rPr lang="en-US" sz="2400" dirty="0">
                <a:solidFill>
                  <a:srgbClr val="000000"/>
                </a:solidFill>
                <a:latin typeface="Gill Sans MT"/>
                <a:cs typeface="Times New Roman"/>
              </a:rPr>
              <a:t>: </a:t>
            </a:r>
            <a:r>
              <a:rPr lang="el-GR" sz="2400" dirty="0">
                <a:solidFill>
                  <a:schemeClr val="tx1"/>
                </a:solidFill>
                <a:latin typeface="Times New Roman" panose="02020603050405020304" pitchFamily="18" charset="0"/>
                <a:cs typeface="Times New Roman" panose="02020603050405020304" pitchFamily="18" charset="0"/>
              </a:rPr>
              <a:t>α</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β</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γ</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δ</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ε</a:t>
            </a:r>
            <a:endParaRPr lang="en-US" sz="2400" dirty="0">
              <a:solidFill>
                <a:schemeClr val="tx1"/>
              </a:solidFill>
              <a:latin typeface="Gill Sans MT"/>
              <a:cs typeface="Times New Roman"/>
            </a:endParaRPr>
          </a:p>
          <a:p>
            <a:pPr marL="194310" indent="0">
              <a:buClrTx/>
              <a:buSzPct val="100000"/>
              <a:buNone/>
            </a:pPr>
            <a:endParaRPr lang="en-US" sz="2400" dirty="0">
              <a:solidFill>
                <a:srgbClr val="000000"/>
              </a:solidFill>
              <a:latin typeface="Gill Sans MT"/>
              <a:cs typeface="Times New Roman"/>
            </a:endParaRPr>
          </a:p>
          <a:p>
            <a:pPr marL="608965" indent="-414655">
              <a:buClrTx/>
              <a:buSzPct val="100000"/>
              <a:buFont typeface="Wingdings" panose="05000000000000000000" pitchFamily="2" charset="2"/>
              <a:buChar char="Ø"/>
            </a:pPr>
            <a:r>
              <a:rPr lang="en-US" sz="2400" dirty="0">
                <a:solidFill>
                  <a:srgbClr val="000000"/>
                </a:solidFill>
                <a:latin typeface="Gill Sans MT"/>
                <a:cs typeface="Times New Roman"/>
              </a:rPr>
              <a:t>ATP Synthase is a key molecule in ATP synthesis and hydrolysis. </a:t>
            </a:r>
            <a:endParaRPr lang="en-US" sz="2400" b="1" dirty="0">
              <a:solidFill>
                <a:srgbClr val="000000"/>
              </a:solidFill>
              <a:latin typeface="Gill Sans MT"/>
              <a:cs typeface="Times New Roman"/>
            </a:endParaRPr>
          </a:p>
        </p:txBody>
      </p:sp>
      <p:sp>
        <p:nvSpPr>
          <p:cNvPr id="33" name="TextBox 32">
            <a:extLst>
              <a:ext uri="{FF2B5EF4-FFF2-40B4-BE49-F238E27FC236}">
                <a16:creationId xmlns:a16="http://schemas.microsoft.com/office/drawing/2014/main" id="{5D292859-AA17-4112-A065-6C53D5D24FA0}"/>
              </a:ext>
            </a:extLst>
          </p:cNvPr>
          <p:cNvSpPr txBox="1"/>
          <p:nvPr/>
        </p:nvSpPr>
        <p:spPr>
          <a:xfrm>
            <a:off x="2403376" y="1415972"/>
            <a:ext cx="371785"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δ</a:t>
            </a:r>
            <a:endParaRPr lang="en-US"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FB828400-F7CD-4CBB-BA7F-8DE830639BAF}"/>
              </a:ext>
            </a:extLst>
          </p:cNvPr>
          <p:cNvSpPr txBox="1"/>
          <p:nvPr/>
        </p:nvSpPr>
        <p:spPr>
          <a:xfrm>
            <a:off x="2747459" y="5320160"/>
            <a:ext cx="369876" cy="461665"/>
          </a:xfrm>
          <a:prstGeom prst="rect">
            <a:avLst/>
          </a:prstGeom>
          <a:solidFill>
            <a:srgbClr val="E708E7"/>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a</a:t>
            </a:r>
          </a:p>
        </p:txBody>
      </p:sp>
      <p:sp>
        <p:nvSpPr>
          <p:cNvPr id="36" name="TextBox 35">
            <a:extLst>
              <a:ext uri="{FF2B5EF4-FFF2-40B4-BE49-F238E27FC236}">
                <a16:creationId xmlns:a16="http://schemas.microsoft.com/office/drawing/2014/main" id="{63C8FE35-5249-4177-8D8B-4CB9FD735F8D}"/>
              </a:ext>
            </a:extLst>
          </p:cNvPr>
          <p:cNvSpPr txBox="1"/>
          <p:nvPr/>
        </p:nvSpPr>
        <p:spPr>
          <a:xfrm>
            <a:off x="1928868" y="5383927"/>
            <a:ext cx="369876" cy="461665"/>
          </a:xfrm>
          <a:prstGeom prst="rect">
            <a:avLst/>
          </a:prstGeom>
          <a:solidFill>
            <a:srgbClr val="9A9A9A"/>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c</a:t>
            </a:r>
          </a:p>
        </p:txBody>
      </p:sp>
      <p:sp>
        <p:nvSpPr>
          <p:cNvPr id="37" name="TextBox 36">
            <a:extLst>
              <a:ext uri="{FF2B5EF4-FFF2-40B4-BE49-F238E27FC236}">
                <a16:creationId xmlns:a16="http://schemas.microsoft.com/office/drawing/2014/main" id="{214FE590-84D3-440F-ADA3-3B8D1E4AC02E}"/>
              </a:ext>
            </a:extLst>
          </p:cNvPr>
          <p:cNvSpPr txBox="1"/>
          <p:nvPr/>
        </p:nvSpPr>
        <p:spPr>
          <a:xfrm>
            <a:off x="3419811" y="3785921"/>
            <a:ext cx="369876" cy="461665"/>
          </a:xfrm>
          <a:prstGeom prst="rect">
            <a:avLst/>
          </a:prstGeom>
          <a:solidFill>
            <a:srgbClr val="2CE02C"/>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b</a:t>
            </a:r>
          </a:p>
        </p:txBody>
      </p:sp>
      <p:sp>
        <p:nvSpPr>
          <p:cNvPr id="38" name="TextBox 37">
            <a:extLst>
              <a:ext uri="{FF2B5EF4-FFF2-40B4-BE49-F238E27FC236}">
                <a16:creationId xmlns:a16="http://schemas.microsoft.com/office/drawing/2014/main" id="{078F4F7D-865B-4C60-84CF-6C952FB596BE}"/>
              </a:ext>
            </a:extLst>
          </p:cNvPr>
          <p:cNvSpPr txBox="1"/>
          <p:nvPr/>
        </p:nvSpPr>
        <p:spPr>
          <a:xfrm>
            <a:off x="2481530" y="4256635"/>
            <a:ext cx="369876" cy="461665"/>
          </a:xfrm>
          <a:prstGeom prst="rect">
            <a:avLst/>
          </a:prstGeom>
          <a:solidFill>
            <a:srgbClr val="FE9414"/>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ε</a:t>
            </a:r>
            <a:endParaRPr lang="en-US" sz="2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FF1F3F35-7154-4260-B947-88D5B3F3F442}"/>
              </a:ext>
            </a:extLst>
          </p:cNvPr>
          <p:cNvSpPr txBox="1"/>
          <p:nvPr/>
        </p:nvSpPr>
        <p:spPr>
          <a:xfrm>
            <a:off x="2747459" y="2790409"/>
            <a:ext cx="369876" cy="461665"/>
          </a:xfrm>
          <a:prstGeom prst="rect">
            <a:avLst/>
          </a:prstGeom>
          <a:solidFill>
            <a:srgbClr val="F7C7E5"/>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β</a:t>
            </a:r>
            <a:endParaRPr lang="en-US" sz="2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CEC23332-3B3C-4171-9F6A-CC9A0E35A01B}"/>
              </a:ext>
            </a:extLst>
          </p:cNvPr>
          <p:cNvSpPr txBox="1"/>
          <p:nvPr/>
        </p:nvSpPr>
        <p:spPr>
          <a:xfrm>
            <a:off x="1623231" y="2790409"/>
            <a:ext cx="369876" cy="461665"/>
          </a:xfrm>
          <a:prstGeom prst="rect">
            <a:avLst/>
          </a:prstGeom>
          <a:solidFill>
            <a:srgbClr val="00D3D3"/>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α</a:t>
            </a:r>
            <a:endParaRPr lang="en-US" sz="2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3077070-F4F0-48CE-BBE5-B4F27E081471}"/>
              </a:ext>
            </a:extLst>
          </p:cNvPr>
          <p:cNvSpPr txBox="1"/>
          <p:nvPr/>
        </p:nvSpPr>
        <p:spPr>
          <a:xfrm>
            <a:off x="1649405" y="4220886"/>
            <a:ext cx="313758" cy="461665"/>
          </a:xfrm>
          <a:prstGeom prst="rect">
            <a:avLst/>
          </a:prstGeom>
          <a:solidFill>
            <a:srgbClr val="5555AB"/>
          </a:solidFill>
          <a:ln w="19050">
            <a:noFill/>
          </a:ln>
        </p:spPr>
        <p:txBody>
          <a:bodyPr wrap="square" rtlCol="0">
            <a:spAutoFit/>
          </a:bodyPr>
          <a:lstStyle/>
          <a:p>
            <a:r>
              <a:rPr lang="el-GR" sz="2400" b="1" dirty="0">
                <a:latin typeface="Times New Roman" panose="02020603050405020304" pitchFamily="18" charset="0"/>
                <a:cs typeface="Times New Roman" panose="02020603050405020304" pitchFamily="18" charset="0"/>
              </a:rPr>
              <a:t>γ</a:t>
            </a:r>
            <a:endParaRPr lang="en-US" sz="2400" b="1" dirty="0">
              <a:latin typeface="Times New Roman" panose="02020603050405020304" pitchFamily="18" charset="0"/>
              <a:cs typeface="Times New Roman" panose="02020603050405020304" pitchFamily="18" charset="0"/>
            </a:endParaRPr>
          </a:p>
        </p:txBody>
      </p:sp>
      <p:sp>
        <p:nvSpPr>
          <p:cNvPr id="34" name="Google Shape;186;p20">
            <a:extLst>
              <a:ext uri="{FF2B5EF4-FFF2-40B4-BE49-F238E27FC236}">
                <a16:creationId xmlns:a16="http://schemas.microsoft.com/office/drawing/2014/main" id="{5307741C-6617-433A-BA0D-C9AA59FAFF6B}"/>
              </a:ext>
            </a:extLst>
          </p:cNvPr>
          <p:cNvSpPr txBox="1">
            <a:spLocks/>
          </p:cNvSpPr>
          <p:nvPr/>
        </p:nvSpPr>
        <p:spPr>
          <a:xfrm>
            <a:off x="204885" y="6421166"/>
            <a:ext cx="4768766" cy="473929"/>
          </a:xfrm>
          <a:prstGeom prst="rect">
            <a:avLst/>
          </a:prstGeom>
        </p:spPr>
        <p:txBody>
          <a:bodyPr spcFirstLastPara="1" wrap="square" lIns="121900" tIns="121900" rIns="121900" bIns="121900" anchor="t" anchorCtr="0">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1"/>
              </a:buClr>
              <a:buSzPct val="100000"/>
              <a:buNone/>
            </a:pPr>
            <a:r>
              <a:rPr lang="en-US" sz="1200" dirty="0">
                <a:solidFill>
                  <a:schemeClr val="tx1"/>
                </a:solidFill>
              </a:rPr>
              <a:t>Figure 2. ATP Synthase molecule generated by </a:t>
            </a:r>
            <a:r>
              <a:rPr lang="en-US" sz="1200" dirty="0" err="1">
                <a:solidFill>
                  <a:schemeClr val="tx1"/>
                </a:solidFill>
              </a:rPr>
              <a:t>Pymol</a:t>
            </a:r>
            <a:r>
              <a:rPr lang="en-US" sz="1200" dirty="0">
                <a:solidFill>
                  <a:schemeClr val="tx1"/>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04453-6EB0-4EB0-862D-4CC998CE8ADB}"/>
              </a:ext>
            </a:extLst>
          </p:cNvPr>
          <p:cNvPicPr>
            <a:picLocks noChangeAspect="1"/>
          </p:cNvPicPr>
          <p:nvPr/>
        </p:nvPicPr>
        <p:blipFill>
          <a:blip r:embed="rId5"/>
          <a:stretch>
            <a:fillRect/>
          </a:stretch>
        </p:blipFill>
        <p:spPr>
          <a:xfrm>
            <a:off x="1325968" y="1823402"/>
            <a:ext cx="3533231" cy="4092168"/>
          </a:xfrm>
          <a:prstGeom prst="rect">
            <a:avLst/>
          </a:prstGeom>
        </p:spPr>
      </p:pic>
      <p:sp>
        <p:nvSpPr>
          <p:cNvPr id="2" name="Title 1">
            <a:extLst>
              <a:ext uri="{FF2B5EF4-FFF2-40B4-BE49-F238E27FC236}">
                <a16:creationId xmlns:a16="http://schemas.microsoft.com/office/drawing/2014/main" id="{0A08FB9F-7426-4015-A270-FA0C49BFD5AB}"/>
              </a:ext>
            </a:extLst>
          </p:cNvPr>
          <p:cNvSpPr>
            <a:spLocks noGrp="1"/>
          </p:cNvSpPr>
          <p:nvPr>
            <p:ph type="title"/>
          </p:nvPr>
        </p:nvSpPr>
        <p:spPr>
          <a:xfrm>
            <a:off x="1200442" y="629410"/>
            <a:ext cx="10007600" cy="1033393"/>
          </a:xfrm>
        </p:spPr>
        <p:txBody>
          <a:bodyPr/>
          <a:lstStyle/>
          <a:p>
            <a:pPr algn="ctr"/>
            <a:r>
              <a:rPr lang="en-US" dirty="0">
                <a:solidFill>
                  <a:schemeClr val="tx1"/>
                </a:solidFill>
              </a:rPr>
              <a:t>How does ATP Synthase Work?</a:t>
            </a:r>
          </a:p>
        </p:txBody>
      </p:sp>
      <p:pic>
        <p:nvPicPr>
          <p:cNvPr id="148" name="#2_FOF1_fancy (1).avi">
            <a:hlinkClick r:id="" action="ppaction://media"/>
            <a:extLst>
              <a:ext uri="{FF2B5EF4-FFF2-40B4-BE49-F238E27FC236}">
                <a16:creationId xmlns:a16="http://schemas.microsoft.com/office/drawing/2014/main" id="{90B9B96C-30F0-404C-80C8-2DB2AE60CA1D}"/>
              </a:ext>
            </a:extLst>
          </p:cNvPr>
          <p:cNvPicPr>
            <a:picLocks noChangeAspect="1"/>
          </p:cNvPicPr>
          <p:nvPr>
            <a:videoFile r:link="rId1"/>
            <p:extLst>
              <p:ext uri="{DAA4B4D4-6D71-4841-9C94-3DE7FCFB9230}">
                <p14:media xmlns:p14="http://schemas.microsoft.com/office/powerpoint/2010/main" r:embed="rId2">
                  <p14:trim st="3683.4368" end="58408.784"/>
                </p14:media>
              </p:ext>
            </p:extLst>
          </p:nvPr>
        </p:nvPicPr>
        <p:blipFill>
          <a:blip r:embed="rId6"/>
          <a:stretch>
            <a:fillRect/>
          </a:stretch>
        </p:blipFill>
        <p:spPr>
          <a:xfrm>
            <a:off x="6450948" y="1979378"/>
            <a:ext cx="5456223" cy="4092168"/>
          </a:xfrm>
          <a:prstGeom prst="rect">
            <a:avLst/>
          </a:prstGeom>
        </p:spPr>
      </p:pic>
      <p:grpSp>
        <p:nvGrpSpPr>
          <p:cNvPr id="4" name="Group 3">
            <a:extLst>
              <a:ext uri="{FF2B5EF4-FFF2-40B4-BE49-F238E27FC236}">
                <a16:creationId xmlns:a16="http://schemas.microsoft.com/office/drawing/2014/main" id="{CE67FD8A-C18C-4238-9603-BFCA0CB5D413}"/>
              </a:ext>
            </a:extLst>
          </p:cNvPr>
          <p:cNvGrpSpPr/>
          <p:nvPr/>
        </p:nvGrpSpPr>
        <p:grpSpPr>
          <a:xfrm>
            <a:off x="252222" y="1956798"/>
            <a:ext cx="6062218" cy="4092168"/>
            <a:chOff x="970841" y="1043024"/>
            <a:chExt cx="6263190" cy="5431528"/>
          </a:xfrm>
        </p:grpSpPr>
        <p:grpSp>
          <p:nvGrpSpPr>
            <p:cNvPr id="5" name="Group 4">
              <a:extLst>
                <a:ext uri="{FF2B5EF4-FFF2-40B4-BE49-F238E27FC236}">
                  <a16:creationId xmlns:a16="http://schemas.microsoft.com/office/drawing/2014/main" id="{56A05B93-CD6D-497E-99D2-07BEF6CC7ECD}"/>
                </a:ext>
              </a:extLst>
            </p:cNvPr>
            <p:cNvGrpSpPr/>
            <p:nvPr/>
          </p:nvGrpSpPr>
          <p:grpSpPr>
            <a:xfrm>
              <a:off x="4193960" y="5335827"/>
              <a:ext cx="1541686" cy="839834"/>
              <a:chOff x="4193961" y="5335821"/>
              <a:chExt cx="1541686" cy="839833"/>
            </a:xfrm>
          </p:grpSpPr>
          <p:grpSp>
            <p:nvGrpSpPr>
              <p:cNvPr id="120" name="Group 119">
                <a:extLst>
                  <a:ext uri="{FF2B5EF4-FFF2-40B4-BE49-F238E27FC236}">
                    <a16:creationId xmlns:a16="http://schemas.microsoft.com/office/drawing/2014/main" id="{B9781C07-7F6E-4464-A348-D2F5942925DA}"/>
                  </a:ext>
                </a:extLst>
              </p:cNvPr>
              <p:cNvGrpSpPr/>
              <p:nvPr/>
            </p:nvGrpSpPr>
            <p:grpSpPr>
              <a:xfrm rot="10800000">
                <a:off x="5539863" y="5342840"/>
                <a:ext cx="195784" cy="832814"/>
                <a:chOff x="1087106" y="4414142"/>
                <a:chExt cx="195784" cy="832814"/>
              </a:xfrm>
            </p:grpSpPr>
            <p:sp>
              <p:nvSpPr>
                <p:cNvPr id="145" name="Oval 144">
                  <a:extLst>
                    <a:ext uri="{FF2B5EF4-FFF2-40B4-BE49-F238E27FC236}">
                      <a16:creationId xmlns:a16="http://schemas.microsoft.com/office/drawing/2014/main" id="{CA1331F2-B3B7-44C5-BFFB-3FE18846A674}"/>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46" name="Straight Connector 145">
                  <a:extLst>
                    <a:ext uri="{FF2B5EF4-FFF2-40B4-BE49-F238E27FC236}">
                      <a16:creationId xmlns:a16="http://schemas.microsoft.com/office/drawing/2014/main" id="{58DAFE38-64EF-441A-8898-65AB3F208F39}"/>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CE442F7-E1F7-4C1B-A1D5-637869AE1D46}"/>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0CFBE27-B749-4105-8A85-5F0A1F303B93}"/>
                  </a:ext>
                </a:extLst>
              </p:cNvPr>
              <p:cNvGrpSpPr/>
              <p:nvPr/>
            </p:nvGrpSpPr>
            <p:grpSpPr>
              <a:xfrm rot="10800000">
                <a:off x="4642201" y="5342840"/>
                <a:ext cx="195784" cy="832814"/>
                <a:chOff x="1087106" y="4414142"/>
                <a:chExt cx="195784" cy="832814"/>
              </a:xfrm>
            </p:grpSpPr>
            <p:sp>
              <p:nvSpPr>
                <p:cNvPr id="142" name="Oval 141">
                  <a:extLst>
                    <a:ext uri="{FF2B5EF4-FFF2-40B4-BE49-F238E27FC236}">
                      <a16:creationId xmlns:a16="http://schemas.microsoft.com/office/drawing/2014/main" id="{431A81E6-72DC-4F1A-9C9F-7711E7D81018}"/>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43" name="Straight Connector 142">
                  <a:extLst>
                    <a:ext uri="{FF2B5EF4-FFF2-40B4-BE49-F238E27FC236}">
                      <a16:creationId xmlns:a16="http://schemas.microsoft.com/office/drawing/2014/main" id="{23010403-8514-4CC9-93E6-7AD08D16F689}"/>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95F61F4-852A-48C7-B11D-4D3F9896339D}"/>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FE5254B6-4974-469F-816E-CB5BCA91531A}"/>
                  </a:ext>
                </a:extLst>
              </p:cNvPr>
              <p:cNvGrpSpPr/>
              <p:nvPr/>
            </p:nvGrpSpPr>
            <p:grpSpPr>
              <a:xfrm rot="10800000">
                <a:off x="4861731" y="5335821"/>
                <a:ext cx="195784" cy="832814"/>
                <a:chOff x="1087106" y="4414142"/>
                <a:chExt cx="195784" cy="832814"/>
              </a:xfrm>
            </p:grpSpPr>
            <p:sp>
              <p:nvSpPr>
                <p:cNvPr id="139" name="Oval 138">
                  <a:extLst>
                    <a:ext uri="{FF2B5EF4-FFF2-40B4-BE49-F238E27FC236}">
                      <a16:creationId xmlns:a16="http://schemas.microsoft.com/office/drawing/2014/main" id="{113E50D6-1523-4137-81F2-74D54BA04288}"/>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40" name="Straight Connector 139">
                  <a:extLst>
                    <a:ext uri="{FF2B5EF4-FFF2-40B4-BE49-F238E27FC236}">
                      <a16:creationId xmlns:a16="http://schemas.microsoft.com/office/drawing/2014/main" id="{CC93B0A1-2B3E-4317-A2CB-F4FD031DA5F9}"/>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CDBAB25-6A5E-4CB3-A02D-8DC0F1310472}"/>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E407FA8F-5059-4926-9C77-CE21D0283DEB}"/>
                  </a:ext>
                </a:extLst>
              </p:cNvPr>
              <p:cNvGrpSpPr/>
              <p:nvPr/>
            </p:nvGrpSpPr>
            <p:grpSpPr>
              <a:xfrm rot="10800000">
                <a:off x="5084272" y="5337738"/>
                <a:ext cx="195784" cy="832814"/>
                <a:chOff x="1087106" y="4414142"/>
                <a:chExt cx="195784" cy="832814"/>
              </a:xfrm>
            </p:grpSpPr>
            <p:sp>
              <p:nvSpPr>
                <p:cNvPr id="136" name="Oval 135">
                  <a:extLst>
                    <a:ext uri="{FF2B5EF4-FFF2-40B4-BE49-F238E27FC236}">
                      <a16:creationId xmlns:a16="http://schemas.microsoft.com/office/drawing/2014/main" id="{AF56EBF2-E0EA-40C6-A38D-647DD4140E36}"/>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35ADAC9C-6566-4173-B8D4-693741C934ED}"/>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600E53D-AE2B-4B1E-91F1-5DB9A3F2233A}"/>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5015F98F-2307-4BBE-9D40-EE691FD59E4D}"/>
                  </a:ext>
                </a:extLst>
              </p:cNvPr>
              <p:cNvGrpSpPr/>
              <p:nvPr/>
            </p:nvGrpSpPr>
            <p:grpSpPr>
              <a:xfrm rot="10800000">
                <a:off x="5317322" y="5342840"/>
                <a:ext cx="195784" cy="832814"/>
                <a:chOff x="1087106" y="4414142"/>
                <a:chExt cx="195784" cy="832814"/>
              </a:xfrm>
            </p:grpSpPr>
            <p:sp>
              <p:nvSpPr>
                <p:cNvPr id="133" name="Oval 132">
                  <a:extLst>
                    <a:ext uri="{FF2B5EF4-FFF2-40B4-BE49-F238E27FC236}">
                      <a16:creationId xmlns:a16="http://schemas.microsoft.com/office/drawing/2014/main" id="{2974D1CB-46A7-43BF-8A9B-661208F660CA}"/>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4" name="Straight Connector 133">
                  <a:extLst>
                    <a:ext uri="{FF2B5EF4-FFF2-40B4-BE49-F238E27FC236}">
                      <a16:creationId xmlns:a16="http://schemas.microsoft.com/office/drawing/2014/main" id="{AC1F9390-7933-4E81-B489-4F0C3079CE20}"/>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B036161-C000-43C2-B72F-8F4F3DBB333A}"/>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900D7844-75B6-4CCC-8899-58158E2FEAF9}"/>
                  </a:ext>
                </a:extLst>
              </p:cNvPr>
              <p:cNvGrpSpPr/>
              <p:nvPr/>
            </p:nvGrpSpPr>
            <p:grpSpPr>
              <a:xfrm rot="10800000">
                <a:off x="4193961" y="5342840"/>
                <a:ext cx="195784" cy="832814"/>
                <a:chOff x="1087106" y="4414142"/>
                <a:chExt cx="195784" cy="832814"/>
              </a:xfrm>
            </p:grpSpPr>
            <p:sp>
              <p:nvSpPr>
                <p:cNvPr id="130" name="Oval 129">
                  <a:extLst>
                    <a:ext uri="{FF2B5EF4-FFF2-40B4-BE49-F238E27FC236}">
                      <a16:creationId xmlns:a16="http://schemas.microsoft.com/office/drawing/2014/main" id="{C3BBB0D1-A0DF-4DE0-ADDB-1891904DC89C}"/>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Straight Connector 130">
                  <a:extLst>
                    <a:ext uri="{FF2B5EF4-FFF2-40B4-BE49-F238E27FC236}">
                      <a16:creationId xmlns:a16="http://schemas.microsoft.com/office/drawing/2014/main" id="{1592A434-2F3A-4D00-9385-04087E0B7B13}"/>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6AB2DF2-5967-44CB-80B0-128A75E73A15}"/>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D7D4412-6610-4A5F-8C15-AC91D307B093}"/>
                  </a:ext>
                </a:extLst>
              </p:cNvPr>
              <p:cNvGrpSpPr/>
              <p:nvPr/>
            </p:nvGrpSpPr>
            <p:grpSpPr>
              <a:xfrm rot="10800000">
                <a:off x="4413491" y="5335821"/>
                <a:ext cx="195784" cy="832814"/>
                <a:chOff x="1087106" y="4414142"/>
                <a:chExt cx="195784" cy="832814"/>
              </a:xfrm>
            </p:grpSpPr>
            <p:cxnSp>
              <p:nvCxnSpPr>
                <p:cNvPr id="129" name="Straight Connector 128">
                  <a:extLst>
                    <a:ext uri="{FF2B5EF4-FFF2-40B4-BE49-F238E27FC236}">
                      <a16:creationId xmlns:a16="http://schemas.microsoft.com/office/drawing/2014/main" id="{61F30876-B0F0-45C5-A563-4667EB3E6F63}"/>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994B5575-8727-4FC0-AE93-A86D376302B9}"/>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A9223B25-9A4F-469D-9F39-AA51440E88FC}"/>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F55251D0-ABFB-40A4-AAFF-D02EEEDFB8AD}"/>
                </a:ext>
              </a:extLst>
            </p:cNvPr>
            <p:cNvGrpSpPr/>
            <p:nvPr/>
          </p:nvGrpSpPr>
          <p:grpSpPr>
            <a:xfrm>
              <a:off x="5310738" y="4456984"/>
              <a:ext cx="195784" cy="832814"/>
              <a:chOff x="1087106" y="4414142"/>
              <a:chExt cx="195784" cy="832814"/>
            </a:xfrm>
          </p:grpSpPr>
          <p:sp>
            <p:nvSpPr>
              <p:cNvPr id="117" name="Oval 116">
                <a:extLst>
                  <a:ext uri="{FF2B5EF4-FFF2-40B4-BE49-F238E27FC236}">
                    <a16:creationId xmlns:a16="http://schemas.microsoft.com/office/drawing/2014/main" id="{C1E67894-2676-48C3-B718-13E7C3DA8005}"/>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ED4D9465-17C9-44DC-8A04-F7763BC6553B}"/>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826C455-AE77-4183-B9AF-B149647A162E}"/>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68BA16E-9E7D-4EAE-AD91-00026864E3BC}"/>
                </a:ext>
              </a:extLst>
            </p:cNvPr>
            <p:cNvGrpSpPr/>
            <p:nvPr/>
          </p:nvGrpSpPr>
          <p:grpSpPr>
            <a:xfrm>
              <a:off x="5530268" y="4449966"/>
              <a:ext cx="195784" cy="832814"/>
              <a:chOff x="1087106" y="4414142"/>
              <a:chExt cx="195784" cy="832814"/>
            </a:xfrm>
          </p:grpSpPr>
          <p:sp>
            <p:nvSpPr>
              <p:cNvPr id="114" name="Oval 113">
                <a:extLst>
                  <a:ext uri="{FF2B5EF4-FFF2-40B4-BE49-F238E27FC236}">
                    <a16:creationId xmlns:a16="http://schemas.microsoft.com/office/drawing/2014/main" id="{36633AB4-1251-4AAC-B3D8-1D05E179A016}"/>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15" name="Straight Connector 114">
                <a:extLst>
                  <a:ext uri="{FF2B5EF4-FFF2-40B4-BE49-F238E27FC236}">
                    <a16:creationId xmlns:a16="http://schemas.microsoft.com/office/drawing/2014/main" id="{5A026D66-EAAF-41ED-B4BD-C68C036E8D81}"/>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E96128A-6937-4EC7-98B8-3BE45EE4AE07}"/>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127652E-ADEC-427C-98A9-7AC78B7DDBD9}"/>
                </a:ext>
              </a:extLst>
            </p:cNvPr>
            <p:cNvGrpSpPr/>
            <p:nvPr/>
          </p:nvGrpSpPr>
          <p:grpSpPr>
            <a:xfrm>
              <a:off x="5091186" y="4464003"/>
              <a:ext cx="195784" cy="832814"/>
              <a:chOff x="1087106" y="4414142"/>
              <a:chExt cx="195784" cy="832814"/>
            </a:xfrm>
          </p:grpSpPr>
          <p:sp>
            <p:nvSpPr>
              <p:cNvPr id="111" name="Oval 110">
                <a:extLst>
                  <a:ext uri="{FF2B5EF4-FFF2-40B4-BE49-F238E27FC236}">
                    <a16:creationId xmlns:a16="http://schemas.microsoft.com/office/drawing/2014/main" id="{773616F3-5C88-435E-BB00-D27B6C2E86F2}"/>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67E88B86-7D4E-4793-9D34-01407C635A9E}"/>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7346CB2-9B39-4012-B233-29701E79BA31}"/>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86140D9-3B09-45DB-AFE2-5A7F0BE8C4FD}"/>
                </a:ext>
              </a:extLst>
            </p:cNvPr>
            <p:cNvGrpSpPr/>
            <p:nvPr/>
          </p:nvGrpSpPr>
          <p:grpSpPr>
            <a:xfrm>
              <a:off x="4193523" y="4464003"/>
              <a:ext cx="195784" cy="832814"/>
              <a:chOff x="1087106" y="4414142"/>
              <a:chExt cx="195784" cy="832814"/>
            </a:xfrm>
          </p:grpSpPr>
          <p:sp>
            <p:nvSpPr>
              <p:cNvPr id="108" name="Oval 107">
                <a:extLst>
                  <a:ext uri="{FF2B5EF4-FFF2-40B4-BE49-F238E27FC236}">
                    <a16:creationId xmlns:a16="http://schemas.microsoft.com/office/drawing/2014/main" id="{44045D4B-1BA9-40D4-9E23-0CF663966A85}"/>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9" name="Straight Connector 108">
                <a:extLst>
                  <a:ext uri="{FF2B5EF4-FFF2-40B4-BE49-F238E27FC236}">
                    <a16:creationId xmlns:a16="http://schemas.microsoft.com/office/drawing/2014/main" id="{532D0268-4100-4D4D-8799-6C1FE8E0738B}"/>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B5A7FB6-C378-4D21-9D45-9B024EB39EA6}"/>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2623FB7-F4FA-4674-9486-068D70CB3F93}"/>
                </a:ext>
              </a:extLst>
            </p:cNvPr>
            <p:cNvGrpSpPr/>
            <p:nvPr/>
          </p:nvGrpSpPr>
          <p:grpSpPr>
            <a:xfrm>
              <a:off x="4413053" y="4456984"/>
              <a:ext cx="195784" cy="832814"/>
              <a:chOff x="1087106" y="4414142"/>
              <a:chExt cx="195784" cy="832814"/>
            </a:xfrm>
          </p:grpSpPr>
          <p:sp>
            <p:nvSpPr>
              <p:cNvPr id="105" name="Oval 104">
                <a:extLst>
                  <a:ext uri="{FF2B5EF4-FFF2-40B4-BE49-F238E27FC236}">
                    <a16:creationId xmlns:a16="http://schemas.microsoft.com/office/drawing/2014/main" id="{B5168EB9-5756-4661-9D16-577449D24226}"/>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6" name="Straight Connector 105">
                <a:extLst>
                  <a:ext uri="{FF2B5EF4-FFF2-40B4-BE49-F238E27FC236}">
                    <a16:creationId xmlns:a16="http://schemas.microsoft.com/office/drawing/2014/main" id="{C6D9D801-0FF8-46FB-ABA1-E7CC5C667EEE}"/>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67976A3-66B5-412E-BF13-2F4EC1A14E94}"/>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3A4CF1D-553E-4A60-9DA1-DC538FA465EA}"/>
                </a:ext>
              </a:extLst>
            </p:cNvPr>
            <p:cNvGrpSpPr/>
            <p:nvPr/>
          </p:nvGrpSpPr>
          <p:grpSpPr>
            <a:xfrm>
              <a:off x="4635594" y="4458901"/>
              <a:ext cx="195784" cy="832814"/>
              <a:chOff x="1087106" y="4414142"/>
              <a:chExt cx="195784" cy="832814"/>
            </a:xfrm>
          </p:grpSpPr>
          <p:sp>
            <p:nvSpPr>
              <p:cNvPr id="102" name="Oval 101">
                <a:extLst>
                  <a:ext uri="{FF2B5EF4-FFF2-40B4-BE49-F238E27FC236}">
                    <a16:creationId xmlns:a16="http://schemas.microsoft.com/office/drawing/2014/main" id="{CFA25314-60C4-4AB7-93F7-191711066105}"/>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3" name="Straight Connector 102">
                <a:extLst>
                  <a:ext uri="{FF2B5EF4-FFF2-40B4-BE49-F238E27FC236}">
                    <a16:creationId xmlns:a16="http://schemas.microsoft.com/office/drawing/2014/main" id="{BBB07936-3D74-43C5-A843-EA3D46B19FA7}"/>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D000753-C60A-46CE-90AB-AF16F0685222}"/>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7E008AC-3420-405D-B2FC-19BC68E3B79F}"/>
                </a:ext>
              </a:extLst>
            </p:cNvPr>
            <p:cNvGrpSpPr/>
            <p:nvPr/>
          </p:nvGrpSpPr>
          <p:grpSpPr>
            <a:xfrm>
              <a:off x="4868645" y="4464003"/>
              <a:ext cx="195784" cy="832814"/>
              <a:chOff x="1087106" y="4414142"/>
              <a:chExt cx="195784" cy="832814"/>
            </a:xfrm>
          </p:grpSpPr>
          <p:sp>
            <p:nvSpPr>
              <p:cNvPr id="99" name="Oval 98">
                <a:extLst>
                  <a:ext uri="{FF2B5EF4-FFF2-40B4-BE49-F238E27FC236}">
                    <a16:creationId xmlns:a16="http://schemas.microsoft.com/office/drawing/2014/main" id="{8C42BAF5-E3B5-48E2-A3AC-4729C3EE2804}"/>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5BECEFBD-8C5E-4AA5-9F08-6558B0AFA3D2}"/>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0862F4-D854-40A6-96DE-E5AC966FEF4D}"/>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C8C34BC-EF16-4429-B7E2-BBA4C5EA9A03}"/>
                </a:ext>
              </a:extLst>
            </p:cNvPr>
            <p:cNvSpPr txBox="1"/>
            <p:nvPr/>
          </p:nvSpPr>
          <p:spPr>
            <a:xfrm>
              <a:off x="4856018" y="5122044"/>
              <a:ext cx="382138" cy="369331"/>
            </a:xfrm>
            <a:prstGeom prst="rect">
              <a:avLst/>
            </a:prstGeom>
            <a:solidFill>
              <a:srgbClr val="FF3CDB"/>
            </a:solidFill>
          </p:spPr>
          <p:txBody>
            <a:bodyPr wrap="square" rtlCol="0">
              <a:spAutoFit/>
            </a:bodyPr>
            <a:lstStyle/>
            <a:p>
              <a:r>
                <a:rPr lang="en-US" b="1"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D01583BF-FFED-4907-90B0-36416409216D}"/>
                </a:ext>
              </a:extLst>
            </p:cNvPr>
            <p:cNvSpPr txBox="1"/>
            <p:nvPr/>
          </p:nvSpPr>
          <p:spPr>
            <a:xfrm>
              <a:off x="3000367" y="5295337"/>
              <a:ext cx="38213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sp>
          <p:nvSpPr>
            <p:cNvPr id="16" name="TextBox 15">
              <a:extLst>
                <a:ext uri="{FF2B5EF4-FFF2-40B4-BE49-F238E27FC236}">
                  <a16:creationId xmlns:a16="http://schemas.microsoft.com/office/drawing/2014/main" id="{D78EB536-7B25-4EA3-AAE8-48937BA360C7}"/>
                </a:ext>
              </a:extLst>
            </p:cNvPr>
            <p:cNvSpPr txBox="1"/>
            <p:nvPr/>
          </p:nvSpPr>
          <p:spPr>
            <a:xfrm>
              <a:off x="3379571" y="5314088"/>
              <a:ext cx="38213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sp>
          <p:nvSpPr>
            <p:cNvPr id="17" name="TextBox 16">
              <a:extLst>
                <a:ext uri="{FF2B5EF4-FFF2-40B4-BE49-F238E27FC236}">
                  <a16:creationId xmlns:a16="http://schemas.microsoft.com/office/drawing/2014/main" id="{FA594993-9095-4F49-B958-51BE5C231068}"/>
                </a:ext>
              </a:extLst>
            </p:cNvPr>
            <p:cNvSpPr txBox="1"/>
            <p:nvPr/>
          </p:nvSpPr>
          <p:spPr>
            <a:xfrm>
              <a:off x="3769733" y="5315224"/>
              <a:ext cx="38213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sp>
          <p:nvSpPr>
            <p:cNvPr id="18" name="TextBox 17">
              <a:extLst>
                <a:ext uri="{FF2B5EF4-FFF2-40B4-BE49-F238E27FC236}">
                  <a16:creationId xmlns:a16="http://schemas.microsoft.com/office/drawing/2014/main" id="{B27FAA13-9E8A-4A79-98A2-7100839CA561}"/>
                </a:ext>
              </a:extLst>
            </p:cNvPr>
            <p:cNvSpPr txBox="1"/>
            <p:nvPr/>
          </p:nvSpPr>
          <p:spPr>
            <a:xfrm>
              <a:off x="2512708" y="5276587"/>
              <a:ext cx="38213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sp>
          <p:nvSpPr>
            <p:cNvPr id="19" name="TextBox 18">
              <a:extLst>
                <a:ext uri="{FF2B5EF4-FFF2-40B4-BE49-F238E27FC236}">
                  <a16:creationId xmlns:a16="http://schemas.microsoft.com/office/drawing/2014/main" id="{8295DE1E-3360-4B7A-AD6E-E2822D6484A3}"/>
                </a:ext>
              </a:extLst>
            </p:cNvPr>
            <p:cNvSpPr txBox="1"/>
            <p:nvPr/>
          </p:nvSpPr>
          <p:spPr>
            <a:xfrm>
              <a:off x="2711801" y="5276587"/>
              <a:ext cx="38213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sp>
          <p:nvSpPr>
            <p:cNvPr id="20" name="TextBox 19">
              <a:extLst>
                <a:ext uri="{FF2B5EF4-FFF2-40B4-BE49-F238E27FC236}">
                  <a16:creationId xmlns:a16="http://schemas.microsoft.com/office/drawing/2014/main" id="{14642C86-719C-4454-A82B-27659872B958}"/>
                </a:ext>
              </a:extLst>
            </p:cNvPr>
            <p:cNvSpPr txBox="1"/>
            <p:nvPr/>
          </p:nvSpPr>
          <p:spPr>
            <a:xfrm>
              <a:off x="4640309" y="3184549"/>
              <a:ext cx="382138"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21" name="TextBox 20">
              <a:extLst>
                <a:ext uri="{FF2B5EF4-FFF2-40B4-BE49-F238E27FC236}">
                  <a16:creationId xmlns:a16="http://schemas.microsoft.com/office/drawing/2014/main" id="{D57ED7F9-295D-40B9-968E-202884C94F2C}"/>
                </a:ext>
              </a:extLst>
            </p:cNvPr>
            <p:cNvSpPr txBox="1"/>
            <p:nvPr/>
          </p:nvSpPr>
          <p:spPr>
            <a:xfrm>
              <a:off x="3075554" y="3965847"/>
              <a:ext cx="382138" cy="369331"/>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ε</a:t>
              </a:r>
              <a:endParaRPr lang="en-US"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206C973-8EFC-4818-B576-E9AB67DC85F8}"/>
                </a:ext>
              </a:extLst>
            </p:cNvPr>
            <p:cNvSpPr txBox="1"/>
            <p:nvPr/>
          </p:nvSpPr>
          <p:spPr>
            <a:xfrm>
              <a:off x="3896090" y="2273122"/>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β</a:t>
              </a:r>
              <a:endParaRPr lang="en-US"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0C29DA3-059B-4017-96C7-25B8A6D2602E}"/>
                </a:ext>
              </a:extLst>
            </p:cNvPr>
            <p:cNvSpPr txBox="1"/>
            <p:nvPr/>
          </p:nvSpPr>
          <p:spPr>
            <a:xfrm>
              <a:off x="3255100" y="3402614"/>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γ</a:t>
              </a:r>
              <a:endParaRPr lang="en-US"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1D7B823-6F5B-42A4-955A-08E6FB29D142}"/>
                </a:ext>
              </a:extLst>
            </p:cNvPr>
            <p:cNvSpPr txBox="1"/>
            <p:nvPr/>
          </p:nvSpPr>
          <p:spPr>
            <a:xfrm>
              <a:off x="3188501" y="2262212"/>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α</a:t>
              </a:r>
              <a:endParaRPr lang="en-US"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51AA5D0-D5E0-4CDA-BD4B-C079018E687F}"/>
                </a:ext>
              </a:extLst>
            </p:cNvPr>
            <p:cNvSpPr txBox="1"/>
            <p:nvPr/>
          </p:nvSpPr>
          <p:spPr>
            <a:xfrm>
              <a:off x="2554659" y="2273122"/>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β</a:t>
              </a:r>
              <a:endParaRPr lang="en-US"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DB9AC34-A429-4642-87F9-1894F9ECEF74}"/>
                </a:ext>
              </a:extLst>
            </p:cNvPr>
            <p:cNvSpPr txBox="1"/>
            <p:nvPr/>
          </p:nvSpPr>
          <p:spPr>
            <a:xfrm>
              <a:off x="2073770" y="2074530"/>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α</a:t>
              </a:r>
              <a:endParaRPr lang="en-US"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A4D696-697C-4913-BC42-0E99F818E2D8}"/>
                </a:ext>
              </a:extLst>
            </p:cNvPr>
            <p:cNvSpPr txBox="1"/>
            <p:nvPr/>
          </p:nvSpPr>
          <p:spPr>
            <a:xfrm>
              <a:off x="3830804" y="1043024"/>
              <a:ext cx="382138"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δ</a:t>
              </a:r>
              <a:endParaRPr lang="en-US"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248241B6-5ECC-419A-A8DE-E29003795191}"/>
                </a:ext>
              </a:extLst>
            </p:cNvPr>
            <p:cNvGrpSpPr/>
            <p:nvPr/>
          </p:nvGrpSpPr>
          <p:grpSpPr>
            <a:xfrm>
              <a:off x="5467843" y="1043024"/>
              <a:ext cx="642776" cy="3473304"/>
              <a:chOff x="5224208" y="1043022"/>
              <a:chExt cx="642776" cy="3473300"/>
            </a:xfrm>
          </p:grpSpPr>
          <p:cxnSp>
            <p:nvCxnSpPr>
              <p:cNvPr id="96" name="Straight Connector 95">
                <a:extLst>
                  <a:ext uri="{FF2B5EF4-FFF2-40B4-BE49-F238E27FC236}">
                    <a16:creationId xmlns:a16="http://schemas.microsoft.com/office/drawing/2014/main" id="{5EC0D812-904C-4AE8-AAFB-70F567E20809}"/>
                  </a:ext>
                </a:extLst>
              </p:cNvPr>
              <p:cNvCxnSpPr/>
              <p:nvPr/>
            </p:nvCxnSpPr>
            <p:spPr>
              <a:xfrm>
                <a:off x="5609230" y="1043022"/>
                <a:ext cx="0" cy="3473300"/>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6F05E8F-EC82-4AC7-9D4A-63A5C6479612}"/>
                  </a:ext>
                </a:extLst>
              </p:cNvPr>
              <p:cNvCxnSpPr/>
              <p:nvPr/>
            </p:nvCxnSpPr>
            <p:spPr>
              <a:xfrm>
                <a:off x="5224208" y="1043022"/>
                <a:ext cx="385022" cy="0"/>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49B42A5-4763-447F-AABB-67D8EBB4D310}"/>
                  </a:ext>
                </a:extLst>
              </p:cNvPr>
              <p:cNvCxnSpPr/>
              <p:nvPr/>
            </p:nvCxnSpPr>
            <p:spPr>
              <a:xfrm>
                <a:off x="5225041" y="4516322"/>
                <a:ext cx="385022" cy="0"/>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E75E743-A0E3-419A-96B2-4E54918B956B}"/>
                  </a:ext>
                </a:extLst>
              </p:cNvPr>
              <p:cNvCxnSpPr/>
              <p:nvPr/>
            </p:nvCxnSpPr>
            <p:spPr>
              <a:xfrm>
                <a:off x="5622045" y="2779672"/>
                <a:ext cx="244939" cy="0"/>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79B926F4-2A6C-42F2-B56B-4649A0DF752D}"/>
                </a:ext>
              </a:extLst>
            </p:cNvPr>
            <p:cNvGrpSpPr/>
            <p:nvPr/>
          </p:nvGrpSpPr>
          <p:grpSpPr>
            <a:xfrm>
              <a:off x="5467843" y="4615786"/>
              <a:ext cx="670904" cy="1776553"/>
              <a:chOff x="5441019" y="4626591"/>
              <a:chExt cx="670904" cy="1752285"/>
            </a:xfrm>
          </p:grpSpPr>
          <p:cxnSp>
            <p:nvCxnSpPr>
              <p:cNvPr id="92" name="Straight Connector 91">
                <a:extLst>
                  <a:ext uri="{FF2B5EF4-FFF2-40B4-BE49-F238E27FC236}">
                    <a16:creationId xmlns:a16="http://schemas.microsoft.com/office/drawing/2014/main" id="{CE4A7D70-3D96-4E1D-AA2D-03D144ADFB17}"/>
                  </a:ext>
                </a:extLst>
              </p:cNvPr>
              <p:cNvCxnSpPr>
                <a:cxnSpLocks/>
              </p:cNvCxnSpPr>
              <p:nvPr/>
            </p:nvCxnSpPr>
            <p:spPr>
              <a:xfrm flipV="1">
                <a:off x="5441019" y="4626591"/>
                <a:ext cx="425965" cy="13647"/>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6DB6B3A-6D42-455A-958E-3BF1EF944F51}"/>
                  </a:ext>
                </a:extLst>
              </p:cNvPr>
              <p:cNvCxnSpPr>
                <a:cxnSpLocks/>
              </p:cNvCxnSpPr>
              <p:nvPr/>
            </p:nvCxnSpPr>
            <p:spPr>
              <a:xfrm>
                <a:off x="5866984" y="4640238"/>
                <a:ext cx="0" cy="1738638"/>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E3FAC94-5775-4D44-BDBD-63C926211FF1}"/>
                  </a:ext>
                </a:extLst>
              </p:cNvPr>
              <p:cNvCxnSpPr/>
              <p:nvPr/>
            </p:nvCxnSpPr>
            <p:spPr>
              <a:xfrm>
                <a:off x="5866984" y="5536853"/>
                <a:ext cx="244939" cy="0"/>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EC90735E-3E80-41B2-B5D4-313CD9EFA3FA}"/>
                </a:ext>
              </a:extLst>
            </p:cNvPr>
            <p:cNvSpPr txBox="1"/>
            <p:nvPr/>
          </p:nvSpPr>
          <p:spPr>
            <a:xfrm>
              <a:off x="6098677" y="4779442"/>
              <a:ext cx="1135354" cy="1463073"/>
            </a:xfrm>
            <a:prstGeom prst="rect">
              <a:avLst/>
            </a:prstGeom>
            <a:solidFill>
              <a:schemeClr val="bg1"/>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F₀ motor (</a:t>
              </a:r>
              <a:r>
                <a:rPr lang="en-US" sz="2400" dirty="0" err="1">
                  <a:latin typeface="Times New Roman" panose="02020603050405020304" pitchFamily="18" charset="0"/>
                  <a:cs typeface="Times New Roman" panose="02020603050405020304" pitchFamily="18" charset="0"/>
                </a:rPr>
                <a:t>ab₂c</a:t>
              </a:r>
              <a:r>
                <a:rPr lang="en-US" sz="2400" dirty="0">
                  <a:latin typeface="Times New Roman" panose="02020603050405020304" pitchFamily="18" charset="0"/>
                  <a:cs typeface="Times New Roman" panose="02020603050405020304" pitchFamily="18" charset="0"/>
                </a:rPr>
                <a:t>₁₀)</a:t>
              </a:r>
            </a:p>
          </p:txBody>
        </p:sp>
        <p:sp>
          <p:nvSpPr>
            <p:cNvPr id="31" name="TextBox 30">
              <a:extLst>
                <a:ext uri="{FF2B5EF4-FFF2-40B4-BE49-F238E27FC236}">
                  <a16:creationId xmlns:a16="http://schemas.microsoft.com/office/drawing/2014/main" id="{AF56E15D-E975-4F85-B339-A28C566155C2}"/>
                </a:ext>
              </a:extLst>
            </p:cNvPr>
            <p:cNvSpPr txBox="1"/>
            <p:nvPr/>
          </p:nvSpPr>
          <p:spPr>
            <a:xfrm>
              <a:off x="5902606" y="2095192"/>
              <a:ext cx="1211639" cy="1463073"/>
            </a:xfrm>
            <a:prstGeom prst="rect">
              <a:avLst/>
            </a:prstGeom>
            <a:solidFill>
              <a:schemeClr val="bg1"/>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F₁ motor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αβγδε</a:t>
              </a:r>
              <a:r>
                <a:rPr lang="en-US" sz="2400" dirty="0">
                  <a:latin typeface="Times New Roman" panose="02020603050405020304" pitchFamily="18" charset="0"/>
                  <a:cs typeface="Times New Roman" panose="02020603050405020304" pitchFamily="18" charset="0"/>
                </a:rPr>
                <a:t>)</a:t>
              </a:r>
            </a:p>
          </p:txBody>
        </p:sp>
        <p:cxnSp>
          <p:nvCxnSpPr>
            <p:cNvPr id="32" name="Straight Connector 31">
              <a:extLst>
                <a:ext uri="{FF2B5EF4-FFF2-40B4-BE49-F238E27FC236}">
                  <a16:creationId xmlns:a16="http://schemas.microsoft.com/office/drawing/2014/main" id="{70171AED-6727-4E1A-891B-F1474D0AE8C0}"/>
                </a:ext>
              </a:extLst>
            </p:cNvPr>
            <p:cNvCxnSpPr>
              <a:cxnSpLocks/>
            </p:cNvCxnSpPr>
            <p:nvPr/>
          </p:nvCxnSpPr>
          <p:spPr>
            <a:xfrm flipV="1">
              <a:off x="5461019" y="6392339"/>
              <a:ext cx="425965" cy="13836"/>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41538097-0FF7-4A0D-918C-F07DCC9E6F25}"/>
                </a:ext>
              </a:extLst>
            </p:cNvPr>
            <p:cNvSpPr txBox="1"/>
            <p:nvPr/>
          </p:nvSpPr>
          <p:spPr>
            <a:xfrm>
              <a:off x="1157508" y="4094672"/>
              <a:ext cx="1386020"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cytoplasm</a:t>
              </a:r>
            </a:p>
          </p:txBody>
        </p:sp>
        <p:grpSp>
          <p:nvGrpSpPr>
            <p:cNvPr id="34" name="Group 33">
              <a:extLst>
                <a:ext uri="{FF2B5EF4-FFF2-40B4-BE49-F238E27FC236}">
                  <a16:creationId xmlns:a16="http://schemas.microsoft.com/office/drawing/2014/main" id="{71E94F8C-1566-4FB0-8CC7-2B78AC7C072B}"/>
                </a:ext>
              </a:extLst>
            </p:cNvPr>
            <p:cNvGrpSpPr/>
            <p:nvPr/>
          </p:nvGrpSpPr>
          <p:grpSpPr>
            <a:xfrm>
              <a:off x="2316743" y="4481272"/>
              <a:ext cx="195784" cy="832815"/>
              <a:chOff x="1087106" y="4414142"/>
              <a:chExt cx="195784" cy="832814"/>
            </a:xfrm>
          </p:grpSpPr>
          <p:sp>
            <p:nvSpPr>
              <p:cNvPr id="89" name="Oval 88">
                <a:extLst>
                  <a:ext uri="{FF2B5EF4-FFF2-40B4-BE49-F238E27FC236}">
                    <a16:creationId xmlns:a16="http://schemas.microsoft.com/office/drawing/2014/main" id="{50B08BF5-B042-4F09-9376-FC13CD28D7BE}"/>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90" name="Straight Connector 89">
                <a:extLst>
                  <a:ext uri="{FF2B5EF4-FFF2-40B4-BE49-F238E27FC236}">
                    <a16:creationId xmlns:a16="http://schemas.microsoft.com/office/drawing/2014/main" id="{5849CEE6-D770-4C5C-9836-2C44C7B4BFC0}"/>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2BCFE3-5C6A-4F1B-A374-31EB9EB2B273}"/>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5F38F02-BE61-402C-BE2E-AFE4C0F68BCE}"/>
                </a:ext>
              </a:extLst>
            </p:cNvPr>
            <p:cNvGrpSpPr/>
            <p:nvPr/>
          </p:nvGrpSpPr>
          <p:grpSpPr>
            <a:xfrm>
              <a:off x="1419081" y="4481272"/>
              <a:ext cx="195784" cy="832815"/>
              <a:chOff x="1087106" y="4414142"/>
              <a:chExt cx="195784" cy="832814"/>
            </a:xfrm>
          </p:grpSpPr>
          <p:sp>
            <p:nvSpPr>
              <p:cNvPr id="86" name="Oval 85">
                <a:extLst>
                  <a:ext uri="{FF2B5EF4-FFF2-40B4-BE49-F238E27FC236}">
                    <a16:creationId xmlns:a16="http://schemas.microsoft.com/office/drawing/2014/main" id="{9F35A86A-F31A-45DB-9D97-C58D049F16A9}"/>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7" name="Straight Connector 86">
                <a:extLst>
                  <a:ext uri="{FF2B5EF4-FFF2-40B4-BE49-F238E27FC236}">
                    <a16:creationId xmlns:a16="http://schemas.microsoft.com/office/drawing/2014/main" id="{66A0F32F-1163-410B-B10B-ECF2E4714C66}"/>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5FCE48-E63A-43A7-BD0F-FE68F4E28B4D}"/>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6E2325F-6442-4B79-814A-ADB5FA1059F6}"/>
                </a:ext>
              </a:extLst>
            </p:cNvPr>
            <p:cNvGrpSpPr/>
            <p:nvPr/>
          </p:nvGrpSpPr>
          <p:grpSpPr>
            <a:xfrm>
              <a:off x="1638611" y="4474253"/>
              <a:ext cx="195784" cy="832815"/>
              <a:chOff x="1087106" y="4414142"/>
              <a:chExt cx="195784" cy="832814"/>
            </a:xfrm>
          </p:grpSpPr>
          <p:sp>
            <p:nvSpPr>
              <p:cNvPr id="83" name="Oval 82">
                <a:extLst>
                  <a:ext uri="{FF2B5EF4-FFF2-40B4-BE49-F238E27FC236}">
                    <a16:creationId xmlns:a16="http://schemas.microsoft.com/office/drawing/2014/main" id="{FE6CA992-5387-4FCA-95EB-E39E5048FE85}"/>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4" name="Straight Connector 83">
                <a:extLst>
                  <a:ext uri="{FF2B5EF4-FFF2-40B4-BE49-F238E27FC236}">
                    <a16:creationId xmlns:a16="http://schemas.microsoft.com/office/drawing/2014/main" id="{F39FCB6E-D957-4BE4-A598-C2B65BCB6DC3}"/>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3521A1D-A474-49ED-9AC5-033573466A3B}"/>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CD55930-6F18-41FB-A528-504AF49C94D9}"/>
                </a:ext>
              </a:extLst>
            </p:cNvPr>
            <p:cNvGrpSpPr/>
            <p:nvPr/>
          </p:nvGrpSpPr>
          <p:grpSpPr>
            <a:xfrm>
              <a:off x="1861152" y="4476170"/>
              <a:ext cx="195784" cy="832815"/>
              <a:chOff x="1087106" y="4414142"/>
              <a:chExt cx="195784" cy="832814"/>
            </a:xfrm>
          </p:grpSpPr>
          <p:sp>
            <p:nvSpPr>
              <p:cNvPr id="80" name="Oval 79">
                <a:extLst>
                  <a:ext uri="{FF2B5EF4-FFF2-40B4-BE49-F238E27FC236}">
                    <a16:creationId xmlns:a16="http://schemas.microsoft.com/office/drawing/2014/main" id="{1173A5BB-A1B5-41CF-8D35-4E46A5EE71FB}"/>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B29F691A-37A6-4E8A-85E1-DEB62CA244A6}"/>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456CA2B-1B7A-4C6F-8F89-B232C54AFAF0}"/>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D2619EA3-662D-439A-8141-66E57242B3CA}"/>
                </a:ext>
              </a:extLst>
            </p:cNvPr>
            <p:cNvGrpSpPr/>
            <p:nvPr/>
          </p:nvGrpSpPr>
          <p:grpSpPr>
            <a:xfrm>
              <a:off x="2094202" y="4481272"/>
              <a:ext cx="195784" cy="832815"/>
              <a:chOff x="1087106" y="4414142"/>
              <a:chExt cx="195784" cy="832814"/>
            </a:xfrm>
          </p:grpSpPr>
          <p:sp>
            <p:nvSpPr>
              <p:cNvPr id="77" name="Oval 76">
                <a:extLst>
                  <a:ext uri="{FF2B5EF4-FFF2-40B4-BE49-F238E27FC236}">
                    <a16:creationId xmlns:a16="http://schemas.microsoft.com/office/drawing/2014/main" id="{45B2890E-3E3E-4411-A81C-0933B6703744}"/>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03D729F1-2705-421E-8490-7F82056A47A9}"/>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9A887F5-DC51-4C14-8F79-D4BFAD5C50F0}"/>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7EAE08A-2276-4C6B-B6F2-C9BFF784D1FB}"/>
                </a:ext>
              </a:extLst>
            </p:cNvPr>
            <p:cNvGrpSpPr/>
            <p:nvPr/>
          </p:nvGrpSpPr>
          <p:grpSpPr>
            <a:xfrm>
              <a:off x="970841" y="4481272"/>
              <a:ext cx="195784" cy="832815"/>
              <a:chOff x="1087106" y="4414142"/>
              <a:chExt cx="195784" cy="832814"/>
            </a:xfrm>
          </p:grpSpPr>
          <p:sp>
            <p:nvSpPr>
              <p:cNvPr id="74" name="Oval 73">
                <a:extLst>
                  <a:ext uri="{FF2B5EF4-FFF2-40B4-BE49-F238E27FC236}">
                    <a16:creationId xmlns:a16="http://schemas.microsoft.com/office/drawing/2014/main" id="{35276A88-E69C-4018-9885-44BEB7BB9753}"/>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74265FC9-6AF1-4AA7-8A31-38EBFFC86F69}"/>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5A233-544A-4A52-B7CD-EED790510340}"/>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540976A-D687-4D86-946F-98655E6488E9}"/>
                </a:ext>
              </a:extLst>
            </p:cNvPr>
            <p:cNvGrpSpPr/>
            <p:nvPr/>
          </p:nvGrpSpPr>
          <p:grpSpPr>
            <a:xfrm>
              <a:off x="1190371" y="4474253"/>
              <a:ext cx="195784" cy="832815"/>
              <a:chOff x="1087106" y="4414142"/>
              <a:chExt cx="195784" cy="832814"/>
            </a:xfrm>
          </p:grpSpPr>
          <p:sp>
            <p:nvSpPr>
              <p:cNvPr id="71" name="Oval 70">
                <a:extLst>
                  <a:ext uri="{FF2B5EF4-FFF2-40B4-BE49-F238E27FC236}">
                    <a16:creationId xmlns:a16="http://schemas.microsoft.com/office/drawing/2014/main" id="{3499AEE5-A5C1-4A6D-9EFF-006C5079A23B}"/>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3AE8880E-4BEE-48DC-8EA5-CF0B97517762}"/>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DE4EC6B-FCF3-49B4-AF63-8C198B7E5611}"/>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AA59022C-ACBB-4F64-A3B4-7305892C4841}"/>
                </a:ext>
              </a:extLst>
            </p:cNvPr>
            <p:cNvGrpSpPr/>
            <p:nvPr/>
          </p:nvGrpSpPr>
          <p:grpSpPr>
            <a:xfrm rot="10800000">
              <a:off x="2352317" y="5349865"/>
              <a:ext cx="195784" cy="832815"/>
              <a:chOff x="1087106" y="4414142"/>
              <a:chExt cx="195784" cy="832814"/>
            </a:xfrm>
          </p:grpSpPr>
          <p:sp>
            <p:nvSpPr>
              <p:cNvPr id="68" name="Oval 67">
                <a:extLst>
                  <a:ext uri="{FF2B5EF4-FFF2-40B4-BE49-F238E27FC236}">
                    <a16:creationId xmlns:a16="http://schemas.microsoft.com/office/drawing/2014/main" id="{8F37DF10-D3A6-44E1-940E-59CC5E6368F4}"/>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675DD51B-B6CF-42A4-AF6D-2C872C1E6752}"/>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E2AB17-A050-4315-AD0C-AF08BA17E005}"/>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051D983-0AE3-4167-A7B1-336C0E169231}"/>
                </a:ext>
              </a:extLst>
            </p:cNvPr>
            <p:cNvGrpSpPr/>
            <p:nvPr/>
          </p:nvGrpSpPr>
          <p:grpSpPr>
            <a:xfrm rot="10800000">
              <a:off x="1454656" y="5349865"/>
              <a:ext cx="195784" cy="832815"/>
              <a:chOff x="1087106" y="4414142"/>
              <a:chExt cx="195784" cy="832814"/>
            </a:xfrm>
          </p:grpSpPr>
          <p:sp>
            <p:nvSpPr>
              <p:cNvPr id="65" name="Oval 64">
                <a:extLst>
                  <a:ext uri="{FF2B5EF4-FFF2-40B4-BE49-F238E27FC236}">
                    <a16:creationId xmlns:a16="http://schemas.microsoft.com/office/drawing/2014/main" id="{AFCB94EE-00F9-4BAE-B26D-87F9CFE85515}"/>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14BFC6B-D328-4F79-B24E-1D8E057B227C}"/>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3CA93B-D4FF-44B6-AD92-D6A54B35C2FE}"/>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FED661C-D99E-474D-A1BD-CD03F209FF1E}"/>
                </a:ext>
              </a:extLst>
            </p:cNvPr>
            <p:cNvGrpSpPr/>
            <p:nvPr/>
          </p:nvGrpSpPr>
          <p:grpSpPr>
            <a:xfrm rot="10800000">
              <a:off x="1674186" y="5342847"/>
              <a:ext cx="195784" cy="832815"/>
              <a:chOff x="1087106" y="4414142"/>
              <a:chExt cx="195784" cy="832814"/>
            </a:xfrm>
          </p:grpSpPr>
          <p:sp>
            <p:nvSpPr>
              <p:cNvPr id="62" name="Oval 61">
                <a:extLst>
                  <a:ext uri="{FF2B5EF4-FFF2-40B4-BE49-F238E27FC236}">
                    <a16:creationId xmlns:a16="http://schemas.microsoft.com/office/drawing/2014/main" id="{0D403F11-797E-4E4F-AAA8-D6EB8B2F2469}"/>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D8F1AD2E-0BFB-4B3C-BA5D-54315DFFE8AD}"/>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367ECF7-B5B3-42B0-9BF7-82A61DB1F406}"/>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AC1E5CB-69F7-4967-A266-78F17A606B21}"/>
                </a:ext>
              </a:extLst>
            </p:cNvPr>
            <p:cNvGrpSpPr/>
            <p:nvPr/>
          </p:nvGrpSpPr>
          <p:grpSpPr>
            <a:xfrm rot="10800000">
              <a:off x="1896727" y="5344764"/>
              <a:ext cx="195784" cy="832815"/>
              <a:chOff x="1087106" y="4414142"/>
              <a:chExt cx="195784" cy="832814"/>
            </a:xfrm>
          </p:grpSpPr>
          <p:sp>
            <p:nvSpPr>
              <p:cNvPr id="59" name="Oval 58">
                <a:extLst>
                  <a:ext uri="{FF2B5EF4-FFF2-40B4-BE49-F238E27FC236}">
                    <a16:creationId xmlns:a16="http://schemas.microsoft.com/office/drawing/2014/main" id="{A318C697-1959-43C8-80E9-FA16CE730592}"/>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1B3305FD-E330-4F3D-9A3C-DAD429DB0C65}"/>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16B0863-0DA4-4A74-9197-CF18BDEE3689}"/>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2ED4B30-7E40-4783-8D8D-1BC0A15CAB50}"/>
                </a:ext>
              </a:extLst>
            </p:cNvPr>
            <p:cNvGrpSpPr/>
            <p:nvPr/>
          </p:nvGrpSpPr>
          <p:grpSpPr>
            <a:xfrm rot="10800000">
              <a:off x="2129776" y="5349865"/>
              <a:ext cx="195784" cy="832815"/>
              <a:chOff x="1087106" y="4414142"/>
              <a:chExt cx="195784" cy="832814"/>
            </a:xfrm>
          </p:grpSpPr>
          <p:sp>
            <p:nvSpPr>
              <p:cNvPr id="56" name="Oval 55">
                <a:extLst>
                  <a:ext uri="{FF2B5EF4-FFF2-40B4-BE49-F238E27FC236}">
                    <a16:creationId xmlns:a16="http://schemas.microsoft.com/office/drawing/2014/main" id="{EAE984C2-FC7B-44F0-85B8-DA0376D82BFB}"/>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202300DD-9B18-43FE-A87D-F65EAC7B8D44}"/>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4066DA-ADD6-485F-80BA-9A863E2B26EF}"/>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0116735-7B92-4C92-9460-6592A8AAE4E1}"/>
                </a:ext>
              </a:extLst>
            </p:cNvPr>
            <p:cNvGrpSpPr/>
            <p:nvPr/>
          </p:nvGrpSpPr>
          <p:grpSpPr>
            <a:xfrm rot="10800000">
              <a:off x="1006415" y="5349865"/>
              <a:ext cx="195784" cy="832815"/>
              <a:chOff x="1087106" y="4414142"/>
              <a:chExt cx="195784" cy="832814"/>
            </a:xfrm>
          </p:grpSpPr>
          <p:sp>
            <p:nvSpPr>
              <p:cNvPr id="53" name="Oval 52">
                <a:extLst>
                  <a:ext uri="{FF2B5EF4-FFF2-40B4-BE49-F238E27FC236}">
                    <a16:creationId xmlns:a16="http://schemas.microsoft.com/office/drawing/2014/main" id="{BEFEDBD7-C6EE-4A6A-8A93-D504B823875E}"/>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1CC4B0A2-0589-4180-9873-F73590D6D4FF}"/>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42ACA8-7909-4AE6-BE77-A7B7DA8792C0}"/>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29798A3-B0E1-4DDE-BAA9-8C63E8AC3CF8}"/>
                </a:ext>
              </a:extLst>
            </p:cNvPr>
            <p:cNvGrpSpPr/>
            <p:nvPr/>
          </p:nvGrpSpPr>
          <p:grpSpPr>
            <a:xfrm rot="10800000">
              <a:off x="1225945" y="5342847"/>
              <a:ext cx="195784" cy="832815"/>
              <a:chOff x="1087106" y="4414142"/>
              <a:chExt cx="195784" cy="832814"/>
            </a:xfrm>
          </p:grpSpPr>
          <p:sp>
            <p:nvSpPr>
              <p:cNvPr id="50" name="Oval 49">
                <a:extLst>
                  <a:ext uri="{FF2B5EF4-FFF2-40B4-BE49-F238E27FC236}">
                    <a16:creationId xmlns:a16="http://schemas.microsoft.com/office/drawing/2014/main" id="{344155E0-C3F2-40D5-ADDD-8D085D7BB596}"/>
                  </a:ext>
                </a:extLst>
              </p:cNvPr>
              <p:cNvSpPr/>
              <p:nvPr/>
            </p:nvSpPr>
            <p:spPr>
              <a:xfrm>
                <a:off x="1087106" y="4414142"/>
                <a:ext cx="195784" cy="20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3FFD931D-23F2-4F7F-AC9B-908C45F11E01}"/>
                  </a:ext>
                </a:extLst>
              </p:cNvPr>
              <p:cNvCxnSpPr>
                <a:cxnSpLocks/>
              </p:cNvCxnSpPr>
              <p:nvPr/>
            </p:nvCxnSpPr>
            <p:spPr>
              <a:xfrm>
                <a:off x="1143074" y="4586251"/>
                <a:ext cx="10729" cy="65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D98D2F-2C45-42C2-9376-99ABCC4A9754}"/>
                  </a:ext>
                </a:extLst>
              </p:cNvPr>
              <p:cNvCxnSpPr>
                <a:cxnSpLocks/>
              </p:cNvCxnSpPr>
              <p:nvPr/>
            </p:nvCxnSpPr>
            <p:spPr>
              <a:xfrm>
                <a:off x="1227234" y="4588526"/>
                <a:ext cx="10729" cy="6584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5323F5AC-D9D8-4800-AC94-89C6B3A7875B}"/>
                </a:ext>
              </a:extLst>
            </p:cNvPr>
            <p:cNvSpPr txBox="1"/>
            <p:nvPr/>
          </p:nvSpPr>
          <p:spPr>
            <a:xfrm>
              <a:off x="1091971" y="5157932"/>
              <a:ext cx="1386020"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membrane</a:t>
              </a:r>
            </a:p>
          </p:txBody>
        </p:sp>
        <p:sp>
          <p:nvSpPr>
            <p:cNvPr id="49" name="TextBox 48">
              <a:extLst>
                <a:ext uri="{FF2B5EF4-FFF2-40B4-BE49-F238E27FC236}">
                  <a16:creationId xmlns:a16="http://schemas.microsoft.com/office/drawing/2014/main" id="{8D8509EA-5C11-48F4-B1A5-7A2D5A8DBCA9}"/>
                </a:ext>
              </a:extLst>
            </p:cNvPr>
            <p:cNvSpPr txBox="1"/>
            <p:nvPr/>
          </p:nvSpPr>
          <p:spPr>
            <a:xfrm>
              <a:off x="1149336" y="6105220"/>
              <a:ext cx="13860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periplasm</a:t>
              </a:r>
            </a:p>
          </p:txBody>
        </p:sp>
      </p:grpSp>
      <p:sp>
        <p:nvSpPr>
          <p:cNvPr id="149" name="Google Shape;186;p20">
            <a:extLst>
              <a:ext uri="{FF2B5EF4-FFF2-40B4-BE49-F238E27FC236}">
                <a16:creationId xmlns:a16="http://schemas.microsoft.com/office/drawing/2014/main" id="{768E7B42-F9BE-4E00-A37C-8F7A071A8278}"/>
              </a:ext>
            </a:extLst>
          </p:cNvPr>
          <p:cNvSpPr txBox="1">
            <a:spLocks/>
          </p:cNvSpPr>
          <p:nvPr/>
        </p:nvSpPr>
        <p:spPr>
          <a:xfrm>
            <a:off x="318140" y="6053329"/>
            <a:ext cx="4768766" cy="473929"/>
          </a:xfrm>
          <a:prstGeom prst="rect">
            <a:avLst/>
          </a:prstGeom>
        </p:spPr>
        <p:txBody>
          <a:bodyPr spcFirstLastPara="1" wrap="square" lIns="121900" tIns="121900" rIns="121900" bIns="121900" anchor="t" anchorCtr="0">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1"/>
              </a:buClr>
              <a:buSzPct val="100000"/>
              <a:buNone/>
            </a:pPr>
            <a:r>
              <a:rPr lang="en-US" sz="1200" dirty="0">
                <a:solidFill>
                  <a:schemeClr val="tx1"/>
                </a:solidFill>
              </a:rPr>
              <a:t>Figure 3. ATP Synthase molecule simplified. </a:t>
            </a:r>
          </a:p>
        </p:txBody>
      </p:sp>
      <p:sp>
        <p:nvSpPr>
          <p:cNvPr id="151" name="Google Shape;186;p20">
            <a:extLst>
              <a:ext uri="{FF2B5EF4-FFF2-40B4-BE49-F238E27FC236}">
                <a16:creationId xmlns:a16="http://schemas.microsoft.com/office/drawing/2014/main" id="{641398E5-2989-4011-ADCE-80A2757A213D}"/>
              </a:ext>
            </a:extLst>
          </p:cNvPr>
          <p:cNvSpPr txBox="1">
            <a:spLocks/>
          </p:cNvSpPr>
          <p:nvPr/>
        </p:nvSpPr>
        <p:spPr>
          <a:xfrm>
            <a:off x="6314439" y="6045418"/>
            <a:ext cx="5592731" cy="473929"/>
          </a:xfrm>
          <a:prstGeom prst="rect">
            <a:avLst/>
          </a:prstGeom>
        </p:spPr>
        <p:txBody>
          <a:bodyPr spcFirstLastPara="1" wrap="square" lIns="121900" tIns="121900" rIns="121900" bIns="121900" anchor="t" anchorCtr="0">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chemeClr val="tx1"/>
              </a:buClr>
              <a:buSzPct val="100000"/>
              <a:buNone/>
            </a:pPr>
            <a:r>
              <a:rPr lang="en-US" sz="1200" dirty="0">
                <a:solidFill>
                  <a:schemeClr val="tx1"/>
                </a:solidFill>
              </a:rPr>
              <a:t>Figure 4. Visualization of protons entering ATP Synthase and conversion of energy.</a:t>
            </a:r>
          </a:p>
        </p:txBody>
      </p:sp>
    </p:spTree>
    <p:extLst>
      <p:ext uri="{BB962C8B-B14F-4D97-AF65-F5344CB8AC3E}">
        <p14:creationId xmlns:p14="http://schemas.microsoft.com/office/powerpoint/2010/main" val="207743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8"/>
                                        </p:tgtEl>
                                      </p:cBhvr>
                                    </p:cmd>
                                  </p:childTnLst>
                                </p:cTn>
                              </p:par>
                            </p:childTnLst>
                          </p:cTn>
                        </p:par>
                      </p:childTnLst>
                    </p:cTn>
                  </p:par>
                </p:childTnLst>
              </p:cTn>
              <p:nextCondLst>
                <p:cond evt="onClick" delay="0">
                  <p:tgtEl>
                    <p:spTgt spid="148"/>
                  </p:tgtEl>
                </p:cond>
              </p:nextCondLst>
            </p:seq>
            <p:video>
              <p:cMediaNode vol="80000">
                <p:cTn id="7" fill="hold" display="0">
                  <p:stCondLst>
                    <p:cond delay="indefinite"/>
                  </p:stCondLst>
                </p:cTn>
                <p:tgtEl>
                  <p:spTgt spid="14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25248091-1B46-4C0E-8387-857021832578}"/>
              </a:ext>
            </a:extLst>
          </p:cNvPr>
          <p:cNvPicPr>
            <a:picLocks noChangeAspect="1"/>
          </p:cNvPicPr>
          <p:nvPr/>
        </p:nvPicPr>
        <p:blipFill>
          <a:blip r:embed="rId3"/>
          <a:stretch>
            <a:fillRect/>
          </a:stretch>
        </p:blipFill>
        <p:spPr>
          <a:xfrm>
            <a:off x="204042" y="5420819"/>
            <a:ext cx="4726603" cy="1169010"/>
          </a:xfrm>
          <a:prstGeom prst="rect">
            <a:avLst/>
          </a:prstGeom>
        </p:spPr>
      </p:pic>
      <p:sp>
        <p:nvSpPr>
          <p:cNvPr id="171" name="Title 1">
            <a:extLst>
              <a:ext uri="{FF2B5EF4-FFF2-40B4-BE49-F238E27FC236}">
                <a16:creationId xmlns:a16="http://schemas.microsoft.com/office/drawing/2014/main" id="{31D1FCBB-10B4-42D7-A392-98C99FC67FE8}"/>
              </a:ext>
            </a:extLst>
          </p:cNvPr>
          <p:cNvSpPr txBox="1">
            <a:spLocks/>
          </p:cNvSpPr>
          <p:nvPr/>
        </p:nvSpPr>
        <p:spPr>
          <a:xfrm>
            <a:off x="1622610" y="-105011"/>
            <a:ext cx="9525013"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dirty="0">
                <a:solidFill>
                  <a:schemeClr val="tx1"/>
                </a:solidFill>
              </a:rPr>
              <a:t>ATP Synthase: An Attractive Molecular Target</a:t>
            </a:r>
          </a:p>
        </p:txBody>
      </p:sp>
      <p:sp>
        <p:nvSpPr>
          <p:cNvPr id="172" name="TextBox 171">
            <a:extLst>
              <a:ext uri="{FF2B5EF4-FFF2-40B4-BE49-F238E27FC236}">
                <a16:creationId xmlns:a16="http://schemas.microsoft.com/office/drawing/2014/main" id="{14947750-1E7E-441A-B7B5-BB2F0C8DEEE0}"/>
              </a:ext>
            </a:extLst>
          </p:cNvPr>
          <p:cNvSpPr txBox="1"/>
          <p:nvPr/>
        </p:nvSpPr>
        <p:spPr>
          <a:xfrm>
            <a:off x="5285457" y="1465755"/>
            <a:ext cx="6520989" cy="4916731"/>
          </a:xfrm>
          <a:prstGeom prst="rect">
            <a:avLst/>
          </a:prstGeom>
          <a:noFill/>
        </p:spPr>
        <p:txBody>
          <a:bodyPr wrap="square" lIns="91440" tIns="45720" rIns="91440" bIns="45720" anchor="t">
            <a:spAutoFit/>
          </a:bodyPr>
          <a:lstStyle/>
          <a:p>
            <a:pPr>
              <a:lnSpc>
                <a:spcPct val="95000"/>
              </a:lnSpc>
            </a:pPr>
            <a:r>
              <a:rPr lang="en-US" sz="2200" dirty="0">
                <a:latin typeface="Trebuchet MS" panose="020B0603020202020204" pitchFamily="34" charset="0"/>
              </a:rPr>
              <a:t>ATP synthase from </a:t>
            </a:r>
            <a:r>
              <a:rPr lang="en-US" sz="2200" i="1" dirty="0">
                <a:latin typeface="Trebuchet MS" panose="020B0603020202020204" pitchFamily="34" charset="0"/>
              </a:rPr>
              <a:t>Escherichia coli</a:t>
            </a:r>
          </a:p>
          <a:p>
            <a:pPr marL="457200" indent="-457200">
              <a:lnSpc>
                <a:spcPct val="95000"/>
              </a:lnSpc>
              <a:buFont typeface="Wingdings" panose="05000000000000000000" pitchFamily="2" charset="2"/>
              <a:buChar char="Ø"/>
            </a:pPr>
            <a:r>
              <a:rPr lang="en-US" sz="2200" dirty="0">
                <a:ea typeface="+mn-lt"/>
                <a:cs typeface="+mn-lt"/>
              </a:rPr>
              <a:t>Focus: periplasmic loop of subunit a called the Transmembrane 2-3 loop (TM 2-3 Loop)</a:t>
            </a:r>
          </a:p>
          <a:p>
            <a:pPr marL="457200" indent="-457200">
              <a:lnSpc>
                <a:spcPct val="95000"/>
              </a:lnSpc>
              <a:buFont typeface="Wingdings" panose="05000000000000000000" pitchFamily="2" charset="2"/>
              <a:buChar char="Ø"/>
            </a:pPr>
            <a:r>
              <a:rPr lang="en-US" sz="2200" dirty="0">
                <a:ea typeface="+mn-lt"/>
                <a:cs typeface="+mn-lt"/>
              </a:rPr>
              <a:t>Sequence and composition of the loop region is different across species</a:t>
            </a:r>
          </a:p>
          <a:p>
            <a:pPr marL="457200" indent="-457200">
              <a:lnSpc>
                <a:spcPct val="95000"/>
              </a:lnSpc>
              <a:buFont typeface="Arial"/>
              <a:buChar char="•"/>
            </a:pPr>
            <a:endParaRPr lang="en-US" sz="2200" dirty="0">
              <a:ea typeface="+mn-lt"/>
              <a:cs typeface="+mn-lt"/>
            </a:endParaRPr>
          </a:p>
          <a:p>
            <a:pPr>
              <a:lnSpc>
                <a:spcPct val="95000"/>
              </a:lnSpc>
            </a:pPr>
            <a:r>
              <a:rPr lang="en-US" sz="2200" dirty="0">
                <a:ea typeface="+mn-lt"/>
                <a:cs typeface="+mn-lt"/>
              </a:rPr>
              <a:t>Question: How short can this loop be in </a:t>
            </a:r>
            <a:r>
              <a:rPr lang="en-US" sz="2200" i="1" dirty="0">
                <a:ea typeface="+mn-lt"/>
                <a:cs typeface="+mn-lt"/>
              </a:rPr>
              <a:t>E. coli </a:t>
            </a:r>
            <a:r>
              <a:rPr lang="en-US" sz="2200" dirty="0">
                <a:ea typeface="+mn-lt"/>
                <a:cs typeface="+mn-lt"/>
              </a:rPr>
              <a:t>so that ATP synthase activity is not affected?</a:t>
            </a:r>
            <a:endParaRPr lang="en-US" sz="2200" dirty="0"/>
          </a:p>
          <a:p>
            <a:pPr>
              <a:lnSpc>
                <a:spcPct val="95000"/>
              </a:lnSpc>
            </a:pPr>
            <a:endParaRPr lang="en-US" sz="2200" dirty="0">
              <a:ea typeface="+mn-lt"/>
              <a:cs typeface="+mn-lt"/>
            </a:endParaRPr>
          </a:p>
          <a:p>
            <a:pPr>
              <a:lnSpc>
                <a:spcPct val="95000"/>
              </a:lnSpc>
            </a:pPr>
            <a:r>
              <a:rPr lang="en-US" sz="2200" dirty="0">
                <a:ea typeface="+mn-lt"/>
                <a:cs typeface="+mn-lt"/>
              </a:rPr>
              <a:t>Present: antibiotics that target different locations</a:t>
            </a:r>
            <a:r>
              <a:rPr lang="en-US" sz="2200" b="1" dirty="0">
                <a:solidFill>
                  <a:srgbClr val="FF0000"/>
                </a:solidFill>
                <a:ea typeface="+mn-lt"/>
                <a:cs typeface="+mn-lt"/>
              </a:rPr>
              <a:t>* </a:t>
            </a:r>
            <a:r>
              <a:rPr lang="en-US" sz="2200" dirty="0">
                <a:ea typeface="+mn-lt"/>
                <a:cs typeface="+mn-lt"/>
              </a:rPr>
              <a:t>in ATP synthase molecules of different bacterial organisms </a:t>
            </a:r>
            <a:endParaRPr lang="en-US" sz="2200" dirty="0"/>
          </a:p>
          <a:p>
            <a:pPr>
              <a:lnSpc>
                <a:spcPct val="95000"/>
              </a:lnSpc>
            </a:pPr>
            <a:endParaRPr lang="en-US" sz="2200" dirty="0"/>
          </a:p>
          <a:p>
            <a:pPr>
              <a:lnSpc>
                <a:spcPct val="95000"/>
              </a:lnSpc>
            </a:pPr>
            <a:r>
              <a:rPr lang="en-US" sz="2200" dirty="0"/>
              <a:t>Goal:  </a:t>
            </a:r>
            <a:r>
              <a:rPr lang="en-US" sz="2200" dirty="0">
                <a:ea typeface="+mn-lt"/>
                <a:cs typeface="+mn-lt"/>
              </a:rPr>
              <a:t>To study the effects of a mutation within the loop on ATP synthase activity.</a:t>
            </a:r>
          </a:p>
        </p:txBody>
      </p:sp>
      <p:grpSp>
        <p:nvGrpSpPr>
          <p:cNvPr id="2" name="Group 1">
            <a:extLst>
              <a:ext uri="{FF2B5EF4-FFF2-40B4-BE49-F238E27FC236}">
                <a16:creationId xmlns:a16="http://schemas.microsoft.com/office/drawing/2014/main" id="{E7188AAD-D933-4AA1-A80D-DFB73488BFC1}"/>
              </a:ext>
            </a:extLst>
          </p:cNvPr>
          <p:cNvGrpSpPr/>
          <p:nvPr/>
        </p:nvGrpSpPr>
        <p:grpSpPr>
          <a:xfrm>
            <a:off x="990587" y="1369302"/>
            <a:ext cx="2919000" cy="3941694"/>
            <a:chOff x="8281179" y="1471510"/>
            <a:chExt cx="3494094" cy="5241476"/>
          </a:xfrm>
        </p:grpSpPr>
        <p:pic>
          <p:nvPicPr>
            <p:cNvPr id="6" name="Picture 5">
              <a:extLst>
                <a:ext uri="{FF2B5EF4-FFF2-40B4-BE49-F238E27FC236}">
                  <a16:creationId xmlns:a16="http://schemas.microsoft.com/office/drawing/2014/main" id="{B5486D8A-A62A-4D40-BD7B-E0F5C928C222}"/>
                </a:ext>
              </a:extLst>
            </p:cNvPr>
            <p:cNvPicPr>
              <a:picLocks noChangeAspect="1"/>
            </p:cNvPicPr>
            <p:nvPr/>
          </p:nvPicPr>
          <p:blipFill>
            <a:blip r:embed="rId4"/>
            <a:stretch>
              <a:fillRect/>
            </a:stretch>
          </p:blipFill>
          <p:spPr>
            <a:xfrm>
              <a:off x="8281179" y="1471510"/>
              <a:ext cx="3494094" cy="5241476"/>
            </a:xfrm>
            <a:prstGeom prst="rect">
              <a:avLst/>
            </a:prstGeom>
          </p:spPr>
        </p:pic>
        <p:sp>
          <p:nvSpPr>
            <p:cNvPr id="7" name="TextBox 6">
              <a:extLst>
                <a:ext uri="{FF2B5EF4-FFF2-40B4-BE49-F238E27FC236}">
                  <a16:creationId xmlns:a16="http://schemas.microsoft.com/office/drawing/2014/main" id="{776F60B1-F351-437B-88AB-2F2EB539A511}"/>
                </a:ext>
              </a:extLst>
            </p:cNvPr>
            <p:cNvSpPr txBox="1"/>
            <p:nvPr/>
          </p:nvSpPr>
          <p:spPr>
            <a:xfrm>
              <a:off x="9901456" y="1602208"/>
              <a:ext cx="371785" cy="369332"/>
            </a:xfrm>
            <a:prstGeom prst="rect">
              <a:avLst/>
            </a:prstGeom>
            <a:noFill/>
          </p:spPr>
          <p:txBody>
            <a:bodyPr wrap="square">
              <a:spAutoFit/>
            </a:bodyPr>
            <a:lstStyle/>
            <a:p>
              <a:r>
                <a:rPr lang="el-GR" b="1" dirty="0">
                  <a:latin typeface="Times New Roman" panose="02020603050405020304" pitchFamily="18" charset="0"/>
                  <a:cs typeface="Times New Roman" panose="02020603050405020304" pitchFamily="18" charset="0"/>
                </a:rPr>
                <a:t>δ</a:t>
              </a:r>
              <a:endParaRPr lang="en-US"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0FC752-70F0-4EF8-BD4A-4E2A763B7B02}"/>
                </a:ext>
              </a:extLst>
            </p:cNvPr>
            <p:cNvSpPr txBox="1"/>
            <p:nvPr/>
          </p:nvSpPr>
          <p:spPr>
            <a:xfrm>
              <a:off x="10245539" y="5506396"/>
              <a:ext cx="369876" cy="461665"/>
            </a:xfrm>
            <a:prstGeom prst="rect">
              <a:avLst/>
            </a:prstGeom>
            <a:solidFill>
              <a:srgbClr val="E708E7"/>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a16="http://schemas.microsoft.com/office/drawing/2014/main" id="{74B2EC8C-610B-487D-AE67-612637893EEB}"/>
                </a:ext>
              </a:extLst>
            </p:cNvPr>
            <p:cNvSpPr txBox="1"/>
            <p:nvPr/>
          </p:nvSpPr>
          <p:spPr>
            <a:xfrm>
              <a:off x="9426948" y="5570163"/>
              <a:ext cx="369876" cy="461665"/>
            </a:xfrm>
            <a:prstGeom prst="rect">
              <a:avLst/>
            </a:prstGeom>
            <a:solidFill>
              <a:srgbClr val="9A9A9A"/>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c</a:t>
              </a:r>
            </a:p>
          </p:txBody>
        </p:sp>
        <p:sp>
          <p:nvSpPr>
            <p:cNvPr id="10" name="TextBox 9">
              <a:extLst>
                <a:ext uri="{FF2B5EF4-FFF2-40B4-BE49-F238E27FC236}">
                  <a16:creationId xmlns:a16="http://schemas.microsoft.com/office/drawing/2014/main" id="{41301CB1-45DA-474B-86D3-C81768DA9905}"/>
                </a:ext>
              </a:extLst>
            </p:cNvPr>
            <p:cNvSpPr txBox="1"/>
            <p:nvPr/>
          </p:nvSpPr>
          <p:spPr>
            <a:xfrm>
              <a:off x="10917891" y="3972157"/>
              <a:ext cx="369876" cy="461665"/>
            </a:xfrm>
            <a:prstGeom prst="rect">
              <a:avLst/>
            </a:prstGeom>
            <a:solidFill>
              <a:srgbClr val="2CE02C"/>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32CAA59A-3C78-4976-A9F5-8127026E3878}"/>
                </a:ext>
              </a:extLst>
            </p:cNvPr>
            <p:cNvSpPr txBox="1"/>
            <p:nvPr/>
          </p:nvSpPr>
          <p:spPr>
            <a:xfrm>
              <a:off x="9979610" y="4442871"/>
              <a:ext cx="369876" cy="461665"/>
            </a:xfrm>
            <a:prstGeom prst="rect">
              <a:avLst/>
            </a:prstGeom>
            <a:solidFill>
              <a:srgbClr val="FE9414"/>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ε</a:t>
              </a:r>
              <a:endParaRPr lang="en-US"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810C9D7-7368-4005-8B1E-C77D869C93A1}"/>
                </a:ext>
              </a:extLst>
            </p:cNvPr>
            <p:cNvSpPr txBox="1"/>
            <p:nvPr/>
          </p:nvSpPr>
          <p:spPr>
            <a:xfrm>
              <a:off x="10245539" y="2976645"/>
              <a:ext cx="369876" cy="461665"/>
            </a:xfrm>
            <a:prstGeom prst="rect">
              <a:avLst/>
            </a:prstGeom>
            <a:solidFill>
              <a:srgbClr val="F7C7E5"/>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β</a:t>
              </a:r>
              <a:endParaRPr lang="en-US"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460819F-1EDD-4DB8-9D8C-897B9FEDD81A}"/>
                </a:ext>
              </a:extLst>
            </p:cNvPr>
            <p:cNvSpPr txBox="1"/>
            <p:nvPr/>
          </p:nvSpPr>
          <p:spPr>
            <a:xfrm>
              <a:off x="9121311" y="2976645"/>
              <a:ext cx="369876" cy="461665"/>
            </a:xfrm>
            <a:prstGeom prst="rect">
              <a:avLst/>
            </a:prstGeom>
            <a:solidFill>
              <a:srgbClr val="00D3D3"/>
            </a:solidFill>
          </p:spPr>
          <p:txBody>
            <a:bodyPr wrap="square" rtlCol="0">
              <a:spAutoFit/>
            </a:bodyPr>
            <a:lstStyle/>
            <a:p>
              <a:r>
                <a:rPr lang="el-GR" sz="2400" b="1" dirty="0">
                  <a:latin typeface="Times New Roman" panose="02020603050405020304" pitchFamily="18" charset="0"/>
                  <a:cs typeface="Times New Roman" panose="02020603050405020304" pitchFamily="18" charset="0"/>
                </a:rPr>
                <a:t>α</a:t>
              </a:r>
              <a:endParaRPr lang="en-US" sz="2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A36B91-A7F6-4A0D-9DF2-F5BB8638EC62}"/>
                </a:ext>
              </a:extLst>
            </p:cNvPr>
            <p:cNvSpPr txBox="1"/>
            <p:nvPr/>
          </p:nvSpPr>
          <p:spPr>
            <a:xfrm>
              <a:off x="9147485" y="4407122"/>
              <a:ext cx="313758" cy="461665"/>
            </a:xfrm>
            <a:prstGeom prst="rect">
              <a:avLst/>
            </a:prstGeom>
            <a:solidFill>
              <a:srgbClr val="5555AB"/>
            </a:solidFill>
            <a:ln w="19050">
              <a:noFill/>
            </a:ln>
          </p:spPr>
          <p:txBody>
            <a:bodyPr wrap="square" rtlCol="0">
              <a:spAutoFit/>
            </a:bodyPr>
            <a:lstStyle/>
            <a:p>
              <a:r>
                <a:rPr lang="el-GR" sz="2400" b="1" dirty="0">
                  <a:latin typeface="Times New Roman" panose="02020603050405020304" pitchFamily="18" charset="0"/>
                  <a:cs typeface="Times New Roman" panose="02020603050405020304" pitchFamily="18" charset="0"/>
                </a:rPr>
                <a:t>γ</a:t>
              </a:r>
              <a:endParaRPr lang="en-US" sz="2400" b="1" dirty="0">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361D99CF-1C29-4C8B-92C0-0F79F7A47391}"/>
              </a:ext>
            </a:extLst>
          </p:cNvPr>
          <p:cNvSpPr txBox="1"/>
          <p:nvPr/>
        </p:nvSpPr>
        <p:spPr>
          <a:xfrm>
            <a:off x="2462118" y="1369302"/>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rPr>
              <a:t>*</a:t>
            </a:r>
            <a:endParaRPr lang="en-US" sz="2800"/>
          </a:p>
        </p:txBody>
      </p:sp>
      <p:sp>
        <p:nvSpPr>
          <p:cNvPr id="16" name="TextBox 15">
            <a:extLst>
              <a:ext uri="{FF2B5EF4-FFF2-40B4-BE49-F238E27FC236}">
                <a16:creationId xmlns:a16="http://schemas.microsoft.com/office/drawing/2014/main" id="{BFBDF132-9E44-43E2-B7CA-098B6405AFF8}"/>
              </a:ext>
            </a:extLst>
          </p:cNvPr>
          <p:cNvSpPr txBox="1"/>
          <p:nvPr/>
        </p:nvSpPr>
        <p:spPr>
          <a:xfrm>
            <a:off x="2665343" y="4275531"/>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a:t>
            </a:r>
            <a:endParaRPr lang="en-US" sz="2800" dirty="0"/>
          </a:p>
        </p:txBody>
      </p:sp>
      <p:sp>
        <p:nvSpPr>
          <p:cNvPr id="17" name="TextBox 16">
            <a:extLst>
              <a:ext uri="{FF2B5EF4-FFF2-40B4-BE49-F238E27FC236}">
                <a16:creationId xmlns:a16="http://schemas.microsoft.com/office/drawing/2014/main" id="{D9B4595E-1667-4CF6-85E8-EFED5EB0FE34}"/>
              </a:ext>
            </a:extLst>
          </p:cNvPr>
          <p:cNvSpPr txBox="1"/>
          <p:nvPr/>
        </p:nvSpPr>
        <p:spPr>
          <a:xfrm>
            <a:off x="2058888" y="4299087"/>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a:t>
            </a:r>
            <a:endParaRPr lang="en-US" sz="2800" dirty="0"/>
          </a:p>
        </p:txBody>
      </p:sp>
      <p:sp>
        <p:nvSpPr>
          <p:cNvPr id="18" name="TextBox 17">
            <a:extLst>
              <a:ext uri="{FF2B5EF4-FFF2-40B4-BE49-F238E27FC236}">
                <a16:creationId xmlns:a16="http://schemas.microsoft.com/office/drawing/2014/main" id="{648FD02F-D5E9-4AAD-831C-76B6649DD8C0}"/>
              </a:ext>
            </a:extLst>
          </p:cNvPr>
          <p:cNvSpPr txBox="1"/>
          <p:nvPr/>
        </p:nvSpPr>
        <p:spPr>
          <a:xfrm>
            <a:off x="2101461" y="1984716"/>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a:t>
            </a:r>
            <a:endParaRPr lang="en-US" sz="2800" dirty="0"/>
          </a:p>
        </p:txBody>
      </p:sp>
      <p:sp>
        <p:nvSpPr>
          <p:cNvPr id="20" name="TextBox 19">
            <a:extLst>
              <a:ext uri="{FF2B5EF4-FFF2-40B4-BE49-F238E27FC236}">
                <a16:creationId xmlns:a16="http://schemas.microsoft.com/office/drawing/2014/main" id="{FA48B2BA-11EE-4A95-9667-71A5FAF5874E}"/>
              </a:ext>
            </a:extLst>
          </p:cNvPr>
          <p:cNvSpPr txBox="1"/>
          <p:nvPr/>
        </p:nvSpPr>
        <p:spPr>
          <a:xfrm>
            <a:off x="2496946" y="3469649"/>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a:t>
            </a:r>
            <a:endParaRPr lang="en-US" sz="2800" dirty="0"/>
          </a:p>
        </p:txBody>
      </p:sp>
      <p:sp>
        <p:nvSpPr>
          <p:cNvPr id="21" name="TextBox 20">
            <a:extLst>
              <a:ext uri="{FF2B5EF4-FFF2-40B4-BE49-F238E27FC236}">
                <a16:creationId xmlns:a16="http://schemas.microsoft.com/office/drawing/2014/main" id="{D04EB168-2B23-49EF-A307-2B017CC8A363}"/>
              </a:ext>
            </a:extLst>
          </p:cNvPr>
          <p:cNvSpPr txBox="1"/>
          <p:nvPr/>
        </p:nvSpPr>
        <p:spPr>
          <a:xfrm>
            <a:off x="2697408" y="2376615"/>
            <a:ext cx="3853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rPr>
              <a:t>*</a:t>
            </a:r>
            <a:endParaRPr lang="en-US" sz="2800" dirty="0"/>
          </a:p>
        </p:txBody>
      </p:sp>
      <p:sp>
        <p:nvSpPr>
          <p:cNvPr id="22" name="TextBox 21">
            <a:extLst>
              <a:ext uri="{FF2B5EF4-FFF2-40B4-BE49-F238E27FC236}">
                <a16:creationId xmlns:a16="http://schemas.microsoft.com/office/drawing/2014/main" id="{1181C33D-4E1C-41B1-9CB4-383A222F4846}"/>
              </a:ext>
            </a:extLst>
          </p:cNvPr>
          <p:cNvSpPr txBox="1"/>
          <p:nvPr/>
        </p:nvSpPr>
        <p:spPr>
          <a:xfrm>
            <a:off x="1114135" y="5143997"/>
            <a:ext cx="6098458" cy="261610"/>
          </a:xfrm>
          <a:prstGeom prst="rect">
            <a:avLst/>
          </a:prstGeom>
          <a:noFill/>
        </p:spPr>
        <p:txBody>
          <a:bodyPr wrap="square">
            <a:spAutoFit/>
          </a:bodyPr>
          <a:lstStyle/>
          <a:p>
            <a:pPr marL="0" indent="0">
              <a:buClr>
                <a:schemeClr val="tx1"/>
              </a:buClr>
              <a:buSzPct val="100000"/>
              <a:buNone/>
            </a:pPr>
            <a:r>
              <a:rPr lang="en-US" sz="1100" dirty="0">
                <a:solidFill>
                  <a:schemeClr val="tx1"/>
                </a:solidFill>
              </a:rPr>
              <a:t>Figure 5. Locations of present targets</a:t>
            </a:r>
            <a:r>
              <a:rPr lang="en-US" sz="1100" dirty="0"/>
              <a:t> of </a:t>
            </a:r>
            <a:r>
              <a:rPr lang="en-US" sz="1100" dirty="0">
                <a:solidFill>
                  <a:schemeClr val="tx1"/>
                </a:solidFill>
              </a:rPr>
              <a:t>antibiotics. </a:t>
            </a:r>
          </a:p>
        </p:txBody>
      </p:sp>
      <p:sp>
        <p:nvSpPr>
          <p:cNvPr id="23" name="TextBox 22">
            <a:extLst>
              <a:ext uri="{FF2B5EF4-FFF2-40B4-BE49-F238E27FC236}">
                <a16:creationId xmlns:a16="http://schemas.microsoft.com/office/drawing/2014/main" id="{262D3D80-AC9F-4332-80D6-EF0427F857C1}"/>
              </a:ext>
            </a:extLst>
          </p:cNvPr>
          <p:cNvSpPr txBox="1"/>
          <p:nvPr/>
        </p:nvSpPr>
        <p:spPr>
          <a:xfrm>
            <a:off x="144093" y="6551663"/>
            <a:ext cx="6098458" cy="261610"/>
          </a:xfrm>
          <a:prstGeom prst="rect">
            <a:avLst/>
          </a:prstGeom>
          <a:noFill/>
        </p:spPr>
        <p:txBody>
          <a:bodyPr wrap="square">
            <a:spAutoFit/>
          </a:bodyPr>
          <a:lstStyle/>
          <a:p>
            <a:pPr marL="0" indent="0">
              <a:buClr>
                <a:schemeClr val="tx1"/>
              </a:buClr>
              <a:buSzPct val="100000"/>
              <a:buNone/>
            </a:pPr>
            <a:r>
              <a:rPr lang="en-US" sz="1100" dirty="0">
                <a:solidFill>
                  <a:schemeClr val="tx1"/>
                </a:solidFill>
              </a:rPr>
              <a:t>Figure 6. TM 2-3 Loop sequences in various organisms. </a:t>
            </a:r>
          </a:p>
        </p:txBody>
      </p:sp>
    </p:spTree>
    <p:extLst>
      <p:ext uri="{BB962C8B-B14F-4D97-AF65-F5344CB8AC3E}">
        <p14:creationId xmlns:p14="http://schemas.microsoft.com/office/powerpoint/2010/main" val="187292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0764-CCE3-47E8-9397-DE661995D060}"/>
              </a:ext>
            </a:extLst>
          </p:cNvPr>
          <p:cNvSpPr>
            <a:spLocks noGrp="1"/>
          </p:cNvSpPr>
          <p:nvPr>
            <p:ph type="title"/>
          </p:nvPr>
        </p:nvSpPr>
        <p:spPr>
          <a:xfrm>
            <a:off x="1015852" y="662772"/>
            <a:ext cx="10007600" cy="910854"/>
          </a:xfrm>
        </p:spPr>
        <p:txBody>
          <a:bodyPr/>
          <a:lstStyle/>
          <a:p>
            <a:pPr algn="ctr"/>
            <a:r>
              <a:rPr lang="en-US" dirty="0">
                <a:solidFill>
                  <a:schemeClr val="tx1"/>
                </a:solidFill>
              </a:rPr>
              <a:t>TM- 2,3 Loop Mutation</a:t>
            </a:r>
          </a:p>
        </p:txBody>
      </p:sp>
      <p:pic>
        <p:nvPicPr>
          <p:cNvPr id="8" name="Picture 7" descr="A picture containing vector graphics, accessory&#10;&#10;Description automatically generated">
            <a:extLst>
              <a:ext uri="{FF2B5EF4-FFF2-40B4-BE49-F238E27FC236}">
                <a16:creationId xmlns:a16="http://schemas.microsoft.com/office/drawing/2014/main" id="{596E9C1F-CC49-4CA2-BF32-8C82B0E5ED83}"/>
              </a:ext>
            </a:extLst>
          </p:cNvPr>
          <p:cNvPicPr>
            <a:picLocks noChangeAspect="1"/>
          </p:cNvPicPr>
          <p:nvPr/>
        </p:nvPicPr>
        <p:blipFill rotWithShape="1">
          <a:blip r:embed="rId3">
            <a:extLst>
              <a:ext uri="{28A0092B-C50C-407E-A947-70E740481C1C}">
                <a14:useLocalDpi xmlns:a14="http://schemas.microsoft.com/office/drawing/2010/main" val="0"/>
              </a:ext>
            </a:extLst>
          </a:blip>
          <a:srcRect t="238" b="9616"/>
          <a:stretch/>
        </p:blipFill>
        <p:spPr>
          <a:xfrm>
            <a:off x="331007" y="1583663"/>
            <a:ext cx="4926745" cy="4765958"/>
          </a:xfrm>
          <a:prstGeom prst="rect">
            <a:avLst/>
          </a:prstGeom>
          <a:ln w="38100">
            <a:solidFill>
              <a:schemeClr val="tx1"/>
            </a:solidFill>
          </a:ln>
        </p:spPr>
      </p:pic>
      <p:sp>
        <p:nvSpPr>
          <p:cNvPr id="3" name="Text Placeholder 2">
            <a:extLst>
              <a:ext uri="{FF2B5EF4-FFF2-40B4-BE49-F238E27FC236}">
                <a16:creationId xmlns:a16="http://schemas.microsoft.com/office/drawing/2014/main" id="{9BEED88E-DCA9-4D99-BC58-F9010BA91F86}"/>
              </a:ext>
            </a:extLst>
          </p:cNvPr>
          <p:cNvSpPr>
            <a:spLocks noGrp="1"/>
          </p:cNvSpPr>
          <p:nvPr>
            <p:ph type="body" idx="1"/>
          </p:nvPr>
        </p:nvSpPr>
        <p:spPr>
          <a:xfrm>
            <a:off x="89012" y="6008832"/>
            <a:ext cx="2562820" cy="417284"/>
          </a:xfrm>
        </p:spPr>
        <p:txBody>
          <a:bodyPr>
            <a:normAutofit fontScale="92500"/>
          </a:bodyPr>
          <a:lstStyle/>
          <a:p>
            <a:pPr marL="194310" indent="0">
              <a:buNone/>
            </a:pPr>
            <a:r>
              <a:rPr lang="en-US" sz="1600" b="1" dirty="0">
                <a:solidFill>
                  <a:srgbClr val="000000"/>
                </a:solidFill>
              </a:rPr>
              <a:t>TM 2-3 Loop: </a:t>
            </a:r>
            <a:r>
              <a:rPr lang="en-US" sz="1600" b="1" dirty="0">
                <a:solidFill>
                  <a:schemeClr val="tx1"/>
                </a:solidFill>
                <a:highlight>
                  <a:srgbClr val="FFFF00"/>
                </a:highlight>
              </a:rPr>
              <a:t>YELLOW</a:t>
            </a:r>
          </a:p>
        </p:txBody>
      </p:sp>
      <p:sp>
        <p:nvSpPr>
          <p:cNvPr id="4" name="Text Placeholder 2">
            <a:extLst>
              <a:ext uri="{FF2B5EF4-FFF2-40B4-BE49-F238E27FC236}">
                <a16:creationId xmlns:a16="http://schemas.microsoft.com/office/drawing/2014/main" id="{57C678C4-74BE-436A-92DC-46CAA33EEE50}"/>
              </a:ext>
            </a:extLst>
          </p:cNvPr>
          <p:cNvSpPr txBox="1">
            <a:spLocks/>
          </p:cNvSpPr>
          <p:nvPr/>
        </p:nvSpPr>
        <p:spPr>
          <a:xfrm>
            <a:off x="5460201" y="1529382"/>
            <a:ext cx="6143947" cy="4572340"/>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537210" indent="-342900">
              <a:buClrTx/>
              <a:buSzPct val="100000"/>
              <a:buFont typeface="Wingdings" panose="05000000000000000000" pitchFamily="2" charset="2"/>
              <a:buChar char="Ø"/>
            </a:pPr>
            <a:r>
              <a:rPr lang="en-US" sz="2400" dirty="0">
                <a:solidFill>
                  <a:srgbClr val="000000"/>
                </a:solidFill>
              </a:rPr>
              <a:t>TM 2-3 Loop is near subunit b.</a:t>
            </a:r>
            <a:br>
              <a:rPr lang="en-US" sz="2400" dirty="0">
                <a:solidFill>
                  <a:srgbClr val="000000"/>
                </a:solidFill>
              </a:rPr>
            </a:br>
            <a:endParaRPr lang="en-US" dirty="0">
              <a:solidFill>
                <a:srgbClr val="000000"/>
              </a:solidFill>
            </a:endParaRPr>
          </a:p>
          <a:p>
            <a:pPr marL="537210" indent="-342900">
              <a:buClrTx/>
              <a:buSzPct val="100000"/>
              <a:buFont typeface="Wingdings" panose="05000000000000000000" pitchFamily="2" charset="2"/>
              <a:buChar char="Ø"/>
            </a:pPr>
            <a:r>
              <a:rPr lang="en-US" sz="2400" dirty="0">
                <a:solidFill>
                  <a:srgbClr val="000000"/>
                </a:solidFill>
                <a:ea typeface="+mn-lt"/>
                <a:cs typeface="+mn-lt"/>
              </a:rPr>
              <a:t>Past research on loop focused on doing structural studies vs. our focus was on functional studies to determine the function of the loop.</a:t>
            </a:r>
            <a:br>
              <a:rPr lang="en-US" sz="2400" dirty="0">
                <a:solidFill>
                  <a:srgbClr val="000000"/>
                </a:solidFill>
                <a:ea typeface="+mn-lt"/>
                <a:cs typeface="+mn-lt"/>
              </a:rPr>
            </a:br>
            <a:endParaRPr lang="en-US" dirty="0">
              <a:solidFill>
                <a:srgbClr val="000000"/>
              </a:solidFill>
            </a:endParaRPr>
          </a:p>
          <a:p>
            <a:pPr marL="537210" indent="-342900">
              <a:buClrTx/>
              <a:buSzPct val="100000"/>
              <a:buFont typeface="Wingdings" panose="05000000000000000000" pitchFamily="2" charset="2"/>
              <a:buChar char="Ø"/>
            </a:pPr>
            <a:r>
              <a:rPr lang="en-US" sz="2400" dirty="0">
                <a:solidFill>
                  <a:srgbClr val="000000"/>
                </a:solidFill>
                <a:ea typeface="+mn-lt"/>
                <a:cs typeface="+mn-lt"/>
              </a:rPr>
              <a:t>Entire deletion of the loop told us the loop is important for ATP synthase activity through various assays. </a:t>
            </a:r>
            <a:endParaRPr lang="en-US" dirty="0">
              <a:solidFill>
                <a:srgbClr val="000000"/>
              </a:solidFill>
            </a:endParaRPr>
          </a:p>
        </p:txBody>
      </p:sp>
      <p:sp>
        <p:nvSpPr>
          <p:cNvPr id="6" name="TextBox 5">
            <a:extLst>
              <a:ext uri="{FF2B5EF4-FFF2-40B4-BE49-F238E27FC236}">
                <a16:creationId xmlns:a16="http://schemas.microsoft.com/office/drawing/2014/main" id="{7DF000AB-0392-4976-BAA5-34C358E7A9B2}"/>
              </a:ext>
            </a:extLst>
          </p:cNvPr>
          <p:cNvSpPr txBox="1"/>
          <p:nvPr/>
        </p:nvSpPr>
        <p:spPr>
          <a:xfrm>
            <a:off x="272015" y="6349621"/>
            <a:ext cx="5891958" cy="261610"/>
          </a:xfrm>
          <a:prstGeom prst="rect">
            <a:avLst/>
          </a:prstGeom>
          <a:noFill/>
        </p:spPr>
        <p:txBody>
          <a:bodyPr wrap="square">
            <a:spAutoFit/>
          </a:bodyPr>
          <a:lstStyle/>
          <a:p>
            <a:pPr marL="0" indent="0">
              <a:buClr>
                <a:schemeClr val="tx1"/>
              </a:buClr>
              <a:buSzPct val="100000"/>
              <a:buNone/>
            </a:pPr>
            <a:r>
              <a:rPr lang="en-US" sz="1050" dirty="0">
                <a:solidFill>
                  <a:schemeClr val="tx1"/>
                </a:solidFill>
              </a:rPr>
              <a:t>Figure </a:t>
            </a:r>
            <a:r>
              <a:rPr lang="en-US" sz="1050" dirty="0"/>
              <a:t>7.</a:t>
            </a:r>
            <a:r>
              <a:rPr lang="en-US" sz="1050" dirty="0">
                <a:solidFill>
                  <a:schemeClr val="tx1"/>
                </a:solidFill>
              </a:rPr>
              <a:t> ATP synthase zoomed in to show TM 2-3 Loop location. </a:t>
            </a:r>
          </a:p>
        </p:txBody>
      </p:sp>
      <p:sp>
        <p:nvSpPr>
          <p:cNvPr id="9" name="TextBox 8">
            <a:extLst>
              <a:ext uri="{FF2B5EF4-FFF2-40B4-BE49-F238E27FC236}">
                <a16:creationId xmlns:a16="http://schemas.microsoft.com/office/drawing/2014/main" id="{438D9B2E-6A97-4684-B4E8-9F6A289F39CE}"/>
              </a:ext>
            </a:extLst>
          </p:cNvPr>
          <p:cNvSpPr txBox="1"/>
          <p:nvPr/>
        </p:nvSpPr>
        <p:spPr>
          <a:xfrm>
            <a:off x="2176039" y="2190379"/>
            <a:ext cx="808463" cy="523220"/>
          </a:xfrm>
          <a:prstGeom prst="rect">
            <a:avLst/>
          </a:prstGeom>
          <a:noFill/>
        </p:spPr>
        <p:txBody>
          <a:bodyPr wrap="square">
            <a:spAutoFit/>
          </a:bodyPr>
          <a:lstStyle/>
          <a:p>
            <a:r>
              <a:rPr lang="en-US" sz="2800" b="1" dirty="0"/>
              <a:t>b</a:t>
            </a:r>
            <a:r>
              <a:rPr lang="en-US" sz="2400" b="1" dirty="0">
                <a:latin typeface="Calibri" panose="020F0502020204030204" pitchFamily="34" charset="0"/>
                <a:cs typeface="Calibri" panose="020F0502020204030204" pitchFamily="34" charset="0"/>
              </a:rPr>
              <a:t>₁</a:t>
            </a:r>
            <a:endParaRPr lang="en-US" sz="2800" b="1" dirty="0"/>
          </a:p>
        </p:txBody>
      </p:sp>
      <p:sp>
        <p:nvSpPr>
          <p:cNvPr id="10" name="TextBox 9">
            <a:extLst>
              <a:ext uri="{FF2B5EF4-FFF2-40B4-BE49-F238E27FC236}">
                <a16:creationId xmlns:a16="http://schemas.microsoft.com/office/drawing/2014/main" id="{D98538ED-4EA0-4A89-8E03-49E90F8D64E3}"/>
              </a:ext>
            </a:extLst>
          </p:cNvPr>
          <p:cNvSpPr txBox="1"/>
          <p:nvPr/>
        </p:nvSpPr>
        <p:spPr>
          <a:xfrm>
            <a:off x="2429563" y="4079524"/>
            <a:ext cx="808463" cy="523220"/>
          </a:xfrm>
          <a:prstGeom prst="rect">
            <a:avLst/>
          </a:prstGeom>
          <a:noFill/>
        </p:spPr>
        <p:txBody>
          <a:bodyPr wrap="square">
            <a:spAutoFit/>
          </a:bodyPr>
          <a:lstStyle/>
          <a:p>
            <a:r>
              <a:rPr lang="en-US" sz="2800" b="1" dirty="0"/>
              <a:t>a</a:t>
            </a:r>
          </a:p>
        </p:txBody>
      </p:sp>
      <p:sp>
        <p:nvSpPr>
          <p:cNvPr id="11" name="TextBox 10">
            <a:extLst>
              <a:ext uri="{FF2B5EF4-FFF2-40B4-BE49-F238E27FC236}">
                <a16:creationId xmlns:a16="http://schemas.microsoft.com/office/drawing/2014/main" id="{885124E5-5E1E-4C6A-8284-BB6560DAAA6C}"/>
              </a:ext>
            </a:extLst>
          </p:cNvPr>
          <p:cNvSpPr txBox="1"/>
          <p:nvPr/>
        </p:nvSpPr>
        <p:spPr>
          <a:xfrm>
            <a:off x="3370819" y="3471743"/>
            <a:ext cx="808463" cy="523220"/>
          </a:xfrm>
          <a:prstGeom prst="rect">
            <a:avLst/>
          </a:prstGeom>
          <a:noFill/>
        </p:spPr>
        <p:txBody>
          <a:bodyPr wrap="square">
            <a:spAutoFit/>
          </a:bodyPr>
          <a:lstStyle/>
          <a:p>
            <a:r>
              <a:rPr lang="en-US" sz="2800" b="1" dirty="0"/>
              <a:t>b</a:t>
            </a:r>
            <a:r>
              <a:rPr lang="en-US" sz="2800" b="1" dirty="0">
                <a:latin typeface="Calibri" panose="020F0502020204030204" pitchFamily="34" charset="0"/>
                <a:cs typeface="Calibri" panose="020F0502020204030204" pitchFamily="34" charset="0"/>
              </a:rPr>
              <a:t>₂</a:t>
            </a:r>
            <a:endParaRPr lang="en-US" sz="2800" b="1" dirty="0"/>
          </a:p>
        </p:txBody>
      </p:sp>
    </p:spTree>
    <p:extLst>
      <p:ext uri="{BB962C8B-B14F-4D97-AF65-F5344CB8AC3E}">
        <p14:creationId xmlns:p14="http://schemas.microsoft.com/office/powerpoint/2010/main" val="316663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1817-C381-41B5-8A41-AEBF5181C8DC}"/>
              </a:ext>
            </a:extLst>
          </p:cNvPr>
          <p:cNvSpPr>
            <a:spLocks noGrp="1"/>
          </p:cNvSpPr>
          <p:nvPr>
            <p:ph type="title"/>
          </p:nvPr>
        </p:nvSpPr>
        <p:spPr>
          <a:xfrm>
            <a:off x="1092200" y="464527"/>
            <a:ext cx="10007600" cy="952793"/>
          </a:xfrm>
        </p:spPr>
        <p:txBody>
          <a:bodyPr/>
          <a:lstStyle/>
          <a:p>
            <a:pPr algn="ctr"/>
            <a:r>
              <a:rPr lang="en-US" dirty="0">
                <a:solidFill>
                  <a:schemeClr val="tx1"/>
                </a:solidFill>
              </a:rPr>
              <a:t>P137C Mutation</a:t>
            </a:r>
          </a:p>
        </p:txBody>
      </p:sp>
      <p:pic>
        <p:nvPicPr>
          <p:cNvPr id="5" name="Picture 4">
            <a:extLst>
              <a:ext uri="{FF2B5EF4-FFF2-40B4-BE49-F238E27FC236}">
                <a16:creationId xmlns:a16="http://schemas.microsoft.com/office/drawing/2014/main" id="{750CB183-FA29-4A42-9413-5787FBEA7548}"/>
              </a:ext>
            </a:extLst>
          </p:cNvPr>
          <p:cNvPicPr>
            <a:picLocks noChangeAspect="1"/>
          </p:cNvPicPr>
          <p:nvPr/>
        </p:nvPicPr>
        <p:blipFill>
          <a:blip r:embed="rId3"/>
          <a:stretch>
            <a:fillRect/>
          </a:stretch>
        </p:blipFill>
        <p:spPr>
          <a:xfrm>
            <a:off x="7741881" y="1587848"/>
            <a:ext cx="3973685" cy="4330452"/>
          </a:xfrm>
          <a:prstGeom prst="rect">
            <a:avLst/>
          </a:prstGeom>
          <a:ln>
            <a:solidFill>
              <a:schemeClr val="tx1"/>
            </a:solidFill>
          </a:ln>
        </p:spPr>
      </p:pic>
      <p:sp>
        <p:nvSpPr>
          <p:cNvPr id="4" name="Text Placeholder 2">
            <a:extLst>
              <a:ext uri="{FF2B5EF4-FFF2-40B4-BE49-F238E27FC236}">
                <a16:creationId xmlns:a16="http://schemas.microsoft.com/office/drawing/2014/main" id="{198BF635-CF6B-439B-AB33-31A3ED8861A8}"/>
              </a:ext>
            </a:extLst>
          </p:cNvPr>
          <p:cNvSpPr txBox="1">
            <a:spLocks/>
          </p:cNvSpPr>
          <p:nvPr/>
        </p:nvSpPr>
        <p:spPr>
          <a:xfrm>
            <a:off x="1028940" y="1584625"/>
            <a:ext cx="6474627" cy="4816755"/>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310" indent="0">
              <a:buFont typeface="Wingdings 2" panose="05020102010507070707" pitchFamily="18" charset="2"/>
              <a:buNone/>
            </a:pPr>
            <a:endParaRPr lang="en-US" dirty="0">
              <a:solidFill>
                <a:srgbClr val="000000"/>
              </a:solidFill>
            </a:endParaRPr>
          </a:p>
        </p:txBody>
      </p:sp>
      <p:sp>
        <p:nvSpPr>
          <p:cNvPr id="8" name="Text Placeholder 2">
            <a:extLst>
              <a:ext uri="{FF2B5EF4-FFF2-40B4-BE49-F238E27FC236}">
                <a16:creationId xmlns:a16="http://schemas.microsoft.com/office/drawing/2014/main" id="{63A7B180-19BF-4554-ACEA-66A065B69134}"/>
              </a:ext>
            </a:extLst>
          </p:cNvPr>
          <p:cNvSpPr txBox="1">
            <a:spLocks/>
          </p:cNvSpPr>
          <p:nvPr/>
        </p:nvSpPr>
        <p:spPr>
          <a:xfrm>
            <a:off x="784524" y="1584626"/>
            <a:ext cx="6546514" cy="3688750"/>
          </a:xfrm>
          <a:prstGeom prst="rect">
            <a:avLst/>
          </a:prstGeom>
          <a:noFill/>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342900" indent="-342900">
              <a:buClrTx/>
              <a:buSzPct val="100000"/>
              <a:buFont typeface="Wingdings"/>
              <a:buChar char="Ø"/>
            </a:pPr>
            <a:r>
              <a:rPr lang="en-US" sz="2400" dirty="0">
                <a:solidFill>
                  <a:srgbClr val="000000"/>
                </a:solidFill>
                <a:ea typeface="+mn-lt"/>
                <a:cs typeface="+mn-lt"/>
              </a:rPr>
              <a:t>Question: How short can we make the loop and still have a fully functional ATP Synthase molecule?</a:t>
            </a:r>
            <a:br>
              <a:rPr lang="en-US" sz="2400" dirty="0">
                <a:solidFill>
                  <a:srgbClr val="000000"/>
                </a:solidFill>
                <a:ea typeface="+mn-lt"/>
                <a:cs typeface="+mn-lt"/>
              </a:rPr>
            </a:br>
            <a:endParaRPr lang="en-US" sz="2400" dirty="0">
              <a:solidFill>
                <a:srgbClr val="000000"/>
              </a:solidFill>
              <a:ea typeface="+mn-lt"/>
              <a:cs typeface="+mn-lt"/>
            </a:endParaRPr>
          </a:p>
          <a:p>
            <a:pPr marL="342900" indent="-342900">
              <a:buClrTx/>
              <a:buSzPct val="100000"/>
              <a:buFont typeface="Wingdings"/>
              <a:buChar char="Ø"/>
            </a:pPr>
            <a:r>
              <a:rPr lang="en-US" sz="2400" dirty="0">
                <a:solidFill>
                  <a:srgbClr val="000000"/>
                </a:solidFill>
                <a:ea typeface="+mn-lt"/>
                <a:cs typeface="+mn-lt"/>
              </a:rPr>
              <a:t>Picking a location</a:t>
            </a:r>
            <a:br>
              <a:rPr lang="en-US" sz="2400" dirty="0">
                <a:solidFill>
                  <a:srgbClr val="000000"/>
                </a:solidFill>
                <a:ea typeface="+mn-lt"/>
                <a:cs typeface="+mn-lt"/>
              </a:rPr>
            </a:br>
            <a:endParaRPr lang="en-US" sz="2400" dirty="0">
              <a:solidFill>
                <a:srgbClr val="000000"/>
              </a:solidFill>
              <a:ea typeface="+mn-lt"/>
              <a:cs typeface="+mn-lt"/>
            </a:endParaRPr>
          </a:p>
          <a:p>
            <a:pPr marL="342900" indent="-342900">
              <a:buClrTx/>
              <a:buSzPct val="100000"/>
              <a:buFont typeface="Wingdings"/>
              <a:buChar char="Ø"/>
            </a:pPr>
            <a:r>
              <a:rPr lang="en-US" sz="2400" dirty="0">
                <a:solidFill>
                  <a:srgbClr val="000000"/>
                </a:solidFill>
                <a:ea typeface="+mn-lt"/>
                <a:cs typeface="+mn-lt"/>
              </a:rPr>
              <a:t>P137C mutation</a:t>
            </a:r>
            <a:br>
              <a:rPr lang="en-US" sz="2400" dirty="0">
                <a:solidFill>
                  <a:srgbClr val="000000"/>
                </a:solidFill>
                <a:ea typeface="+mn-lt"/>
                <a:cs typeface="+mn-lt"/>
              </a:rPr>
            </a:br>
            <a:r>
              <a:rPr lang="en-US" sz="2400" dirty="0">
                <a:solidFill>
                  <a:srgbClr val="000000"/>
                </a:solidFill>
                <a:ea typeface="+mn-lt"/>
                <a:cs typeface="+mn-lt"/>
              </a:rPr>
              <a:t>Proline (nonpolar- hydrophobic)        Cysteine (polar- hydrophilic)</a:t>
            </a:r>
            <a:endParaRPr lang="en-US" sz="2400" dirty="0">
              <a:solidFill>
                <a:srgbClr val="000000"/>
              </a:solidFill>
            </a:endParaRPr>
          </a:p>
          <a:p>
            <a:pPr marL="342900" indent="-342900">
              <a:buClrTx/>
              <a:buSzPct val="100000"/>
              <a:buFont typeface="Wingdings"/>
              <a:buChar char="Ø"/>
            </a:pPr>
            <a:endParaRPr lang="en-US" sz="2400" dirty="0">
              <a:solidFill>
                <a:srgbClr val="000000"/>
              </a:solidFill>
            </a:endParaRPr>
          </a:p>
        </p:txBody>
      </p:sp>
      <p:sp>
        <p:nvSpPr>
          <p:cNvPr id="11" name="Arrow: Right 10">
            <a:extLst>
              <a:ext uri="{FF2B5EF4-FFF2-40B4-BE49-F238E27FC236}">
                <a16:creationId xmlns:a16="http://schemas.microsoft.com/office/drawing/2014/main" id="{8BC6F134-90D4-4806-95B1-2886762BCF86}"/>
              </a:ext>
            </a:extLst>
          </p:cNvPr>
          <p:cNvSpPr/>
          <p:nvPr/>
        </p:nvSpPr>
        <p:spPr>
          <a:xfrm>
            <a:off x="5306726" y="4322494"/>
            <a:ext cx="460074" cy="2300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78C159-B98D-4756-96F5-F4022D9D91D2}"/>
              </a:ext>
            </a:extLst>
          </p:cNvPr>
          <p:cNvSpPr txBox="1"/>
          <p:nvPr/>
        </p:nvSpPr>
        <p:spPr>
          <a:xfrm>
            <a:off x="7665980" y="5882137"/>
            <a:ext cx="5891958" cy="261610"/>
          </a:xfrm>
          <a:prstGeom prst="rect">
            <a:avLst/>
          </a:prstGeom>
          <a:noFill/>
        </p:spPr>
        <p:txBody>
          <a:bodyPr wrap="square">
            <a:spAutoFit/>
          </a:bodyPr>
          <a:lstStyle/>
          <a:p>
            <a:pPr marL="0" indent="0">
              <a:buClr>
                <a:schemeClr val="tx1"/>
              </a:buClr>
              <a:buSzPct val="100000"/>
              <a:buNone/>
            </a:pPr>
            <a:r>
              <a:rPr lang="en-US" sz="1050" dirty="0">
                <a:solidFill>
                  <a:schemeClr val="tx1"/>
                </a:solidFill>
              </a:rPr>
              <a:t>Figure 8</a:t>
            </a:r>
            <a:r>
              <a:rPr lang="en-US" sz="1050" dirty="0"/>
              <a:t>. Primary structure of P137 within </a:t>
            </a:r>
            <a:r>
              <a:rPr lang="en-US" sz="1050" dirty="0">
                <a:solidFill>
                  <a:schemeClr val="tx1"/>
                </a:solidFill>
              </a:rPr>
              <a:t>TM 2-3 Loop. </a:t>
            </a:r>
          </a:p>
        </p:txBody>
      </p:sp>
      <p:sp>
        <p:nvSpPr>
          <p:cNvPr id="3" name="Text Placeholder 2">
            <a:extLst>
              <a:ext uri="{FF2B5EF4-FFF2-40B4-BE49-F238E27FC236}">
                <a16:creationId xmlns:a16="http://schemas.microsoft.com/office/drawing/2014/main" id="{952585F1-4F21-427C-AD67-E6880AC2A537}"/>
              </a:ext>
            </a:extLst>
          </p:cNvPr>
          <p:cNvSpPr>
            <a:spLocks noGrp="1"/>
          </p:cNvSpPr>
          <p:nvPr>
            <p:ph type="body" idx="1"/>
          </p:nvPr>
        </p:nvSpPr>
        <p:spPr>
          <a:xfrm>
            <a:off x="8112321" y="5000618"/>
            <a:ext cx="1418888" cy="364513"/>
          </a:xfrm>
        </p:spPr>
        <p:txBody>
          <a:bodyPr>
            <a:noAutofit/>
          </a:bodyPr>
          <a:lstStyle/>
          <a:p>
            <a:pPr marL="194310" indent="0">
              <a:buNone/>
            </a:pPr>
            <a:r>
              <a:rPr lang="en-US" sz="1600" b="1" dirty="0">
                <a:solidFill>
                  <a:srgbClr val="000000"/>
                </a:solidFill>
              </a:rPr>
              <a:t>P137</a:t>
            </a:r>
          </a:p>
          <a:p>
            <a:pPr marL="194310" indent="0">
              <a:buNone/>
            </a:pPr>
            <a:endParaRPr lang="en-US" sz="1600" b="1" dirty="0">
              <a:solidFill>
                <a:srgbClr val="000000"/>
              </a:solidFill>
            </a:endParaRPr>
          </a:p>
        </p:txBody>
      </p:sp>
    </p:spTree>
    <p:extLst>
      <p:ext uri="{BB962C8B-B14F-4D97-AF65-F5344CB8AC3E}">
        <p14:creationId xmlns:p14="http://schemas.microsoft.com/office/powerpoint/2010/main" val="312613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8B25-A9FD-4F30-B489-302E642133E7}"/>
              </a:ext>
            </a:extLst>
          </p:cNvPr>
          <p:cNvSpPr>
            <a:spLocks noGrp="1"/>
          </p:cNvSpPr>
          <p:nvPr>
            <p:ph type="title"/>
          </p:nvPr>
        </p:nvSpPr>
        <p:spPr>
          <a:xfrm>
            <a:off x="-589797" y="692186"/>
            <a:ext cx="7645400" cy="908013"/>
          </a:xfrm>
        </p:spPr>
        <p:txBody>
          <a:bodyPr/>
          <a:lstStyle/>
          <a:p>
            <a:pPr algn="ctr"/>
            <a:r>
              <a:rPr lang="en-US" dirty="0">
                <a:solidFill>
                  <a:schemeClr val="tx1"/>
                </a:solidFill>
              </a:rPr>
              <a:t>Experimental Process </a:t>
            </a:r>
          </a:p>
        </p:txBody>
      </p:sp>
      <p:sp>
        <p:nvSpPr>
          <p:cNvPr id="3" name="Text Placeholder 2">
            <a:extLst>
              <a:ext uri="{FF2B5EF4-FFF2-40B4-BE49-F238E27FC236}">
                <a16:creationId xmlns:a16="http://schemas.microsoft.com/office/drawing/2014/main" id="{54E1705D-0B5C-41FA-BB3D-E2C9237EFE65}"/>
              </a:ext>
            </a:extLst>
          </p:cNvPr>
          <p:cNvSpPr>
            <a:spLocks noGrp="1"/>
          </p:cNvSpPr>
          <p:nvPr>
            <p:ph type="body" idx="1"/>
          </p:nvPr>
        </p:nvSpPr>
        <p:spPr>
          <a:xfrm>
            <a:off x="293596" y="1600199"/>
            <a:ext cx="6100444" cy="4859595"/>
          </a:xfrm>
        </p:spPr>
        <p:txBody>
          <a:bodyPr>
            <a:normAutofit/>
          </a:bodyPr>
          <a:lstStyle/>
          <a:p>
            <a:pPr marL="609585" marR="0" lvl="0" indent="-414856"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r>
              <a:rPr kumimoji="0" lang="en-US" sz="2400" b="0" i="0" u="none" strike="noStrike" kern="0" cap="none" spc="0" normalizeH="0" baseline="0" noProof="0" dirty="0">
                <a:ln>
                  <a:noFill/>
                </a:ln>
                <a:solidFill>
                  <a:prstClr val="black"/>
                </a:solidFill>
                <a:effectLst/>
                <a:uLnTx/>
                <a:uFillTx/>
                <a:latin typeface="Gill Sans MT"/>
                <a:ea typeface="+mn-ea"/>
                <a:cs typeface="Calibri"/>
                <a:sym typeface="Calibri"/>
              </a:rPr>
              <a:t>Samples analyzed</a:t>
            </a:r>
            <a:b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br>
            <a: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t>1.) Wild type</a:t>
            </a:r>
            <a:b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br>
            <a: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t>2.) Negative control</a:t>
            </a:r>
            <a:b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br>
            <a: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t>3.) P137C</a:t>
            </a:r>
            <a:b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br>
            <a:r>
              <a:rPr kumimoji="0" lang="en-US" sz="2000" b="0" i="0" u="none" strike="noStrike" kern="0" cap="none" spc="0" normalizeH="0" baseline="0" noProof="0" dirty="0">
                <a:ln>
                  <a:noFill/>
                </a:ln>
                <a:solidFill>
                  <a:prstClr val="black"/>
                </a:solidFill>
                <a:effectLst/>
                <a:uLnTx/>
                <a:uFillTx/>
                <a:latin typeface="Gill Sans MT"/>
                <a:ea typeface="+mn-ea"/>
                <a:cs typeface="Calibri"/>
                <a:sym typeface="Calibri"/>
              </a:rPr>
              <a:t>4.) TM 2-3 Loop deletion</a:t>
            </a:r>
          </a:p>
          <a:p>
            <a:pPr marL="609585" marR="0" lvl="0" indent="-414856"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Calibri"/>
              <a:sym typeface="Calibri"/>
            </a:endParaRPr>
          </a:p>
          <a:p>
            <a:pPr marR="0" lvl="0"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r>
              <a:rPr kumimoji="0" lang="en-US" sz="2400" b="0" i="0" u="none" strike="noStrike" kern="0" cap="none" spc="0" normalizeH="0" baseline="0" noProof="0" dirty="0">
                <a:ln>
                  <a:noFill/>
                </a:ln>
                <a:solidFill>
                  <a:schemeClr val="tx1"/>
                </a:solidFill>
                <a:effectLst/>
                <a:uLnTx/>
                <a:uFillTx/>
                <a:latin typeface="Gill Sans MT"/>
                <a:cs typeface="Calibri"/>
                <a:sym typeface="Calibri"/>
              </a:rPr>
              <a:t>Analyzing function in ATP synthesis direction</a:t>
            </a:r>
          </a:p>
          <a:p>
            <a:pPr marL="1219170" marR="0" lvl="1" indent="-414856"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r>
              <a:rPr kumimoji="0" lang="en-US" sz="2000" b="0" i="0" u="none" strike="noStrike" kern="0" cap="none" spc="0" normalizeH="0" baseline="0" noProof="0" dirty="0">
                <a:ln>
                  <a:noFill/>
                </a:ln>
                <a:solidFill>
                  <a:schemeClr val="tx1"/>
                </a:solidFill>
                <a:effectLst/>
                <a:uLnTx/>
                <a:uFillTx/>
                <a:latin typeface="Gill Sans MT"/>
                <a:cs typeface="Calibri"/>
                <a:sym typeface="Calibri"/>
              </a:rPr>
              <a:t>Growth of </a:t>
            </a:r>
            <a:r>
              <a:rPr kumimoji="0" lang="en-US" sz="2000" b="0" i="1" u="none" strike="noStrike" kern="0" cap="none" spc="0" normalizeH="0" baseline="0" noProof="0" dirty="0">
                <a:ln>
                  <a:noFill/>
                </a:ln>
                <a:solidFill>
                  <a:schemeClr val="tx1"/>
                </a:solidFill>
                <a:effectLst/>
                <a:uLnTx/>
                <a:uFillTx/>
                <a:latin typeface="Gill Sans MT"/>
                <a:cs typeface="Calibri"/>
                <a:sym typeface="Calibri"/>
              </a:rPr>
              <a:t>E. coli </a:t>
            </a:r>
            <a:r>
              <a:rPr kumimoji="0" lang="en-US" sz="2000" b="0" i="0" u="none" strike="noStrike" kern="0" cap="none" spc="0" normalizeH="0" baseline="0" noProof="0" dirty="0">
                <a:ln>
                  <a:noFill/>
                </a:ln>
                <a:solidFill>
                  <a:schemeClr val="tx1"/>
                </a:solidFill>
                <a:effectLst/>
                <a:uLnTx/>
                <a:uFillTx/>
                <a:latin typeface="Gill Sans MT"/>
                <a:cs typeface="Calibri"/>
                <a:sym typeface="Calibri"/>
              </a:rPr>
              <a:t>in succinate medium</a:t>
            </a:r>
            <a:endParaRPr kumimoji="0" lang="en-US" sz="2000" b="0" i="1" u="none" strike="noStrike" kern="0" cap="none" spc="0" normalizeH="0" baseline="0" noProof="0" dirty="0">
              <a:ln>
                <a:noFill/>
              </a:ln>
              <a:solidFill>
                <a:schemeClr val="tx1"/>
              </a:solidFill>
              <a:effectLst/>
              <a:uLnTx/>
              <a:uFillTx/>
              <a:latin typeface="Gill Sans MT"/>
              <a:cs typeface="Calibri"/>
              <a:sym typeface="Calibri"/>
            </a:endParaRPr>
          </a:p>
          <a:p>
            <a:pPr marR="0" lvl="0"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endParaRPr kumimoji="0" lang="en-US" sz="1400" b="0" i="0" u="none" strike="noStrike" kern="0" cap="none" spc="0" normalizeH="0" baseline="0" noProof="0" dirty="0">
              <a:ln>
                <a:noFill/>
              </a:ln>
              <a:solidFill>
                <a:schemeClr val="tx1"/>
              </a:solidFill>
              <a:effectLst/>
              <a:uLnTx/>
              <a:uFillTx/>
              <a:latin typeface="Gill Sans MT"/>
              <a:cs typeface="Calibri"/>
              <a:sym typeface="Calibri"/>
            </a:endParaRPr>
          </a:p>
          <a:p>
            <a:pPr marR="0" lvl="0"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r>
              <a:rPr kumimoji="0" lang="en-US" sz="2400" b="0" i="0" u="none" strike="noStrike" kern="0" cap="none" spc="0" normalizeH="0" baseline="0" noProof="0" dirty="0">
                <a:ln>
                  <a:noFill/>
                </a:ln>
                <a:solidFill>
                  <a:schemeClr val="tx1"/>
                </a:solidFill>
                <a:effectLst/>
                <a:uLnTx/>
                <a:uFillTx/>
                <a:latin typeface="Gill Sans MT"/>
                <a:cs typeface="Calibri"/>
                <a:sym typeface="Calibri"/>
              </a:rPr>
              <a:t>Analyzing function in ATP hydrolysis direction</a:t>
            </a:r>
          </a:p>
          <a:p>
            <a:pPr marL="1218565" lvl="1" indent="-414655" defTabSz="914400">
              <a:lnSpc>
                <a:spcPct val="95000"/>
              </a:lnSpc>
              <a:buClr>
                <a:srgbClr val="233A44"/>
              </a:buClr>
              <a:buSzPct val="100000"/>
              <a:buFont typeface="Wingdings" panose="05000000000000000000" pitchFamily="2" charset="2"/>
              <a:buChar char="Ø"/>
              <a:defRPr/>
            </a:pPr>
            <a:r>
              <a:rPr kumimoji="0" lang="en-US" sz="2000" b="0" i="0" u="none" strike="noStrike" kern="0" cap="none" spc="0" normalizeH="0" baseline="0" noProof="0" dirty="0">
                <a:ln>
                  <a:noFill/>
                </a:ln>
                <a:solidFill>
                  <a:schemeClr val="tx1"/>
                </a:solidFill>
                <a:effectLst/>
                <a:uLnTx/>
                <a:uFillTx/>
                <a:latin typeface="Gill Sans MT"/>
                <a:cs typeface="Calibri"/>
                <a:sym typeface="Calibri"/>
              </a:rPr>
              <a:t>PK/LDH assay</a:t>
            </a:r>
            <a:r>
              <a:rPr lang="en-US" sz="2000" kern="0" dirty="0">
                <a:solidFill>
                  <a:schemeClr val="tx1"/>
                </a:solidFill>
                <a:latin typeface="Gill Sans MT"/>
                <a:cs typeface="Calibri"/>
                <a:sym typeface="Calibri"/>
              </a:rPr>
              <a:t> (ATP regenerating assay)</a:t>
            </a:r>
            <a:endParaRPr lang="en-US" sz="2000" b="0" i="0" u="none" strike="noStrike" kern="0" cap="none" spc="0" normalizeH="0" baseline="0" noProof="0" dirty="0">
              <a:ln>
                <a:noFill/>
              </a:ln>
              <a:solidFill>
                <a:schemeClr val="tx1"/>
              </a:solidFill>
              <a:effectLst/>
              <a:uLnTx/>
              <a:uFillTx/>
              <a:latin typeface="Gill Sans MT"/>
              <a:cs typeface="Calibri"/>
            </a:endParaRPr>
          </a:p>
          <a:p>
            <a:pPr marL="1219170" marR="0" lvl="1" indent="-414856" algn="l" defTabSz="914400" rtl="0" eaLnBrk="1" fontAlgn="auto" latinLnBrk="0" hangingPunct="1">
              <a:lnSpc>
                <a:spcPct val="95000"/>
              </a:lnSpc>
              <a:spcBef>
                <a:spcPts val="0"/>
              </a:spcBef>
              <a:spcAft>
                <a:spcPts val="0"/>
              </a:spcAft>
              <a:buClr>
                <a:srgbClr val="233A44"/>
              </a:buClr>
              <a:buSzPct val="100000"/>
              <a:buFont typeface="Wingdings" panose="05000000000000000000" pitchFamily="2" charset="2"/>
              <a:buChar char="Ø"/>
              <a:tabLst/>
              <a:defRPr/>
            </a:pPr>
            <a:r>
              <a:rPr kumimoji="0" lang="en-US" sz="2000" b="0" i="0" u="none" strike="noStrike" kern="0" cap="none" spc="0" normalizeH="0" baseline="0" noProof="0" dirty="0">
                <a:ln>
                  <a:noFill/>
                </a:ln>
                <a:solidFill>
                  <a:schemeClr val="tx1"/>
                </a:solidFill>
                <a:effectLst/>
                <a:uLnTx/>
                <a:uFillTx/>
                <a:latin typeface="Gill Sans MT"/>
                <a:cs typeface="Calibri"/>
                <a:sym typeface="Calibri"/>
              </a:rPr>
              <a:t>Proton pumping assay</a:t>
            </a:r>
          </a:p>
          <a:p>
            <a:pPr>
              <a:buSzPct val="100000"/>
              <a:buFont typeface="Wingdings" panose="05000000000000000000" pitchFamily="2" charset="2"/>
              <a:buChar char="Ø"/>
            </a:pPr>
            <a:endParaRPr lang="en-US" dirty="0">
              <a:solidFill>
                <a:schemeClr val="tx1"/>
              </a:solidFill>
              <a:latin typeface="Gill Sans MT"/>
            </a:endParaRPr>
          </a:p>
        </p:txBody>
      </p:sp>
      <p:pic>
        <p:nvPicPr>
          <p:cNvPr id="5" name="Picture 4">
            <a:extLst>
              <a:ext uri="{FF2B5EF4-FFF2-40B4-BE49-F238E27FC236}">
                <a16:creationId xmlns:a16="http://schemas.microsoft.com/office/drawing/2014/main" id="{CD3BA6E6-17C4-4279-82B6-C9C566C7E6F1}"/>
              </a:ext>
            </a:extLst>
          </p:cNvPr>
          <p:cNvPicPr>
            <a:picLocks noChangeAspect="1"/>
          </p:cNvPicPr>
          <p:nvPr/>
        </p:nvPicPr>
        <p:blipFill rotWithShape="1">
          <a:blip r:embed="rId3"/>
          <a:srcRect l="3264"/>
          <a:stretch/>
        </p:blipFill>
        <p:spPr>
          <a:xfrm>
            <a:off x="6726264" y="855406"/>
            <a:ext cx="5057697" cy="5604388"/>
          </a:xfrm>
          <a:prstGeom prst="rect">
            <a:avLst/>
          </a:prstGeom>
          <a:ln w="38100">
            <a:solidFill>
              <a:schemeClr val="tx1"/>
            </a:solidFill>
          </a:ln>
        </p:spPr>
      </p:pic>
      <p:sp>
        <p:nvSpPr>
          <p:cNvPr id="6" name="TextBox 5">
            <a:extLst>
              <a:ext uri="{FF2B5EF4-FFF2-40B4-BE49-F238E27FC236}">
                <a16:creationId xmlns:a16="http://schemas.microsoft.com/office/drawing/2014/main" id="{4BD76376-4B2F-4B98-A217-1D1B0B74F59D}"/>
              </a:ext>
            </a:extLst>
          </p:cNvPr>
          <p:cNvSpPr txBox="1"/>
          <p:nvPr/>
        </p:nvSpPr>
        <p:spPr>
          <a:xfrm>
            <a:off x="6618844" y="6459794"/>
            <a:ext cx="5891958" cy="253916"/>
          </a:xfrm>
          <a:prstGeom prst="rect">
            <a:avLst/>
          </a:prstGeom>
          <a:noFill/>
        </p:spPr>
        <p:txBody>
          <a:bodyPr wrap="square">
            <a:spAutoFit/>
          </a:bodyPr>
          <a:lstStyle/>
          <a:p>
            <a:pPr marL="0" indent="0">
              <a:buClr>
                <a:schemeClr val="tx1"/>
              </a:buClr>
              <a:buSzPct val="100000"/>
              <a:buNone/>
            </a:pPr>
            <a:r>
              <a:rPr lang="en-US" sz="1050" dirty="0">
                <a:solidFill>
                  <a:schemeClr val="tx1"/>
                </a:solidFill>
              </a:rPr>
              <a:t>Figure 9</a:t>
            </a:r>
            <a:r>
              <a:rPr lang="en-US" sz="1050" dirty="0"/>
              <a:t>. Summary and flow chart of the experimental process done. </a:t>
            </a:r>
            <a:endParaRPr lang="en-US" sz="1050" dirty="0">
              <a:solidFill>
                <a:schemeClr val="tx1"/>
              </a:solidFill>
            </a:endParaRPr>
          </a:p>
        </p:txBody>
      </p:sp>
    </p:spTree>
    <p:extLst>
      <p:ext uri="{BB962C8B-B14F-4D97-AF65-F5344CB8AC3E}">
        <p14:creationId xmlns:p14="http://schemas.microsoft.com/office/powerpoint/2010/main" val="226597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7F46-1E58-4229-8FA9-9A58A2F16D67}"/>
              </a:ext>
            </a:extLst>
          </p:cNvPr>
          <p:cNvSpPr>
            <a:spLocks noGrp="1"/>
          </p:cNvSpPr>
          <p:nvPr>
            <p:ph type="title"/>
          </p:nvPr>
        </p:nvSpPr>
        <p:spPr>
          <a:xfrm>
            <a:off x="2578100" y="574099"/>
            <a:ext cx="7731760" cy="866081"/>
          </a:xfrm>
        </p:spPr>
        <p:txBody>
          <a:bodyPr/>
          <a:lstStyle/>
          <a:p>
            <a:r>
              <a:rPr lang="en-US" dirty="0">
                <a:solidFill>
                  <a:schemeClr val="tx1"/>
                </a:solidFill>
              </a:rPr>
              <a:t>Succinate Growth Assay</a:t>
            </a:r>
          </a:p>
        </p:txBody>
      </p:sp>
      <p:sp>
        <p:nvSpPr>
          <p:cNvPr id="3" name="Text Placeholder 2">
            <a:extLst>
              <a:ext uri="{FF2B5EF4-FFF2-40B4-BE49-F238E27FC236}">
                <a16:creationId xmlns:a16="http://schemas.microsoft.com/office/drawing/2014/main" id="{D69EBB77-926E-414F-8C55-7340A5A0E5CD}"/>
              </a:ext>
            </a:extLst>
          </p:cNvPr>
          <p:cNvSpPr>
            <a:spLocks noGrp="1"/>
          </p:cNvSpPr>
          <p:nvPr>
            <p:ph type="body" idx="1"/>
          </p:nvPr>
        </p:nvSpPr>
        <p:spPr>
          <a:xfrm>
            <a:off x="5549316" y="1285269"/>
            <a:ext cx="6449644" cy="2560320"/>
          </a:xfrm>
        </p:spPr>
        <p:txBody>
          <a:bodyPr>
            <a:normAutofit fontScale="92500"/>
          </a:bodyPr>
          <a:lstStyle/>
          <a:p>
            <a:pPr>
              <a:buClrTx/>
              <a:buSzPct val="100000"/>
              <a:buFont typeface="Wingdings" panose="05000000000000000000" pitchFamily="2" charset="2"/>
              <a:buChar char="Ø"/>
            </a:pPr>
            <a:r>
              <a:rPr lang="en-US" sz="2400" dirty="0">
                <a:solidFill>
                  <a:schemeClr val="tx1"/>
                </a:solidFill>
                <a:effectLst/>
                <a:ea typeface="Times New Roman" panose="02020603050405020304" pitchFamily="18" charset="0"/>
              </a:rPr>
              <a:t>Grow </a:t>
            </a:r>
            <a:r>
              <a:rPr lang="en-US" sz="2400" i="1" dirty="0">
                <a:solidFill>
                  <a:schemeClr val="tx1"/>
                </a:solidFill>
                <a:effectLst/>
                <a:ea typeface="Times New Roman" panose="02020603050405020304" pitchFamily="18" charset="0"/>
              </a:rPr>
              <a:t>E. coli </a:t>
            </a:r>
            <a:r>
              <a:rPr lang="en-US" sz="2400" dirty="0">
                <a:solidFill>
                  <a:schemeClr val="tx1"/>
                </a:solidFill>
                <a:effectLst/>
                <a:ea typeface="Times New Roman" panose="02020603050405020304" pitchFamily="18" charset="0"/>
              </a:rPr>
              <a:t>cultures with mutants</a:t>
            </a:r>
          </a:p>
          <a:p>
            <a:pPr>
              <a:buClrTx/>
              <a:buSzPct val="100000"/>
              <a:buFont typeface="Wingdings" panose="05000000000000000000" pitchFamily="2" charset="2"/>
              <a:buChar char="Ø"/>
            </a:pPr>
            <a:r>
              <a:rPr lang="en-US" sz="2400" dirty="0">
                <a:solidFill>
                  <a:schemeClr val="tx1"/>
                </a:solidFill>
                <a:ea typeface="Times New Roman" panose="02020603050405020304" pitchFamily="18" charset="0"/>
              </a:rPr>
              <a:t>Plate samples on </a:t>
            </a:r>
            <a:r>
              <a:rPr lang="en-US" sz="2400" dirty="0">
                <a:solidFill>
                  <a:schemeClr val="tx1"/>
                </a:solidFill>
                <a:effectLst/>
                <a:ea typeface="Times New Roman" panose="02020603050405020304" pitchFamily="18" charset="0"/>
              </a:rPr>
              <a:t>succinate plate</a:t>
            </a:r>
          </a:p>
          <a:p>
            <a:pPr>
              <a:buClrTx/>
              <a:buSzPct val="100000"/>
              <a:buFont typeface="Wingdings" panose="05000000000000000000" pitchFamily="2" charset="2"/>
              <a:buChar char="Ø"/>
            </a:pPr>
            <a:endParaRPr lang="en-US" sz="2400" dirty="0">
              <a:solidFill>
                <a:schemeClr val="tx1"/>
              </a:solidFill>
              <a:effectLst/>
              <a:ea typeface="Times New Roman" panose="02020603050405020304" pitchFamily="18" charset="0"/>
            </a:endParaRPr>
          </a:p>
          <a:p>
            <a:pPr marL="194729" indent="0">
              <a:buClrTx/>
              <a:buSzPct val="100000"/>
              <a:buNone/>
            </a:pPr>
            <a:r>
              <a:rPr lang="en-US" sz="2400" b="1" dirty="0">
                <a:solidFill>
                  <a:schemeClr val="tx1"/>
                </a:solidFill>
                <a:effectLst/>
                <a:ea typeface="Times New Roman" panose="02020603050405020304" pitchFamily="18" charset="0"/>
              </a:rPr>
              <a:t>Results</a:t>
            </a:r>
          </a:p>
          <a:p>
            <a:pPr>
              <a:buClrTx/>
              <a:buSzPct val="100000"/>
              <a:buFont typeface="Wingdings" panose="05000000000000000000" pitchFamily="2" charset="2"/>
              <a:buChar char="Ø"/>
            </a:pPr>
            <a:r>
              <a:rPr lang="en-US" sz="2400" dirty="0">
                <a:solidFill>
                  <a:schemeClr val="tx1"/>
                </a:solidFill>
                <a:ea typeface="Times New Roman" panose="02020603050405020304" pitchFamily="18" charset="0"/>
              </a:rPr>
              <a:t>ATP synthase produces ATP= growth of colonies “positive”</a:t>
            </a:r>
          </a:p>
          <a:p>
            <a:pPr>
              <a:buClrTx/>
              <a:buSzPct val="100000"/>
              <a:buFont typeface="Wingdings" panose="05000000000000000000" pitchFamily="2" charset="2"/>
              <a:buChar char="Ø"/>
            </a:pPr>
            <a:r>
              <a:rPr lang="en-US" sz="2400" dirty="0">
                <a:solidFill>
                  <a:schemeClr val="tx1"/>
                </a:solidFill>
                <a:effectLst/>
                <a:ea typeface="Times New Roman" panose="02020603050405020304" pitchFamily="18" charset="0"/>
              </a:rPr>
              <a:t>ATP Synthase defective= no growth “negative” </a:t>
            </a:r>
          </a:p>
        </p:txBody>
      </p:sp>
      <p:pic>
        <p:nvPicPr>
          <p:cNvPr id="3074" name="Picture 2">
            <a:extLst>
              <a:ext uri="{FF2B5EF4-FFF2-40B4-BE49-F238E27FC236}">
                <a16:creationId xmlns:a16="http://schemas.microsoft.com/office/drawing/2014/main" id="{FCB6E3C4-B2F3-4CF3-B398-1ADB5381C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77" y="3086154"/>
            <a:ext cx="3870008" cy="31760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737B90AB-FA87-4EA8-AA1D-280B70FE253F}"/>
              </a:ext>
            </a:extLst>
          </p:cNvPr>
          <p:cNvGraphicFramePr>
            <a:graphicFrameLocks noGrp="1"/>
          </p:cNvGraphicFramePr>
          <p:nvPr>
            <p:extLst>
              <p:ext uri="{D42A27DB-BD31-4B8C-83A1-F6EECF244321}">
                <p14:modId xmlns:p14="http://schemas.microsoft.com/office/powerpoint/2010/main" val="2893898923"/>
              </p:ext>
            </p:extLst>
          </p:nvPr>
        </p:nvGraphicFramePr>
        <p:xfrm>
          <a:off x="4254137" y="4438714"/>
          <a:ext cx="7731759" cy="1853001"/>
        </p:xfrm>
        <a:graphic>
          <a:graphicData uri="http://schemas.openxmlformats.org/drawingml/2006/table">
            <a:tbl>
              <a:tblPr firstRow="1" firstCol="1" bandRow="1"/>
              <a:tblGrid>
                <a:gridCol w="2577253">
                  <a:extLst>
                    <a:ext uri="{9D8B030D-6E8A-4147-A177-3AD203B41FA5}">
                      <a16:colId xmlns:a16="http://schemas.microsoft.com/office/drawing/2014/main" val="2153926137"/>
                    </a:ext>
                  </a:extLst>
                </a:gridCol>
                <a:gridCol w="2577253">
                  <a:extLst>
                    <a:ext uri="{9D8B030D-6E8A-4147-A177-3AD203B41FA5}">
                      <a16:colId xmlns:a16="http://schemas.microsoft.com/office/drawing/2014/main" val="2885420738"/>
                    </a:ext>
                  </a:extLst>
                </a:gridCol>
                <a:gridCol w="2577253">
                  <a:extLst>
                    <a:ext uri="{9D8B030D-6E8A-4147-A177-3AD203B41FA5}">
                      <a16:colId xmlns:a16="http://schemas.microsoft.com/office/drawing/2014/main" val="4064521209"/>
                    </a:ext>
                  </a:extLst>
                </a:gridCol>
              </a:tblGrid>
              <a:tr h="343775">
                <a:tc>
                  <a:txBody>
                    <a:bodyPr/>
                    <a:lstStyle/>
                    <a:p>
                      <a:pPr algn="ctr" fontAlgn="base">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Cell Type​​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400" b="1" dirty="0">
                          <a:solidFill>
                            <a:srgbClr val="000000"/>
                          </a:solidFill>
                          <a:effectLst/>
                          <a:latin typeface="Times New Roman"/>
                          <a:ea typeface="Times New Roman" panose="02020603050405020304" pitchFamily="18" charset="0"/>
                          <a:cs typeface="Times New Roman"/>
                        </a:rPr>
                        <a:t> Growth​​</a:t>
                      </a:r>
                      <a:r>
                        <a:rPr lang="en-US" sz="24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400" b="1" dirty="0">
                          <a:solidFill>
                            <a:srgbClr val="000000"/>
                          </a:solidFill>
                          <a:effectLst/>
                          <a:latin typeface="Times New Roman"/>
                          <a:ea typeface="Times New Roman" panose="02020603050405020304" pitchFamily="18" charset="0"/>
                          <a:cs typeface="Times New Roman"/>
                        </a:rPr>
                        <a:t> Colony Size ​​</a:t>
                      </a:r>
                      <a:r>
                        <a:rPr lang="en-US" sz="24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02564"/>
                  </a:ext>
                </a:extLst>
              </a:tr>
              <a:tr h="343775">
                <a:tc>
                  <a:txBody>
                    <a:bodyPr/>
                    <a:lstStyle/>
                    <a:p>
                      <a:pPr algn="ctr" fontAlgn="base">
                        <a:lnSpc>
                          <a:spcPct val="107000"/>
                        </a:lnSpc>
                        <a:spcAft>
                          <a:spcPts val="800"/>
                        </a:spcAft>
                      </a:pPr>
                      <a:r>
                        <a:rPr lang="en-US" sz="2200" dirty="0">
                          <a:solidFill>
                            <a:srgbClr val="00B050"/>
                          </a:solidFill>
                          <a:effectLst/>
                          <a:latin typeface="Times New Roman"/>
                          <a:ea typeface="Times New Roman" panose="02020603050405020304" pitchFamily="18" charset="0"/>
                          <a:cs typeface="Times New Roman"/>
                        </a:rPr>
                        <a:t>  </a:t>
                      </a:r>
                      <a:r>
                        <a:rPr lang="en-US" sz="2200" b="1" dirty="0">
                          <a:solidFill>
                            <a:srgbClr val="00B050"/>
                          </a:solidFill>
                          <a:effectLst/>
                          <a:latin typeface="Times New Roman"/>
                          <a:ea typeface="Times New Roman" panose="02020603050405020304" pitchFamily="18" charset="0"/>
                          <a:cs typeface="Times New Roman"/>
                        </a:rPr>
                        <a:t>Wild Type​​</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00B050"/>
                          </a:solidFill>
                          <a:effectLst/>
                          <a:latin typeface="Times New Roman"/>
                          <a:ea typeface="Times New Roman" panose="02020603050405020304" pitchFamily="18" charset="0"/>
                          <a:cs typeface="Times New Roman"/>
                        </a:rPr>
                        <a:t> Positive​​</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00B050"/>
                          </a:solidFill>
                          <a:effectLst/>
                          <a:latin typeface="Times New Roman"/>
                          <a:ea typeface="Times New Roman" panose="02020603050405020304" pitchFamily="18" charset="0"/>
                          <a:cs typeface="Times New Roman"/>
                        </a:rPr>
                        <a:t> 2 mm​​</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823398"/>
                  </a:ext>
                </a:extLst>
              </a:tr>
              <a:tr h="407868">
                <a:tc>
                  <a:txBody>
                    <a:bodyPr/>
                    <a:lstStyle/>
                    <a:p>
                      <a:pPr algn="ctr" fontAlgn="base">
                        <a:lnSpc>
                          <a:spcPct val="107000"/>
                        </a:lnSpc>
                        <a:spcAft>
                          <a:spcPts val="800"/>
                        </a:spcAft>
                      </a:pPr>
                      <a:r>
                        <a:rPr lang="en-US" sz="2200" dirty="0">
                          <a:solidFill>
                            <a:srgbClr val="FFFF00"/>
                          </a:solidFill>
                          <a:effectLst/>
                          <a:latin typeface="Times New Roman"/>
                          <a:ea typeface="Times New Roman" panose="02020603050405020304" pitchFamily="18" charset="0"/>
                          <a:cs typeface="Times New Roman"/>
                        </a:rPr>
                        <a:t>  </a:t>
                      </a:r>
                      <a:r>
                        <a:rPr lang="en-US" sz="2200" b="1" dirty="0">
                          <a:solidFill>
                            <a:srgbClr val="FFFF00"/>
                          </a:solidFill>
                          <a:effectLst/>
                          <a:latin typeface="Times New Roman"/>
                          <a:ea typeface="Times New Roman" panose="02020603050405020304" pitchFamily="18" charset="0"/>
                          <a:cs typeface="Times New Roman"/>
                        </a:rPr>
                        <a:t>Negative Control​​</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FFFF00"/>
                          </a:solidFill>
                          <a:effectLst/>
                          <a:latin typeface="Times New Roman"/>
                          <a:ea typeface="Times New Roman" panose="02020603050405020304" pitchFamily="18" charset="0"/>
                          <a:cs typeface="Times New Roman"/>
                        </a:rPr>
                        <a:t> Negative​​</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FFFF00"/>
                          </a:solidFill>
                          <a:effectLst/>
                          <a:latin typeface="Times New Roman"/>
                          <a:ea typeface="Times New Roman" panose="02020603050405020304" pitchFamily="18" charset="0"/>
                          <a:cs typeface="Times New Roman"/>
                        </a:rPr>
                        <a:t> N/A​​</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754211"/>
                  </a:ext>
                </a:extLst>
              </a:tr>
              <a:tr h="349601">
                <a:tc>
                  <a:txBody>
                    <a:bodyPr/>
                    <a:lstStyle/>
                    <a:p>
                      <a:pPr algn="ctr" fontAlgn="base">
                        <a:lnSpc>
                          <a:spcPct val="107000"/>
                        </a:lnSpc>
                        <a:spcAft>
                          <a:spcPts val="800"/>
                        </a:spcAft>
                      </a:pPr>
                      <a:r>
                        <a:rPr lang="en-US" sz="2200" dirty="0">
                          <a:solidFill>
                            <a:srgbClr val="FF0000"/>
                          </a:solidFill>
                          <a:effectLst/>
                          <a:latin typeface="Times New Roman"/>
                          <a:ea typeface="Times New Roman" panose="02020603050405020304" pitchFamily="18" charset="0"/>
                          <a:cs typeface="Times New Roman"/>
                        </a:rPr>
                        <a:t>  </a:t>
                      </a:r>
                      <a:r>
                        <a:rPr lang="en-US" sz="2200" b="1" dirty="0">
                          <a:solidFill>
                            <a:srgbClr val="FF0000"/>
                          </a:solidFill>
                          <a:effectLst/>
                          <a:latin typeface="Times New Roman"/>
                          <a:ea typeface="Times New Roman" panose="02020603050405020304" pitchFamily="18" charset="0"/>
                          <a:cs typeface="Times New Roman"/>
                        </a:rPr>
                        <a:t>P137C​​</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FF0000"/>
                          </a:solidFill>
                          <a:effectLst/>
                          <a:latin typeface="Times New Roman"/>
                          <a:ea typeface="Times New Roman" panose="02020603050405020304" pitchFamily="18" charset="0"/>
                          <a:cs typeface="Times New Roman"/>
                        </a:rPr>
                        <a:t> Positive​​</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FF0000"/>
                          </a:solidFill>
                          <a:effectLst/>
                          <a:latin typeface="Times New Roman"/>
                          <a:ea typeface="Times New Roman" panose="02020603050405020304" pitchFamily="18" charset="0"/>
                          <a:cs typeface="Times New Roman"/>
                        </a:rPr>
                        <a:t> 2 mm​​</a:t>
                      </a:r>
                      <a:r>
                        <a:rPr lang="en-US" sz="2200" dirty="0">
                          <a:solidFill>
                            <a:srgbClr val="000000"/>
                          </a:solidFill>
                          <a:effectLst/>
                          <a:latin typeface="Times New Roman"/>
                          <a:ea typeface="Times New Roman" panose="02020603050405020304" pitchFamily="18" charset="0"/>
                          <a:cs typeface="Times New Roman"/>
                        </a:rPr>
                        <a:t>​</a:t>
                      </a:r>
                      <a:endParaRPr lang="en-US" sz="1200" dirty="0">
                        <a:effectLst/>
                        <a:latin typeface="Times New Roman"/>
                        <a:ea typeface="Calibri" panose="020F0502020204030204" pitchFamily="34"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1871174"/>
                  </a:ext>
                </a:extLst>
              </a:tr>
              <a:tr h="349601">
                <a:tc>
                  <a:txBody>
                    <a:bodyPr/>
                    <a:lstStyle/>
                    <a:p>
                      <a:pPr algn="ctr" fontAlgn="base">
                        <a:lnSpc>
                          <a:spcPct val="107000"/>
                        </a:lnSpc>
                      </a:pPr>
                      <a:r>
                        <a:rPr lang="en-US" sz="2200" b="1" dirty="0">
                          <a:solidFill>
                            <a:srgbClr val="00B0F0"/>
                          </a:solidFill>
                          <a:effectLst/>
                          <a:latin typeface="Times New Roman"/>
                          <a:ea typeface="Times New Roman" panose="02020603050405020304" pitchFamily="18" charset="0"/>
                          <a:cs typeface="Times New Roman"/>
                        </a:rPr>
                        <a:t>TM 2,3 Loop Del</a:t>
                      </a:r>
                      <a:endParaRPr lang="en-US" sz="1200" dirty="0">
                        <a:effectLst/>
                        <a:latin typeface="Times New Roman"/>
                        <a:ea typeface="Times New Roman" panose="02020603050405020304" pitchFamily="18" charset="0"/>
                        <a:cs typeface="Times New Roman"/>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00B0F0"/>
                          </a:solidFill>
                          <a:effectLst/>
                          <a:latin typeface="Times New Roman"/>
                          <a:ea typeface="Calibri" panose="020F0502020204030204" pitchFamily="34" charset="0"/>
                          <a:cs typeface="Times New Roman"/>
                        </a:rPr>
                        <a:t>Positive</a:t>
                      </a: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800"/>
                        </a:spcAft>
                      </a:pPr>
                      <a:r>
                        <a:rPr lang="en-US" sz="2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1.5 mm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4665868"/>
                  </a:ext>
                </a:extLst>
              </a:tr>
            </a:tbl>
          </a:graphicData>
        </a:graphic>
      </p:graphicFrame>
      <p:sp>
        <p:nvSpPr>
          <p:cNvPr id="7" name="Text Placeholder 2">
            <a:extLst>
              <a:ext uri="{FF2B5EF4-FFF2-40B4-BE49-F238E27FC236}">
                <a16:creationId xmlns:a16="http://schemas.microsoft.com/office/drawing/2014/main" id="{3EF3257D-F3C4-49C0-98FE-A92BABE84A4B}"/>
              </a:ext>
            </a:extLst>
          </p:cNvPr>
          <p:cNvSpPr txBox="1">
            <a:spLocks/>
          </p:cNvSpPr>
          <p:nvPr/>
        </p:nvSpPr>
        <p:spPr>
          <a:xfrm>
            <a:off x="-96813" y="6262219"/>
            <a:ext cx="4272865" cy="663533"/>
          </a:xfrm>
          <a:prstGeom prst="rect">
            <a:avLst/>
          </a:prstGeom>
        </p:spPr>
        <p:txBody>
          <a:bodyPr spcFirstLastPara="1" vert="horz" wrap="square" lIns="91425" tIns="91425" rIns="91425" bIns="91425" rtlCol="0" anchor="t" anchorCtr="0">
            <a:normAutofit/>
          </a:bodyPr>
          <a:lstStyle>
            <a:lvl1pPr marL="609585" lvl="0" indent="-414856" algn="l" defTabSz="457200" rtl="0" eaLnBrk="1" latinLnBrk="0" hangingPunct="1">
              <a:spcBef>
                <a:spcPts val="0"/>
              </a:spcBef>
              <a:spcAft>
                <a:spcPts val="0"/>
              </a:spcAft>
              <a:buClr>
                <a:schemeClr val="accent2"/>
              </a:buClr>
              <a:buSzPts val="1300"/>
              <a:buFont typeface="Wingdings 2" panose="05020102010507070707" pitchFamily="18" charset="2"/>
              <a:buChar char="●"/>
              <a:defRPr sz="1800" kern="1200">
                <a:solidFill>
                  <a:schemeClr val="tx2"/>
                </a:solidFill>
                <a:latin typeface="+mn-lt"/>
                <a:ea typeface="+mn-ea"/>
                <a:cs typeface="+mn-cs"/>
              </a:defRPr>
            </a:lvl1pPr>
            <a:lvl2pPr marL="1219170" lvl="1"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600" kern="1200">
                <a:solidFill>
                  <a:schemeClr val="tx2"/>
                </a:solidFill>
                <a:latin typeface="+mn-lt"/>
                <a:ea typeface="+mn-ea"/>
                <a:cs typeface="+mn-cs"/>
              </a:defRPr>
            </a:lvl2pPr>
            <a:lvl3pPr marL="1828754" lvl="2"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400" kern="1200">
                <a:solidFill>
                  <a:schemeClr val="tx2"/>
                </a:solidFill>
                <a:latin typeface="+mn-lt"/>
                <a:ea typeface="+mn-ea"/>
                <a:cs typeface="+mn-cs"/>
              </a:defRPr>
            </a:lvl3pPr>
            <a:lvl4pPr marL="2438339" lvl="3"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4pPr>
            <a:lvl5pPr marL="3047924" lvl="4"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5pPr>
            <a:lvl6pPr marL="3657509" lvl="5"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6pPr>
            <a:lvl7pPr marL="4267093" lvl="6"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7pPr>
            <a:lvl8pPr marL="4876678" lvl="7"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8pPr>
            <a:lvl9pPr marL="5486263" lvl="8" indent="-397923" algn="l" defTabSz="457200" rtl="0" eaLnBrk="1" latinLnBrk="0" hangingPunct="1">
              <a:spcBef>
                <a:spcPts val="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9pPr>
          </a:lstStyle>
          <a:p>
            <a:pPr marL="194729" indent="0">
              <a:buClrTx/>
              <a:buSzPct val="100000"/>
              <a:buNone/>
            </a:pPr>
            <a:r>
              <a:rPr lang="en-US" sz="1050" dirty="0">
                <a:solidFill>
                  <a:schemeClr val="tx1"/>
                </a:solidFill>
                <a:latin typeface="+mj-lt"/>
                <a:ea typeface="Times New Roman" panose="02020603050405020304" pitchFamily="18" charset="0"/>
              </a:rPr>
              <a:t>Figure10. Mechanism of conversion from succinate to fumarate for colony growth. </a:t>
            </a:r>
          </a:p>
          <a:p>
            <a:pPr>
              <a:buClrTx/>
              <a:buSzPct val="100000"/>
              <a:buFont typeface="Wingdings" panose="05000000000000000000" pitchFamily="2" charset="2"/>
              <a:buChar char="Ø"/>
            </a:pPr>
            <a:endParaRPr lang="en-US" sz="1050" dirty="0">
              <a:solidFill>
                <a:schemeClr val="tx1"/>
              </a:solidFill>
              <a:latin typeface="+mj-lt"/>
            </a:endParaRPr>
          </a:p>
        </p:txBody>
      </p:sp>
      <p:sp>
        <p:nvSpPr>
          <p:cNvPr id="8" name="TextBox 7">
            <a:extLst>
              <a:ext uri="{FF2B5EF4-FFF2-40B4-BE49-F238E27FC236}">
                <a16:creationId xmlns:a16="http://schemas.microsoft.com/office/drawing/2014/main" id="{4A27A38C-4379-495F-A908-328CD224B1E6}"/>
              </a:ext>
            </a:extLst>
          </p:cNvPr>
          <p:cNvSpPr txBox="1"/>
          <p:nvPr/>
        </p:nvSpPr>
        <p:spPr>
          <a:xfrm>
            <a:off x="4164751" y="6340069"/>
            <a:ext cx="5891958" cy="253916"/>
          </a:xfrm>
          <a:prstGeom prst="rect">
            <a:avLst/>
          </a:prstGeom>
          <a:noFill/>
        </p:spPr>
        <p:txBody>
          <a:bodyPr wrap="square">
            <a:spAutoFit/>
          </a:bodyPr>
          <a:lstStyle/>
          <a:p>
            <a:pPr marL="0" indent="0">
              <a:buClr>
                <a:schemeClr val="tx1"/>
              </a:buClr>
              <a:buSzPct val="100000"/>
              <a:buNone/>
            </a:pPr>
            <a:r>
              <a:rPr lang="en-US" sz="1050" dirty="0">
                <a:solidFill>
                  <a:schemeClr val="tx1"/>
                </a:solidFill>
              </a:rPr>
              <a:t>Table 1. Results of the succinate growth assay.</a:t>
            </a:r>
          </a:p>
        </p:txBody>
      </p:sp>
      <p:sp>
        <p:nvSpPr>
          <p:cNvPr id="9" name="TextBox 8">
            <a:extLst>
              <a:ext uri="{FF2B5EF4-FFF2-40B4-BE49-F238E27FC236}">
                <a16:creationId xmlns:a16="http://schemas.microsoft.com/office/drawing/2014/main" id="{EEE468CB-4E48-4C10-8DC6-76B9EFA0584D}"/>
              </a:ext>
            </a:extLst>
          </p:cNvPr>
          <p:cNvSpPr txBox="1"/>
          <p:nvPr/>
        </p:nvSpPr>
        <p:spPr>
          <a:xfrm>
            <a:off x="201977" y="2241623"/>
            <a:ext cx="1846580" cy="523220"/>
          </a:xfrm>
          <a:prstGeom prst="rect">
            <a:avLst/>
          </a:prstGeom>
          <a:noFill/>
          <a:ln>
            <a:solidFill>
              <a:schemeClr val="tx1"/>
            </a:solidFill>
          </a:ln>
        </p:spPr>
        <p:txBody>
          <a:bodyPr wrap="square">
            <a:spAutoFit/>
          </a:bodyPr>
          <a:lstStyle/>
          <a:p>
            <a:pPr marL="0" indent="0">
              <a:buClr>
                <a:schemeClr val="tx1"/>
              </a:buClr>
              <a:buSzPct val="100000"/>
              <a:buNone/>
            </a:pPr>
            <a:r>
              <a:rPr lang="en-US" sz="2800" dirty="0">
                <a:solidFill>
                  <a:schemeClr val="tx1"/>
                </a:solidFill>
              </a:rPr>
              <a:t>Mechanism </a:t>
            </a:r>
          </a:p>
        </p:txBody>
      </p:sp>
      <p:sp>
        <p:nvSpPr>
          <p:cNvPr id="10" name="TextBox 9">
            <a:extLst>
              <a:ext uri="{FF2B5EF4-FFF2-40B4-BE49-F238E27FC236}">
                <a16:creationId xmlns:a16="http://schemas.microsoft.com/office/drawing/2014/main" id="{5D149A89-A2A9-4316-B702-051E51E0ECF6}"/>
              </a:ext>
            </a:extLst>
          </p:cNvPr>
          <p:cNvSpPr txBox="1"/>
          <p:nvPr/>
        </p:nvSpPr>
        <p:spPr>
          <a:xfrm>
            <a:off x="4263074" y="3643165"/>
            <a:ext cx="1286242" cy="523220"/>
          </a:xfrm>
          <a:prstGeom prst="rect">
            <a:avLst/>
          </a:prstGeom>
          <a:noFill/>
          <a:ln>
            <a:solidFill>
              <a:schemeClr val="tx1"/>
            </a:solidFill>
          </a:ln>
        </p:spPr>
        <p:txBody>
          <a:bodyPr wrap="square">
            <a:spAutoFit/>
          </a:bodyPr>
          <a:lstStyle/>
          <a:p>
            <a:pPr marL="0" indent="0">
              <a:buClr>
                <a:schemeClr val="tx1"/>
              </a:buClr>
              <a:buSzPct val="100000"/>
              <a:buNone/>
            </a:pPr>
            <a:r>
              <a:rPr lang="en-US" sz="2800" dirty="0">
                <a:solidFill>
                  <a:schemeClr val="tx1"/>
                </a:solidFill>
              </a:rPr>
              <a:t>Results</a:t>
            </a:r>
          </a:p>
        </p:txBody>
      </p:sp>
    </p:spTree>
    <p:extLst>
      <p:ext uri="{BB962C8B-B14F-4D97-AF65-F5344CB8AC3E}">
        <p14:creationId xmlns:p14="http://schemas.microsoft.com/office/powerpoint/2010/main" val="129758587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BBCAB1E3D8044AE83D196C76E7925" ma:contentTypeVersion="7" ma:contentTypeDescription="Create a new document." ma:contentTypeScope="" ma:versionID="dab8b34af7725acc103dcc3c930c5fd8">
  <xsd:schema xmlns:xsd="http://www.w3.org/2001/XMLSchema" xmlns:xs="http://www.w3.org/2001/XMLSchema" xmlns:p="http://schemas.microsoft.com/office/2006/metadata/properties" xmlns:ns3="f2bff16a-8f47-42f6-a5b6-605b289454bb" xmlns:ns4="3cf924f3-680f-45e6-8415-a2d6552f3be3" targetNamespace="http://schemas.microsoft.com/office/2006/metadata/properties" ma:root="true" ma:fieldsID="b3948518e89a74ed41578def7834ed44" ns3:_="" ns4:_="">
    <xsd:import namespace="f2bff16a-8f47-42f6-a5b6-605b289454bb"/>
    <xsd:import namespace="3cf924f3-680f-45e6-8415-a2d6552f3b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ff16a-8f47-42f6-a5b6-605b289454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f924f3-680f-45e6-8415-a2d6552f3b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27D2B2-BCB6-4163-8134-039C9F27137A}">
  <ds:schemaRefs>
    <ds:schemaRef ds:uri="http://schemas.microsoft.com/sharepoint/v3/contenttype/forms"/>
  </ds:schemaRefs>
</ds:datastoreItem>
</file>

<file path=customXml/itemProps2.xml><?xml version="1.0" encoding="utf-8"?>
<ds:datastoreItem xmlns:ds="http://schemas.openxmlformats.org/officeDocument/2006/customXml" ds:itemID="{2D734173-5A12-425B-88C2-971265489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ff16a-8f47-42f6-a5b6-605b289454bb"/>
    <ds:schemaRef ds:uri="3cf924f3-680f-45e6-8415-a2d6552f3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664520-73ED-49DF-914C-882498D08760}">
  <ds:schemaRefs>
    <ds:schemaRef ds:uri="http://purl.org/dc/dcmitype/"/>
    <ds:schemaRef ds:uri="http://purl.org/dc/terms/"/>
    <ds:schemaRef ds:uri="3cf924f3-680f-45e6-8415-a2d6552f3be3"/>
    <ds:schemaRef ds:uri="http://www.w3.org/XML/1998/namespace"/>
    <ds:schemaRef ds:uri="http://schemas.microsoft.com/office/2006/documentManagement/types"/>
    <ds:schemaRef ds:uri="http://purl.org/dc/elements/1.1/"/>
    <ds:schemaRef ds:uri="f2bff16a-8f47-42f6-a5b6-605b289454b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49933</TotalTime>
  <Words>1338</Words>
  <Application>Microsoft Office PowerPoint</Application>
  <PresentationFormat>Widescreen</PresentationFormat>
  <Paragraphs>201</Paragraphs>
  <Slides>14</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Times New Roman</vt:lpstr>
      <vt:lpstr>Trebuchet MS</vt:lpstr>
      <vt:lpstr>Wingdings</vt:lpstr>
      <vt:lpstr>Wingdings 2</vt:lpstr>
      <vt:lpstr>Dividend</vt:lpstr>
      <vt:lpstr>Analysis of Proline 137 within Subunit a of E.Coli ATP Synthase​</vt:lpstr>
      <vt:lpstr>Tackling a Global Heath Challenge</vt:lpstr>
      <vt:lpstr>PowerPoint Presentation</vt:lpstr>
      <vt:lpstr>How does ATP Synthase Work?</vt:lpstr>
      <vt:lpstr>PowerPoint Presentation</vt:lpstr>
      <vt:lpstr>TM- 2,3 Loop Mutation</vt:lpstr>
      <vt:lpstr>P137C Mutation</vt:lpstr>
      <vt:lpstr>Experimental Process </vt:lpstr>
      <vt:lpstr>Succinate Growth Assay</vt:lpstr>
      <vt:lpstr>Proton Pumping</vt:lpstr>
      <vt:lpstr>ATP Hydrolysis Assay</vt:lpstr>
      <vt:lpstr>Conclusions and Future Directions</vt:lpstr>
      <vt:lpstr>Acknowledgements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Transmembrane 2-3 loop of E. coli ATP Synthase to Identify Novel Drug Targets</dc:title>
  <dc:creator>Rashmi Shrestha</dc:creator>
  <cp:lastModifiedBy>Yessica Lopez Valdez</cp:lastModifiedBy>
  <cp:revision>456</cp:revision>
  <dcterms:created xsi:type="dcterms:W3CDTF">2021-07-01T14:57:59Z</dcterms:created>
  <dcterms:modified xsi:type="dcterms:W3CDTF">2021-11-02T22:51:43Z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0x010100581BBCAB1E3D8044AE83D196C76E7925</vt:lpwstr>
  </property>
</Properties>
</file>