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4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0F9FC"/>
    <a:srgbClr val="CBF9DA"/>
    <a:srgbClr val="CCFFFF"/>
    <a:srgbClr val="B8F6CB"/>
    <a:srgbClr val="DAEAE6"/>
    <a:srgbClr val="BCD2C8"/>
    <a:srgbClr val="CCFFCC"/>
    <a:srgbClr val="FFFFCC"/>
    <a:srgbClr val="E3D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6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7DF9-1764-4568-924D-80091E20783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2398-F1EA-4C95-AF27-20BF8C9E3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0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7DF9-1764-4568-924D-80091E20783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2398-F1EA-4C95-AF27-20BF8C9E3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19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7DF9-1764-4568-924D-80091E20783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2398-F1EA-4C95-AF27-20BF8C9E3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025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7DF9-1764-4568-924D-80091E20783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2398-F1EA-4C95-AF27-20BF8C9E3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16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7DF9-1764-4568-924D-80091E20783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2398-F1EA-4C95-AF27-20BF8C9E3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05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7DF9-1764-4568-924D-80091E20783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2398-F1EA-4C95-AF27-20BF8C9E3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154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7DF9-1764-4568-924D-80091E20783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2398-F1EA-4C95-AF27-20BF8C9E3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29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7DF9-1764-4568-924D-80091E20783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2398-F1EA-4C95-AF27-20BF8C9E3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465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7DF9-1764-4568-924D-80091E20783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2398-F1EA-4C95-AF27-20BF8C9E3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31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7DF9-1764-4568-924D-80091E20783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2398-F1EA-4C95-AF27-20BF8C9E3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7DF9-1764-4568-924D-80091E20783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2398-F1EA-4C95-AF27-20BF8C9E3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42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37DF9-1764-4568-924D-80091E20783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32398-F1EA-4C95-AF27-20BF8C9E3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63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Human Perceptions on Nature, Wildlife, and Conservation in Rural Appalachia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44900"/>
            <a:ext cx="9144000" cy="1655762"/>
          </a:xfrm>
        </p:spPr>
        <p:txBody>
          <a:bodyPr/>
          <a:lstStyle/>
          <a:p>
            <a:r>
              <a:rPr lang="en-US" dirty="0"/>
              <a:t>Lindsey R. Milleson and Stephen Sumithran</a:t>
            </a:r>
          </a:p>
          <a:p>
            <a:r>
              <a:rPr lang="en-US" dirty="0"/>
              <a:t>Department of Biological Sciences</a:t>
            </a:r>
          </a:p>
          <a:p>
            <a:r>
              <a:rPr lang="en-US" dirty="0"/>
              <a:t>Eastern Kentucky University, Richmond, KY 40475</a:t>
            </a:r>
          </a:p>
        </p:txBody>
      </p:sp>
    </p:spTree>
    <p:extLst>
      <p:ext uri="{BB962C8B-B14F-4D97-AF65-F5344CB8AC3E}">
        <p14:creationId xmlns:p14="http://schemas.microsoft.com/office/powerpoint/2010/main" val="1137802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 3: Wildlife populations should not be managed by humans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4933" y="2098830"/>
            <a:ext cx="7473245" cy="44819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584266" y="2573867"/>
            <a:ext cx="1769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χ</a:t>
            </a:r>
            <a:r>
              <a:rPr lang="el-GR" baseline="30000" dirty="0"/>
              <a:t>2</a:t>
            </a:r>
            <a:r>
              <a:rPr lang="en-US" baseline="30000" dirty="0"/>
              <a:t> </a:t>
            </a:r>
            <a:r>
              <a:rPr lang="en-US" dirty="0"/>
              <a:t>= 20.96</a:t>
            </a:r>
          </a:p>
          <a:p>
            <a:r>
              <a:rPr lang="en-US" dirty="0"/>
              <a:t>p =  0.00032</a:t>
            </a:r>
          </a:p>
        </p:txBody>
      </p:sp>
    </p:spTree>
    <p:extLst>
      <p:ext uri="{BB962C8B-B14F-4D97-AF65-F5344CB8AC3E}">
        <p14:creationId xmlns:p14="http://schemas.microsoft.com/office/powerpoint/2010/main" val="2683521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 4: Trophy hunting is inhumane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2730" y="1624623"/>
            <a:ext cx="7814737" cy="46971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37230" y="2246489"/>
            <a:ext cx="1769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χ</a:t>
            </a:r>
            <a:r>
              <a:rPr lang="el-GR" baseline="30000" dirty="0"/>
              <a:t>2</a:t>
            </a:r>
            <a:r>
              <a:rPr lang="en-US" baseline="30000" dirty="0"/>
              <a:t> </a:t>
            </a:r>
            <a:r>
              <a:rPr lang="en-US" dirty="0"/>
              <a:t>= 8.47</a:t>
            </a:r>
          </a:p>
          <a:p>
            <a:r>
              <a:rPr lang="en-US" dirty="0"/>
              <a:t>p =  0.07</a:t>
            </a:r>
          </a:p>
        </p:txBody>
      </p:sp>
    </p:spTree>
    <p:extLst>
      <p:ext uri="{BB962C8B-B14F-4D97-AF65-F5344CB8AC3E}">
        <p14:creationId xmlns:p14="http://schemas.microsoft.com/office/powerpoint/2010/main" val="2630805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 5: Wildlife do not have the ability to feel emotions (i.e. fear, sadness, happiness)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1068" y="1995414"/>
            <a:ext cx="7484532" cy="449868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584266" y="2573867"/>
            <a:ext cx="1769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χ</a:t>
            </a:r>
            <a:r>
              <a:rPr lang="el-GR" baseline="30000" dirty="0"/>
              <a:t>2</a:t>
            </a:r>
            <a:r>
              <a:rPr lang="en-US" baseline="30000" dirty="0"/>
              <a:t> </a:t>
            </a:r>
            <a:r>
              <a:rPr lang="en-US" dirty="0"/>
              <a:t>= 45.03</a:t>
            </a:r>
          </a:p>
          <a:p>
            <a:r>
              <a:rPr lang="en-US" dirty="0"/>
              <a:t>p &lt; 0.00001</a:t>
            </a:r>
          </a:p>
        </p:txBody>
      </p:sp>
    </p:spTree>
    <p:extLst>
      <p:ext uri="{BB962C8B-B14F-4D97-AF65-F5344CB8AC3E}">
        <p14:creationId xmlns:p14="http://schemas.microsoft.com/office/powerpoint/2010/main" val="1807351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 6: Humans have the right to use animals as we see fit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8445" y="1873956"/>
            <a:ext cx="7546842" cy="45361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56800" y="2415822"/>
            <a:ext cx="1769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χ</a:t>
            </a:r>
            <a:r>
              <a:rPr lang="el-GR" baseline="30000" dirty="0"/>
              <a:t>2</a:t>
            </a:r>
            <a:r>
              <a:rPr lang="en-US" baseline="30000" dirty="0"/>
              <a:t> </a:t>
            </a:r>
            <a:r>
              <a:rPr lang="en-US" dirty="0"/>
              <a:t>= 22.94</a:t>
            </a:r>
          </a:p>
          <a:p>
            <a:r>
              <a:rPr lang="en-US" dirty="0"/>
              <a:t>p = 0.00013</a:t>
            </a:r>
          </a:p>
        </p:txBody>
      </p:sp>
    </p:spTree>
    <p:extLst>
      <p:ext uri="{BB962C8B-B14F-4D97-AF65-F5344CB8AC3E}">
        <p14:creationId xmlns:p14="http://schemas.microsoft.com/office/powerpoint/2010/main" val="2606481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Statement 7: Ecotourism activities such as educational nature hikes would be beneficial to my community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5511" y="1862667"/>
            <a:ext cx="7328557" cy="440493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56800" y="2415822"/>
            <a:ext cx="1769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χ</a:t>
            </a:r>
            <a:r>
              <a:rPr lang="el-GR" baseline="30000" dirty="0"/>
              <a:t>2</a:t>
            </a:r>
            <a:r>
              <a:rPr lang="en-US" baseline="30000" dirty="0"/>
              <a:t> </a:t>
            </a:r>
            <a:r>
              <a:rPr lang="en-US" dirty="0"/>
              <a:t>= 59.36</a:t>
            </a:r>
          </a:p>
          <a:p>
            <a:r>
              <a:rPr lang="en-US" dirty="0"/>
              <a:t>p &lt; 0.00001</a:t>
            </a:r>
          </a:p>
        </p:txBody>
      </p:sp>
    </p:spTree>
    <p:extLst>
      <p:ext uri="{BB962C8B-B14F-4D97-AF65-F5344CB8AC3E}">
        <p14:creationId xmlns:p14="http://schemas.microsoft.com/office/powerpoint/2010/main" val="2550176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 8: Forests in my area are in good condition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1689" y="1976965"/>
            <a:ext cx="7529689" cy="45158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56800" y="2415822"/>
            <a:ext cx="1769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χ</a:t>
            </a:r>
            <a:r>
              <a:rPr lang="el-GR" baseline="30000" dirty="0"/>
              <a:t>2</a:t>
            </a:r>
            <a:r>
              <a:rPr lang="en-US" baseline="30000" dirty="0"/>
              <a:t> </a:t>
            </a:r>
            <a:r>
              <a:rPr lang="en-US" dirty="0"/>
              <a:t>= 30.62</a:t>
            </a:r>
          </a:p>
          <a:p>
            <a:r>
              <a:rPr lang="en-US" dirty="0"/>
              <a:t>p &lt; 0.00001</a:t>
            </a:r>
          </a:p>
        </p:txBody>
      </p:sp>
    </p:spTree>
    <p:extLst>
      <p:ext uri="{BB962C8B-B14F-4D97-AF65-F5344CB8AC3E}">
        <p14:creationId xmlns:p14="http://schemas.microsoft.com/office/powerpoint/2010/main" val="1206321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 9:  Ecotourism is key to developing the local economy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6221" y="1772356"/>
            <a:ext cx="7998429" cy="48071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56800" y="2415822"/>
            <a:ext cx="1769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χ</a:t>
            </a:r>
            <a:r>
              <a:rPr lang="el-GR" baseline="30000" dirty="0"/>
              <a:t>2</a:t>
            </a:r>
            <a:r>
              <a:rPr lang="en-US" baseline="30000" dirty="0"/>
              <a:t> </a:t>
            </a:r>
            <a:r>
              <a:rPr lang="en-US" dirty="0"/>
              <a:t>= 45.99</a:t>
            </a:r>
          </a:p>
          <a:p>
            <a:r>
              <a:rPr lang="en-US" dirty="0"/>
              <a:t>p &lt; 0.00001</a:t>
            </a:r>
          </a:p>
        </p:txBody>
      </p:sp>
    </p:spTree>
    <p:extLst>
      <p:ext uri="{BB962C8B-B14F-4D97-AF65-F5344CB8AC3E}">
        <p14:creationId xmlns:p14="http://schemas.microsoft.com/office/powerpoint/2010/main" val="662374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 10: Coal mining is key to developing the local economy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5956" y="1828800"/>
            <a:ext cx="8025171" cy="48236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56800" y="2415822"/>
            <a:ext cx="1769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χ</a:t>
            </a:r>
            <a:r>
              <a:rPr lang="el-GR" baseline="30000" dirty="0"/>
              <a:t>2</a:t>
            </a:r>
            <a:r>
              <a:rPr lang="en-US" baseline="30000" dirty="0"/>
              <a:t> </a:t>
            </a:r>
            <a:r>
              <a:rPr lang="en-US" dirty="0"/>
              <a:t>= 15.40</a:t>
            </a:r>
          </a:p>
          <a:p>
            <a:r>
              <a:rPr lang="en-US" dirty="0"/>
              <a:t>p = 0.0039</a:t>
            </a:r>
          </a:p>
        </p:txBody>
      </p:sp>
    </p:spTree>
    <p:extLst>
      <p:ext uri="{BB962C8B-B14F-4D97-AF65-F5344CB8AC3E}">
        <p14:creationId xmlns:p14="http://schemas.microsoft.com/office/powerpoint/2010/main" val="2502822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 11:  Protection of wildlife is a good thing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4579" y="2054578"/>
            <a:ext cx="7280204" cy="43758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56800" y="2415822"/>
            <a:ext cx="1769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χ</a:t>
            </a:r>
            <a:r>
              <a:rPr lang="el-GR" baseline="30000" dirty="0"/>
              <a:t>2</a:t>
            </a:r>
            <a:r>
              <a:rPr lang="en-US" baseline="30000" dirty="0"/>
              <a:t> </a:t>
            </a:r>
            <a:r>
              <a:rPr lang="en-US" dirty="0"/>
              <a:t>= 74.49</a:t>
            </a:r>
          </a:p>
          <a:p>
            <a:r>
              <a:rPr lang="en-US" dirty="0"/>
              <a:t>p &lt; 0.00001</a:t>
            </a:r>
          </a:p>
        </p:txBody>
      </p:sp>
    </p:spTree>
    <p:extLst>
      <p:ext uri="{BB962C8B-B14F-4D97-AF65-F5344CB8AC3E}">
        <p14:creationId xmlns:p14="http://schemas.microsoft.com/office/powerpoint/2010/main" val="1163880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 12:  I benefit from wildlife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0712" y="1601024"/>
            <a:ext cx="8116710" cy="48786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284178" y="2257778"/>
            <a:ext cx="1769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χ</a:t>
            </a:r>
            <a:r>
              <a:rPr lang="el-GR" baseline="30000" dirty="0"/>
              <a:t>2</a:t>
            </a:r>
            <a:r>
              <a:rPr lang="en-US" baseline="30000" dirty="0"/>
              <a:t> </a:t>
            </a:r>
            <a:r>
              <a:rPr lang="en-US" dirty="0"/>
              <a:t>= 64.22</a:t>
            </a:r>
          </a:p>
          <a:p>
            <a:r>
              <a:rPr lang="en-US" dirty="0"/>
              <a:t>p &lt; 0.00001</a:t>
            </a:r>
          </a:p>
        </p:txBody>
      </p:sp>
    </p:spTree>
    <p:extLst>
      <p:ext uri="{BB962C8B-B14F-4D97-AF65-F5344CB8AC3E}">
        <p14:creationId xmlns:p14="http://schemas.microsoft.com/office/powerpoint/2010/main" val="1380383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Human dimensions are a critical part of wildlife management</a:t>
            </a:r>
          </a:p>
          <a:p>
            <a:r>
              <a:rPr lang="en-US" dirty="0"/>
              <a:t>Understanding the public’s attitudes towards the environment helps create and fund management plans, increases knowledge, and encourages successful coexistence between humans and wildlife</a:t>
            </a:r>
          </a:p>
          <a:p>
            <a:r>
              <a:rPr lang="en-US" dirty="0"/>
              <a:t>To the best of our knowledge, no human perceptions studies on the environment have been conducted in eastern Kentucky.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8803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00A87-7020-4F04-9B52-2AC68D243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92DA2-0F86-4088-8CBB-8D543AAA0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Overall, the respondents showed a strong desire to conserve and protect the local environment</a:t>
            </a:r>
          </a:p>
          <a:p>
            <a:r>
              <a:rPr lang="en-US" dirty="0"/>
              <a:t>The respondents had strong support for ecotourism </a:t>
            </a:r>
          </a:p>
          <a:p>
            <a:r>
              <a:rPr lang="en-US" dirty="0"/>
              <a:t>One limitation of this study is that attitudes and behaviors do not always align 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(Nilsson et al. 2019). </a:t>
            </a:r>
          </a:p>
          <a:p>
            <a:r>
              <a:rPr lang="en-US" dirty="0"/>
              <a:t>One of the main problems in conservation is altering human behavior such as poaching and overexploitation</a:t>
            </a:r>
          </a:p>
        </p:txBody>
      </p:sp>
    </p:spTree>
    <p:extLst>
      <p:ext uri="{BB962C8B-B14F-4D97-AF65-F5344CB8AC3E}">
        <p14:creationId xmlns:p14="http://schemas.microsoft.com/office/powerpoint/2010/main" val="7348174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EF82F-7CE6-4B5D-A1FB-01320931A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CB513-E34A-4E54-A16D-D5D26FB5D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results can be beneficial in Appalachia for 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implementing ecotourism, involving the public in management decisions, and knowing what conservation ideas will gain public support.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180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icture containing mountain, outdoor, nature, highland&#10;&#10;Description automatically generated">
            <a:extLst>
              <a:ext uri="{FF2B5EF4-FFF2-40B4-BE49-F238E27FC236}">
                <a16:creationId xmlns:a16="http://schemas.microsoft.com/office/drawing/2014/main" id="{62E8498B-CB99-498A-BD60-60AD221E98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7" r="9994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035" y="365125"/>
            <a:ext cx="3822189" cy="1899912"/>
          </a:xfrm>
        </p:spPr>
        <p:txBody>
          <a:bodyPr>
            <a:normAutofit/>
          </a:bodyPr>
          <a:lstStyle/>
          <a:p>
            <a:r>
              <a:rPr lang="en-US" sz="4000" dirty="0"/>
              <a:t>Study Area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86EF2E9-3772-481F-99D8-B4B8CA188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042" y="2265037"/>
            <a:ext cx="3822189" cy="3742762"/>
          </a:xfrm>
        </p:spPr>
        <p:txBody>
          <a:bodyPr>
            <a:normAutofit/>
          </a:bodyPr>
          <a:lstStyle/>
          <a:p>
            <a:r>
              <a:rPr lang="en-US" dirty="0"/>
              <a:t>Conducted in far eastern Kentucky</a:t>
            </a:r>
          </a:p>
          <a:p>
            <a:r>
              <a:rPr lang="en-US" dirty="0"/>
              <a:t>Primary focus was Martin County</a:t>
            </a:r>
          </a:p>
          <a:p>
            <a:r>
              <a:rPr lang="en-US" dirty="0"/>
              <a:t>Martin County’s population was 11,195 in 2019 with 34.4% in poverty</a:t>
            </a:r>
          </a:p>
        </p:txBody>
      </p:sp>
    </p:spTree>
    <p:extLst>
      <p:ext uri="{BB962C8B-B14F-4D97-AF65-F5344CB8AC3E}">
        <p14:creationId xmlns:p14="http://schemas.microsoft.com/office/powerpoint/2010/main" val="1188390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7851"/>
            <a:ext cx="10515600" cy="4351338"/>
          </a:xfrm>
        </p:spPr>
        <p:txBody>
          <a:bodyPr/>
          <a:lstStyle/>
          <a:p>
            <a:r>
              <a:rPr lang="en-US" dirty="0"/>
              <a:t>Questionnaire – Paper and Online format</a:t>
            </a:r>
          </a:p>
          <a:p>
            <a:r>
              <a:rPr lang="en-US" dirty="0"/>
              <a:t>Distributed at grocery stores, gas stations, and other businesses</a:t>
            </a:r>
          </a:p>
          <a:p>
            <a:r>
              <a:rPr lang="en-US" dirty="0"/>
              <a:t>EKU Institutional Review Board Protocol Approval #4022</a:t>
            </a:r>
          </a:p>
        </p:txBody>
      </p:sp>
    </p:spTree>
    <p:extLst>
      <p:ext uri="{BB962C8B-B14F-4D97-AF65-F5344CB8AC3E}">
        <p14:creationId xmlns:p14="http://schemas.microsoft.com/office/powerpoint/2010/main" val="297687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1DF12-CF08-4907-B385-6C139C984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– Contd.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942E0-87E1-4FEE-B63E-45CFB6350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data analysis, we focused on question 5 which contains 12 perception statements such as “it is important to conserve nature for our children and generations to come”</a:t>
            </a:r>
          </a:p>
          <a:p>
            <a:r>
              <a:rPr lang="en-US" dirty="0"/>
              <a:t>Participants responded on a 5-point Likert scale </a:t>
            </a:r>
          </a:p>
          <a:p>
            <a:r>
              <a:rPr lang="en-US" dirty="0"/>
              <a:t>We calculated the mean, standard error, chi-square, and p-value for each statement </a:t>
            </a:r>
          </a:p>
        </p:txBody>
      </p:sp>
    </p:spTree>
    <p:extLst>
      <p:ext uri="{BB962C8B-B14F-4D97-AF65-F5344CB8AC3E}">
        <p14:creationId xmlns:p14="http://schemas.microsoft.com/office/powerpoint/2010/main" val="2901160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119 Respondents</a:t>
            </a:r>
          </a:p>
          <a:p>
            <a:r>
              <a:rPr lang="en-US" dirty="0"/>
              <a:t>73% of Respondents from Martin County</a:t>
            </a:r>
          </a:p>
          <a:p>
            <a:r>
              <a:rPr lang="en-US" dirty="0"/>
              <a:t>7% of Respondents from Floyd County</a:t>
            </a:r>
          </a:p>
          <a:p>
            <a:r>
              <a:rPr lang="en-US" dirty="0"/>
              <a:t>6% of Respondents from Lawrence County</a:t>
            </a:r>
          </a:p>
        </p:txBody>
      </p:sp>
    </p:spTree>
    <p:extLst>
      <p:ext uri="{BB962C8B-B14F-4D97-AF65-F5344CB8AC3E}">
        <p14:creationId xmlns:p14="http://schemas.microsoft.com/office/powerpoint/2010/main" val="1789533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– Contd.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36% of Respondents were between 20-29 years old</a:t>
            </a:r>
          </a:p>
          <a:p>
            <a:r>
              <a:rPr lang="en-US" dirty="0"/>
              <a:t>22% of Respondents were between 50-59 years old</a:t>
            </a:r>
          </a:p>
          <a:p>
            <a:r>
              <a:rPr lang="en-US" dirty="0"/>
              <a:t>14% of Respondents  were between 40-49 years old</a:t>
            </a:r>
          </a:p>
        </p:txBody>
      </p:sp>
    </p:spTree>
    <p:extLst>
      <p:ext uri="{BB962C8B-B14F-4D97-AF65-F5344CB8AC3E}">
        <p14:creationId xmlns:p14="http://schemas.microsoft.com/office/powerpoint/2010/main" val="63739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Statement 1.  It is important to conserve nature for our children and generations to come 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6178" y="2088444"/>
            <a:ext cx="7122261" cy="42809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584266" y="2573867"/>
            <a:ext cx="1769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χ</a:t>
            </a:r>
            <a:r>
              <a:rPr lang="el-GR" baseline="30000" dirty="0"/>
              <a:t>2</a:t>
            </a:r>
            <a:r>
              <a:rPr lang="en-US" baseline="30000" dirty="0"/>
              <a:t> </a:t>
            </a:r>
            <a:r>
              <a:rPr lang="en-US" dirty="0"/>
              <a:t>= 103.49</a:t>
            </a:r>
          </a:p>
          <a:p>
            <a:r>
              <a:rPr lang="en-US" dirty="0"/>
              <a:t>p &lt;  0.00001</a:t>
            </a:r>
          </a:p>
        </p:txBody>
      </p:sp>
    </p:spTree>
    <p:extLst>
      <p:ext uri="{BB962C8B-B14F-4D97-AF65-F5344CB8AC3E}">
        <p14:creationId xmlns:p14="http://schemas.microsoft.com/office/powerpoint/2010/main" val="117906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Statement 2: Natural resources like coal must be developed even if the loss of wilderness results in much smaller wildlife populations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1377" y="2148655"/>
            <a:ext cx="7213599" cy="433583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618134" y="2517422"/>
            <a:ext cx="18400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χ2 = </a:t>
            </a:r>
            <a:r>
              <a:rPr lang="en-US" dirty="0"/>
              <a:t>20.48</a:t>
            </a:r>
            <a:endParaRPr lang="el-GR" dirty="0"/>
          </a:p>
          <a:p>
            <a:r>
              <a:rPr lang="en-US" dirty="0"/>
              <a:t>p =  0.0004</a:t>
            </a:r>
          </a:p>
        </p:txBody>
      </p:sp>
    </p:spTree>
    <p:extLst>
      <p:ext uri="{BB962C8B-B14F-4D97-AF65-F5344CB8AC3E}">
        <p14:creationId xmlns:p14="http://schemas.microsoft.com/office/powerpoint/2010/main" val="14605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7257</TotalTime>
  <Words>571</Words>
  <Application>Microsoft Office PowerPoint</Application>
  <PresentationFormat>Widescreen</PresentationFormat>
  <Paragraphs>72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 Human Perceptions on Nature, Wildlife, and Conservation in Rural Appalachia</vt:lpstr>
      <vt:lpstr>Introduction</vt:lpstr>
      <vt:lpstr>Study Area</vt:lpstr>
      <vt:lpstr>Methods</vt:lpstr>
      <vt:lpstr>Methods – Contd.</vt:lpstr>
      <vt:lpstr>Results</vt:lpstr>
      <vt:lpstr>Results – Contd.</vt:lpstr>
      <vt:lpstr>Statement 1.  It is important to conserve nature for our children and generations to come </vt:lpstr>
      <vt:lpstr>Statement 2: Natural resources like coal must be developed even if the loss of wilderness results in much smaller wildlife populations</vt:lpstr>
      <vt:lpstr>Statement 3: Wildlife populations should not be managed by humans </vt:lpstr>
      <vt:lpstr>Statement 4: Trophy hunting is inhumane </vt:lpstr>
      <vt:lpstr>Statement 5: Wildlife do not have the ability to feel emotions (i.e. fear, sadness, happiness) </vt:lpstr>
      <vt:lpstr>Statement 6: Humans have the right to use animals as we see fit </vt:lpstr>
      <vt:lpstr>Statement 7: Ecotourism activities such as educational nature hikes would be beneficial to my community </vt:lpstr>
      <vt:lpstr>Statement 8: Forests in my area are in good condition </vt:lpstr>
      <vt:lpstr>Statement 9:  Ecotourism is key to developing the local economy </vt:lpstr>
      <vt:lpstr>Statement 10: Coal mining is key to developing the local economy </vt:lpstr>
      <vt:lpstr>Statement 11:  Protection of wildlife is a good thing </vt:lpstr>
      <vt:lpstr>Statement 12:  I benefit from wildlife </vt:lpstr>
      <vt:lpstr>Discussion</vt:lpstr>
      <vt:lpstr>Conclusion</vt:lpstr>
    </vt:vector>
  </TitlesOfParts>
  <Company>Eastern Kentucky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Attitudes and Perceptions of the Environment in Rural Applachia</dc:title>
  <dc:creator>Sumithran, Stephen</dc:creator>
  <cp:lastModifiedBy>Lindsey</cp:lastModifiedBy>
  <cp:revision>22</cp:revision>
  <dcterms:created xsi:type="dcterms:W3CDTF">2021-10-29T19:14:47Z</dcterms:created>
  <dcterms:modified xsi:type="dcterms:W3CDTF">2021-11-04T22:06:48Z</dcterms:modified>
</cp:coreProperties>
</file>