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mcgenomics.biomedcentral.com/articles/10.1186/s12864-015-1295-9#ref-CR3" TargetMode="External"/><Relationship Id="rId3" Type="http://schemas.openxmlformats.org/officeDocument/2006/relationships/hyperlink" Target="https://bmcgenomics.biomedcentral.com/articles/10.1186/s12864-015-1295-9#ref-CR5"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ed413a5e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ed413a5e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ed413a5e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ed413a5e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2cc75a5a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f2cc75a5a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2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ed413a5e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ed413a5e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ed413a5e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ed413a5e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9f1ddad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9f1ddad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d3b2ac73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fd3b2ac73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2cc75a5a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2cc75a5a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rgbClr val="333333"/>
                </a:solidFill>
                <a:highlight>
                  <a:srgbClr val="FFFFFF"/>
                </a:highlight>
                <a:latin typeface="Georgia"/>
                <a:ea typeface="Georgia"/>
                <a:cs typeface="Georgia"/>
                <a:sym typeface="Georgia"/>
              </a:rPr>
              <a:t>Arsenic is one of the most common environmental pollutants, with human exposure occurring mainly through contaminated drinking water. In some regions of the world, especially coal mining regions, inorganic arsenic (iAs) levels in drinking water can exceed those recommended by the World Health Organization. Long-term exposure to iAs is associated with the etiology of several diseases including coronary heart disease, hypertension, arteriosclerosis and multiple cancers [</a:t>
            </a:r>
            <a:r>
              <a:rPr lang="en" sz="1350" u="sng">
                <a:solidFill>
                  <a:srgbClr val="004B83"/>
                </a:solidFill>
                <a:highlight>
                  <a:srgbClr val="FFFFFF"/>
                </a:highlight>
                <a:latin typeface="Georgia"/>
                <a:ea typeface="Georgia"/>
                <a:cs typeface="Georgia"/>
                <a:sym typeface="Georgia"/>
                <a:hlinkClick r:id="rId2">
                  <a:extLst>
                    <a:ext uri="{A12FA001-AC4F-418D-AE19-62706E023703}">
                      <ahyp:hlinkClr val="tx"/>
                    </a:ext>
                  </a:extLst>
                </a:hlinkClick>
              </a:rPr>
              <a:t>3</a:t>
            </a:r>
            <a:r>
              <a:rPr lang="en" sz="1350">
                <a:solidFill>
                  <a:srgbClr val="333333"/>
                </a:solidFill>
                <a:highlight>
                  <a:srgbClr val="FFFFFF"/>
                </a:highlight>
                <a:latin typeface="Georgia"/>
                <a:ea typeface="Georgia"/>
                <a:cs typeface="Georgia"/>
                <a:sym typeface="Georgia"/>
              </a:rPr>
              <a:t>-</a:t>
            </a:r>
            <a:r>
              <a:rPr lang="en" sz="1350" u="sng">
                <a:solidFill>
                  <a:srgbClr val="004B83"/>
                </a:solidFill>
                <a:highlight>
                  <a:srgbClr val="FFFFFF"/>
                </a:highlight>
                <a:latin typeface="Georgia"/>
                <a:ea typeface="Georgia"/>
                <a:cs typeface="Georgia"/>
                <a:sym typeface="Georgia"/>
                <a:hlinkClick r:id="rId3">
                  <a:extLst>
                    <a:ext uri="{A12FA001-AC4F-418D-AE19-62706E023703}">
                      <ahyp:hlinkClr val="tx"/>
                    </a:ext>
                  </a:extLst>
                </a:hlinkClick>
              </a:rPr>
              <a:t>5</a:t>
            </a:r>
            <a:r>
              <a:rPr lang="en" sz="1350">
                <a:solidFill>
                  <a:srgbClr val="333333"/>
                </a:solidFill>
                <a:highlight>
                  <a:srgbClr val="FFFFFF"/>
                </a:highlight>
                <a:latin typeface="Georgia"/>
                <a:ea typeface="Georgia"/>
                <a:cs typeface="Georgia"/>
                <a:sym typeface="Georgia"/>
              </a:rPr>
              <a:t>]. Although arsenic is a recognized human carcinogen, the mechanism(s) by which it causes cancer remains elusive.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2cc75a5a0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2cc75a5a0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2cc75a5a0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2cc75a5a0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d3b2ac7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d3b2ac7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d3b2ac73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d3b2ac73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2cc75a5a0_1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2cc75a5a0_1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ed413a5e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ed413a5e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2cc75a5a0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2cc75a5a0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51350" y="1545450"/>
            <a:ext cx="82278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Molecular Mechanisms of Histone H2B Variants in Arsenic-Mediated Carcinogenesis</a:t>
            </a:r>
            <a:endParaRPr/>
          </a:p>
        </p:txBody>
      </p:sp>
      <p:sp>
        <p:nvSpPr>
          <p:cNvPr id="55" name="Google Shape;55;p13"/>
          <p:cNvSpPr txBox="1"/>
          <p:nvPr>
            <p:ph idx="1" type="subTitle"/>
          </p:nvPr>
        </p:nvSpPr>
        <p:spPr>
          <a:xfrm>
            <a:off x="0" y="3598050"/>
            <a:ext cx="9144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35"/>
              <a:buNone/>
            </a:pPr>
            <a:r>
              <a:rPr lang="en" sz="2180"/>
              <a:t>Harrison Booher, Wesley Saintilnord, &amp; Yvonne Fondufe-Mittendorf</a:t>
            </a:r>
            <a:endParaRPr sz="21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12" y="252600"/>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Overexpression</a:t>
            </a:r>
            <a:r>
              <a:rPr lang="en"/>
              <a:t> of variants J and K induce morphological changes</a:t>
            </a:r>
            <a:endParaRPr/>
          </a:p>
        </p:txBody>
      </p:sp>
      <p:pic>
        <p:nvPicPr>
          <p:cNvPr id="115" name="Google Shape;115;p22"/>
          <p:cNvPicPr preferRelativeResize="0"/>
          <p:nvPr/>
        </p:nvPicPr>
        <p:blipFill rotWithShape="1">
          <a:blip r:embed="rId3">
            <a:alphaModFix/>
          </a:blip>
          <a:srcRect b="0" l="5241" r="3924" t="28191"/>
          <a:stretch/>
        </p:blipFill>
        <p:spPr>
          <a:xfrm>
            <a:off x="730750" y="1152475"/>
            <a:ext cx="7682475"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0" y="44502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Digested Purified Nucleosomes Reveal Differential Stability</a:t>
            </a:r>
            <a:endParaRPr/>
          </a:p>
        </p:txBody>
      </p:sp>
      <p:pic>
        <p:nvPicPr>
          <p:cNvPr id="121" name="Google Shape;121;p23"/>
          <p:cNvPicPr preferRelativeResize="0"/>
          <p:nvPr/>
        </p:nvPicPr>
        <p:blipFill rotWithShape="1">
          <a:blip r:embed="rId3">
            <a:alphaModFix/>
          </a:blip>
          <a:srcRect b="0" l="4260" r="0" t="0"/>
          <a:stretch/>
        </p:blipFill>
        <p:spPr>
          <a:xfrm>
            <a:off x="311700" y="1681175"/>
            <a:ext cx="4078650" cy="2359000"/>
          </a:xfrm>
          <a:prstGeom prst="rect">
            <a:avLst/>
          </a:prstGeom>
          <a:noFill/>
          <a:ln>
            <a:noFill/>
          </a:ln>
        </p:spPr>
      </p:pic>
      <p:pic>
        <p:nvPicPr>
          <p:cNvPr id="122" name="Google Shape;122;p23"/>
          <p:cNvPicPr preferRelativeResize="0"/>
          <p:nvPr/>
        </p:nvPicPr>
        <p:blipFill rotWithShape="1">
          <a:blip r:embed="rId4">
            <a:alphaModFix/>
          </a:blip>
          <a:srcRect b="0" l="2819" r="2564" t="0"/>
          <a:stretch/>
        </p:blipFill>
        <p:spPr>
          <a:xfrm>
            <a:off x="4390350" y="1734288"/>
            <a:ext cx="4441950" cy="2252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Overexpression of Histone Variants</a:t>
            </a:r>
            <a:endParaRPr/>
          </a:p>
        </p:txBody>
      </p:sp>
      <p:pic>
        <p:nvPicPr>
          <p:cNvPr id="128" name="Google Shape;128;p24"/>
          <p:cNvPicPr preferRelativeResize="0"/>
          <p:nvPr/>
        </p:nvPicPr>
        <p:blipFill>
          <a:blip r:embed="rId3">
            <a:alphaModFix/>
          </a:blip>
          <a:stretch>
            <a:fillRect/>
          </a:stretch>
        </p:blipFill>
        <p:spPr>
          <a:xfrm>
            <a:off x="2112939" y="1152475"/>
            <a:ext cx="4918123"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Variants Overexpression</a:t>
            </a:r>
            <a:endParaRPr/>
          </a:p>
        </p:txBody>
      </p:sp>
      <p:pic>
        <p:nvPicPr>
          <p:cNvPr id="134" name="Google Shape;134;p25"/>
          <p:cNvPicPr preferRelativeResize="0"/>
          <p:nvPr/>
        </p:nvPicPr>
        <p:blipFill rotWithShape="1">
          <a:blip r:embed="rId3">
            <a:alphaModFix/>
          </a:blip>
          <a:srcRect b="8" l="0" r="0" t="11228"/>
          <a:stretch/>
        </p:blipFill>
        <p:spPr>
          <a:xfrm>
            <a:off x="1476639" y="1152475"/>
            <a:ext cx="6190725"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Variants Overexpression</a:t>
            </a:r>
            <a:endParaRPr/>
          </a:p>
        </p:txBody>
      </p:sp>
      <p:pic>
        <p:nvPicPr>
          <p:cNvPr id="140" name="Google Shape;140;p26"/>
          <p:cNvPicPr preferRelativeResize="0"/>
          <p:nvPr/>
        </p:nvPicPr>
        <p:blipFill rotWithShape="1">
          <a:blip r:embed="rId3">
            <a:alphaModFix/>
          </a:blip>
          <a:srcRect b="0" l="0" r="0" t="12487"/>
          <a:stretch/>
        </p:blipFill>
        <p:spPr>
          <a:xfrm>
            <a:off x="1554600" y="1152475"/>
            <a:ext cx="6034808" cy="341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Findings</a:t>
            </a:r>
            <a:endParaRPr/>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a:bodyPr>
          <a:lstStyle/>
          <a:p>
            <a:pPr indent="-321835" lvl="0" marL="457200" rtl="0" algn="l">
              <a:lnSpc>
                <a:spcPct val="200000"/>
              </a:lnSpc>
              <a:spcBef>
                <a:spcPts val="0"/>
              </a:spcBef>
              <a:spcAft>
                <a:spcPts val="0"/>
              </a:spcAft>
              <a:buClr>
                <a:schemeClr val="dk1"/>
              </a:buClr>
              <a:buSzPct val="100000"/>
              <a:buChar char="●"/>
            </a:pPr>
            <a:r>
              <a:rPr lang="en" sz="5873">
                <a:solidFill>
                  <a:schemeClr val="dk1"/>
                </a:solidFill>
                <a:highlight>
                  <a:srgbClr val="FFFFFF"/>
                </a:highlight>
              </a:rPr>
              <a:t>Overexpressed variants H2BJ and H2BK</a:t>
            </a:r>
            <a:r>
              <a:rPr lang="en" sz="5873">
                <a:solidFill>
                  <a:schemeClr val="dk1"/>
                </a:solidFill>
              </a:rPr>
              <a:t> induce morphological changes in BEAS-2B cells, recapitulating their overexpression in arsenic-induced cells. </a:t>
            </a:r>
            <a:endParaRPr sz="5873">
              <a:solidFill>
                <a:schemeClr val="dk1"/>
              </a:solidFill>
            </a:endParaRPr>
          </a:p>
          <a:p>
            <a:pPr indent="-321835" lvl="0" marL="457200" rtl="0" algn="l">
              <a:lnSpc>
                <a:spcPct val="200000"/>
              </a:lnSpc>
              <a:spcBef>
                <a:spcPts val="0"/>
              </a:spcBef>
              <a:spcAft>
                <a:spcPts val="0"/>
              </a:spcAft>
              <a:buClr>
                <a:schemeClr val="dk1"/>
              </a:buClr>
              <a:buSzPct val="100000"/>
              <a:buChar char="●"/>
            </a:pPr>
            <a:r>
              <a:rPr lang="en" sz="5873">
                <a:solidFill>
                  <a:schemeClr val="dk1"/>
                </a:solidFill>
              </a:rPr>
              <a:t>These variant overexpressing cells also showed expression changes in key EMT markers. </a:t>
            </a:r>
            <a:endParaRPr sz="5873">
              <a:solidFill>
                <a:schemeClr val="dk1"/>
              </a:solidFill>
            </a:endParaRPr>
          </a:p>
          <a:p>
            <a:pPr indent="-321835" lvl="0" marL="457200" rtl="0" algn="l">
              <a:lnSpc>
                <a:spcPct val="200000"/>
              </a:lnSpc>
              <a:spcBef>
                <a:spcPts val="0"/>
              </a:spcBef>
              <a:spcAft>
                <a:spcPts val="0"/>
              </a:spcAft>
              <a:buClr>
                <a:schemeClr val="dk1"/>
              </a:buClr>
              <a:buSzPct val="100000"/>
              <a:buChar char="●"/>
            </a:pPr>
            <a:r>
              <a:rPr lang="en" sz="5873">
                <a:solidFill>
                  <a:schemeClr val="dk1"/>
                </a:solidFill>
              </a:rPr>
              <a:t>These variants were less resistant to micrococcal nuclease digestion (MNase) suggesting that, when incorporated into the nucleosome, they render it less stable. </a:t>
            </a:r>
            <a:endParaRPr sz="5873">
              <a:solidFill>
                <a:schemeClr val="dk1"/>
              </a:solidFill>
            </a:endParaRPr>
          </a:p>
          <a:p>
            <a:pPr indent="-321835" lvl="0" marL="457200" rtl="0" algn="l">
              <a:lnSpc>
                <a:spcPct val="200000"/>
              </a:lnSpc>
              <a:spcBef>
                <a:spcPts val="0"/>
              </a:spcBef>
              <a:spcAft>
                <a:spcPts val="0"/>
              </a:spcAft>
              <a:buClr>
                <a:schemeClr val="dk1"/>
              </a:buClr>
              <a:buSzPct val="100000"/>
              <a:buChar char="●"/>
            </a:pPr>
            <a:r>
              <a:rPr lang="en" sz="5873">
                <a:solidFill>
                  <a:schemeClr val="dk1"/>
                </a:solidFill>
              </a:rPr>
              <a:t>Together, these results suggest that arsenic exposure affects nucleosome stability leading to gene expression changes and carcinogenesis.</a:t>
            </a:r>
            <a:endParaRPr sz="5873">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pic>
        <p:nvPicPr>
          <p:cNvPr id="152" name="Google Shape;152;p28"/>
          <p:cNvPicPr preferRelativeResize="0"/>
          <p:nvPr/>
        </p:nvPicPr>
        <p:blipFill>
          <a:blip r:embed="rId3">
            <a:alphaModFix/>
          </a:blip>
          <a:stretch>
            <a:fillRect/>
          </a:stretch>
        </p:blipFill>
        <p:spPr>
          <a:xfrm>
            <a:off x="311700" y="3149600"/>
            <a:ext cx="3548198" cy="1419276"/>
          </a:xfrm>
          <a:prstGeom prst="rect">
            <a:avLst/>
          </a:prstGeom>
          <a:noFill/>
          <a:ln>
            <a:noFill/>
          </a:ln>
        </p:spPr>
      </p:pic>
      <p:pic>
        <p:nvPicPr>
          <p:cNvPr id="153" name="Google Shape;153;p28"/>
          <p:cNvPicPr preferRelativeResize="0"/>
          <p:nvPr/>
        </p:nvPicPr>
        <p:blipFill>
          <a:blip r:embed="rId4">
            <a:alphaModFix/>
          </a:blip>
          <a:stretch>
            <a:fillRect/>
          </a:stretch>
        </p:blipFill>
        <p:spPr>
          <a:xfrm>
            <a:off x="5021050" y="2663250"/>
            <a:ext cx="3811249" cy="1905625"/>
          </a:xfrm>
          <a:prstGeom prst="rect">
            <a:avLst/>
          </a:prstGeom>
          <a:noFill/>
          <a:ln>
            <a:noFill/>
          </a:ln>
        </p:spPr>
      </p:pic>
      <p:pic>
        <p:nvPicPr>
          <p:cNvPr id="154" name="Google Shape;154;p28"/>
          <p:cNvPicPr preferRelativeResize="0"/>
          <p:nvPr/>
        </p:nvPicPr>
        <p:blipFill>
          <a:blip r:embed="rId5">
            <a:alphaModFix/>
          </a:blip>
          <a:stretch>
            <a:fillRect/>
          </a:stretch>
        </p:blipFill>
        <p:spPr>
          <a:xfrm>
            <a:off x="311700" y="1152475"/>
            <a:ext cx="4363049" cy="1352185"/>
          </a:xfrm>
          <a:prstGeom prst="rect">
            <a:avLst/>
          </a:prstGeom>
          <a:noFill/>
          <a:ln>
            <a:noFill/>
          </a:ln>
        </p:spPr>
      </p:pic>
      <p:pic>
        <p:nvPicPr>
          <p:cNvPr id="155" name="Google Shape;155;p28"/>
          <p:cNvPicPr preferRelativeResize="0"/>
          <p:nvPr/>
        </p:nvPicPr>
        <p:blipFill>
          <a:blip r:embed="rId6">
            <a:alphaModFix/>
          </a:blip>
          <a:stretch>
            <a:fillRect/>
          </a:stretch>
        </p:blipFill>
        <p:spPr>
          <a:xfrm>
            <a:off x="4637116" y="757625"/>
            <a:ext cx="4195183" cy="1905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Environmental Arsenic Exposure is a Threat to our Health</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Environmental Arsenic Exposure has been linked to:</a:t>
            </a:r>
            <a:endParaRPr/>
          </a:p>
          <a:p>
            <a:pPr indent="-342900" lvl="0" marL="457200" rtl="0" algn="l">
              <a:spcBef>
                <a:spcPts val="1200"/>
              </a:spcBef>
              <a:spcAft>
                <a:spcPts val="0"/>
              </a:spcAft>
              <a:buSzPts val="1800"/>
              <a:buChar char="●"/>
            </a:pPr>
            <a:r>
              <a:rPr lang="en"/>
              <a:t>Cardiovascular Disease</a:t>
            </a:r>
            <a:endParaRPr/>
          </a:p>
          <a:p>
            <a:pPr indent="-342900" lvl="0" marL="457200" rtl="0" algn="l">
              <a:spcBef>
                <a:spcPts val="0"/>
              </a:spcBef>
              <a:spcAft>
                <a:spcPts val="0"/>
              </a:spcAft>
              <a:buSzPts val="1800"/>
              <a:buChar char="●"/>
            </a:pPr>
            <a:r>
              <a:rPr lang="en"/>
              <a:t>Diabetes</a:t>
            </a:r>
            <a:endParaRPr/>
          </a:p>
          <a:p>
            <a:pPr indent="-342900" lvl="0" marL="457200" rtl="0" algn="l">
              <a:spcBef>
                <a:spcPts val="0"/>
              </a:spcBef>
              <a:spcAft>
                <a:spcPts val="0"/>
              </a:spcAft>
              <a:buSzPts val="1800"/>
              <a:buChar char="●"/>
            </a:pPr>
            <a:r>
              <a:rPr lang="en"/>
              <a:t>Cancers (Bladder, Prostate, Colorectal, Skin, Lung)</a:t>
            </a:r>
            <a:endParaRPr/>
          </a:p>
        </p:txBody>
      </p:sp>
      <p:pic>
        <p:nvPicPr>
          <p:cNvPr id="62" name="Google Shape;62;p14"/>
          <p:cNvPicPr preferRelativeResize="0"/>
          <p:nvPr/>
        </p:nvPicPr>
        <p:blipFill>
          <a:blip r:embed="rId3">
            <a:alphaModFix/>
          </a:blip>
          <a:stretch>
            <a:fillRect/>
          </a:stretch>
        </p:blipFill>
        <p:spPr>
          <a:xfrm>
            <a:off x="6316215" y="2750200"/>
            <a:ext cx="1956560" cy="199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Low Dose Inorganic Arsenic (iAs) Exposure is a Concern Across the United States</a:t>
            </a:r>
            <a:endParaRPr/>
          </a:p>
        </p:txBody>
      </p:sp>
      <p:sp>
        <p:nvSpPr>
          <p:cNvPr id="68" name="Google Shape;68;p15"/>
          <p:cNvSpPr txBox="1"/>
          <p:nvPr>
            <p:ph idx="1" type="body"/>
          </p:nvPr>
        </p:nvSpPr>
        <p:spPr>
          <a:xfrm>
            <a:off x="311700" y="1344650"/>
            <a:ext cx="4261800" cy="3224100"/>
          </a:xfrm>
          <a:prstGeom prst="rect">
            <a:avLst/>
          </a:prstGeom>
        </p:spPr>
        <p:txBody>
          <a:bodyPr anchorCtr="0" anchor="t" bIns="91425" lIns="91425" spcFirstLastPara="1" rIns="91425" wrap="square" tIns="91425">
            <a:normAutofit/>
          </a:bodyPr>
          <a:lstStyle/>
          <a:p>
            <a:pPr indent="0" lvl="0" marL="0" rtl="0" algn="l">
              <a:lnSpc>
                <a:spcPct val="110000"/>
              </a:lnSpc>
              <a:spcBef>
                <a:spcPts val="3000"/>
              </a:spcBef>
              <a:spcAft>
                <a:spcPts val="0"/>
              </a:spcAft>
              <a:buNone/>
            </a:pPr>
            <a:r>
              <a:t/>
            </a:r>
            <a:endParaRPr>
              <a:solidFill>
                <a:srgbClr val="333333"/>
              </a:solidFill>
              <a:highlight>
                <a:srgbClr val="FFFFFF"/>
              </a:highlight>
            </a:endParaRPr>
          </a:p>
          <a:p>
            <a:pPr indent="0" lvl="0" marL="0" rtl="0" algn="l">
              <a:lnSpc>
                <a:spcPct val="110000"/>
              </a:lnSpc>
              <a:spcBef>
                <a:spcPts val="3000"/>
              </a:spcBef>
              <a:spcAft>
                <a:spcPts val="0"/>
              </a:spcAft>
              <a:buClr>
                <a:schemeClr val="dk1"/>
              </a:buClr>
              <a:buSzPts val="1100"/>
              <a:buFont typeface="Arial"/>
              <a:buNone/>
            </a:pPr>
            <a:r>
              <a:rPr lang="en">
                <a:solidFill>
                  <a:srgbClr val="333333"/>
                </a:solidFill>
                <a:highlight>
                  <a:srgbClr val="FFFFFF"/>
                </a:highlight>
              </a:rPr>
              <a:t>Study Estimates about 2.1 Million People using Wells High in Arsenic</a:t>
            </a:r>
            <a:endParaRPr>
              <a:solidFill>
                <a:srgbClr val="333333"/>
              </a:solidFill>
              <a:highlight>
                <a:srgbClr val="FFFFFF"/>
              </a:highlight>
            </a:endParaRPr>
          </a:p>
          <a:p>
            <a:pPr indent="0" lvl="0" marL="0" rtl="0" algn="l">
              <a:spcBef>
                <a:spcPts val="1500"/>
              </a:spcBef>
              <a:spcAft>
                <a:spcPts val="1200"/>
              </a:spcAft>
              <a:buNone/>
            </a:pPr>
            <a:r>
              <a:t/>
            </a:r>
            <a:endParaRPr/>
          </a:p>
        </p:txBody>
      </p:sp>
      <p:pic>
        <p:nvPicPr>
          <p:cNvPr descr="Estimates of how many private domestic well users in each county may be drinking water with high levels of arsenic " id="69" name="Google Shape;69;p15" title="Estimated population with arsenic greater than 10 micrograms per liter"/>
          <p:cNvPicPr preferRelativeResize="0"/>
          <p:nvPr/>
        </p:nvPicPr>
        <p:blipFill>
          <a:blip r:embed="rId3">
            <a:alphaModFix/>
          </a:blip>
          <a:stretch>
            <a:fillRect/>
          </a:stretch>
        </p:blipFill>
        <p:spPr>
          <a:xfrm>
            <a:off x="4572009" y="1514025"/>
            <a:ext cx="4261641" cy="3224100"/>
          </a:xfrm>
          <a:prstGeom prst="rect">
            <a:avLst/>
          </a:prstGeom>
          <a:noFill/>
          <a:ln>
            <a:noFill/>
          </a:ln>
        </p:spPr>
      </p:pic>
      <p:sp>
        <p:nvSpPr>
          <p:cNvPr id="70" name="Google Shape;70;p15"/>
          <p:cNvSpPr txBox="1"/>
          <p:nvPr/>
        </p:nvSpPr>
        <p:spPr>
          <a:xfrm>
            <a:off x="4569900" y="4767375"/>
            <a:ext cx="4261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Study conducted by USGS and CDC</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Cancer and Arsenic in Kentucky</a:t>
            </a:r>
            <a:endParaRPr/>
          </a:p>
        </p:txBody>
      </p:sp>
      <p:sp>
        <p:nvSpPr>
          <p:cNvPr id="76" name="Google Shape;76;p16"/>
          <p:cNvSpPr txBox="1"/>
          <p:nvPr>
            <p:ph idx="1" type="body"/>
          </p:nvPr>
        </p:nvSpPr>
        <p:spPr>
          <a:xfrm>
            <a:off x="311700" y="1152475"/>
            <a:ext cx="393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High incidence of cancer in KY</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Cancer rates highest in Eastern Appalachian Region</a:t>
            </a:r>
            <a:endParaRPr/>
          </a:p>
        </p:txBody>
      </p:sp>
      <p:pic>
        <p:nvPicPr>
          <p:cNvPr id="77" name="Google Shape;77;p16"/>
          <p:cNvPicPr preferRelativeResize="0"/>
          <p:nvPr/>
        </p:nvPicPr>
        <p:blipFill>
          <a:blip r:embed="rId3">
            <a:alphaModFix/>
          </a:blip>
          <a:stretch>
            <a:fillRect/>
          </a:stretch>
        </p:blipFill>
        <p:spPr>
          <a:xfrm>
            <a:off x="4249319" y="1152475"/>
            <a:ext cx="4582981" cy="34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56100" y="183060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How Does Arsenic Cause Cancer?</a:t>
            </a:r>
            <a:endParaRPr/>
          </a:p>
        </p:txBody>
      </p:sp>
      <p:pic>
        <p:nvPicPr>
          <p:cNvPr id="83" name="Google Shape;83;p17"/>
          <p:cNvPicPr preferRelativeResize="0"/>
          <p:nvPr/>
        </p:nvPicPr>
        <p:blipFill>
          <a:blip r:embed="rId3">
            <a:alphaModFix/>
          </a:blip>
          <a:stretch>
            <a:fillRect/>
          </a:stretch>
        </p:blipFill>
        <p:spPr>
          <a:xfrm>
            <a:off x="4911600" y="1132688"/>
            <a:ext cx="3892799" cy="287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265500" y="832200"/>
            <a:ext cx="4045200" cy="374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380"/>
              <a:t>What are </a:t>
            </a:r>
            <a:r>
              <a:rPr lang="en" sz="3380"/>
              <a:t>the Molecular Mechanisms of Histone H2B Variants that lead to Arsenic-</a:t>
            </a:r>
            <a:r>
              <a:rPr lang="en" sz="3380"/>
              <a:t>Mediated Cancer</a:t>
            </a:r>
            <a:r>
              <a:rPr lang="en" sz="3380"/>
              <a:t>?</a:t>
            </a:r>
            <a:endParaRPr sz="3380"/>
          </a:p>
        </p:txBody>
      </p:sp>
      <p:pic>
        <p:nvPicPr>
          <p:cNvPr id="89" name="Google Shape;89;p18"/>
          <p:cNvPicPr preferRelativeResize="0"/>
          <p:nvPr/>
        </p:nvPicPr>
        <p:blipFill>
          <a:blip r:embed="rId3">
            <a:alphaModFix/>
          </a:blip>
          <a:stretch>
            <a:fillRect/>
          </a:stretch>
        </p:blipFill>
        <p:spPr>
          <a:xfrm>
            <a:off x="4939500" y="1132875"/>
            <a:ext cx="3837000" cy="287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1999050"/>
            <a:ext cx="4182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Chromatin, Nucleosomes, and Histones</a:t>
            </a:r>
            <a:endParaRPr/>
          </a:p>
        </p:txBody>
      </p:sp>
      <p:pic>
        <p:nvPicPr>
          <p:cNvPr descr="Histone octamer - Wikipedia" id="95" name="Google Shape;95;p19"/>
          <p:cNvPicPr preferRelativeResize="0"/>
          <p:nvPr/>
        </p:nvPicPr>
        <p:blipFill rotWithShape="1">
          <a:blip r:embed="rId3">
            <a:alphaModFix/>
          </a:blip>
          <a:srcRect b="15896" l="0" r="8483" t="2417"/>
          <a:stretch/>
        </p:blipFill>
        <p:spPr>
          <a:xfrm>
            <a:off x="5438950" y="403900"/>
            <a:ext cx="2158775" cy="4335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0" y="445025"/>
            <a:ext cx="91440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t>Histone H2B Variants Have Small, Single Amino Acid Changes</a:t>
            </a:r>
            <a:endParaRPr sz="2420"/>
          </a:p>
        </p:txBody>
      </p:sp>
      <p:pic>
        <p:nvPicPr>
          <p:cNvPr id="101" name="Google Shape;101;p20"/>
          <p:cNvPicPr preferRelativeResize="0"/>
          <p:nvPr/>
        </p:nvPicPr>
        <p:blipFill rotWithShape="1">
          <a:blip r:embed="rId3">
            <a:alphaModFix/>
          </a:blip>
          <a:srcRect b="4890" l="0" r="0" t="24736"/>
          <a:stretch/>
        </p:blipFill>
        <p:spPr>
          <a:xfrm>
            <a:off x="0" y="1269425"/>
            <a:ext cx="9151226" cy="3622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H2B Histone Variants</a:t>
            </a:r>
            <a:endParaRPr/>
          </a:p>
        </p:txBody>
      </p:sp>
      <p:pic>
        <p:nvPicPr>
          <p:cNvPr id="107" name="Google Shape;107;p21"/>
          <p:cNvPicPr preferRelativeResize="0"/>
          <p:nvPr/>
        </p:nvPicPr>
        <p:blipFill rotWithShape="1">
          <a:blip r:embed="rId3">
            <a:alphaModFix/>
          </a:blip>
          <a:srcRect b="29022" l="9203" r="9641" t="0"/>
          <a:stretch/>
        </p:blipFill>
        <p:spPr>
          <a:xfrm>
            <a:off x="1424275" y="1017725"/>
            <a:ext cx="6481126" cy="3542826"/>
          </a:xfrm>
          <a:prstGeom prst="rect">
            <a:avLst/>
          </a:prstGeom>
          <a:noFill/>
          <a:ln>
            <a:noFill/>
          </a:ln>
        </p:spPr>
      </p:pic>
      <p:sp>
        <p:nvSpPr>
          <p:cNvPr id="108" name="Google Shape;108;p21"/>
          <p:cNvSpPr txBox="1"/>
          <p:nvPr/>
        </p:nvSpPr>
        <p:spPr>
          <a:xfrm>
            <a:off x="706300" y="2448650"/>
            <a:ext cx="199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t>Histone </a:t>
            </a:r>
            <a:endParaRPr sz="700"/>
          </a:p>
          <a:p>
            <a:pPr indent="0" lvl="0" marL="0" rtl="0" algn="ctr">
              <a:spcBef>
                <a:spcPts val="0"/>
              </a:spcBef>
              <a:spcAft>
                <a:spcPts val="0"/>
              </a:spcAft>
              <a:buNone/>
            </a:pPr>
            <a:r>
              <a:rPr lang="en" sz="700"/>
              <a:t>Octamer</a:t>
            </a:r>
            <a:endParaRPr sz="700"/>
          </a:p>
        </p:txBody>
      </p:sp>
      <p:sp>
        <p:nvSpPr>
          <p:cNvPr id="109" name="Google Shape;109;p21"/>
          <p:cNvSpPr txBox="1"/>
          <p:nvPr/>
        </p:nvSpPr>
        <p:spPr>
          <a:xfrm>
            <a:off x="1724325" y="1816425"/>
            <a:ext cx="92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t>H2B </a:t>
            </a:r>
            <a:endParaRPr sz="700"/>
          </a:p>
          <a:p>
            <a:pPr indent="0" lvl="0" marL="0" rtl="0" algn="ctr">
              <a:spcBef>
                <a:spcPts val="0"/>
              </a:spcBef>
              <a:spcAft>
                <a:spcPts val="0"/>
              </a:spcAft>
              <a:buNone/>
            </a:pPr>
            <a:r>
              <a:rPr lang="en" sz="700"/>
              <a:t>Variant</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