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Lat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19" Type="http://schemas.openxmlformats.org/officeDocument/2006/relationships/font" Target="fonts/Lato-bold.fntdata"/><Relationship Id="rId6" Type="http://schemas.openxmlformats.org/officeDocument/2006/relationships/slide" Target="slides/slide2.xml"/><Relationship Id="rId18"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01930" lvl="1" marL="685800" rtl="0" algn="l">
              <a:spcBef>
                <a:spcPts val="250"/>
              </a:spcBef>
              <a:spcAft>
                <a:spcPts val="0"/>
              </a:spcAft>
              <a:buClr>
                <a:schemeClr val="dk1"/>
              </a:buClr>
              <a:buSzPts val="2100"/>
              <a:buFont typeface="Lato"/>
              <a:buChar char="○"/>
            </a:pPr>
            <a:r>
              <a:rPr lang="en-US" sz="1800">
                <a:solidFill>
                  <a:schemeClr val="dk1"/>
                </a:solidFill>
                <a:latin typeface="Lato"/>
                <a:ea typeface="Lato"/>
                <a:cs typeface="Lato"/>
                <a:sym typeface="Lato"/>
              </a:rPr>
              <a:t>Intense, excessive, and persistent worry and fear about everyday situation and can cause psychosomatic symptoms such as fast heart rate, rapid breathing, and sweating</a:t>
            </a:r>
            <a:endParaRPr sz="1800">
              <a:solidFill>
                <a:schemeClr val="dk1"/>
              </a:solidFill>
              <a:latin typeface="Lato"/>
              <a:ea typeface="Lato"/>
              <a:cs typeface="Lato"/>
              <a:sym typeface="Lato"/>
            </a:endParaRPr>
          </a:p>
          <a:p>
            <a:pPr indent="-182880" lvl="1" marL="685800" rtl="0" algn="l">
              <a:spcBef>
                <a:spcPts val="250"/>
              </a:spcBef>
              <a:spcAft>
                <a:spcPts val="0"/>
              </a:spcAft>
              <a:buClr>
                <a:schemeClr val="dk1"/>
              </a:buClr>
              <a:buSzPts val="1800"/>
              <a:buFont typeface="Lato"/>
              <a:buChar char="○"/>
            </a:pPr>
            <a:r>
              <a:rPr lang="en-US" sz="1800">
                <a:solidFill>
                  <a:schemeClr val="dk1"/>
                </a:solidFill>
                <a:latin typeface="Lato"/>
                <a:ea typeface="Lato"/>
                <a:cs typeface="Lato"/>
                <a:sym typeface="Lato"/>
              </a:rPr>
              <a:t>Anxiety can lead to other mental or physical health issues and can worsen problems that are already present. Things like insomnia, social isolation, headaches are all complications of living a life with untreated anxiety. But there's hope!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endParaRPr>
          </a:p>
        </p:txBody>
      </p:sp>
      <p:sp>
        <p:nvSpPr>
          <p:cNvPr id="144" name="Google Shape;14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d8d83996c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fd8d83996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01930" lvl="1" marL="685800" rtl="0" algn="l">
              <a:spcBef>
                <a:spcPts val="250"/>
              </a:spcBef>
              <a:spcAft>
                <a:spcPts val="0"/>
              </a:spcAft>
              <a:buClr>
                <a:schemeClr val="dk1"/>
              </a:buClr>
              <a:buSzPts val="2100"/>
              <a:buFont typeface="Lato"/>
              <a:buChar char="○"/>
            </a:pPr>
            <a:r>
              <a:rPr lang="en-US" sz="1800">
                <a:solidFill>
                  <a:schemeClr val="dk1"/>
                </a:solidFill>
                <a:latin typeface="Lato"/>
                <a:ea typeface="Lato"/>
                <a:cs typeface="Lato"/>
                <a:sym typeface="Lato"/>
              </a:rPr>
              <a:t>CBT is a therapy model which examines the connection between thoughts, feelings and behavior  and challenges negative cognitions to respond to them in a more effective manner</a:t>
            </a:r>
            <a:endParaRPr sz="1800">
              <a:solidFill>
                <a:schemeClr val="dk1"/>
              </a:solidFill>
              <a:latin typeface="Lato"/>
              <a:ea typeface="Lato"/>
              <a:cs typeface="Lato"/>
              <a:sym typeface="Lato"/>
            </a:endParaRPr>
          </a:p>
          <a:p>
            <a:pPr indent="-182880" lvl="1" marL="685800" rtl="0" algn="l">
              <a:spcBef>
                <a:spcPts val="250"/>
              </a:spcBef>
              <a:spcAft>
                <a:spcPts val="0"/>
              </a:spcAft>
              <a:buClr>
                <a:schemeClr val="dk1"/>
              </a:buClr>
              <a:buSzPts val="1800"/>
              <a:buFont typeface="Lato"/>
              <a:buChar char="○"/>
            </a:pPr>
            <a:r>
              <a:rPr lang="en-US" sz="1800">
                <a:solidFill>
                  <a:schemeClr val="dk1"/>
                </a:solidFill>
                <a:latin typeface="Lato"/>
                <a:ea typeface="Lato"/>
                <a:cs typeface="Lato"/>
                <a:sym typeface="Lato"/>
              </a:rPr>
              <a:t>CBT is an evidence based practice that is proven to be effective for treating anxiety. </a:t>
            </a:r>
            <a:endParaRPr sz="1800">
              <a:solidFill>
                <a:schemeClr val="dk1"/>
              </a:solidFill>
              <a:latin typeface="Lato"/>
              <a:ea typeface="Lato"/>
              <a:cs typeface="Lato"/>
              <a:sym typeface="Lato"/>
            </a:endParaRPr>
          </a:p>
          <a:p>
            <a:pPr indent="-182880" lvl="1" marL="685800" rtl="0" algn="l">
              <a:spcBef>
                <a:spcPts val="250"/>
              </a:spcBef>
              <a:spcAft>
                <a:spcPts val="0"/>
              </a:spcAft>
              <a:buClr>
                <a:schemeClr val="dk1"/>
              </a:buClr>
              <a:buSzPts val="1800"/>
              <a:buFont typeface="Lato"/>
              <a:buChar char="○"/>
            </a:pPr>
            <a:r>
              <a:rPr lang="en-US" sz="1800">
                <a:solidFill>
                  <a:schemeClr val="dk1"/>
                </a:solidFill>
                <a:latin typeface="Lato"/>
                <a:ea typeface="Lato"/>
                <a:cs typeface="Lato"/>
                <a:sym typeface="Lato"/>
              </a:rPr>
              <a:t>An important aspect of treatment is ensuring culturally competent treatment, or providing care that overcomes the cultural barriers between therapist and client and ensuring that the treatment modality being used is proven effective for the population you’re working with. We wanted to look at how effective CBT appears to be in treating anxiety in the Latinx/Hispanic population.  </a:t>
            </a:r>
            <a:endParaRPr sz="1800">
              <a:solidFill>
                <a:schemeClr val="dk1"/>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d8d83996c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d8d83996c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Aaron Beck was an American Psychiatrist was a professor in the department of </a:t>
            </a:r>
            <a:r>
              <a:rPr lang="en-US"/>
              <a:t>psychiatry</a:t>
            </a:r>
            <a:r>
              <a:rPr lang="en-US"/>
              <a:t> at the University of Pennsylvania. He is considered the father of cognitive </a:t>
            </a:r>
            <a:r>
              <a:rPr lang="en-US"/>
              <a:t>behavioral</a:t>
            </a:r>
            <a:r>
              <a:rPr lang="en-US"/>
              <a:t> therapy.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08280" lvl="0" marL="182880" rtl="0" algn="l">
              <a:spcBef>
                <a:spcPts val="0"/>
              </a:spcBef>
              <a:spcAft>
                <a:spcPts val="0"/>
              </a:spcAft>
              <a:buClr>
                <a:schemeClr val="lt1"/>
              </a:buClr>
              <a:buSzPts val="2200"/>
              <a:buFont typeface="Lato"/>
              <a:buChar char="●"/>
            </a:pPr>
            <a:r>
              <a:rPr lang="en-US">
                <a:solidFill>
                  <a:schemeClr val="dk1"/>
                </a:solidFill>
                <a:latin typeface="Lato"/>
                <a:ea typeface="Lato"/>
                <a:cs typeface="Lato"/>
                <a:sym typeface="Lato"/>
              </a:rPr>
              <a:t>database provided by Eastern Kentucky University to search peer-reviewed journals</a:t>
            </a:r>
            <a:endParaRPr>
              <a:solidFill>
                <a:schemeClr val="dk1"/>
              </a:solidFill>
              <a:latin typeface="Lato"/>
              <a:ea typeface="Lato"/>
              <a:cs typeface="Lato"/>
              <a:sym typeface="Lato"/>
            </a:endParaRPr>
          </a:p>
          <a:p>
            <a:pPr indent="-208280" lvl="0" marL="182880" rtl="0" algn="l">
              <a:spcBef>
                <a:spcPts val="0"/>
              </a:spcBef>
              <a:spcAft>
                <a:spcPts val="0"/>
              </a:spcAft>
              <a:buClr>
                <a:schemeClr val="lt1"/>
              </a:buClr>
              <a:buSzPts val="2200"/>
              <a:buFont typeface="Lato"/>
              <a:buChar char="●"/>
            </a:pPr>
            <a:r>
              <a:rPr lang="en-US">
                <a:solidFill>
                  <a:schemeClr val="dk1"/>
                </a:solidFill>
                <a:latin typeface="Lato"/>
                <a:ea typeface="Lato"/>
                <a:cs typeface="Lato"/>
                <a:sym typeface="Lato"/>
              </a:rPr>
              <a:t>We sourced our data from a meta-analysis that looked at mental health treatment for the Latinx population → excluded the data that did not meet key terms listed above</a:t>
            </a:r>
            <a:endParaRPr>
              <a:solidFill>
                <a:schemeClr val="dk1"/>
              </a:solidFill>
              <a:latin typeface="Lato"/>
              <a:ea typeface="Lato"/>
              <a:cs typeface="Lato"/>
              <a:sym typeface="Lato"/>
            </a:endParaRPr>
          </a:p>
          <a:p>
            <a:pPr indent="-144780" lvl="0" marL="182880" rtl="0" algn="l">
              <a:spcBef>
                <a:spcPts val="0"/>
              </a:spcBef>
              <a:spcAft>
                <a:spcPts val="0"/>
              </a:spcAft>
              <a:buClr>
                <a:schemeClr val="dk1"/>
              </a:buClr>
              <a:buSzPts val="1200"/>
              <a:buFont typeface="Lato"/>
              <a:buChar char="●"/>
            </a:pPr>
            <a:r>
              <a:rPr lang="en-US">
                <a:solidFill>
                  <a:schemeClr val="dk1"/>
                </a:solidFill>
                <a:latin typeface="Lato"/>
                <a:ea typeface="Lato"/>
                <a:cs typeface="Lato"/>
                <a:sym typeface="Lato"/>
              </a:rPr>
              <a:t>When determining the effect size of our data we utilized the statistical formula of Cohen’s d; which is appropriate to use when comparing two means</a:t>
            </a:r>
            <a:endParaRPr sz="300">
              <a:solidFill>
                <a:schemeClr val="dk1"/>
              </a:solidFill>
            </a:endParaRPr>
          </a:p>
        </p:txBody>
      </p:sp>
      <p:sp>
        <p:nvSpPr>
          <p:cNvPr id="163" name="Google Shape;1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can talk about </a:t>
            </a:r>
            <a:endParaRPr/>
          </a:p>
        </p:txBody>
      </p:sp>
      <p:sp>
        <p:nvSpPr>
          <p:cNvPr id="169" name="Google Shape;1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d8d83996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fd8d8399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d8d83996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fd8d83996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10000500" y="673"/>
            <a:ext cx="2191500" cy="2191500"/>
          </a:xfrm>
          <a:prstGeom prst="diagStripe">
            <a:avLst>
              <a:gd fmla="val 0" name="adj"/>
            </a:avLst>
          </a:prstGeom>
          <a:solidFill>
            <a:schemeClr val="lt1">
              <a:alpha val="303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 name="Google Shape;11;p2"/>
          <p:cNvGrpSpPr/>
          <p:nvPr/>
        </p:nvGrpSpPr>
        <p:grpSpPr>
          <a:xfrm>
            <a:off x="0" y="654"/>
            <a:ext cx="6871435" cy="6845694"/>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4716200" y="2104533"/>
            <a:ext cx="6690000" cy="2105100"/>
          </a:xfrm>
          <a:prstGeom prst="rect">
            <a:avLst/>
          </a:prstGeom>
        </p:spPr>
        <p:txBody>
          <a:bodyPr anchorCtr="0" anchor="t" bIns="121900" lIns="121900" spcFirstLastPara="1" rIns="121900" wrap="square" tIns="121900">
            <a:norm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p:txBody>
      </p:sp>
      <p:sp>
        <p:nvSpPr>
          <p:cNvPr id="17" name="Google Shape;17;p2"/>
          <p:cNvSpPr txBox="1"/>
          <p:nvPr>
            <p:ph idx="1" type="subTitle"/>
          </p:nvPr>
        </p:nvSpPr>
        <p:spPr>
          <a:xfrm>
            <a:off x="6778600" y="5233233"/>
            <a:ext cx="4627500" cy="6747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p:txBody>
      </p:sp>
      <p:sp>
        <p:nvSpPr>
          <p:cNvPr id="18" name="Google Shape;18;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5875053" y="0"/>
            <a:ext cx="6316642" cy="6857248"/>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1098467" y="1712900"/>
            <a:ext cx="6368100" cy="1734300"/>
          </a:xfrm>
          <a:prstGeom prst="rect">
            <a:avLst/>
          </a:prstGeom>
        </p:spPr>
        <p:txBody>
          <a:bodyPr anchorCtr="0" anchor="t" bIns="121900" lIns="121900" spcFirstLastPara="1" rIns="121900" wrap="square" tIns="121900">
            <a:normAutofit/>
          </a:bodyPr>
          <a:lstStyle>
            <a:lvl1pPr lvl="0">
              <a:spcBef>
                <a:spcPts val="0"/>
              </a:spcBef>
              <a:spcAft>
                <a:spcPts val="0"/>
              </a:spcAft>
              <a:buSzPts val="10700"/>
              <a:buNone/>
              <a:defRPr sz="10700"/>
            </a:lvl1pPr>
            <a:lvl2pPr lvl="1">
              <a:spcBef>
                <a:spcPts val="0"/>
              </a:spcBef>
              <a:spcAft>
                <a:spcPts val="0"/>
              </a:spcAft>
              <a:buSzPts val="10700"/>
              <a:buNone/>
              <a:defRPr sz="10700"/>
            </a:lvl2pPr>
            <a:lvl3pPr lvl="2">
              <a:spcBef>
                <a:spcPts val="0"/>
              </a:spcBef>
              <a:spcAft>
                <a:spcPts val="0"/>
              </a:spcAft>
              <a:buSzPts val="10700"/>
              <a:buNone/>
              <a:defRPr sz="10700"/>
            </a:lvl3pPr>
            <a:lvl4pPr lvl="3">
              <a:spcBef>
                <a:spcPts val="0"/>
              </a:spcBef>
              <a:spcAft>
                <a:spcPts val="0"/>
              </a:spcAft>
              <a:buSzPts val="10700"/>
              <a:buNone/>
              <a:defRPr sz="10700"/>
            </a:lvl4pPr>
            <a:lvl5pPr lvl="4">
              <a:spcBef>
                <a:spcPts val="0"/>
              </a:spcBef>
              <a:spcAft>
                <a:spcPts val="0"/>
              </a:spcAft>
              <a:buSzPts val="10700"/>
              <a:buNone/>
              <a:defRPr sz="10700"/>
            </a:lvl5pPr>
            <a:lvl6pPr lvl="5">
              <a:spcBef>
                <a:spcPts val="0"/>
              </a:spcBef>
              <a:spcAft>
                <a:spcPts val="0"/>
              </a:spcAft>
              <a:buSzPts val="10700"/>
              <a:buNone/>
              <a:defRPr sz="10700"/>
            </a:lvl6pPr>
            <a:lvl7pPr lvl="6">
              <a:spcBef>
                <a:spcPts val="0"/>
              </a:spcBef>
              <a:spcAft>
                <a:spcPts val="0"/>
              </a:spcAft>
              <a:buSzPts val="10700"/>
              <a:buNone/>
              <a:defRPr sz="10700"/>
            </a:lvl7pPr>
            <a:lvl8pPr lvl="7">
              <a:spcBef>
                <a:spcPts val="0"/>
              </a:spcBef>
              <a:spcAft>
                <a:spcPts val="0"/>
              </a:spcAft>
              <a:buSzPts val="10700"/>
              <a:buNone/>
              <a:defRPr sz="10700"/>
            </a:lvl8pPr>
            <a:lvl9pPr lvl="8">
              <a:spcBef>
                <a:spcPts val="0"/>
              </a:spcBef>
              <a:spcAft>
                <a:spcPts val="0"/>
              </a:spcAft>
              <a:buSzPts val="10700"/>
              <a:buNone/>
              <a:defRPr sz="10700"/>
            </a:lvl9pPr>
          </a:lstStyle>
          <a:p>
            <a:r>
              <a:t>xx%</a:t>
            </a:r>
          </a:p>
        </p:txBody>
      </p:sp>
      <p:sp>
        <p:nvSpPr>
          <p:cNvPr id="126" name="Google Shape;126;p11"/>
          <p:cNvSpPr txBox="1"/>
          <p:nvPr>
            <p:ph idx="1" type="body"/>
          </p:nvPr>
        </p:nvSpPr>
        <p:spPr>
          <a:xfrm>
            <a:off x="1098467" y="3524166"/>
            <a:ext cx="6368100" cy="16251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27" name="Google Shape;12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 name="Shape 130"/>
        <p:cNvGrpSpPr/>
        <p:nvPr/>
      </p:nvGrpSpPr>
      <p:grpSpPr>
        <a:xfrm>
          <a:off x="0" y="0"/>
          <a:ext cx="0" cy="0"/>
          <a:chOff x="0" y="0"/>
          <a:chExt cx="0" cy="0"/>
        </a:xfrm>
      </p:grpSpPr>
      <p:sp>
        <p:nvSpPr>
          <p:cNvPr id="131" name="Google Shape;131;p13"/>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FFFFF"/>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32" name="Google Shape;132;p13"/>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1600"/>
              </a:spcBef>
              <a:spcAft>
                <a:spcPts val="0"/>
              </a:spcAft>
              <a:buSzPts val="1800"/>
              <a:buChar char="○"/>
              <a:defRPr/>
            </a:lvl2pPr>
            <a:lvl3pPr indent="-342900" lvl="2" marL="1371600" rtl="0" algn="l">
              <a:lnSpc>
                <a:spcPct val="90000"/>
              </a:lnSpc>
              <a:spcBef>
                <a:spcPts val="250"/>
              </a:spcBef>
              <a:spcAft>
                <a:spcPts val="0"/>
              </a:spcAft>
              <a:buSzPts val="1800"/>
              <a:buChar char="■"/>
              <a:defRPr/>
            </a:lvl3pPr>
            <a:lvl4pPr indent="-342900" lvl="3" marL="1828800" rtl="0" algn="l">
              <a:lnSpc>
                <a:spcPct val="90000"/>
              </a:lnSpc>
              <a:spcBef>
                <a:spcPts val="250"/>
              </a:spcBef>
              <a:spcAft>
                <a:spcPts val="0"/>
              </a:spcAft>
              <a:buSzPts val="1800"/>
              <a:buChar char="●"/>
              <a:defRPr/>
            </a:lvl4pPr>
            <a:lvl5pPr indent="-342900" lvl="4" marL="2286000" rtl="0" algn="l">
              <a:lnSpc>
                <a:spcPct val="90000"/>
              </a:lnSpc>
              <a:spcBef>
                <a:spcPts val="250"/>
              </a:spcBef>
              <a:spcAft>
                <a:spcPts val="0"/>
              </a:spcAft>
              <a:buSzPts val="1800"/>
              <a:buChar char="○"/>
              <a:defRPr/>
            </a:lvl5pPr>
            <a:lvl6pPr indent="-342900" lvl="5" marL="2743200" rtl="0" algn="l">
              <a:lnSpc>
                <a:spcPct val="90000"/>
              </a:lnSpc>
              <a:spcBef>
                <a:spcPts val="250"/>
              </a:spcBef>
              <a:spcAft>
                <a:spcPts val="0"/>
              </a:spcAft>
              <a:buSzPts val="1800"/>
              <a:buChar char="■"/>
              <a:defRPr/>
            </a:lvl6pPr>
            <a:lvl7pPr indent="-342900" lvl="6" marL="3200400" rtl="0" algn="l">
              <a:lnSpc>
                <a:spcPct val="90000"/>
              </a:lnSpc>
              <a:spcBef>
                <a:spcPts val="250"/>
              </a:spcBef>
              <a:spcAft>
                <a:spcPts val="0"/>
              </a:spcAft>
              <a:buSzPts val="1800"/>
              <a:buChar char="●"/>
              <a:defRPr/>
            </a:lvl7pPr>
            <a:lvl8pPr indent="-342900" lvl="7" marL="3657600" rtl="0" algn="l">
              <a:lnSpc>
                <a:spcPct val="90000"/>
              </a:lnSpc>
              <a:spcBef>
                <a:spcPts val="250"/>
              </a:spcBef>
              <a:spcAft>
                <a:spcPts val="0"/>
              </a:spcAft>
              <a:buSzPts val="1800"/>
              <a:buChar char="○"/>
              <a:defRPr/>
            </a:lvl8pPr>
            <a:lvl9pPr indent="-342900" lvl="8" marL="4114800" rtl="0" algn="l">
              <a:lnSpc>
                <a:spcPct val="90000"/>
              </a:lnSpc>
              <a:spcBef>
                <a:spcPts val="250"/>
              </a:spcBef>
              <a:spcAft>
                <a:spcPts val="250"/>
              </a:spcAft>
              <a:buSzPts val="1800"/>
              <a:buChar char="■"/>
              <a:defRPr/>
            </a:lvl9pPr>
          </a:lstStyle>
          <a:p/>
        </p:txBody>
      </p:sp>
      <p:sp>
        <p:nvSpPr>
          <p:cNvPr id="133" name="Google Shape;133;p13"/>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13"/>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13"/>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5875053" y="0"/>
            <a:ext cx="6316642" cy="6857248"/>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1098467" y="2737333"/>
            <a:ext cx="6116100" cy="1531500"/>
          </a:xfrm>
          <a:prstGeom prst="rect">
            <a:avLst/>
          </a:prstGeom>
        </p:spPr>
        <p:txBody>
          <a:bodyPr anchorCtr="0" anchor="ctr"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40" name="Google Shape;40;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507989"/>
            <a:ext cx="1383765" cy="1355016"/>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730000" y="525000"/>
            <a:ext cx="9385200" cy="1218900"/>
          </a:xfrm>
          <a:prstGeom prst="rect">
            <a:avLst/>
          </a:prstGeom>
        </p:spPr>
        <p:txBody>
          <a:bodyPr anchorCtr="0" anchor="t"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46" name="Google Shape;46;p4"/>
          <p:cNvSpPr txBox="1"/>
          <p:nvPr>
            <p:ph idx="1" type="body"/>
          </p:nvPr>
        </p:nvSpPr>
        <p:spPr>
          <a:xfrm>
            <a:off x="1730000" y="2090067"/>
            <a:ext cx="9385200" cy="3881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47" name="Google Shape;47;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507989"/>
            <a:ext cx="1383765" cy="1355016"/>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730000" y="525000"/>
            <a:ext cx="9385200" cy="1218900"/>
          </a:xfrm>
          <a:prstGeom prst="rect">
            <a:avLst/>
          </a:prstGeom>
        </p:spPr>
        <p:txBody>
          <a:bodyPr anchorCtr="0" anchor="t"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53" name="Google Shape;53;p5"/>
          <p:cNvSpPr txBox="1"/>
          <p:nvPr>
            <p:ph idx="1" type="body"/>
          </p:nvPr>
        </p:nvSpPr>
        <p:spPr>
          <a:xfrm>
            <a:off x="1730000" y="2090067"/>
            <a:ext cx="4537500" cy="3881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4" name="Google Shape;54;p5"/>
          <p:cNvSpPr txBox="1"/>
          <p:nvPr>
            <p:ph idx="2" type="body"/>
          </p:nvPr>
        </p:nvSpPr>
        <p:spPr>
          <a:xfrm>
            <a:off x="6577628" y="2090067"/>
            <a:ext cx="4537500" cy="3881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5" name="Google Shape;55;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507989"/>
            <a:ext cx="1383765" cy="1355016"/>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730000" y="525000"/>
            <a:ext cx="9385200" cy="1218900"/>
          </a:xfrm>
          <a:prstGeom prst="rect">
            <a:avLst/>
          </a:prstGeom>
        </p:spPr>
        <p:txBody>
          <a:bodyPr anchorCtr="0" anchor="t"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61" name="Google Shape;61;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507989"/>
            <a:ext cx="1383765" cy="1355016"/>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730000" y="525000"/>
            <a:ext cx="5065200" cy="1990800"/>
          </a:xfrm>
          <a:prstGeom prst="rect">
            <a:avLst/>
          </a:prstGeom>
        </p:spPr>
        <p:txBody>
          <a:bodyPr anchorCtr="0" anchor="t"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67" name="Google Shape;67;p7"/>
          <p:cNvSpPr txBox="1"/>
          <p:nvPr>
            <p:ph idx="1" type="body"/>
          </p:nvPr>
        </p:nvSpPr>
        <p:spPr>
          <a:xfrm>
            <a:off x="1730000" y="2630067"/>
            <a:ext cx="5065200" cy="32211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68" name="Google Shape;68;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5875053" y="0"/>
            <a:ext cx="6316642" cy="6857829"/>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1098467" y="1155700"/>
            <a:ext cx="6116100" cy="4694700"/>
          </a:xfrm>
          <a:prstGeom prst="rect">
            <a:avLst/>
          </a:prstGeom>
        </p:spPr>
        <p:txBody>
          <a:bodyPr anchorCtr="0" anchor="ctr"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0" name="Google Shape;90;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507989"/>
            <a:ext cx="1383765" cy="1355016"/>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730000" y="2211100"/>
            <a:ext cx="4048500" cy="2335500"/>
          </a:xfrm>
          <a:prstGeom prst="rect">
            <a:avLst/>
          </a:prstGeom>
        </p:spPr>
        <p:txBody>
          <a:bodyPr anchorCtr="0" anchor="t"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96" name="Google Shape;96;p9"/>
          <p:cNvSpPr txBox="1"/>
          <p:nvPr>
            <p:ph idx="1" type="subTitle"/>
          </p:nvPr>
        </p:nvSpPr>
        <p:spPr>
          <a:xfrm>
            <a:off x="1730000" y="4717333"/>
            <a:ext cx="4048500" cy="6747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p:txBody>
      </p:sp>
      <p:sp>
        <p:nvSpPr>
          <p:cNvPr id="97" name="Google Shape;97;p9"/>
          <p:cNvSpPr txBox="1"/>
          <p:nvPr>
            <p:ph idx="2" type="body"/>
          </p:nvPr>
        </p:nvSpPr>
        <p:spPr>
          <a:xfrm>
            <a:off x="6197600" y="2262133"/>
            <a:ext cx="4902300" cy="31299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8" name="Google Shape;98;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5504636"/>
            <a:ext cx="931877" cy="912853"/>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1083633" y="5740500"/>
            <a:ext cx="9248100" cy="6984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104" name="Google Shape;104;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1pPr>
            <a:lvl2pPr lvl="1">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2pPr>
            <a:lvl3pPr lvl="2">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3pPr>
            <a:lvl4pPr lvl="3">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4pPr>
            <a:lvl5pPr lvl="4">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5pPr>
            <a:lvl6pPr lvl="5">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6pPr>
            <a:lvl7pPr lvl="6">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7pPr>
            <a:lvl8pPr lvl="7">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8pPr>
            <a:lvl9pPr lvl="8">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lt1"/>
              </a:buClr>
              <a:buSzPts val="1700"/>
              <a:buFont typeface="Lato"/>
              <a:buChar char="●"/>
              <a:defRPr sz="1700">
                <a:solidFill>
                  <a:schemeClr val="lt1"/>
                </a:solidFill>
                <a:latin typeface="Lato"/>
                <a:ea typeface="Lato"/>
                <a:cs typeface="Lato"/>
                <a:sym typeface="Lato"/>
              </a:defRPr>
            </a:lvl1pPr>
            <a:lvl2pPr indent="-323850" lvl="1" marL="91440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2pPr>
            <a:lvl3pPr indent="-323850" lvl="2" marL="137160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3pPr>
            <a:lvl4pPr indent="-323850" lvl="3" marL="182880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4pPr>
            <a:lvl5pPr indent="-323850" lvl="4" marL="228600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5pPr>
            <a:lvl6pPr indent="-323850" lvl="5" marL="274320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6pPr>
            <a:lvl7pPr indent="-323850" lvl="6" marL="320040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7pPr>
            <a:lvl8pPr indent="-323850" lvl="7" marL="365760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8pPr>
            <a:lvl9pPr indent="-323850" lvl="8" marL="411480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lt1"/>
                </a:solidFill>
                <a:latin typeface="Lato"/>
                <a:ea typeface="Lato"/>
                <a:cs typeface="Lato"/>
                <a:sym typeface="Lato"/>
              </a:defRPr>
            </a:lvl1pPr>
            <a:lvl2pPr lvl="1" algn="r">
              <a:buNone/>
              <a:defRPr sz="1300">
                <a:solidFill>
                  <a:schemeClr val="lt1"/>
                </a:solidFill>
                <a:latin typeface="Lato"/>
                <a:ea typeface="Lato"/>
                <a:cs typeface="Lato"/>
                <a:sym typeface="Lato"/>
              </a:defRPr>
            </a:lvl2pPr>
            <a:lvl3pPr lvl="2" algn="r">
              <a:buNone/>
              <a:defRPr sz="1300">
                <a:solidFill>
                  <a:schemeClr val="lt1"/>
                </a:solidFill>
                <a:latin typeface="Lato"/>
                <a:ea typeface="Lato"/>
                <a:cs typeface="Lato"/>
                <a:sym typeface="Lato"/>
              </a:defRPr>
            </a:lvl3pPr>
            <a:lvl4pPr lvl="3" algn="r">
              <a:buNone/>
              <a:defRPr sz="1300">
                <a:solidFill>
                  <a:schemeClr val="lt1"/>
                </a:solidFill>
                <a:latin typeface="Lato"/>
                <a:ea typeface="Lato"/>
                <a:cs typeface="Lato"/>
                <a:sym typeface="Lato"/>
              </a:defRPr>
            </a:lvl4pPr>
            <a:lvl5pPr lvl="4" algn="r">
              <a:buNone/>
              <a:defRPr sz="1300">
                <a:solidFill>
                  <a:schemeClr val="lt1"/>
                </a:solidFill>
                <a:latin typeface="Lato"/>
                <a:ea typeface="Lato"/>
                <a:cs typeface="Lato"/>
                <a:sym typeface="Lato"/>
              </a:defRPr>
            </a:lvl5pPr>
            <a:lvl6pPr lvl="5" algn="r">
              <a:buNone/>
              <a:defRPr sz="1300">
                <a:solidFill>
                  <a:schemeClr val="lt1"/>
                </a:solidFill>
                <a:latin typeface="Lato"/>
                <a:ea typeface="Lato"/>
                <a:cs typeface="Lato"/>
                <a:sym typeface="Lato"/>
              </a:defRPr>
            </a:lvl6pPr>
            <a:lvl7pPr lvl="6" algn="r">
              <a:buNone/>
              <a:defRPr sz="1300">
                <a:solidFill>
                  <a:schemeClr val="lt1"/>
                </a:solidFill>
                <a:latin typeface="Lato"/>
                <a:ea typeface="Lato"/>
                <a:cs typeface="Lato"/>
                <a:sym typeface="Lato"/>
              </a:defRPr>
            </a:lvl7pPr>
            <a:lvl8pPr lvl="7" algn="r">
              <a:buNone/>
              <a:defRPr sz="1300">
                <a:solidFill>
                  <a:schemeClr val="lt1"/>
                </a:solidFill>
                <a:latin typeface="Lato"/>
                <a:ea typeface="Lato"/>
                <a:cs typeface="Lato"/>
                <a:sym typeface="Lato"/>
              </a:defRPr>
            </a:lvl8pPr>
            <a:lvl9pPr lvl="8" algn="r">
              <a:buNone/>
              <a:defRPr sz="13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ctrTitle"/>
          </p:nvPr>
        </p:nvSpPr>
        <p:spPr>
          <a:xfrm>
            <a:off x="4361326" y="2235152"/>
            <a:ext cx="8284200" cy="2387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orbel"/>
              <a:buNone/>
            </a:pPr>
            <a:r>
              <a:rPr b="1" lang="en-US" sz="4400"/>
              <a:t>A Meta-analysis on the Effectiveness of Cognitive Behavioral Therapy on Anxiety Symptoms in the Hispanic and Latinx Population</a:t>
            </a:r>
            <a:endParaRPr sz="4400"/>
          </a:p>
        </p:txBody>
      </p:sp>
      <p:sp>
        <p:nvSpPr>
          <p:cNvPr id="141" name="Google Shape;141;p14"/>
          <p:cNvSpPr txBox="1"/>
          <p:nvPr>
            <p:ph idx="1" type="subTitle"/>
          </p:nvPr>
        </p:nvSpPr>
        <p:spPr>
          <a:xfrm>
            <a:off x="5668900" y="4977550"/>
            <a:ext cx="6456600" cy="146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sz="2900">
                <a:solidFill>
                  <a:srgbClr val="F3F3F3"/>
                </a:solidFill>
              </a:rPr>
              <a:t>Yadira Diaz Romero and Mia Mattingly</a:t>
            </a:r>
            <a:r>
              <a:rPr lang="en-US" sz="3800">
                <a:solidFill>
                  <a:srgbClr val="F3F3F3"/>
                </a:solidFill>
              </a:rPr>
              <a:t> </a:t>
            </a:r>
            <a:endParaRPr sz="3800">
              <a:solidFill>
                <a:srgbClr val="F3F3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726900" y="249200"/>
            <a:ext cx="3123600" cy="17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Background</a:t>
            </a:r>
            <a:endParaRPr/>
          </a:p>
        </p:txBody>
      </p:sp>
      <p:sp>
        <p:nvSpPr>
          <p:cNvPr id="147" name="Google Shape;147;p15"/>
          <p:cNvSpPr txBox="1"/>
          <p:nvPr>
            <p:ph idx="1" type="body"/>
          </p:nvPr>
        </p:nvSpPr>
        <p:spPr>
          <a:xfrm>
            <a:off x="460275" y="1770025"/>
            <a:ext cx="7827900" cy="4407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t/>
            </a:r>
            <a:endParaRPr b="1" sz="900">
              <a:solidFill>
                <a:srgbClr val="000000"/>
              </a:solidFill>
              <a:highlight>
                <a:srgbClr val="B2DFE4"/>
              </a:highlight>
              <a:latin typeface="Arial"/>
              <a:ea typeface="Arial"/>
              <a:cs typeface="Arial"/>
              <a:sym typeface="Arial"/>
            </a:endParaRPr>
          </a:p>
          <a:p>
            <a:pPr indent="-208280" lvl="0" marL="182880" rtl="0" algn="l">
              <a:lnSpc>
                <a:spcPct val="100000"/>
              </a:lnSpc>
              <a:spcBef>
                <a:spcPts val="0"/>
              </a:spcBef>
              <a:spcAft>
                <a:spcPts val="0"/>
              </a:spcAft>
              <a:buSzPts val="2400"/>
              <a:buChar char="●"/>
            </a:pPr>
            <a:r>
              <a:rPr lang="en-US" sz="2100"/>
              <a:t>18.5% of the U.S. population identified as Latinx or Hispanic </a:t>
            </a:r>
            <a:endParaRPr sz="2100"/>
          </a:p>
          <a:p>
            <a:pPr indent="-208280" lvl="0" marL="182880" rtl="0" algn="l">
              <a:lnSpc>
                <a:spcPct val="100000"/>
              </a:lnSpc>
              <a:spcBef>
                <a:spcPts val="0"/>
              </a:spcBef>
              <a:spcAft>
                <a:spcPts val="0"/>
              </a:spcAft>
              <a:buSzPts val="2400"/>
              <a:buChar char="●"/>
            </a:pPr>
            <a:r>
              <a:rPr lang="en-US" sz="2100"/>
              <a:t>14.4% of the adult U.S. Hispanic population experience anxiety symptoms</a:t>
            </a:r>
            <a:endParaRPr sz="2100"/>
          </a:p>
          <a:p>
            <a:pPr indent="-208280" lvl="0" marL="182880" rtl="0" algn="l">
              <a:lnSpc>
                <a:spcPct val="100000"/>
              </a:lnSpc>
              <a:spcBef>
                <a:spcPts val="1200"/>
              </a:spcBef>
              <a:spcAft>
                <a:spcPts val="0"/>
              </a:spcAft>
              <a:buSzPts val="2400"/>
              <a:buChar char="●"/>
            </a:pPr>
            <a:r>
              <a:rPr lang="en-US" sz="2100"/>
              <a:t>What is Anxiety?</a:t>
            </a:r>
            <a:endParaRPr sz="2100"/>
          </a:p>
          <a:p>
            <a:pPr indent="-189230" lvl="0" marL="182880" rtl="0" algn="l">
              <a:lnSpc>
                <a:spcPct val="100000"/>
              </a:lnSpc>
              <a:spcBef>
                <a:spcPts val="1200"/>
              </a:spcBef>
              <a:spcAft>
                <a:spcPts val="0"/>
              </a:spcAft>
              <a:buSzPts val="2100"/>
              <a:buChar char="●"/>
            </a:pPr>
            <a:r>
              <a:rPr lang="en-US" sz="2100"/>
              <a:t>What are the risks? </a:t>
            </a:r>
            <a:endParaRPr sz="2100"/>
          </a:p>
          <a:p>
            <a:pPr indent="0" lvl="0" marL="0" rtl="0" algn="l">
              <a:lnSpc>
                <a:spcPct val="100000"/>
              </a:lnSpc>
              <a:spcBef>
                <a:spcPts val="250"/>
              </a:spcBef>
              <a:spcAft>
                <a:spcPts val="0"/>
              </a:spcAft>
              <a:buNone/>
            </a:pPr>
            <a:r>
              <a:t/>
            </a:r>
            <a:endParaRPr sz="1800"/>
          </a:p>
        </p:txBody>
      </p:sp>
      <p:pic>
        <p:nvPicPr>
          <p:cNvPr id="148" name="Google Shape;148;p15"/>
          <p:cNvPicPr preferRelativeResize="0"/>
          <p:nvPr/>
        </p:nvPicPr>
        <p:blipFill>
          <a:blip r:embed="rId3">
            <a:alphaModFix/>
          </a:blip>
          <a:stretch>
            <a:fillRect/>
          </a:stretch>
        </p:blipFill>
        <p:spPr>
          <a:xfrm>
            <a:off x="8347429" y="2803267"/>
            <a:ext cx="3518050" cy="234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6"/>
          <p:cNvPicPr preferRelativeResize="0"/>
          <p:nvPr/>
        </p:nvPicPr>
        <p:blipFill>
          <a:blip r:embed="rId3">
            <a:alphaModFix/>
          </a:blip>
          <a:stretch>
            <a:fillRect/>
          </a:stretch>
        </p:blipFill>
        <p:spPr>
          <a:xfrm>
            <a:off x="3477663" y="1337525"/>
            <a:ext cx="5236674" cy="5046400"/>
          </a:xfrm>
          <a:prstGeom prst="rect">
            <a:avLst/>
          </a:prstGeom>
          <a:noFill/>
          <a:ln>
            <a:noFill/>
          </a:ln>
        </p:spPr>
      </p:pic>
      <p:sp>
        <p:nvSpPr>
          <p:cNvPr id="154" name="Google Shape;154;p16"/>
          <p:cNvSpPr txBox="1"/>
          <p:nvPr/>
        </p:nvSpPr>
        <p:spPr>
          <a:xfrm>
            <a:off x="363450" y="252825"/>
            <a:ext cx="115353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solidFill>
                  <a:schemeClr val="lt1"/>
                </a:solidFill>
                <a:latin typeface="Lato"/>
                <a:ea typeface="Lato"/>
                <a:cs typeface="Lato"/>
                <a:sym typeface="Lato"/>
              </a:rPr>
              <a:t>Cognitive Behavioral Therapy (CBT)</a:t>
            </a:r>
            <a:endParaRPr b="1" sz="35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871150" y="683050"/>
            <a:ext cx="3929400" cy="5482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Tribute to Aaron Beck</a:t>
            </a:r>
            <a:endParaRPr/>
          </a:p>
          <a:p>
            <a:pPr indent="0" lvl="0" marL="0" rtl="0" algn="l">
              <a:spcBef>
                <a:spcPts val="0"/>
              </a:spcBef>
              <a:spcAft>
                <a:spcPts val="0"/>
              </a:spcAft>
              <a:buNone/>
            </a:pPr>
            <a:r>
              <a:rPr lang="en-US"/>
              <a:t>1921-2021</a:t>
            </a:r>
            <a:endParaRPr/>
          </a:p>
        </p:txBody>
      </p:sp>
      <p:pic>
        <p:nvPicPr>
          <p:cNvPr id="160" name="Google Shape;160;p17"/>
          <p:cNvPicPr preferRelativeResize="0"/>
          <p:nvPr/>
        </p:nvPicPr>
        <p:blipFill>
          <a:blip r:embed="rId3">
            <a:alphaModFix/>
          </a:blip>
          <a:stretch>
            <a:fillRect/>
          </a:stretch>
        </p:blipFill>
        <p:spPr>
          <a:xfrm>
            <a:off x="6060976" y="683050"/>
            <a:ext cx="4749375" cy="548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orbel"/>
              <a:buNone/>
            </a:pPr>
            <a:r>
              <a:rPr lang="en-US"/>
              <a:t>Method</a:t>
            </a:r>
            <a:endParaRPr/>
          </a:p>
        </p:txBody>
      </p:sp>
      <p:sp>
        <p:nvSpPr>
          <p:cNvPr id="166" name="Google Shape;166;p18"/>
          <p:cNvSpPr txBox="1"/>
          <p:nvPr>
            <p:ph idx="1" type="body"/>
          </p:nvPr>
        </p:nvSpPr>
        <p:spPr>
          <a:xfrm>
            <a:off x="3914643" y="868658"/>
            <a:ext cx="7315200" cy="5120700"/>
          </a:xfrm>
          <a:prstGeom prst="rect">
            <a:avLst/>
          </a:prstGeom>
          <a:noFill/>
          <a:ln>
            <a:noFill/>
          </a:ln>
        </p:spPr>
        <p:txBody>
          <a:bodyPr anchorCtr="0" anchor="ctr" bIns="45700" lIns="91425" spcFirstLastPara="1" rIns="91425" wrap="square" tIns="45700">
            <a:normAutofit/>
          </a:bodyPr>
          <a:lstStyle/>
          <a:p>
            <a:pPr indent="-220980" lvl="0" marL="182880" rtl="0" algn="l">
              <a:lnSpc>
                <a:spcPct val="100000"/>
              </a:lnSpc>
              <a:spcBef>
                <a:spcPts val="0"/>
              </a:spcBef>
              <a:spcAft>
                <a:spcPts val="0"/>
              </a:spcAft>
              <a:buSzPts val="2600"/>
              <a:buChar char="●"/>
            </a:pPr>
            <a:r>
              <a:rPr lang="en-US" sz="2300"/>
              <a:t>Utilized PsychInfo</a:t>
            </a:r>
            <a:endParaRPr sz="2300"/>
          </a:p>
          <a:p>
            <a:pPr indent="-208280" lvl="0" marL="182880" rtl="0" algn="l">
              <a:lnSpc>
                <a:spcPct val="100000"/>
              </a:lnSpc>
              <a:spcBef>
                <a:spcPts val="0"/>
              </a:spcBef>
              <a:spcAft>
                <a:spcPts val="0"/>
              </a:spcAft>
              <a:buSzPts val="2400"/>
              <a:buChar char="●"/>
            </a:pPr>
            <a:r>
              <a:rPr lang="en-US" sz="2300"/>
              <a:t>Key Terms: </a:t>
            </a:r>
            <a:endParaRPr sz="2300"/>
          </a:p>
          <a:p>
            <a:pPr indent="-220980" lvl="1" marL="685800" rtl="0" algn="l">
              <a:lnSpc>
                <a:spcPct val="100000"/>
              </a:lnSpc>
              <a:spcBef>
                <a:spcPts val="0"/>
              </a:spcBef>
              <a:spcAft>
                <a:spcPts val="0"/>
              </a:spcAft>
              <a:buSzPts val="2400"/>
              <a:buChar char="○"/>
            </a:pPr>
            <a:r>
              <a:rPr lang="en-US" sz="2100"/>
              <a:t>Lantix or Latino or Hispanics or Latinas </a:t>
            </a:r>
            <a:endParaRPr sz="2100"/>
          </a:p>
          <a:p>
            <a:pPr indent="-220980" lvl="1" marL="685800" rtl="0" algn="l">
              <a:lnSpc>
                <a:spcPct val="100000"/>
              </a:lnSpc>
              <a:spcBef>
                <a:spcPts val="0"/>
              </a:spcBef>
              <a:spcAft>
                <a:spcPts val="0"/>
              </a:spcAft>
              <a:buSzPts val="2400"/>
              <a:buChar char="○"/>
            </a:pPr>
            <a:r>
              <a:rPr lang="en-US" sz="2100"/>
              <a:t>anxiety or anxiety symptoms </a:t>
            </a:r>
            <a:endParaRPr sz="2100"/>
          </a:p>
          <a:p>
            <a:pPr indent="-220980" lvl="1" marL="685800" rtl="0" algn="l">
              <a:lnSpc>
                <a:spcPct val="100000"/>
              </a:lnSpc>
              <a:spcBef>
                <a:spcPts val="0"/>
              </a:spcBef>
              <a:spcAft>
                <a:spcPts val="0"/>
              </a:spcAft>
              <a:buSzPts val="2400"/>
              <a:buChar char="○"/>
            </a:pPr>
            <a:r>
              <a:rPr lang="en-US" sz="2100"/>
              <a:t>Cognitive </a:t>
            </a:r>
            <a:r>
              <a:rPr lang="en-US" sz="2100"/>
              <a:t>Behavioral</a:t>
            </a:r>
            <a:r>
              <a:rPr lang="en-US" sz="2100"/>
              <a:t> Therapy or CBT</a:t>
            </a:r>
            <a:endParaRPr sz="2100"/>
          </a:p>
          <a:p>
            <a:pPr indent="-220980" lvl="0" marL="182880" rtl="0" algn="l">
              <a:lnSpc>
                <a:spcPct val="100000"/>
              </a:lnSpc>
              <a:spcBef>
                <a:spcPts val="0"/>
              </a:spcBef>
              <a:spcAft>
                <a:spcPts val="0"/>
              </a:spcAft>
              <a:buSzPts val="2400"/>
              <a:buChar char="●"/>
            </a:pPr>
            <a:r>
              <a:rPr lang="en-US" sz="2300"/>
              <a:t>We sourced our data from a meta-analysis </a:t>
            </a:r>
            <a:endParaRPr sz="2300"/>
          </a:p>
          <a:p>
            <a:pPr indent="-220980" lvl="0" marL="182880" rtl="0" algn="l">
              <a:lnSpc>
                <a:spcPct val="100000"/>
              </a:lnSpc>
              <a:spcBef>
                <a:spcPts val="0"/>
              </a:spcBef>
              <a:spcAft>
                <a:spcPts val="0"/>
              </a:spcAft>
              <a:buSzPts val="2400"/>
              <a:buChar char="●"/>
            </a:pPr>
            <a:r>
              <a:rPr lang="en-US" sz="2300"/>
              <a:t>When determining the effect size of our data we utilized the statistical formula of Cohen’s d</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Results</a:t>
            </a:r>
            <a:endParaRPr/>
          </a:p>
        </p:txBody>
      </p:sp>
      <p:sp>
        <p:nvSpPr>
          <p:cNvPr id="172" name="Google Shape;172;p19"/>
          <p:cNvSpPr txBox="1"/>
          <p:nvPr>
            <p:ph idx="1" type="body"/>
          </p:nvPr>
        </p:nvSpPr>
        <p:spPr>
          <a:xfrm>
            <a:off x="3560243" y="1054373"/>
            <a:ext cx="7315200" cy="4236300"/>
          </a:xfrm>
          <a:prstGeom prst="rect">
            <a:avLst/>
          </a:prstGeom>
          <a:noFill/>
          <a:ln>
            <a:noFill/>
          </a:ln>
        </p:spPr>
        <p:txBody>
          <a:bodyPr anchorCtr="0" anchor="ctr" bIns="45700" lIns="91425" spcFirstLastPara="1" rIns="91425" wrap="square" tIns="45700">
            <a:normAutofit/>
          </a:bodyPr>
          <a:lstStyle/>
          <a:p>
            <a:pPr indent="-220980" lvl="0" marL="182880" rtl="0" algn="l">
              <a:lnSpc>
                <a:spcPct val="100000"/>
              </a:lnSpc>
              <a:spcBef>
                <a:spcPts val="0"/>
              </a:spcBef>
              <a:spcAft>
                <a:spcPts val="0"/>
              </a:spcAft>
              <a:buSzPts val="2600"/>
              <a:buChar char="●"/>
            </a:pPr>
            <a:r>
              <a:rPr i="1" lang="en-US" sz="2300"/>
              <a:t>d</a:t>
            </a:r>
            <a:r>
              <a:rPr lang="en-US" sz="2300"/>
              <a:t>= </a:t>
            </a:r>
            <a:r>
              <a:rPr b="1" lang="en-US" sz="2300"/>
              <a:t>0. 96</a:t>
            </a:r>
            <a:r>
              <a:rPr lang="en-US" sz="2300"/>
              <a:t> for the Hispanic and Latinx population</a:t>
            </a:r>
            <a:endParaRPr sz="2300"/>
          </a:p>
          <a:p>
            <a:pPr indent="-233680" lvl="1" marL="685800" rtl="0" algn="l">
              <a:lnSpc>
                <a:spcPct val="100000"/>
              </a:lnSpc>
              <a:spcBef>
                <a:spcPts val="1200"/>
              </a:spcBef>
              <a:spcAft>
                <a:spcPts val="0"/>
              </a:spcAft>
              <a:buSzPts val="2600"/>
              <a:buChar char="○"/>
            </a:pPr>
            <a:r>
              <a:rPr lang="en-US" sz="2100"/>
              <a:t>Very strong relationship</a:t>
            </a:r>
            <a:endParaRPr sz="2100"/>
          </a:p>
          <a:p>
            <a:pPr indent="-220980" lvl="0" marL="182880" rtl="0" algn="l">
              <a:lnSpc>
                <a:spcPct val="100000"/>
              </a:lnSpc>
              <a:spcBef>
                <a:spcPts val="1200"/>
              </a:spcBef>
              <a:spcAft>
                <a:spcPts val="1600"/>
              </a:spcAft>
              <a:buSzPts val="2600"/>
              <a:buChar char="●"/>
            </a:pPr>
            <a:r>
              <a:rPr i="1" lang="en-US" sz="2300"/>
              <a:t>d</a:t>
            </a:r>
            <a:r>
              <a:rPr lang="en-US" sz="2300"/>
              <a:t> =0.39 for White samples </a:t>
            </a:r>
            <a:endParaRPr sz="2300"/>
          </a:p>
        </p:txBody>
      </p:sp>
      <p:pic>
        <p:nvPicPr>
          <p:cNvPr id="173" name="Google Shape;173;p19"/>
          <p:cNvPicPr preferRelativeResize="0"/>
          <p:nvPr/>
        </p:nvPicPr>
        <p:blipFill rotWithShape="1">
          <a:blip r:embed="rId3">
            <a:alphaModFix/>
          </a:blip>
          <a:srcRect b="0" l="0" r="0" t="0"/>
          <a:stretch/>
        </p:blipFill>
        <p:spPr>
          <a:xfrm>
            <a:off x="6946600" y="3049175"/>
            <a:ext cx="4810800" cy="34830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252926" y="1123825"/>
            <a:ext cx="35493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Implications</a:t>
            </a:r>
            <a:endParaRPr/>
          </a:p>
        </p:txBody>
      </p:sp>
      <p:sp>
        <p:nvSpPr>
          <p:cNvPr id="179" name="Google Shape;179;p20"/>
          <p:cNvSpPr txBox="1"/>
          <p:nvPr>
            <p:ph idx="1" type="body"/>
          </p:nvPr>
        </p:nvSpPr>
        <p:spPr>
          <a:xfrm>
            <a:off x="3869268" y="8"/>
            <a:ext cx="7315200" cy="5120700"/>
          </a:xfrm>
          <a:prstGeom prst="rect">
            <a:avLst/>
          </a:prstGeom>
          <a:noFill/>
          <a:ln>
            <a:noFill/>
          </a:ln>
        </p:spPr>
        <p:txBody>
          <a:bodyPr anchorCtr="0" anchor="ctr" bIns="45700" lIns="91425" spcFirstLastPara="1" rIns="91425" wrap="square" tIns="45700">
            <a:normAutofit/>
          </a:bodyPr>
          <a:lstStyle/>
          <a:p>
            <a:pPr indent="-361950" lvl="0" marL="457200" rtl="0" algn="l">
              <a:lnSpc>
                <a:spcPct val="100000"/>
              </a:lnSpc>
              <a:spcBef>
                <a:spcPts val="0"/>
              </a:spcBef>
              <a:spcAft>
                <a:spcPts val="0"/>
              </a:spcAft>
              <a:buSzPts val="2100"/>
              <a:buChar char="●"/>
            </a:pPr>
            <a:r>
              <a:rPr lang="en-US" sz="2000"/>
              <a:t>CBT is VERY effective in treating anxiety for the Latinx population</a:t>
            </a:r>
            <a:endParaRPr sz="2000"/>
          </a:p>
          <a:p>
            <a:pPr indent="-355600" lvl="0" marL="457200" rtl="0" algn="l">
              <a:lnSpc>
                <a:spcPct val="100000"/>
              </a:lnSpc>
              <a:spcBef>
                <a:spcPts val="0"/>
              </a:spcBef>
              <a:spcAft>
                <a:spcPts val="0"/>
              </a:spcAft>
              <a:buSzPts val="2000"/>
              <a:buChar char="●"/>
            </a:pPr>
            <a:r>
              <a:rPr lang="en-US" sz="2000"/>
              <a:t>Further support for CBT as an effective treatment model</a:t>
            </a:r>
            <a:endParaRPr sz="2000"/>
          </a:p>
          <a:p>
            <a:pPr indent="-361950" lvl="0" marL="457200" rtl="0" algn="l">
              <a:lnSpc>
                <a:spcPct val="100000"/>
              </a:lnSpc>
              <a:spcBef>
                <a:spcPts val="0"/>
              </a:spcBef>
              <a:spcAft>
                <a:spcPts val="0"/>
              </a:spcAft>
              <a:buSzPts val="2100"/>
              <a:buChar char="●"/>
            </a:pPr>
            <a:r>
              <a:rPr lang="en-US" sz="2000"/>
              <a:t>These results can guide </a:t>
            </a:r>
            <a:r>
              <a:rPr lang="en-US" sz="2000"/>
              <a:t>practitioners</a:t>
            </a:r>
            <a:r>
              <a:rPr lang="en-US" sz="2000"/>
              <a:t> who seek to provide culturally competent care</a:t>
            </a:r>
            <a:endParaRPr sz="2000"/>
          </a:p>
        </p:txBody>
      </p:sp>
      <p:pic>
        <p:nvPicPr>
          <p:cNvPr id="180" name="Google Shape;180;p20"/>
          <p:cNvPicPr preferRelativeResize="0"/>
          <p:nvPr/>
        </p:nvPicPr>
        <p:blipFill>
          <a:blip r:embed="rId3">
            <a:alphaModFix/>
          </a:blip>
          <a:stretch>
            <a:fillRect/>
          </a:stretch>
        </p:blipFill>
        <p:spPr>
          <a:xfrm>
            <a:off x="4334575" y="3680750"/>
            <a:ext cx="4007100" cy="28494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252919" y="1123837"/>
            <a:ext cx="2947500" cy="460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Future Research </a:t>
            </a:r>
            <a:endParaRPr/>
          </a:p>
        </p:txBody>
      </p:sp>
      <p:sp>
        <p:nvSpPr>
          <p:cNvPr id="186" name="Google Shape;186;p21"/>
          <p:cNvSpPr txBox="1"/>
          <p:nvPr>
            <p:ph idx="1" type="body"/>
          </p:nvPr>
        </p:nvSpPr>
        <p:spPr>
          <a:xfrm>
            <a:off x="3869268" y="864108"/>
            <a:ext cx="7315200" cy="5120700"/>
          </a:xfrm>
          <a:prstGeom prst="rect">
            <a:avLst/>
          </a:prstGeom>
        </p:spPr>
        <p:txBody>
          <a:bodyPr anchorCtr="0" anchor="ctr" bIns="45700" lIns="91425" spcFirstLastPara="1" rIns="91425" wrap="square" tIns="45700">
            <a:normAutofit/>
          </a:bodyPr>
          <a:lstStyle/>
          <a:p>
            <a:pPr indent="-368300" lvl="0" marL="457200" rtl="0" algn="l">
              <a:lnSpc>
                <a:spcPct val="100000"/>
              </a:lnSpc>
              <a:spcBef>
                <a:spcPts val="0"/>
              </a:spcBef>
              <a:spcAft>
                <a:spcPts val="0"/>
              </a:spcAft>
              <a:buSzPts val="2200"/>
              <a:buChar char="●"/>
            </a:pPr>
            <a:r>
              <a:rPr lang="en-US" sz="2100"/>
              <a:t>How effective is CBT with other mental illnesses in the Latinx population?</a:t>
            </a:r>
            <a:endParaRPr sz="2100"/>
          </a:p>
          <a:p>
            <a:pPr indent="-368300" lvl="0" marL="457200" rtl="0" algn="l">
              <a:lnSpc>
                <a:spcPct val="100000"/>
              </a:lnSpc>
              <a:spcBef>
                <a:spcPts val="0"/>
              </a:spcBef>
              <a:spcAft>
                <a:spcPts val="0"/>
              </a:spcAft>
              <a:buSzPts val="2200"/>
              <a:buChar char="●"/>
            </a:pPr>
            <a:r>
              <a:rPr lang="en-US" sz="2100"/>
              <a:t>F</a:t>
            </a:r>
            <a:r>
              <a:rPr lang="en-US" sz="2100"/>
              <a:t>urther analysis into how country of origin and immigration status correlates with CBT effectiveness </a:t>
            </a:r>
            <a:endParaRPr sz="2100"/>
          </a:p>
          <a:p>
            <a:pPr indent="-368300" lvl="0" marL="457200" rtl="0" algn="l">
              <a:lnSpc>
                <a:spcPct val="100000"/>
              </a:lnSpc>
              <a:spcBef>
                <a:spcPts val="0"/>
              </a:spcBef>
              <a:spcAft>
                <a:spcPts val="0"/>
              </a:spcAft>
              <a:buSzPts val="2200"/>
              <a:buChar char="●"/>
            </a:pPr>
            <a:r>
              <a:rPr lang="en-US" sz="2100"/>
              <a:t>What aspects of CBT are most useful? </a:t>
            </a:r>
            <a:endParaRPr sz="2100"/>
          </a:p>
          <a:p>
            <a:pPr indent="-368300" lvl="0" marL="457200" rtl="0" algn="l">
              <a:lnSpc>
                <a:spcPct val="100000"/>
              </a:lnSpc>
              <a:spcBef>
                <a:spcPts val="0"/>
              </a:spcBef>
              <a:spcAft>
                <a:spcPts val="0"/>
              </a:spcAft>
              <a:buSzPts val="2200"/>
              <a:buChar char="●"/>
            </a:pPr>
            <a:r>
              <a:rPr lang="en-US" sz="2100"/>
              <a:t>Do specific alterations need to be made to CBT to provide culturally competent care?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2986274" y="1228000"/>
            <a:ext cx="6458700" cy="4601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