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70" r:id="rId3"/>
    <p:sldId id="257" r:id="rId4"/>
    <p:sldId id="258" r:id="rId5"/>
    <p:sldId id="259" r:id="rId6"/>
    <p:sldId id="286" r:id="rId7"/>
    <p:sldId id="260" r:id="rId8"/>
    <p:sldId id="285" r:id="rId9"/>
    <p:sldId id="262" r:id="rId10"/>
    <p:sldId id="277" r:id="rId11"/>
    <p:sldId id="283" r:id="rId12"/>
    <p:sldId id="282" r:id="rId13"/>
    <p:sldId id="264" r:id="rId14"/>
    <p:sldId id="265" r:id="rId15"/>
    <p:sldId id="266" r:id="rId16"/>
    <p:sldId id="267" r:id="rId17"/>
    <p:sldId id="268" r:id="rId18"/>
  </p:sldIdLst>
  <p:sldSz cx="9144000" cy="5143500" type="screen16x9"/>
  <p:notesSz cx="6858000" cy="9144000"/>
  <p:embeddedFontLst>
    <p:embeddedFont>
      <p:font typeface="Average" panose="02000503040000020003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swald" panose="020F0502020204030204" pitchFamily="3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EAEAEA"/>
    <a:srgbClr val="451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2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ebec82e5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ebec82e5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ebec82e5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ebec82e5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 started chemical extraction last semester but was halted because school closure due to COVID-19.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ebec82e5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ebec82e5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Dr. Rachel Pritchard for training of Tiny Earth Protocol and mentorship.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Mike for training of Tiny Earth Protocol and basic lab procedures.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Dr. Krystal </a:t>
            </a:r>
            <a:r>
              <a:rPr lang="en" dirty="0" err="1"/>
              <a:t>Hamorsky</a:t>
            </a:r>
            <a:r>
              <a:rPr lang="en" dirty="0"/>
              <a:t> for her wise guidance.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Division of Natural Sciences and Mathematics for providing the necessary workspace and funding.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Work Study Students for media preparation and instrument sterilization.</a:t>
            </a: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ebec82e5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ebec82e5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f37684e4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f37684e4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ebec82e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ebec82e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Bacteria become resistant when they develop the ability to defeat the drugs that are designed to kill them.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A common misconception is that your body is becoming resistant to antibiotics. It is, actually, the bacteria that is becoming resistant.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Overall, antibiotic resistance can affect people of any age. This is a big risk for those receiving joint replacements, organ transplants, cancer therapy, etc.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f11531b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f11531b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Focus more on my project rather than Tiny Earth itself. Still briefly discuss TE, though.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Discover novel antibiotics from soil samples collected by a past class.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ebec82e5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ebec82e5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Information from notebooks included past location of retrieval of the original soil sample, antibiotic-production testing results, etc.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Determined type of agar by looking at name of isolate (INITIALS-TYPE OF AGAR-ID...JS-R2A-5)</a:t>
            </a:r>
            <a:r>
              <a:rPr lang="en-US" dirty="0"/>
              <a:t>\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lang="en-US"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lang="en-US"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dirty="0"/>
              <a:t>Discuss streaking for isolation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 dirty="0"/>
              <a:t>Discuss patch plating…LB agar broth of ESKAPEs</a:t>
            </a:r>
            <a:endParaRPr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ebec82e5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ebec82e5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B. </a:t>
            </a:r>
            <a:r>
              <a:rPr lang="en" i="1" dirty="0" err="1"/>
              <a:t>subt</a:t>
            </a:r>
            <a:r>
              <a:rPr lang="en" dirty="0"/>
              <a:t>: G+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E. </a:t>
            </a:r>
            <a:r>
              <a:rPr lang="en" i="1" dirty="0" err="1"/>
              <a:t>raff</a:t>
            </a:r>
            <a:r>
              <a:rPr lang="en" dirty="0"/>
              <a:t>: G+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S. </a:t>
            </a:r>
            <a:r>
              <a:rPr lang="en" i="1" dirty="0" err="1"/>
              <a:t>epi</a:t>
            </a:r>
            <a:r>
              <a:rPr lang="en" dirty="0"/>
              <a:t>: G+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E. coli</a:t>
            </a:r>
            <a:r>
              <a:rPr lang="en" dirty="0"/>
              <a:t>: G-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E. aero</a:t>
            </a:r>
            <a:r>
              <a:rPr lang="en" dirty="0"/>
              <a:t>: G-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E. </a:t>
            </a:r>
            <a:r>
              <a:rPr lang="en" i="1" dirty="0" err="1"/>
              <a:t>caro</a:t>
            </a:r>
            <a:r>
              <a:rPr lang="en" dirty="0"/>
              <a:t>: G-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A. </a:t>
            </a:r>
            <a:r>
              <a:rPr lang="en" i="1" dirty="0" err="1"/>
              <a:t>bayl</a:t>
            </a:r>
            <a:r>
              <a:rPr lang="en" dirty="0"/>
              <a:t>: G-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P. </a:t>
            </a:r>
            <a:r>
              <a:rPr lang="en" i="1" dirty="0" err="1"/>
              <a:t>puti</a:t>
            </a:r>
            <a:r>
              <a:rPr lang="en" dirty="0"/>
              <a:t>: G-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i="1" dirty="0"/>
              <a:t>M. </a:t>
            </a:r>
            <a:r>
              <a:rPr lang="en" i="1" dirty="0" err="1"/>
              <a:t>smeg</a:t>
            </a:r>
            <a:r>
              <a:rPr lang="en" dirty="0"/>
              <a:t>: G+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05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ebec82e5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ebec82e5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13 of the 21 original bacterial isolates were deemed producers.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PCR stands for “ “…you create a solution containing the isolate and specific primers in a </a:t>
            </a:r>
            <a:r>
              <a:rPr lang="en-US" dirty="0" err="1"/>
              <a:t>microcentrifuge</a:t>
            </a:r>
            <a:r>
              <a:rPr lang="en-US" dirty="0"/>
              <a:t> tube, put it in a </a:t>
            </a:r>
            <a:r>
              <a:rPr lang="en-US" dirty="0" err="1"/>
              <a:t>thermocycler</a:t>
            </a:r>
            <a:r>
              <a:rPr lang="en-US" dirty="0"/>
              <a:t> (just called PCR machine), and allow it to run for the cycle. Its purpose is to amplify a particular portion of DNA. This type amplifies the 16s rRNA gene.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Gel electrophoresis…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ebec82e5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ebec82e5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13 of the 21 original bacterial isolates were deemed producers.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PCR stands for “ “…you create a solution containing the isolate and specific primers in a </a:t>
            </a:r>
            <a:r>
              <a:rPr lang="en-US" dirty="0" err="1"/>
              <a:t>microcentrifuge</a:t>
            </a:r>
            <a:r>
              <a:rPr lang="en-US" dirty="0"/>
              <a:t> tube, put it in a </a:t>
            </a:r>
            <a:r>
              <a:rPr lang="en-US" dirty="0" err="1"/>
              <a:t>thermocycler</a:t>
            </a:r>
            <a:r>
              <a:rPr lang="en-US" dirty="0"/>
              <a:t> (just called PCR machine), and allow it to run for the cycle. Its purpose is to amplify a particular portion of DNA. This type amplifies the 16s rRNA gene.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Gel electrophoresis…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f11531bb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f11531bb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We execute biochemical testing for an extra level of characterization.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Found results for all 13 producers.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Look into JS-R2A-5.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representative image…it displayed the clearest zones of inhibition (including the methanol control).</a:t>
            </a:r>
          </a:p>
        </p:txBody>
      </p:sp>
    </p:spTree>
    <p:extLst>
      <p:ext uri="{BB962C8B-B14F-4D97-AF65-F5344CB8AC3E}">
        <p14:creationId xmlns:p14="http://schemas.microsoft.com/office/powerpoint/2010/main" val="337688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418175"/>
            <a:ext cx="8520600" cy="23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</a:rPr>
              <a:t>Analysis of </a:t>
            </a:r>
            <a:r>
              <a:rPr lang="en-US" dirty="0">
                <a:solidFill>
                  <a:schemeClr val="tx1"/>
                </a:solidFill>
              </a:rPr>
              <a:t>Purified Extracts from Antibiotic-Producing Bacterial Isolates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086681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Austin Minton and Dr. Rachel Pritchard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50" y="3473463"/>
            <a:ext cx="3585974" cy="131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300" y="3627408"/>
            <a:ext cx="2427975" cy="11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BAAB9-3A4D-0B4B-9660-DBA9ED2442BC}"/>
              </a:ext>
            </a:extLst>
          </p:cNvPr>
          <p:cNvSpPr txBox="1"/>
          <p:nvPr/>
        </p:nvSpPr>
        <p:spPr>
          <a:xfrm>
            <a:off x="126996" y="4823230"/>
            <a:ext cx="47201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tinyearth.wisc.edu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D5551-EFAE-5A40-8DE1-623B8961F625}"/>
              </a:ext>
            </a:extLst>
          </p:cNvPr>
          <p:cNvSpPr txBox="1"/>
          <p:nvPr/>
        </p:nvSpPr>
        <p:spPr>
          <a:xfrm>
            <a:off x="4593166" y="4791482"/>
            <a:ext cx="442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www.lanereport.com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/120814/2020/01/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kentucky-wesleyan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-college-recognized-for-having-one-of-the-nations-best-online-bachelor-degree-programs/.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75DC-5AE7-5745-94F5-A706B26A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667071"/>
          </a:xfrm>
        </p:spPr>
        <p:txBody>
          <a:bodyPr/>
          <a:lstStyle/>
          <a:p>
            <a:pPr algn="ctr"/>
            <a:r>
              <a:rPr lang="en-US" dirty="0"/>
              <a:t>Methodology: Organic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44C5-18DA-0C46-8D04-6BA692939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667072"/>
            <a:ext cx="3849859" cy="4476428"/>
          </a:xfrm>
        </p:spPr>
        <p:txBody>
          <a:bodyPr numCol="1"/>
          <a:lstStyle/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dirty="0">
                <a:solidFill>
                  <a:schemeClr val="tx1"/>
                </a:solidFill>
                <a:latin typeface="Calibri"/>
              </a:rPr>
              <a:t>Freezer stock of RC-17Y was used to make a spread plate on its predetermined growth medium.</a:t>
            </a:r>
          </a:p>
          <a:p>
            <a:pPr lvl="1" indent="-336550">
              <a:lnSpc>
                <a:spcPct val="120000"/>
              </a:lnSpc>
              <a:spcBef>
                <a:spcPts val="0"/>
              </a:spcBef>
              <a:buSzPts val="1700"/>
              <a:buChar char="●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Spring 2021</a:t>
            </a:r>
          </a:p>
          <a:p>
            <a:pPr lvl="2" indent="-336550">
              <a:lnSpc>
                <a:spcPct val="120000"/>
              </a:lnSpc>
              <a:spcBef>
                <a:spcPts val="0"/>
              </a:spcBef>
              <a:buSzPts val="17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1-week</a:t>
            </a:r>
          </a:p>
          <a:p>
            <a:pPr lvl="1" indent="-336550">
              <a:lnSpc>
                <a:spcPct val="120000"/>
              </a:lnSpc>
              <a:spcBef>
                <a:spcPts val="0"/>
              </a:spcBef>
              <a:buSzPts val="1700"/>
              <a:buChar char="●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Fall 2021</a:t>
            </a:r>
          </a:p>
          <a:p>
            <a:pPr lvl="2" indent="-336550">
              <a:lnSpc>
                <a:spcPct val="120000"/>
              </a:lnSpc>
              <a:spcBef>
                <a:spcPts val="0"/>
              </a:spcBef>
              <a:buSzPts val="17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1-week</a:t>
            </a:r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Agar was cut up into 1 cm pieces, transferred into a capped bottle, and placed in the -80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 freezer.</a:t>
            </a:r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Capped bottle was placed on the shaker following the addition of ethyl acetate.</a:t>
            </a:r>
          </a:p>
          <a:p>
            <a:pPr indent="-336550">
              <a:lnSpc>
                <a:spcPct val="120000"/>
              </a:lnSpc>
              <a:buSzPts val="1700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683A47-2E4E-884B-AD55-D26E4CE8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150" y="1007475"/>
            <a:ext cx="2011557" cy="3487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20170-E371-8743-885F-41DED78B3C43}"/>
              </a:ext>
            </a:extLst>
          </p:cNvPr>
          <p:cNvSpPr txBox="1"/>
          <p:nvPr/>
        </p:nvSpPr>
        <p:spPr>
          <a:xfrm>
            <a:off x="7276336" y="4835723"/>
            <a:ext cx="1867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Hernandez et al., 2018</a:t>
            </a:r>
          </a:p>
        </p:txBody>
      </p:sp>
    </p:spTree>
    <p:extLst>
      <p:ext uri="{BB962C8B-B14F-4D97-AF65-F5344CB8AC3E}">
        <p14:creationId xmlns:p14="http://schemas.microsoft.com/office/powerpoint/2010/main" val="376341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000F-97B4-1849-BACF-D2D71541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4667"/>
            <a:ext cx="8520600" cy="933058"/>
          </a:xfrm>
        </p:spPr>
        <p:txBody>
          <a:bodyPr/>
          <a:lstStyle/>
          <a:p>
            <a:pPr algn="ctr"/>
            <a:r>
              <a:rPr lang="en-US" dirty="0"/>
              <a:t>Methodology: Assay Extract for Antibiotic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3A30E-C1D9-5345-A544-460B3074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67" y="698500"/>
            <a:ext cx="4868334" cy="4425552"/>
          </a:xfrm>
        </p:spPr>
        <p:txBody>
          <a:bodyPr/>
          <a:lstStyle/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4 spread plates of </a:t>
            </a:r>
            <a:r>
              <a:rPr lang="en-US" sz="1850" i="1" dirty="0">
                <a:solidFill>
                  <a:schemeClr val="tx1"/>
                </a:solidFill>
                <a:latin typeface="Calibri" panose="020F0502020204030204" pitchFamily="34" charset="0"/>
              </a:rPr>
              <a:t>A. </a:t>
            </a:r>
            <a:r>
              <a:rPr lang="en-US" sz="1850" i="1" dirty="0" err="1">
                <a:solidFill>
                  <a:schemeClr val="tx1"/>
                </a:solidFill>
                <a:latin typeface="Calibri" panose="020F0502020204030204" pitchFamily="34" charset="0"/>
              </a:rPr>
              <a:t>baylyi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 and </a:t>
            </a:r>
            <a:r>
              <a:rPr lang="en-US" sz="1850" i="1" dirty="0">
                <a:solidFill>
                  <a:schemeClr val="tx1"/>
                </a:solidFill>
                <a:latin typeface="Calibri" panose="020F0502020204030204" pitchFamily="34" charset="0"/>
              </a:rPr>
              <a:t>S. epidermidis 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(2 for each ESKAPE pathogen relative) were made from overnight liquid cultures.</a:t>
            </a: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Dried extracts were resuspended in methanol at a concentration of 10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L.</a:t>
            </a:r>
            <a:r>
              <a:rPr lang="en-US" sz="1850" strike="sngStrike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185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5 concentrations of extract (100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L, 50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L, 25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L, 10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L, and 5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g/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L) were created utilizing the method of serial dilution.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Spread-Spot method was executed with 10 </a:t>
            </a:r>
            <a:r>
              <a:rPr lang="el-GR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50" dirty="0">
                <a:solidFill>
                  <a:schemeClr val="tx1"/>
                </a:solidFill>
                <a:latin typeface="Calibri" panose="020F0502020204030204" pitchFamily="34" charset="0"/>
              </a:rPr>
              <a:t>L of each dilution.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E7ABB7-6B2D-5648-909C-AADE8A45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17" y="1211363"/>
            <a:ext cx="3630083" cy="2720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795A1-0338-ED43-B4FC-7728298ADBE8}"/>
              </a:ext>
            </a:extLst>
          </p:cNvPr>
          <p:cNvSpPr txBox="1"/>
          <p:nvPr/>
        </p:nvSpPr>
        <p:spPr>
          <a:xfrm>
            <a:off x="5202217" y="3932137"/>
            <a:ext cx="3630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www.researchgate.net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/figure/Simple-spot-on-lawn-antimicrobial-assay_fig1_334535091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6AD68-D84F-894C-AFC2-2EA602FE80DA}"/>
              </a:ext>
            </a:extLst>
          </p:cNvPr>
          <p:cNvSpPr txBox="1"/>
          <p:nvPr/>
        </p:nvSpPr>
        <p:spPr>
          <a:xfrm>
            <a:off x="7326035" y="4816275"/>
            <a:ext cx="1817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Hernandez et al., 2018</a:t>
            </a:r>
          </a:p>
        </p:txBody>
      </p:sp>
    </p:spTree>
    <p:extLst>
      <p:ext uri="{BB962C8B-B14F-4D97-AF65-F5344CB8AC3E}">
        <p14:creationId xmlns:p14="http://schemas.microsoft.com/office/powerpoint/2010/main" val="103115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2BBC-2B84-9B41-84B7-D392A7A5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Results: Zones of Inhibition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7E559-0EEA-B946-8E01-110827AF3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/>
          <a:lstStyle/>
          <a:p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All 4 plates were deemed inconclusive due to negative control displaying a zone of inhibition.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06D08-248B-594B-BE9A-ACC357483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73" y="1287225"/>
            <a:ext cx="2956276" cy="26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105833"/>
            <a:ext cx="8520600" cy="9118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Discussion</a:t>
            </a:r>
            <a:endParaRPr dirty="0"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699" y="730250"/>
            <a:ext cx="6228801" cy="4138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50" dirty="0">
                <a:solidFill>
                  <a:schemeClr val="tx1"/>
                </a:solidFill>
                <a:latin typeface="Calibri" panose="020F0502020204030204" pitchFamily="34" charset="0"/>
              </a:rPr>
              <a:t>All 21 bacterial isolates were deemed antibiotic producers by a past class, but only 13 displayed this characteristic.</a:t>
            </a:r>
            <a:endParaRPr sz="165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</a:rPr>
              <a:t>5 bacterial isolates produced broad-spectrum antibiotics (Solomon et al., 2001)</a:t>
            </a:r>
            <a:endParaRPr sz="165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50" dirty="0">
                <a:solidFill>
                  <a:schemeClr val="tx1"/>
                </a:solidFill>
                <a:latin typeface="Calibri" panose="020F0502020204030204" pitchFamily="34" charset="0"/>
              </a:rPr>
              <a:t>Diverse biochemical testing results were derived for the 13 bacterial isolates.</a:t>
            </a:r>
            <a:endParaRPr sz="165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50" dirty="0">
                <a:solidFill>
                  <a:schemeClr val="tx1"/>
                </a:solidFill>
                <a:latin typeface="Calibri" panose="020F0502020204030204" pitchFamily="34" charset="0"/>
              </a:rPr>
              <a:t>10 of the 13 bacterial isolates derived likely genus as </a:t>
            </a:r>
            <a:r>
              <a:rPr lang="en" sz="1650" i="1" dirty="0">
                <a:solidFill>
                  <a:schemeClr val="tx1"/>
                </a:solidFill>
                <a:latin typeface="Calibri" panose="020F0502020204030204" pitchFamily="34" charset="0"/>
              </a:rPr>
              <a:t>Pseudomonas</a:t>
            </a:r>
            <a:r>
              <a:rPr lang="en" sz="165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US" sz="165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50" dirty="0">
                <a:solidFill>
                  <a:schemeClr val="tx1"/>
                </a:solidFill>
                <a:latin typeface="Calibri"/>
              </a:rPr>
              <a:t>Isolate RC-17Y was subjected to the extraction protocol due to its ability to produce antibiotics against the most ESKAPE pathogen relatives.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650" dirty="0">
                <a:solidFill>
                  <a:schemeClr val="tx1"/>
                </a:solidFill>
                <a:latin typeface="Calibri"/>
              </a:rPr>
              <a:t>Zones of inhibition were observed for all concentrations and negative control, causing those results to be considered inconclusive (Braun &amp; Stolp, 1985).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D0433A-E3A7-494A-9CB1-471E8B14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14" y="1296457"/>
            <a:ext cx="1662971" cy="3005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Experimentation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Enter Results into Tiny Earth Database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Send Bacterial Isolate Samples to the Tiny Earth Chem Hub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Improve Organic Extraction Methods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Bacterial Inhibition Testing with Purified Chemicals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Host Toxicity Testing with Eukaryotic Cells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Structural Characterization with Chemical Analysis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Dr. Rachel Pritchard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Michael </a:t>
            </a:r>
            <a:r>
              <a:rPr lang="en" dirty="0" err="1">
                <a:solidFill>
                  <a:schemeClr val="tx1"/>
                </a:solidFill>
                <a:latin typeface="Calibri" panose="020F0502020204030204" pitchFamily="34" charset="0"/>
              </a:rPr>
              <a:t>Vacik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Dr. Krystal </a:t>
            </a:r>
            <a:r>
              <a:rPr lang="en" dirty="0" err="1">
                <a:solidFill>
                  <a:schemeClr val="tx1"/>
                </a:solidFill>
                <a:latin typeface="Calibri" panose="020F0502020204030204" pitchFamily="34" charset="0"/>
              </a:rPr>
              <a:t>Hamorsky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Division of Natural Sciences and Mathematics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University of Kentucky HealthCare Genomics Core Laboratory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Work Study Students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1700" y="95250"/>
            <a:ext cx="8520600" cy="613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311700" y="635000"/>
            <a:ext cx="8520600" cy="41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2019. The tiny Earth manuals are ready! Tiny Earth. </a:t>
            </a:r>
          </a:p>
          <a:p>
            <a:pPr>
              <a:buFont typeface="+mj-lt"/>
              <a:buAutoNum type="arabicPeriod"/>
            </a:pP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2020. About antibiotic resistance. Centers for Disease Control and Prevention. Centers for Disease Control and Prevention.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Braun M,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Stolp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1985. Degradation of methanol by a sulfate reducing bacterium. Archives of Microbiology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142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:77–80.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Denkova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R,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Goranov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B,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Teneva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Denkova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Z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2017. Antimicrobial activity of probiotic microorganisms: mechanisms of interaction and methods of examination 201–212.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Hamilton SM, Bayer CR, Stevens DL, Bryant AE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2013. Effects of selective and nonselective </a:t>
            </a:r>
            <a:r>
              <a:rPr lang="en-US" sz="124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nonsteroidal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anti-inflammatory drugs on antibiotic efficacy of experimental group a streptococcal </a:t>
            </a:r>
            <a:r>
              <a:rPr lang="en-US" sz="124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Myonecrosis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Journal of Infectious Diseases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209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:1429–1435.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Jernigan JA, Hatfield KM,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Wolford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H, Nelson RE,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Olubajo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B, Reddy SC, McCarthy N, Paul P, McDonald LC,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Kallen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Fiore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A, Craig M,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Baggs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J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2020. </a:t>
            </a:r>
            <a:r>
              <a:rPr lang="en-US" sz="124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Multidrug-resistant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bacterial infections in U.S. hospitalized patients, 2012–2017. New England Journal of Medicine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382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:1309–1319.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Kratzenberg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J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2020. Kentucky Wesleyan College recognized for having one of the nation's best online bachelor degree programs. Lane Report | Kentucky Business &amp; Economic News.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Mainous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AG, Diaz VA,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Matheson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EM,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Gregorie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SH,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Hueston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WJ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2011. Trends in hospitalizations with antibiotic-resistant infections: U.S., 1997–2006. Public Health Reports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126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:354–360.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Piddock LJV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2012. The crisis of no new antibiotics—what is the way forward? The Lancet Infectious Diseases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:249–253. </a:t>
            </a:r>
          </a:p>
          <a:p>
            <a:pPr>
              <a:buFont typeface="+mj-lt"/>
              <a:buAutoNum type="arabicPeriod"/>
            </a:pP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Solomon DH, Van 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Houten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L, Glynn RJ, Baden L, Curtis K,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Schrager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H, </a:t>
            </a:r>
            <a:r>
              <a:rPr lang="en-US" sz="124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Avorn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J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2001. Academic detailing to improve use of broad-spectrum antibiotics at an academic medical center. Archives of Internal Medicine </a:t>
            </a:r>
            <a:r>
              <a:rPr lang="en-US" sz="124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161</a:t>
            </a:r>
            <a:r>
              <a:rPr lang="en-US" sz="124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:1897. </a:t>
            </a:r>
          </a:p>
          <a:p>
            <a:pPr>
              <a:buFont typeface="+mj-lt"/>
              <a:buAutoNum type="arabicPeriod"/>
            </a:pPr>
            <a:endParaRPr lang="en-US" sz="11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endParaRPr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81733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700" dirty="0">
                <a:solidFill>
                  <a:schemeClr val="tx1"/>
                </a:solidFill>
                <a:latin typeface="Calibri" panose="020F0502020204030204" pitchFamily="34" charset="0"/>
              </a:rPr>
              <a:t>Questions?</a:t>
            </a:r>
            <a:endParaRPr sz="47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1F5F-DCE3-EF45-A360-D862CD75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1086"/>
            <a:ext cx="8520600" cy="572700"/>
          </a:xfrm>
        </p:spPr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67FEC-2EEC-5249-A00F-0D8EE07B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64015"/>
            <a:ext cx="8520600" cy="3991025"/>
          </a:xfrm>
        </p:spPr>
        <p:txBody>
          <a:bodyPr numCol="3"/>
          <a:lstStyle/>
          <a:p>
            <a:pPr marL="12065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Introduction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What is Antibiotic Resistance?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Research Goals</a:t>
            </a: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355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2065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Methodology and Results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Streaking for Isolation and ESKAPE Testing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Biochemical Testing and 16S rRNA Gene PCR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Organic Extraction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Antibiotic Activity Assay of Extract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20650" indent="0" algn="ctr">
              <a:lnSpc>
                <a:spcPct val="120000"/>
              </a:lnSpc>
              <a:buSzPts val="1700"/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Conclusion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Discussion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Future Experimentation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Acknowledgements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References</a:t>
            </a:r>
          </a:p>
          <a:p>
            <a:pPr marL="463550">
              <a:lnSpc>
                <a:spcPct val="120000"/>
              </a:lnSpc>
              <a:buSzPts val="17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Questions</a:t>
            </a:r>
          </a:p>
          <a:p>
            <a:pPr marL="920750" lvl="1">
              <a:lnSpc>
                <a:spcPct val="12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336550">
              <a:lnSpc>
                <a:spcPct val="120000"/>
              </a:lnSpc>
              <a:spcBef>
                <a:spcPts val="0"/>
              </a:spcBef>
              <a:buSzPts val="1700"/>
              <a:buChar char="●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34977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What is Antibiotic Resistance?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067811"/>
            <a:ext cx="8520600" cy="16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solidFill>
                  <a:schemeClr val="tx1"/>
                </a:solidFill>
                <a:latin typeface="Calibri" panose="020F0502020204030204" pitchFamily="34" charset="0"/>
              </a:rPr>
              <a:t>Antibiotics are efficient in killing off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bacteria</a:t>
            </a:r>
            <a:r>
              <a:rPr lang="en" sz="1600" dirty="0">
                <a:solidFill>
                  <a:schemeClr val="tx1"/>
                </a:solidFill>
                <a:latin typeface="Calibri" panose="020F0502020204030204" pitchFamily="34" charset="0"/>
              </a:rPr>
              <a:t>, but most aren’t very selective of the bacteria they kill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(Hamilton et al., 2013).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solidFill>
                  <a:schemeClr val="tx1"/>
                </a:solidFill>
                <a:latin typeface="Calibri" panose="020F0502020204030204" pitchFamily="34" charset="0"/>
              </a:rPr>
              <a:t>2 million infections are caused by antibiotic-resistant bacteria, resulting in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23</a:t>
            </a:r>
            <a:r>
              <a:rPr lang="en" sz="1600" dirty="0">
                <a:solidFill>
                  <a:schemeClr val="tx1"/>
                </a:solidFill>
                <a:latin typeface="Calibri" panose="020F0502020204030204" pitchFamily="34" charset="0"/>
              </a:rPr>
              <a:t>,000 deaths each year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Mainous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et al., 2011).</a:t>
            </a:r>
            <a:endParaRPr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>
                <a:solidFill>
                  <a:schemeClr val="tx1"/>
                </a:solidFill>
                <a:latin typeface="Calibri" panose="020F0502020204030204" pitchFamily="34" charset="0"/>
              </a:rPr>
              <a:t>These numbers are only going to increase, as pharmaceutical companies aren’t deriving enough new drugs to combat this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(Piddock, 2012).</a:t>
            </a: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5118" y="2820309"/>
            <a:ext cx="4873764" cy="18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EE5D7-BED3-0244-8304-64097BE60782}"/>
              </a:ext>
            </a:extLst>
          </p:cNvPr>
          <p:cNvSpPr txBox="1"/>
          <p:nvPr/>
        </p:nvSpPr>
        <p:spPr>
          <a:xfrm>
            <a:off x="2135116" y="4705308"/>
            <a:ext cx="4873765" cy="215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http://modmedmicro.nsms.ox.ac.uk/learn-more-about-antibiotic-resistance/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Research Goals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152473"/>
            <a:ext cx="5756078" cy="3684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The goal of the Tiny Earth Project is the discovery of novel antibiotics from the soil and steering more science trainees in the direction of antibiotic research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(Hernandez et al., 2018).</a:t>
            </a:r>
            <a:endParaRPr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The goal of this research is to utilize the Tiny Earth protocol to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characterize, and extract the purified product of antibiotic-producing bacterial isolates from a past class. Further experimentation will allow for examination of the medical efficacy of these particular isolates.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C12E53A-02DC-3541-800F-002B11AB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11" y="1368924"/>
            <a:ext cx="2145750" cy="2472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DF037-70C5-5245-9374-228561EAC962}"/>
              </a:ext>
            </a:extLst>
          </p:cNvPr>
          <p:cNvSpPr txBox="1"/>
          <p:nvPr/>
        </p:nvSpPr>
        <p:spPr>
          <a:xfrm>
            <a:off x="6351411" y="3825877"/>
            <a:ext cx="2145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tinyearth.wisc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edu/the-tiny-earth-manuals-are-ready/.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190500"/>
            <a:ext cx="8520600" cy="827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Methodology: Streaking for Isolation </a:t>
            </a:r>
            <a:r>
              <a:rPr lang="en-US" dirty="0"/>
              <a:t>&amp;</a:t>
            </a:r>
            <a:r>
              <a:rPr lang="en" dirty="0"/>
              <a:t> ESKAPE Testing</a:t>
            </a:r>
            <a:endParaRPr dirty="0"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889000"/>
            <a:ext cx="4786200" cy="3963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Freezer stocks</a:t>
            </a: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 of 21 bacterial isolates were plated on their predetermined growth medium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 (PDA, R2A, or BHI)</a:t>
            </a: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 utilizing the method of streaking for isolation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9 ESKAPE pathogen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 relatives</a:t>
            </a: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 were plated on LB Agar utilizing the method of streaking for isolation.</a:t>
            </a:r>
            <a:endParaRPr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365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ESKAPE testing for each isolate was executed by utilizing the method of 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spread-</a:t>
            </a:r>
            <a:r>
              <a:rPr lang="en" sz="1900" dirty="0">
                <a:solidFill>
                  <a:schemeClr val="tx1"/>
                </a:solidFill>
                <a:latin typeface="Calibri" panose="020F0502020204030204" pitchFamily="34" charset="0"/>
              </a:rPr>
              <a:t>patch plating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sz="19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t="5389" b="5350"/>
          <a:stretch/>
        </p:blipFill>
        <p:spPr>
          <a:xfrm>
            <a:off x="5271765" y="1191967"/>
            <a:ext cx="1755525" cy="16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86" y="2870542"/>
            <a:ext cx="1701814" cy="16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ECAAD-3F6B-B34F-A4D8-F539C1DE2CAF}"/>
              </a:ext>
            </a:extLst>
          </p:cNvPr>
          <p:cNvSpPr txBox="1"/>
          <p:nvPr/>
        </p:nvSpPr>
        <p:spPr>
          <a:xfrm>
            <a:off x="7201156" y="4820335"/>
            <a:ext cx="19428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Hernandez et al., 2018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4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Results: ESKAPE Testing</a:t>
            </a:r>
            <a:endParaRPr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23847"/>
              </p:ext>
            </p:extLst>
          </p:nvPr>
        </p:nvGraphicFramePr>
        <p:xfrm>
          <a:off x="0" y="4128054"/>
          <a:ext cx="9144000" cy="298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757">
                  <a:extLst>
                    <a:ext uri="{9D8B030D-6E8A-4147-A177-3AD203B41FA5}">
                      <a16:colId xmlns:a16="http://schemas.microsoft.com/office/drawing/2014/main" val="1633675581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2778301654"/>
                    </a:ext>
                  </a:extLst>
                </a:gridCol>
                <a:gridCol w="907626">
                  <a:extLst>
                    <a:ext uri="{9D8B030D-6E8A-4147-A177-3AD203B41FA5}">
                      <a16:colId xmlns:a16="http://schemas.microsoft.com/office/drawing/2014/main" val="3302227807"/>
                    </a:ext>
                  </a:extLst>
                </a:gridCol>
                <a:gridCol w="1041474">
                  <a:extLst>
                    <a:ext uri="{9D8B030D-6E8A-4147-A177-3AD203B41FA5}">
                      <a16:colId xmlns:a16="http://schemas.microsoft.com/office/drawing/2014/main" val="1531908385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3000480170"/>
                    </a:ext>
                  </a:extLst>
                </a:gridCol>
                <a:gridCol w="828261">
                  <a:extLst>
                    <a:ext uri="{9D8B030D-6E8A-4147-A177-3AD203B41FA5}">
                      <a16:colId xmlns:a16="http://schemas.microsoft.com/office/drawing/2014/main" val="1373535082"/>
                    </a:ext>
                  </a:extLst>
                </a:gridCol>
                <a:gridCol w="894521">
                  <a:extLst>
                    <a:ext uri="{9D8B030D-6E8A-4147-A177-3AD203B41FA5}">
                      <a16:colId xmlns:a16="http://schemas.microsoft.com/office/drawing/2014/main" val="2539316483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2800150127"/>
                    </a:ext>
                  </a:extLst>
                </a:gridCol>
                <a:gridCol w="1040296">
                  <a:extLst>
                    <a:ext uri="{9D8B030D-6E8A-4147-A177-3AD203B41FA5}">
                      <a16:colId xmlns:a16="http://schemas.microsoft.com/office/drawing/2014/main" val="1774559844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212677969"/>
                    </a:ext>
                  </a:extLst>
                </a:gridCol>
              </a:tblGrid>
              <a:tr h="298172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RC-17Y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4708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08042"/>
              </p:ext>
            </p:extLst>
          </p:nvPr>
        </p:nvGraphicFramePr>
        <p:xfrm>
          <a:off x="0" y="4379842"/>
          <a:ext cx="9144000" cy="34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757">
                  <a:extLst>
                    <a:ext uri="{9D8B030D-6E8A-4147-A177-3AD203B41FA5}">
                      <a16:colId xmlns:a16="http://schemas.microsoft.com/office/drawing/2014/main" val="3108602007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588694811"/>
                    </a:ext>
                  </a:extLst>
                </a:gridCol>
                <a:gridCol w="907626">
                  <a:extLst>
                    <a:ext uri="{9D8B030D-6E8A-4147-A177-3AD203B41FA5}">
                      <a16:colId xmlns:a16="http://schemas.microsoft.com/office/drawing/2014/main" val="1907395450"/>
                    </a:ext>
                  </a:extLst>
                </a:gridCol>
                <a:gridCol w="1041474">
                  <a:extLst>
                    <a:ext uri="{9D8B030D-6E8A-4147-A177-3AD203B41FA5}">
                      <a16:colId xmlns:a16="http://schemas.microsoft.com/office/drawing/2014/main" val="1086272438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2515228990"/>
                    </a:ext>
                  </a:extLst>
                </a:gridCol>
                <a:gridCol w="828261">
                  <a:extLst>
                    <a:ext uri="{9D8B030D-6E8A-4147-A177-3AD203B41FA5}">
                      <a16:colId xmlns:a16="http://schemas.microsoft.com/office/drawing/2014/main" val="1195960523"/>
                    </a:ext>
                  </a:extLst>
                </a:gridCol>
                <a:gridCol w="894521">
                  <a:extLst>
                    <a:ext uri="{9D8B030D-6E8A-4147-A177-3AD203B41FA5}">
                      <a16:colId xmlns:a16="http://schemas.microsoft.com/office/drawing/2014/main" val="725593913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2925647900"/>
                    </a:ext>
                  </a:extLst>
                </a:gridCol>
                <a:gridCol w="1040296">
                  <a:extLst>
                    <a:ext uri="{9D8B030D-6E8A-4147-A177-3AD203B41FA5}">
                      <a16:colId xmlns:a16="http://schemas.microsoft.com/office/drawing/2014/main" val="1805090778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595848614"/>
                    </a:ext>
                  </a:extLst>
                </a:gridCol>
              </a:tblGrid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RC-18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0877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21005"/>
              </p:ext>
            </p:extLst>
          </p:nvPr>
        </p:nvGraphicFramePr>
        <p:xfrm>
          <a:off x="0" y="689112"/>
          <a:ext cx="9144000" cy="3438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757">
                  <a:extLst>
                    <a:ext uri="{9D8B030D-6E8A-4147-A177-3AD203B41FA5}">
                      <a16:colId xmlns:a16="http://schemas.microsoft.com/office/drawing/2014/main" val="3864238458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146033005"/>
                    </a:ext>
                  </a:extLst>
                </a:gridCol>
                <a:gridCol w="907626">
                  <a:extLst>
                    <a:ext uri="{9D8B030D-6E8A-4147-A177-3AD203B41FA5}">
                      <a16:colId xmlns:a16="http://schemas.microsoft.com/office/drawing/2014/main" val="2611750289"/>
                    </a:ext>
                  </a:extLst>
                </a:gridCol>
                <a:gridCol w="1043094">
                  <a:extLst>
                    <a:ext uri="{9D8B030D-6E8A-4147-A177-3AD203B41FA5}">
                      <a16:colId xmlns:a16="http://schemas.microsoft.com/office/drawing/2014/main" val="1182289076"/>
                    </a:ext>
                  </a:extLst>
                </a:gridCol>
                <a:gridCol w="1058554">
                  <a:extLst>
                    <a:ext uri="{9D8B030D-6E8A-4147-A177-3AD203B41FA5}">
                      <a16:colId xmlns:a16="http://schemas.microsoft.com/office/drawing/2014/main" val="170838089"/>
                    </a:ext>
                  </a:extLst>
                </a:gridCol>
                <a:gridCol w="828261">
                  <a:extLst>
                    <a:ext uri="{9D8B030D-6E8A-4147-A177-3AD203B41FA5}">
                      <a16:colId xmlns:a16="http://schemas.microsoft.com/office/drawing/2014/main" val="969494404"/>
                    </a:ext>
                  </a:extLst>
                </a:gridCol>
                <a:gridCol w="894521">
                  <a:extLst>
                    <a:ext uri="{9D8B030D-6E8A-4147-A177-3AD203B41FA5}">
                      <a16:colId xmlns:a16="http://schemas.microsoft.com/office/drawing/2014/main" val="3037598277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438530218"/>
                    </a:ext>
                  </a:extLst>
                </a:gridCol>
                <a:gridCol w="1040296">
                  <a:extLst>
                    <a:ext uri="{9D8B030D-6E8A-4147-A177-3AD203B41FA5}">
                      <a16:colId xmlns:a16="http://schemas.microsoft.com/office/drawing/2014/main" val="1830867416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2816972618"/>
                    </a:ext>
                  </a:extLst>
                </a:gridCol>
              </a:tblGrid>
              <a:tr h="39688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Isolate ID</a:t>
                      </a:r>
                      <a:endParaRPr lang="en-US" sz="1100" b="1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subtilis</a:t>
                      </a:r>
                      <a:endParaRPr lang="en-US" sz="1100" b="1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Enterococcus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raffinosus</a:t>
                      </a:r>
                      <a:endParaRPr lang="en-US" sz="1100" b="1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Staphylococcus epidermidis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Mycobacterium smegmatis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Escherichia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coli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Enterobacter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aerogenes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Erwinia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carotovora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Acinetobacter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baylyi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Pseudomonas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putida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385654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HL-18B</a:t>
                      </a:r>
                      <a:endParaRPr lang="en-US" sz="1100" b="0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 </a:t>
                      </a:r>
                      <a:endParaRPr lang="en-US" sz="1100" b="0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 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5648848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HL-5a.a.2</a:t>
                      </a:r>
                      <a:endParaRPr lang="en-US" sz="1100" b="0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i="0" u="none" strike="noStrike" cap="non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sym typeface="Arial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560437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HL-5a.b.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358000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JS-AD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976394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JS-12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158623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JS-5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6530205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JS-5A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4415622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JS-1A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397645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JS-30Y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207417"/>
                  </a:ext>
                </a:extLst>
              </a:tr>
              <a:tr h="30420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RC-16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75369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415966"/>
              </p:ext>
            </p:extLst>
          </p:nvPr>
        </p:nvGraphicFramePr>
        <p:xfrm>
          <a:off x="0" y="4658139"/>
          <a:ext cx="9144000" cy="31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757">
                  <a:extLst>
                    <a:ext uri="{9D8B030D-6E8A-4147-A177-3AD203B41FA5}">
                      <a16:colId xmlns:a16="http://schemas.microsoft.com/office/drawing/2014/main" val="2192768462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625660231"/>
                    </a:ext>
                  </a:extLst>
                </a:gridCol>
                <a:gridCol w="907626">
                  <a:extLst>
                    <a:ext uri="{9D8B030D-6E8A-4147-A177-3AD203B41FA5}">
                      <a16:colId xmlns:a16="http://schemas.microsoft.com/office/drawing/2014/main" val="4158415943"/>
                    </a:ext>
                  </a:extLst>
                </a:gridCol>
                <a:gridCol w="1041474">
                  <a:extLst>
                    <a:ext uri="{9D8B030D-6E8A-4147-A177-3AD203B41FA5}">
                      <a16:colId xmlns:a16="http://schemas.microsoft.com/office/drawing/2014/main" val="1806681211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1116637325"/>
                    </a:ext>
                  </a:extLst>
                </a:gridCol>
                <a:gridCol w="828261">
                  <a:extLst>
                    <a:ext uri="{9D8B030D-6E8A-4147-A177-3AD203B41FA5}">
                      <a16:colId xmlns:a16="http://schemas.microsoft.com/office/drawing/2014/main" val="1048859919"/>
                    </a:ext>
                  </a:extLst>
                </a:gridCol>
                <a:gridCol w="894521">
                  <a:extLst>
                    <a:ext uri="{9D8B030D-6E8A-4147-A177-3AD203B41FA5}">
                      <a16:colId xmlns:a16="http://schemas.microsoft.com/office/drawing/2014/main" val="1164028298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815002715"/>
                    </a:ext>
                  </a:extLst>
                </a:gridCol>
                <a:gridCol w="1040296">
                  <a:extLst>
                    <a:ext uri="{9D8B030D-6E8A-4147-A177-3AD203B41FA5}">
                      <a16:colId xmlns:a16="http://schemas.microsoft.com/office/drawing/2014/main" val="44597111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71873110"/>
                    </a:ext>
                  </a:extLst>
                </a:gridCol>
              </a:tblGrid>
              <a:tr h="318048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CE-16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92296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107156"/>
              </p:ext>
            </p:extLst>
          </p:nvPr>
        </p:nvGraphicFramePr>
        <p:xfrm>
          <a:off x="0" y="689106"/>
          <a:ext cx="9144000" cy="374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53">
                  <a:extLst>
                    <a:ext uri="{9D8B030D-6E8A-4147-A177-3AD203B41FA5}">
                      <a16:colId xmlns:a16="http://schemas.microsoft.com/office/drawing/2014/main" val="1868531363"/>
                    </a:ext>
                  </a:extLst>
                </a:gridCol>
                <a:gridCol w="677334">
                  <a:extLst>
                    <a:ext uri="{9D8B030D-6E8A-4147-A177-3AD203B41FA5}">
                      <a16:colId xmlns:a16="http://schemas.microsoft.com/office/drawing/2014/main" val="3815088502"/>
                    </a:ext>
                  </a:extLst>
                </a:gridCol>
                <a:gridCol w="907626">
                  <a:extLst>
                    <a:ext uri="{9D8B030D-6E8A-4147-A177-3AD203B41FA5}">
                      <a16:colId xmlns:a16="http://schemas.microsoft.com/office/drawing/2014/main" val="2294158953"/>
                    </a:ext>
                  </a:extLst>
                </a:gridCol>
                <a:gridCol w="1043094">
                  <a:extLst>
                    <a:ext uri="{9D8B030D-6E8A-4147-A177-3AD203B41FA5}">
                      <a16:colId xmlns:a16="http://schemas.microsoft.com/office/drawing/2014/main" val="4101668258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451578340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1437101146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3391882086"/>
                    </a:ext>
                  </a:extLst>
                </a:gridCol>
                <a:gridCol w="887306">
                  <a:extLst>
                    <a:ext uri="{9D8B030D-6E8A-4147-A177-3AD203B41FA5}">
                      <a16:colId xmlns:a16="http://schemas.microsoft.com/office/drawing/2014/main" val="890117855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811826175"/>
                    </a:ext>
                  </a:extLst>
                </a:gridCol>
                <a:gridCol w="1009227">
                  <a:extLst>
                    <a:ext uri="{9D8B030D-6E8A-4147-A177-3AD203B41FA5}">
                      <a16:colId xmlns:a16="http://schemas.microsoft.com/office/drawing/2014/main" val="2193137615"/>
                    </a:ext>
                  </a:extLst>
                </a:gridCol>
              </a:tblGrid>
              <a:tr h="37430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Isolate ID</a:t>
                      </a:r>
                      <a:endParaRPr lang="en-US" sz="1100" b="1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Bacillus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subtilis</a:t>
                      </a:r>
                      <a:endParaRPr lang="en-US" sz="1100" b="1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Enterococcus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raffinosus</a:t>
                      </a:r>
                      <a:endParaRPr lang="en-US" sz="1100" b="1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Staphylococcus epidermidis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Mycobacterium smegmatis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Escherichia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coli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Enterobacter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aerogenes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Erwinia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carotovora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Acinetobacter</a:t>
                      </a:r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baylyi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Pseudomonas </a:t>
                      </a:r>
                      <a:r>
                        <a:rPr lang="en-US" sz="1100" b="1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putida</a:t>
                      </a:r>
                      <a:endParaRPr lang="en-US" sz="1100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10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1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1.48148E-6 L 0 -0.344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84667"/>
            <a:ext cx="8520600" cy="933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Methodology: Biochemical Testing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698500"/>
            <a:ext cx="4741631" cy="4137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>
                <a:solidFill>
                  <a:schemeClr val="tx1"/>
                </a:solidFill>
                <a:latin typeface="Calibri" panose="020F0502020204030204" pitchFamily="34" charset="0"/>
              </a:rPr>
              <a:t>Bacterial isolates deemed antibiotic producers were subjected to biochemical testing, and all results were recorded.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Lactose Fermentation</a:t>
            </a:r>
            <a:endParaRPr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Amylase Synthesis</a:t>
            </a:r>
            <a:endParaRPr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Hemolysin Synthesis</a:t>
            </a:r>
            <a:endParaRPr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Catalase Synthesis</a:t>
            </a:r>
            <a:endParaRPr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</a:rPr>
              <a:t>Oxidase Synthesis</a:t>
            </a:r>
            <a:endParaRPr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CABC59-022F-554D-8DBF-E80614B62021}"/>
              </a:ext>
            </a:extLst>
          </p:cNvPr>
          <p:cNvSpPr txBox="1"/>
          <p:nvPr/>
        </p:nvSpPr>
        <p:spPr>
          <a:xfrm>
            <a:off x="7323026" y="4835722"/>
            <a:ext cx="1820974" cy="30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Hernandez et al., 2018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8AC4A18-16A2-C24C-BCA1-D17EF3E2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378" y="996558"/>
            <a:ext cx="2666876" cy="1534583"/>
          </a:xfrm>
          <a:prstGeom prst="rect">
            <a:avLst/>
          </a:prstGeom>
        </p:spPr>
      </p:pic>
      <p:pic>
        <p:nvPicPr>
          <p:cNvPr id="4" name="Google Shape;106;p19">
            <a:extLst>
              <a:ext uri="{FF2B5EF4-FFF2-40B4-BE49-F238E27FC236}">
                <a16:creationId xmlns:a16="http://schemas.microsoft.com/office/drawing/2014/main" id="{9A1E228A-283C-244B-9EA2-765FC391A0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570" y="3163554"/>
            <a:ext cx="3348491" cy="12408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2F0C6-C7B4-B746-BD06-D243B0AF8885}"/>
              </a:ext>
            </a:extLst>
          </p:cNvPr>
          <p:cNvSpPr txBox="1"/>
          <p:nvPr/>
        </p:nvSpPr>
        <p:spPr>
          <a:xfrm>
            <a:off x="5609377" y="2520558"/>
            <a:ext cx="266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microbeonline.com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/catalase-test-principle-uses-procedure-results/.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91A59-3FF1-6A4D-9C8F-FDF3F207E931}"/>
              </a:ext>
            </a:extLst>
          </p:cNvPr>
          <p:cNvSpPr txBox="1"/>
          <p:nvPr/>
        </p:nvSpPr>
        <p:spPr>
          <a:xfrm>
            <a:off x="5268569" y="4414978"/>
            <a:ext cx="3348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Photo retrieved from https://</a:t>
            </a:r>
            <a:r>
              <a:rPr lang="en-US" sz="800" dirty="0" err="1">
                <a:solidFill>
                  <a:schemeClr val="tx1"/>
                </a:solidFill>
                <a:latin typeface="Calibri" panose="020F0502020204030204" pitchFamily="34" charset="0"/>
              </a:rPr>
              <a:t>microbenotes.com</a:t>
            </a:r>
            <a:r>
              <a:rPr lang="en-US" sz="800" dirty="0">
                <a:solidFill>
                  <a:schemeClr val="tx1"/>
                </a:solidFill>
                <a:latin typeface="Calibri" panose="020F0502020204030204" pitchFamily="34" charset="0"/>
              </a:rPr>
              <a:t>/hemolysis-of-streptococci/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84667"/>
            <a:ext cx="8520600" cy="933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Methodology: 16S rRNA Gene PCR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1" y="698500"/>
            <a:ext cx="4260300" cy="4137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>
                <a:solidFill>
                  <a:schemeClr val="tx1"/>
                </a:solidFill>
                <a:latin typeface="Calibri" panose="020F0502020204030204" pitchFamily="34" charset="0"/>
              </a:rPr>
              <a:t>PCR was performed on the 16s rRNA gene and confirmed using agarose gel electrophoresis.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>
                <a:solidFill>
                  <a:schemeClr val="tx1"/>
                </a:solidFill>
                <a:latin typeface="Calibri" panose="020F0502020204030204" pitchFamily="34" charset="0"/>
              </a:rPr>
              <a:t>PCR samples were used for Sanger sequencing, and the derived sequences were used to determine the likely identity of each isolate.</a:t>
            </a:r>
            <a:endParaRPr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400" y="1146249"/>
            <a:ext cx="3373501" cy="3241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CABC59-022F-554D-8DBF-E80614B62021}"/>
              </a:ext>
            </a:extLst>
          </p:cNvPr>
          <p:cNvSpPr txBox="1"/>
          <p:nvPr/>
        </p:nvSpPr>
        <p:spPr>
          <a:xfrm>
            <a:off x="7323026" y="4835722"/>
            <a:ext cx="1820974" cy="30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Hernandez et al., 2018</a:t>
            </a:r>
          </a:p>
        </p:txBody>
      </p:sp>
    </p:spTree>
    <p:extLst>
      <p:ext uri="{BB962C8B-B14F-4D97-AF65-F5344CB8AC3E}">
        <p14:creationId xmlns:p14="http://schemas.microsoft.com/office/powerpoint/2010/main" val="274520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Results: Biochemical Testing</a:t>
            </a:r>
            <a:r>
              <a:rPr lang="en-US" dirty="0"/>
              <a:t> and BLAST Top Genus Match</a:t>
            </a:r>
            <a:endParaRPr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C13379D-A5E8-8646-A099-DB42680B3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052686"/>
              </p:ext>
            </p:extLst>
          </p:nvPr>
        </p:nvGraphicFramePr>
        <p:xfrm>
          <a:off x="0" y="825498"/>
          <a:ext cx="9143999" cy="431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256">
                  <a:extLst>
                    <a:ext uri="{9D8B030D-6E8A-4147-A177-3AD203B41FA5}">
                      <a16:colId xmlns:a16="http://schemas.microsoft.com/office/drawing/2014/main" val="162189001"/>
                    </a:ext>
                  </a:extLst>
                </a:gridCol>
                <a:gridCol w="1252203">
                  <a:extLst>
                    <a:ext uri="{9D8B030D-6E8A-4147-A177-3AD203B41FA5}">
                      <a16:colId xmlns:a16="http://schemas.microsoft.com/office/drawing/2014/main" val="3029066890"/>
                    </a:ext>
                  </a:extLst>
                </a:gridCol>
                <a:gridCol w="1218950">
                  <a:extLst>
                    <a:ext uri="{9D8B030D-6E8A-4147-A177-3AD203B41FA5}">
                      <a16:colId xmlns:a16="http://schemas.microsoft.com/office/drawing/2014/main" val="1225533476"/>
                    </a:ext>
                  </a:extLst>
                </a:gridCol>
                <a:gridCol w="1307134">
                  <a:extLst>
                    <a:ext uri="{9D8B030D-6E8A-4147-A177-3AD203B41FA5}">
                      <a16:colId xmlns:a16="http://schemas.microsoft.com/office/drawing/2014/main" val="2343215442"/>
                    </a:ext>
                  </a:extLst>
                </a:gridCol>
                <a:gridCol w="1313087">
                  <a:extLst>
                    <a:ext uri="{9D8B030D-6E8A-4147-A177-3AD203B41FA5}">
                      <a16:colId xmlns:a16="http://schemas.microsoft.com/office/drawing/2014/main" val="752321574"/>
                    </a:ext>
                  </a:extLst>
                </a:gridCol>
                <a:gridCol w="1141871">
                  <a:extLst>
                    <a:ext uri="{9D8B030D-6E8A-4147-A177-3AD203B41FA5}">
                      <a16:colId xmlns:a16="http://schemas.microsoft.com/office/drawing/2014/main" val="672727628"/>
                    </a:ext>
                  </a:extLst>
                </a:gridCol>
                <a:gridCol w="1460498">
                  <a:extLst>
                    <a:ext uri="{9D8B030D-6E8A-4147-A177-3AD203B41FA5}">
                      <a16:colId xmlns:a16="http://schemas.microsoft.com/office/drawing/2014/main" val="3840631355"/>
                    </a:ext>
                  </a:extLst>
                </a:gridCol>
              </a:tblGrid>
              <a:tr h="4473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Isolate ID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MacConkey</a:t>
                      </a:r>
                      <a:endParaRPr lang="en-US"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Starch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Blood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Catalase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Oxidase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Top Genus Match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90909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HL-18B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1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38152"/>
                  </a:ext>
                </a:extLst>
              </a:tr>
              <a:tr h="2997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HL-5a.a.2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84457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HL-5a.b.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512281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927055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21830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Janthinobacterium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38038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704280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Arthrobacter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415307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JS-30Y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Flavobacterium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420143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RC-16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514124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RC-17Y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45885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RC-18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5642"/>
                  </a:ext>
                </a:extLst>
              </a:tr>
              <a:tr h="2975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CE-16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42651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599262"/>
              </p:ext>
            </p:extLst>
          </p:nvPr>
        </p:nvGraphicFramePr>
        <p:xfrm>
          <a:off x="1" y="4256984"/>
          <a:ext cx="9143995" cy="32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112">
                  <a:extLst>
                    <a:ext uri="{9D8B030D-6E8A-4147-A177-3AD203B41FA5}">
                      <a16:colId xmlns:a16="http://schemas.microsoft.com/office/drawing/2014/main" val="2923590604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186066893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51297780"/>
                    </a:ext>
                  </a:extLst>
                </a:gridCol>
                <a:gridCol w="1305340">
                  <a:extLst>
                    <a:ext uri="{9D8B030D-6E8A-4147-A177-3AD203B41FA5}">
                      <a16:colId xmlns:a16="http://schemas.microsoft.com/office/drawing/2014/main" val="1392824433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78332269"/>
                    </a:ext>
                  </a:extLst>
                </a:gridCol>
                <a:gridCol w="1146313">
                  <a:extLst>
                    <a:ext uri="{9D8B030D-6E8A-4147-A177-3AD203B41FA5}">
                      <a16:colId xmlns:a16="http://schemas.microsoft.com/office/drawing/2014/main" val="827146933"/>
                    </a:ext>
                  </a:extLst>
                </a:gridCol>
                <a:gridCol w="1457735">
                  <a:extLst>
                    <a:ext uri="{9D8B030D-6E8A-4147-A177-3AD203B41FA5}">
                      <a16:colId xmlns:a16="http://schemas.microsoft.com/office/drawing/2014/main" val="1284947897"/>
                    </a:ext>
                  </a:extLst>
                </a:gridCol>
              </a:tblGrid>
              <a:tr h="32954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RC-17Y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74692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950359"/>
              </p:ext>
            </p:extLst>
          </p:nvPr>
        </p:nvGraphicFramePr>
        <p:xfrm>
          <a:off x="1" y="4531304"/>
          <a:ext cx="9143995" cy="365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112">
                  <a:extLst>
                    <a:ext uri="{9D8B030D-6E8A-4147-A177-3AD203B41FA5}">
                      <a16:colId xmlns:a16="http://schemas.microsoft.com/office/drawing/2014/main" val="501282194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11910840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56142106"/>
                    </a:ext>
                  </a:extLst>
                </a:gridCol>
                <a:gridCol w="1302498">
                  <a:extLst>
                    <a:ext uri="{9D8B030D-6E8A-4147-A177-3AD203B41FA5}">
                      <a16:colId xmlns:a16="http://schemas.microsoft.com/office/drawing/2014/main" val="952372959"/>
                    </a:ext>
                  </a:extLst>
                </a:gridCol>
                <a:gridCol w="1314807">
                  <a:extLst>
                    <a:ext uri="{9D8B030D-6E8A-4147-A177-3AD203B41FA5}">
                      <a16:colId xmlns:a16="http://schemas.microsoft.com/office/drawing/2014/main" val="1535802847"/>
                    </a:ext>
                  </a:extLst>
                </a:gridCol>
                <a:gridCol w="1146313">
                  <a:extLst>
                    <a:ext uri="{9D8B030D-6E8A-4147-A177-3AD203B41FA5}">
                      <a16:colId xmlns:a16="http://schemas.microsoft.com/office/drawing/2014/main" val="3697134748"/>
                    </a:ext>
                  </a:extLst>
                </a:gridCol>
                <a:gridCol w="1457735">
                  <a:extLst>
                    <a:ext uri="{9D8B030D-6E8A-4147-A177-3AD203B41FA5}">
                      <a16:colId xmlns:a16="http://schemas.microsoft.com/office/drawing/2014/main" val="609058569"/>
                    </a:ext>
                  </a:extLst>
                </a:gridCol>
              </a:tblGrid>
              <a:tr h="3653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RC-18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32974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532082"/>
              </p:ext>
            </p:extLst>
          </p:nvPr>
        </p:nvGraphicFramePr>
        <p:xfrm>
          <a:off x="-7" y="4837401"/>
          <a:ext cx="9144002" cy="306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120">
                  <a:extLst>
                    <a:ext uri="{9D8B030D-6E8A-4147-A177-3AD203B41FA5}">
                      <a16:colId xmlns:a16="http://schemas.microsoft.com/office/drawing/2014/main" val="530624141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27482538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15630775"/>
                    </a:ext>
                  </a:extLst>
                </a:gridCol>
                <a:gridCol w="1302494">
                  <a:extLst>
                    <a:ext uri="{9D8B030D-6E8A-4147-A177-3AD203B41FA5}">
                      <a16:colId xmlns:a16="http://schemas.microsoft.com/office/drawing/2014/main" val="4239241387"/>
                    </a:ext>
                  </a:extLst>
                </a:gridCol>
                <a:gridCol w="1314811">
                  <a:extLst>
                    <a:ext uri="{9D8B030D-6E8A-4147-A177-3AD203B41FA5}">
                      <a16:colId xmlns:a16="http://schemas.microsoft.com/office/drawing/2014/main" val="2861813697"/>
                    </a:ext>
                  </a:extLst>
                </a:gridCol>
                <a:gridCol w="1146313">
                  <a:extLst>
                    <a:ext uri="{9D8B030D-6E8A-4147-A177-3AD203B41FA5}">
                      <a16:colId xmlns:a16="http://schemas.microsoft.com/office/drawing/2014/main" val="3176105767"/>
                    </a:ext>
                  </a:extLst>
                </a:gridCol>
                <a:gridCol w="1457734">
                  <a:extLst>
                    <a:ext uri="{9D8B030D-6E8A-4147-A177-3AD203B41FA5}">
                      <a16:colId xmlns:a16="http://schemas.microsoft.com/office/drawing/2014/main" val="3566622368"/>
                    </a:ext>
                  </a:extLst>
                </a:gridCol>
              </a:tblGrid>
              <a:tr h="30609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CE-16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Pseudomonas</a:t>
                      </a:r>
                      <a:endParaRPr lang="en-US" sz="1200" b="0" i="1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D2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86757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515820"/>
              </p:ext>
            </p:extLst>
          </p:nvPr>
        </p:nvGraphicFramePr>
        <p:xfrm>
          <a:off x="-7" y="825494"/>
          <a:ext cx="9143999" cy="447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256">
                  <a:extLst>
                    <a:ext uri="{9D8B030D-6E8A-4147-A177-3AD203B41FA5}">
                      <a16:colId xmlns:a16="http://schemas.microsoft.com/office/drawing/2014/main" val="3476028082"/>
                    </a:ext>
                  </a:extLst>
                </a:gridCol>
                <a:gridCol w="1252203">
                  <a:extLst>
                    <a:ext uri="{9D8B030D-6E8A-4147-A177-3AD203B41FA5}">
                      <a16:colId xmlns:a16="http://schemas.microsoft.com/office/drawing/2014/main" val="3714078011"/>
                    </a:ext>
                  </a:extLst>
                </a:gridCol>
                <a:gridCol w="1218950">
                  <a:extLst>
                    <a:ext uri="{9D8B030D-6E8A-4147-A177-3AD203B41FA5}">
                      <a16:colId xmlns:a16="http://schemas.microsoft.com/office/drawing/2014/main" val="2038229416"/>
                    </a:ext>
                  </a:extLst>
                </a:gridCol>
                <a:gridCol w="1307134">
                  <a:extLst>
                    <a:ext uri="{9D8B030D-6E8A-4147-A177-3AD203B41FA5}">
                      <a16:colId xmlns:a16="http://schemas.microsoft.com/office/drawing/2014/main" val="373650828"/>
                    </a:ext>
                  </a:extLst>
                </a:gridCol>
                <a:gridCol w="1313087">
                  <a:extLst>
                    <a:ext uri="{9D8B030D-6E8A-4147-A177-3AD203B41FA5}">
                      <a16:colId xmlns:a16="http://schemas.microsoft.com/office/drawing/2014/main" val="2084399221"/>
                    </a:ext>
                  </a:extLst>
                </a:gridCol>
                <a:gridCol w="1141871">
                  <a:extLst>
                    <a:ext uri="{9D8B030D-6E8A-4147-A177-3AD203B41FA5}">
                      <a16:colId xmlns:a16="http://schemas.microsoft.com/office/drawing/2014/main" val="94571646"/>
                    </a:ext>
                  </a:extLst>
                </a:gridCol>
                <a:gridCol w="1460498">
                  <a:extLst>
                    <a:ext uri="{9D8B030D-6E8A-4147-A177-3AD203B41FA5}">
                      <a16:colId xmlns:a16="http://schemas.microsoft.com/office/drawing/2014/main" val="406713013"/>
                    </a:ext>
                  </a:extLst>
                </a:gridCol>
              </a:tblGrid>
              <a:tr h="4473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Isolate ID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MacConkey</a:t>
                      </a:r>
                      <a:endParaRPr lang="en-US" sz="12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Starch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Blood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Catalase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Oxidase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</a:rPr>
                        <a:t>Top Genus Match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90972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877 L 0.00017 -0.329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1587</Words>
  <Application>Microsoft Office PowerPoint</Application>
  <PresentationFormat>On-screen Show (16:9)</PresentationFormat>
  <Paragraphs>420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Slate</vt:lpstr>
      <vt:lpstr>Analysis of Purified Extracts from Antibiotic-Producing Bacterial Isolates</vt:lpstr>
      <vt:lpstr>Overview</vt:lpstr>
      <vt:lpstr>What is Antibiotic Resistance?</vt:lpstr>
      <vt:lpstr>Research Goals</vt:lpstr>
      <vt:lpstr>Methodology: Streaking for Isolation &amp; ESKAPE Testing</vt:lpstr>
      <vt:lpstr>Results: ESKAPE Testing</vt:lpstr>
      <vt:lpstr>Methodology: Biochemical Testing</vt:lpstr>
      <vt:lpstr>Methodology: 16S rRNA Gene PCR</vt:lpstr>
      <vt:lpstr>Results: Biochemical Testing and BLAST Top Genus Match</vt:lpstr>
      <vt:lpstr>Methodology: Organic Extraction</vt:lpstr>
      <vt:lpstr>Methodology: Assay Extract for Antibiotic Activity</vt:lpstr>
      <vt:lpstr>Results: Zones of Inhibition</vt:lpstr>
      <vt:lpstr>Discussion</vt:lpstr>
      <vt:lpstr>Future Experimentation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Purified Extracts from Antibiotic-Producing Bacterial Isolates</dc:title>
  <cp:lastModifiedBy>Austin Minton</cp:lastModifiedBy>
  <cp:revision>41</cp:revision>
  <dcterms:modified xsi:type="dcterms:W3CDTF">2021-11-03T01:50:54Z</dcterms:modified>
</cp:coreProperties>
</file>