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1CC"/>
    <a:srgbClr val="CCEFF1"/>
    <a:srgbClr val="D5ECF9"/>
    <a:srgbClr val="6DC1A5"/>
    <a:srgbClr val="2E9FDF"/>
    <a:srgbClr val="E7B800"/>
    <a:srgbClr val="00AFBB"/>
    <a:srgbClr val="8F8966"/>
    <a:srgbClr val="6E5A39"/>
    <a:srgbClr val="9CA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388" autoAdjust="0"/>
    <p:restoredTop sz="95481" autoAdjust="0"/>
  </p:normalViewPr>
  <p:slideViewPr>
    <p:cSldViewPr snapToGrid="0">
      <p:cViewPr>
        <p:scale>
          <a:sx n="20" d="100"/>
          <a:sy n="20" d="100"/>
        </p:scale>
        <p:origin x="1191"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F6685-2BB2-449B-930D-E2198E0A1623}" type="datetimeFigureOut">
              <a:rPr lang="en-US" smtClean="0"/>
              <a:t>11/3/2021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D5393-825A-4D5B-826B-A6F4970BFFA5}" type="slidenum">
              <a:rPr lang="en-US" smtClean="0"/>
              <a:t>‹#›</a:t>
            </a:fld>
            <a:endParaRPr lang="en-US"/>
          </a:p>
        </p:txBody>
      </p:sp>
    </p:spTree>
    <p:extLst>
      <p:ext uri="{BB962C8B-B14F-4D97-AF65-F5344CB8AC3E}">
        <p14:creationId xmlns:p14="http://schemas.microsoft.com/office/powerpoint/2010/main" val="166871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C525B"/>
                </a:solidFill>
                <a:effectLst/>
                <a:latin typeface="circular-book"/>
              </a:rPr>
              <a:t>The height of the dendrogram indicates the order in which the clusters were joined. </a:t>
            </a:r>
            <a:r>
              <a:rPr lang="en-US" dirty="0"/>
              <a:t>Height on cluster dendrogram indicates how similar the groups are. The shorter the height of the link that joins them, the more similar. The height is equal to the distance metric between groups. The shorter, the more similar; the higher, the less similar. Since I used dissimilarity, the closer to 0 means the more similar they are and vice-versa</a:t>
            </a:r>
          </a:p>
        </p:txBody>
      </p:sp>
      <p:sp>
        <p:nvSpPr>
          <p:cNvPr id="4" name="Slide Number Placeholder 3"/>
          <p:cNvSpPr>
            <a:spLocks noGrp="1"/>
          </p:cNvSpPr>
          <p:nvPr>
            <p:ph type="sldNum" sz="quarter" idx="5"/>
          </p:nvPr>
        </p:nvSpPr>
        <p:spPr/>
        <p:txBody>
          <a:bodyPr/>
          <a:lstStyle/>
          <a:p>
            <a:fld id="{C9BD5393-825A-4D5B-826B-A6F4970BFFA5}" type="slidenum">
              <a:rPr lang="en-US" smtClean="0"/>
              <a:t>1</a:t>
            </a:fld>
            <a:endParaRPr lang="en-US"/>
          </a:p>
        </p:txBody>
      </p:sp>
    </p:spTree>
    <p:extLst>
      <p:ext uri="{BB962C8B-B14F-4D97-AF65-F5344CB8AC3E}">
        <p14:creationId xmlns:p14="http://schemas.microsoft.com/office/powerpoint/2010/main" val="70475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877824" y="877824"/>
            <a:ext cx="42135552" cy="31162752"/>
          </a:xfrm>
          <a:prstGeom prst="rect">
            <a:avLst/>
          </a:prstGeom>
          <a:solidFill>
            <a:schemeClr val="bg1"/>
          </a:solidFill>
          <a:ln w="101600">
            <a:solidFill>
              <a:srgbClr val="6DC1A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tx1"/>
              </a:solidFill>
            </a:endParaRPr>
          </a:p>
        </p:txBody>
      </p:sp>
      <p:sp>
        <p:nvSpPr>
          <p:cNvPr id="2" name="Title 1"/>
          <p:cNvSpPr>
            <a:spLocks noGrp="1"/>
          </p:cNvSpPr>
          <p:nvPr>
            <p:ph type="ctrTitle"/>
          </p:nvPr>
        </p:nvSpPr>
        <p:spPr>
          <a:xfrm>
            <a:off x="3995928" y="4235405"/>
            <a:ext cx="35881056" cy="14045184"/>
          </a:xfrm>
        </p:spPr>
        <p:txBody>
          <a:bodyPr anchor="b">
            <a:normAutofit/>
          </a:bodyPr>
          <a:lstStyle>
            <a:lvl1pPr algn="ctr">
              <a:lnSpc>
                <a:spcPct val="85000"/>
              </a:lnSpc>
              <a:defRPr sz="288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154313" y="18574250"/>
            <a:ext cx="31564296" cy="6663192"/>
          </a:xfrm>
        </p:spPr>
        <p:txBody>
          <a:bodyPr>
            <a:normAutofit/>
          </a:bodyPr>
          <a:lstStyle>
            <a:lvl1pPr marL="0" indent="0" algn="ctr">
              <a:spcBef>
                <a:spcPts val="4800"/>
              </a:spcBef>
              <a:buNone/>
              <a:defRPr sz="8640">
                <a:solidFill>
                  <a:schemeClr val="tx1"/>
                </a:solidFill>
              </a:defRPr>
            </a:lvl1pPr>
            <a:lvl2pPr marL="1645920" indent="0" algn="ctr">
              <a:buNone/>
              <a:defRPr sz="8640"/>
            </a:lvl2pPr>
            <a:lvl3pPr marL="3291840" indent="0" algn="ctr">
              <a:buNone/>
              <a:defRPr sz="8640"/>
            </a:lvl3pPr>
            <a:lvl4pPr marL="4937760" indent="0" algn="ctr">
              <a:buNone/>
              <a:defRPr sz="7200"/>
            </a:lvl4pPr>
            <a:lvl5pPr marL="6583680" indent="0" algn="ctr">
              <a:buNone/>
              <a:defRPr sz="7200"/>
            </a:lvl5pPr>
            <a:lvl6pPr marL="8229600" indent="0" algn="ctr">
              <a:buNone/>
              <a:defRPr sz="7200"/>
            </a:lvl6pPr>
            <a:lvl7pPr marL="9875520" indent="0" algn="ctr">
              <a:buNone/>
              <a:defRPr sz="7200"/>
            </a:lvl7pPr>
            <a:lvl8pPr marL="11521440" indent="0" algn="ctr">
              <a:buNone/>
              <a:defRPr sz="7200"/>
            </a:lvl8pPr>
            <a:lvl9pPr marL="13167360" indent="0" algn="ctr">
              <a:buNone/>
              <a:defRPr sz="7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3166DAA6-9CAF-488F-B333-2A2B821F3D63}" type="datetimeFigureOut">
              <a:rPr lang="en-US" smtClean="0"/>
              <a:t>11/3/2021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9D73F0A-C9BF-48ED-8B0D-DE8E4A0E5DCD}" type="slidenum">
              <a:rPr lang="en-US" smtClean="0"/>
              <a:t>‹#›</a:t>
            </a:fld>
            <a:endParaRPr lang="en-US"/>
          </a:p>
        </p:txBody>
      </p:sp>
    </p:spTree>
    <p:extLst>
      <p:ext uri="{BB962C8B-B14F-4D97-AF65-F5344CB8AC3E}">
        <p14:creationId xmlns:p14="http://schemas.microsoft.com/office/powerpoint/2010/main" val="2298518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6DAA6-9CAF-488F-B333-2A2B821F3D63}"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245434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3657600"/>
            <a:ext cx="8366760" cy="259689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114802" y="3657600"/>
            <a:ext cx="26746200" cy="2596896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6DAA6-9CAF-488F-B333-2A2B821F3D63}"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93470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48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66DAA6-9CAF-488F-B333-2A2B821F3D63}"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80119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83126" y="5633160"/>
            <a:ext cx="35881056" cy="14045184"/>
          </a:xfrm>
        </p:spPr>
        <p:txBody>
          <a:bodyPr anchor="b">
            <a:noAutofit/>
          </a:bodyPr>
          <a:lstStyle>
            <a:lvl1pPr algn="ctr">
              <a:lnSpc>
                <a:spcPct val="85000"/>
              </a:lnSpc>
              <a:defRPr sz="28800" b="0" cap="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155741" y="19941696"/>
            <a:ext cx="31568746" cy="6546269"/>
          </a:xfrm>
        </p:spPr>
        <p:txBody>
          <a:bodyPr anchor="t">
            <a:normAutofit/>
          </a:bodyPr>
          <a:lstStyle>
            <a:lvl1pPr marL="0" indent="0" algn="ctr">
              <a:buNone/>
              <a:defRPr sz="8640">
                <a:solidFill>
                  <a:schemeClr val="tx1"/>
                </a:solidFill>
              </a:defRPr>
            </a:lvl1pPr>
            <a:lvl2pPr marL="1645920" indent="0">
              <a:buNone/>
              <a:defRPr sz="6480">
                <a:solidFill>
                  <a:schemeClr val="tx1">
                    <a:tint val="75000"/>
                  </a:schemeClr>
                </a:solidFill>
              </a:defRPr>
            </a:lvl2pPr>
            <a:lvl3pPr marL="3291840" indent="0">
              <a:buNone/>
              <a:defRPr sz="5760">
                <a:solidFill>
                  <a:schemeClr val="tx1">
                    <a:tint val="75000"/>
                  </a:schemeClr>
                </a:solidFill>
              </a:defRPr>
            </a:lvl3pPr>
            <a:lvl4pPr marL="4937760" indent="0">
              <a:buNone/>
              <a:defRPr sz="5040">
                <a:solidFill>
                  <a:schemeClr val="tx1">
                    <a:tint val="75000"/>
                  </a:schemeClr>
                </a:solidFill>
              </a:defRPr>
            </a:lvl4pPr>
            <a:lvl5pPr marL="6583680" indent="0">
              <a:buNone/>
              <a:defRPr sz="5040">
                <a:solidFill>
                  <a:schemeClr val="tx1">
                    <a:tint val="75000"/>
                  </a:schemeClr>
                </a:solidFill>
              </a:defRPr>
            </a:lvl5pPr>
            <a:lvl6pPr marL="8229600" indent="0">
              <a:buNone/>
              <a:defRPr sz="5040">
                <a:solidFill>
                  <a:schemeClr val="tx1">
                    <a:tint val="75000"/>
                  </a:schemeClr>
                </a:solidFill>
              </a:defRPr>
            </a:lvl6pPr>
            <a:lvl7pPr marL="9875520" indent="0">
              <a:buNone/>
              <a:defRPr sz="5040">
                <a:solidFill>
                  <a:schemeClr val="tx1">
                    <a:tint val="75000"/>
                  </a:schemeClr>
                </a:solidFill>
              </a:defRPr>
            </a:lvl7pPr>
            <a:lvl8pPr marL="11521440" indent="0">
              <a:buNone/>
              <a:defRPr sz="5040">
                <a:solidFill>
                  <a:schemeClr val="tx1">
                    <a:tint val="75000"/>
                  </a:schemeClr>
                </a:solidFill>
              </a:defRPr>
            </a:lvl8pPr>
            <a:lvl9pPr marL="13167360" indent="0">
              <a:buNone/>
              <a:defRPr sz="504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3166DAA6-9CAF-488F-B333-2A2B821F3D63}" type="datetimeFigureOut">
              <a:rPr lang="en-US" smtClean="0"/>
              <a:pPr/>
              <a:t>11/3/2021</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9D73F0A-C9BF-48ED-8B0D-DE8E4A0E5DCD}" type="slidenum">
              <a:rPr lang="en-US" smtClean="0"/>
              <a:pPr/>
              <a:t>‹#›</a:t>
            </a:fld>
            <a:endParaRPr lang="en-US"/>
          </a:p>
        </p:txBody>
      </p:sp>
    </p:spTree>
    <p:extLst>
      <p:ext uri="{BB962C8B-B14F-4D97-AF65-F5344CB8AC3E}">
        <p14:creationId xmlns:p14="http://schemas.microsoft.com/office/powerpoint/2010/main" val="68347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14800" y="9875515"/>
            <a:ext cx="17117568" cy="19312128"/>
          </a:xfrm>
        </p:spPr>
        <p:txBody>
          <a:bodyPr/>
          <a:lstStyle>
            <a:lvl1pPr>
              <a:defRPr sz="7920"/>
            </a:lvl1pPr>
            <a:lvl2pPr>
              <a:defRPr sz="7200"/>
            </a:lvl2pPr>
            <a:lvl3pPr>
              <a:defRPr sz="6480"/>
            </a:lvl3pPr>
            <a:lvl4pPr>
              <a:defRPr sz="5760"/>
            </a:lvl4pPr>
            <a:lvl5pPr>
              <a:defRPr sz="5760"/>
            </a:lvl5pPr>
            <a:lvl6pPr>
              <a:defRPr sz="5760"/>
            </a:lvl6pPr>
            <a:lvl7pPr>
              <a:defRPr sz="5760"/>
            </a:lvl7pPr>
            <a:lvl8pPr>
              <a:defRPr sz="5760"/>
            </a:lvl8pPr>
            <a:lvl9pPr>
              <a:defRPr sz="57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563403" y="9875520"/>
            <a:ext cx="17117568" cy="19312128"/>
          </a:xfrm>
        </p:spPr>
        <p:txBody>
          <a:bodyPr/>
          <a:lstStyle>
            <a:lvl1pPr>
              <a:defRPr sz="7920"/>
            </a:lvl1pPr>
            <a:lvl2pPr>
              <a:defRPr sz="7200"/>
            </a:lvl2pPr>
            <a:lvl3pPr>
              <a:defRPr sz="6480"/>
            </a:lvl3pPr>
            <a:lvl4pPr>
              <a:defRPr sz="5760"/>
            </a:lvl4pPr>
            <a:lvl5pPr>
              <a:defRPr sz="5760"/>
            </a:lvl5pPr>
            <a:lvl6pPr>
              <a:defRPr sz="5760"/>
            </a:lvl6pPr>
            <a:lvl7pPr>
              <a:defRPr sz="5760"/>
            </a:lvl7pPr>
            <a:lvl8pPr>
              <a:defRPr sz="5760"/>
            </a:lvl8pPr>
            <a:lvl9pPr>
              <a:defRPr sz="57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6DAA6-9CAF-488F-B333-2A2B821F3D63}"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311872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14800" y="9607253"/>
            <a:ext cx="17117568" cy="3730752"/>
          </a:xfrm>
        </p:spPr>
        <p:txBody>
          <a:bodyPr anchor="ctr"/>
          <a:lstStyle>
            <a:lvl1pPr marL="0" indent="0">
              <a:spcBef>
                <a:spcPts val="0"/>
              </a:spcBef>
              <a:buNone/>
              <a:defRPr sz="8640" b="1">
                <a:solidFill>
                  <a:schemeClr val="tx1"/>
                </a:solidFill>
              </a:defRPr>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4114800" y="13063118"/>
            <a:ext cx="17117568" cy="16239744"/>
          </a:xfrm>
        </p:spPr>
        <p:txBody>
          <a:bodyPr/>
          <a:lstStyle>
            <a:lvl1pPr>
              <a:defRPr sz="7920">
                <a:solidFill>
                  <a:schemeClr val="tx1"/>
                </a:solidFill>
              </a:defRPr>
            </a:lvl1pPr>
            <a:lvl2pPr>
              <a:defRPr sz="7200">
                <a:solidFill>
                  <a:schemeClr val="tx1"/>
                </a:solidFill>
              </a:defRPr>
            </a:lvl2pPr>
            <a:lvl3pPr>
              <a:defRPr sz="6480">
                <a:solidFill>
                  <a:schemeClr val="tx1"/>
                </a:solidFill>
              </a:defRPr>
            </a:lvl3pPr>
            <a:lvl4pPr>
              <a:defRPr sz="5760">
                <a:solidFill>
                  <a:schemeClr val="tx1"/>
                </a:solidFill>
              </a:defRPr>
            </a:lvl4pPr>
            <a:lvl5pPr>
              <a:defRPr sz="5760">
                <a:solidFill>
                  <a:schemeClr val="tx1"/>
                </a:solidFill>
              </a:defRPr>
            </a:lvl5pPr>
            <a:lvl6pPr>
              <a:defRPr sz="5760"/>
            </a:lvl6pPr>
            <a:lvl7pPr>
              <a:defRPr sz="5760"/>
            </a:lvl7pPr>
            <a:lvl8pPr>
              <a:defRPr sz="5760"/>
            </a:lvl8pPr>
            <a:lvl9pPr>
              <a:defRPr sz="57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569024" y="9595354"/>
            <a:ext cx="17117568" cy="3730752"/>
          </a:xfrm>
        </p:spPr>
        <p:txBody>
          <a:bodyPr anchor="ctr"/>
          <a:lstStyle>
            <a:lvl1pPr marL="0" indent="0">
              <a:spcBef>
                <a:spcPts val="0"/>
              </a:spcBef>
              <a:buNone/>
              <a:defRPr sz="8640" b="1">
                <a:solidFill>
                  <a:schemeClr val="tx1"/>
                </a:solidFill>
              </a:defRPr>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22569024" y="13052746"/>
            <a:ext cx="17117568" cy="16239744"/>
          </a:xfrm>
        </p:spPr>
        <p:txBody>
          <a:bodyPr/>
          <a:lstStyle>
            <a:lvl1pPr>
              <a:defRPr sz="7920">
                <a:solidFill>
                  <a:schemeClr val="tx1"/>
                </a:solidFill>
              </a:defRPr>
            </a:lvl1pPr>
            <a:lvl2pPr>
              <a:defRPr sz="7200">
                <a:solidFill>
                  <a:schemeClr val="tx1"/>
                </a:solidFill>
              </a:defRPr>
            </a:lvl2pPr>
            <a:lvl3pPr>
              <a:defRPr sz="6480">
                <a:solidFill>
                  <a:schemeClr val="tx1"/>
                </a:solidFill>
              </a:defRPr>
            </a:lvl3pPr>
            <a:lvl4pPr>
              <a:defRPr sz="5760">
                <a:solidFill>
                  <a:schemeClr val="tx1"/>
                </a:solidFill>
              </a:defRPr>
            </a:lvl4pPr>
            <a:lvl5pPr>
              <a:defRPr sz="5760">
                <a:solidFill>
                  <a:schemeClr val="tx1"/>
                </a:solidFill>
              </a:defRPr>
            </a:lvl5pPr>
            <a:lvl6pPr>
              <a:defRPr sz="5760"/>
            </a:lvl6pPr>
            <a:lvl7pPr>
              <a:defRPr sz="5760"/>
            </a:lvl7pPr>
            <a:lvl8pPr>
              <a:defRPr sz="5760"/>
            </a:lvl8pPr>
            <a:lvl9pPr>
              <a:defRPr sz="57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6DAA6-9CAF-488F-B333-2A2B821F3D63}"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54551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6DAA6-9CAF-488F-B333-2A2B821F3D63}"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377562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6DAA6-9CAF-488F-B333-2A2B821F3D63}"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393807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14800" y="5266944"/>
            <a:ext cx="13606272" cy="8339328"/>
          </a:xfrm>
        </p:spPr>
        <p:txBody>
          <a:bodyPr anchor="b">
            <a:noAutofit/>
          </a:bodyPr>
          <a:lstStyle>
            <a:lvl1pPr>
              <a:lnSpc>
                <a:spcPct val="90000"/>
              </a:lnSpc>
              <a:defRPr sz="14400" b="0"/>
            </a:lvl1pPr>
          </a:lstStyle>
          <a:p>
            <a:r>
              <a:rPr lang="en-US"/>
              <a:t>Click to edit Master title style</a:t>
            </a:r>
            <a:endParaRPr lang="en-US" dirty="0"/>
          </a:p>
        </p:txBody>
      </p:sp>
      <p:sp>
        <p:nvSpPr>
          <p:cNvPr id="3" name="Content Placeholder 2"/>
          <p:cNvSpPr>
            <a:spLocks noGrp="1"/>
          </p:cNvSpPr>
          <p:nvPr>
            <p:ph idx="1"/>
          </p:nvPr>
        </p:nvSpPr>
        <p:spPr>
          <a:xfrm>
            <a:off x="19820707" y="5266944"/>
            <a:ext cx="19918262" cy="22384512"/>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14800" y="13606272"/>
            <a:ext cx="13606272" cy="14045184"/>
          </a:xfrm>
        </p:spPr>
        <p:txBody>
          <a:bodyPr>
            <a:normAutofit/>
          </a:bodyPr>
          <a:lstStyle>
            <a:lvl1pPr marL="0" indent="0">
              <a:lnSpc>
                <a:spcPct val="100000"/>
              </a:lnSpc>
              <a:spcBef>
                <a:spcPts val="3840"/>
              </a:spcBef>
              <a:buNone/>
              <a:defRPr sz="6120"/>
            </a:lvl1pPr>
            <a:lvl2pPr marL="1645920" indent="0">
              <a:buNone/>
              <a:defRPr sz="4320"/>
            </a:lvl2pPr>
            <a:lvl3pPr marL="3291840" indent="0">
              <a:buNone/>
              <a:defRPr sz="3600"/>
            </a:lvl3pPr>
            <a:lvl4pPr marL="4937760" indent="0">
              <a:buNone/>
              <a:defRPr sz="3240"/>
            </a:lvl4pPr>
            <a:lvl5pPr marL="6583680" indent="0">
              <a:buNone/>
              <a:defRPr sz="3240"/>
            </a:lvl5pPr>
            <a:lvl6pPr marL="8229600" indent="0">
              <a:buNone/>
              <a:defRPr sz="3240"/>
            </a:lvl6pPr>
            <a:lvl7pPr marL="9875520" indent="0">
              <a:buNone/>
              <a:defRPr sz="3240"/>
            </a:lvl7pPr>
            <a:lvl8pPr marL="11521440" indent="0">
              <a:buNone/>
              <a:defRPr sz="3240"/>
            </a:lvl8pPr>
            <a:lvl9pPr marL="13167360" indent="0">
              <a:buNone/>
              <a:defRPr sz="3240"/>
            </a:lvl9pPr>
          </a:lstStyle>
          <a:p>
            <a:pPr lvl="0"/>
            <a:r>
              <a:rPr lang="en-US"/>
              <a:t>Edit Master text styles</a:t>
            </a:r>
          </a:p>
        </p:txBody>
      </p:sp>
      <p:sp>
        <p:nvSpPr>
          <p:cNvPr id="5" name="Date Placeholder 4"/>
          <p:cNvSpPr>
            <a:spLocks noGrp="1"/>
          </p:cNvSpPr>
          <p:nvPr>
            <p:ph type="dt" sz="half" idx="10"/>
          </p:nvPr>
        </p:nvSpPr>
        <p:spPr/>
        <p:txBody>
          <a:bodyPr/>
          <a:lstStyle/>
          <a:p>
            <a:fld id="{3166DAA6-9CAF-488F-B333-2A2B821F3D63}"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355080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14800" y="5266944"/>
            <a:ext cx="13606272" cy="8339328"/>
          </a:xfrm>
        </p:spPr>
        <p:txBody>
          <a:bodyPr anchor="b">
            <a:noAutofit/>
          </a:bodyPr>
          <a:lstStyle>
            <a:lvl1pPr>
              <a:lnSpc>
                <a:spcPct val="90000"/>
              </a:lnSpc>
              <a:defRPr sz="14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291716" y="5135268"/>
            <a:ext cx="20436974" cy="22296734"/>
          </a:xfrm>
        </p:spPr>
        <p:txBody>
          <a:bodyPr lIns="274320" tIns="182880" anchor="t">
            <a:normAutofit/>
          </a:bodyPr>
          <a:lstStyle>
            <a:lvl1pPr marL="0" indent="0">
              <a:buNone/>
              <a:defRPr sz="1008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4114800" y="13606272"/>
            <a:ext cx="13606272" cy="13825728"/>
          </a:xfrm>
        </p:spPr>
        <p:txBody>
          <a:bodyPr>
            <a:normAutofit/>
          </a:bodyPr>
          <a:lstStyle>
            <a:lvl1pPr marL="0" indent="0">
              <a:lnSpc>
                <a:spcPct val="100000"/>
              </a:lnSpc>
              <a:spcBef>
                <a:spcPts val="3840"/>
              </a:spcBef>
              <a:buNone/>
              <a:defRPr sz="6120"/>
            </a:lvl1pPr>
            <a:lvl2pPr marL="1645920" indent="0">
              <a:buNone/>
              <a:defRPr sz="4320"/>
            </a:lvl2pPr>
            <a:lvl3pPr marL="3291840" indent="0">
              <a:buNone/>
              <a:defRPr sz="3600"/>
            </a:lvl3pPr>
            <a:lvl4pPr marL="4937760" indent="0">
              <a:buNone/>
              <a:defRPr sz="3240"/>
            </a:lvl4pPr>
            <a:lvl5pPr marL="6583680" indent="0">
              <a:buNone/>
              <a:defRPr sz="3240"/>
            </a:lvl5pPr>
            <a:lvl6pPr marL="8229600" indent="0">
              <a:buNone/>
              <a:defRPr sz="3240"/>
            </a:lvl6pPr>
            <a:lvl7pPr marL="9875520" indent="0">
              <a:buNone/>
              <a:defRPr sz="3240"/>
            </a:lvl7pPr>
            <a:lvl8pPr marL="11521440" indent="0">
              <a:buNone/>
              <a:defRPr sz="3240"/>
            </a:lvl8pPr>
            <a:lvl9pPr marL="13167360" indent="0">
              <a:buNone/>
              <a:defRPr sz="3240"/>
            </a:lvl9pPr>
          </a:lstStyle>
          <a:p>
            <a:pPr lvl="0"/>
            <a:r>
              <a:rPr lang="en-US"/>
              <a:t>Edit Master text styles</a:t>
            </a:r>
          </a:p>
        </p:txBody>
      </p:sp>
      <p:sp>
        <p:nvSpPr>
          <p:cNvPr id="5" name="Date Placeholder 4"/>
          <p:cNvSpPr>
            <a:spLocks noGrp="1"/>
          </p:cNvSpPr>
          <p:nvPr>
            <p:ph type="dt" sz="half" idx="10"/>
          </p:nvPr>
        </p:nvSpPr>
        <p:spPr/>
        <p:txBody>
          <a:bodyPr/>
          <a:lstStyle/>
          <a:p>
            <a:fld id="{3166DAA6-9CAF-488F-B333-2A2B821F3D63}"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73F0A-C9BF-48ED-8B0D-DE8E4A0E5DCD}" type="slidenum">
              <a:rPr lang="en-US" smtClean="0"/>
              <a:t>‹#›</a:t>
            </a:fld>
            <a:endParaRPr lang="en-US"/>
          </a:p>
        </p:txBody>
      </p:sp>
    </p:spTree>
    <p:extLst>
      <p:ext uri="{BB962C8B-B14F-4D97-AF65-F5344CB8AC3E}">
        <p14:creationId xmlns:p14="http://schemas.microsoft.com/office/powerpoint/2010/main" val="313513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9FDF">
            <a:alpha val="23000"/>
          </a:srgbClr>
        </a:solidFill>
        <a:effectLst/>
      </p:bgPr>
    </p:bg>
    <p:spTree>
      <p:nvGrpSpPr>
        <p:cNvPr id="1" name=""/>
        <p:cNvGrpSpPr/>
        <p:nvPr/>
      </p:nvGrpSpPr>
      <p:grpSpPr>
        <a:xfrm>
          <a:off x="0" y="0"/>
          <a:ext cx="0" cy="0"/>
          <a:chOff x="0" y="0"/>
          <a:chExt cx="0" cy="0"/>
        </a:xfrm>
      </p:grpSpPr>
      <p:sp>
        <p:nvSpPr>
          <p:cNvPr id="7" name="Rectangle 6"/>
          <p:cNvSpPr/>
          <p:nvPr/>
        </p:nvSpPr>
        <p:spPr>
          <a:xfrm>
            <a:off x="877824" y="877824"/>
            <a:ext cx="42135552" cy="3116275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114800" y="2926080"/>
            <a:ext cx="35551872" cy="65105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114807" y="9875520"/>
            <a:ext cx="35542334" cy="19385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14786" y="29874382"/>
            <a:ext cx="8384669" cy="1752600"/>
          </a:xfrm>
          <a:prstGeom prst="rect">
            <a:avLst/>
          </a:prstGeom>
        </p:spPr>
        <p:txBody>
          <a:bodyPr vert="horz" lIns="91440" tIns="45720" rIns="91440" bIns="45720" rtlCol="0" anchor="ctr"/>
          <a:lstStyle>
            <a:lvl1pPr algn="l">
              <a:defRPr sz="4800">
                <a:solidFill>
                  <a:schemeClr val="accent1"/>
                </a:solidFill>
              </a:defRPr>
            </a:lvl1pPr>
          </a:lstStyle>
          <a:p>
            <a:fld id="{3166DAA6-9CAF-488F-B333-2A2B821F3D63}" type="datetimeFigureOut">
              <a:rPr lang="en-US" smtClean="0"/>
              <a:t>11/3/2021</a:t>
            </a:fld>
            <a:endParaRPr lang="en-US"/>
          </a:p>
        </p:txBody>
      </p:sp>
      <p:sp>
        <p:nvSpPr>
          <p:cNvPr id="5" name="Footer Placeholder 4"/>
          <p:cNvSpPr>
            <a:spLocks noGrp="1"/>
          </p:cNvSpPr>
          <p:nvPr>
            <p:ph type="ftr" sz="quarter" idx="3"/>
          </p:nvPr>
        </p:nvSpPr>
        <p:spPr>
          <a:xfrm>
            <a:off x="14216935" y="29874382"/>
            <a:ext cx="16983989" cy="1752600"/>
          </a:xfrm>
          <a:prstGeom prst="rect">
            <a:avLst/>
          </a:prstGeom>
        </p:spPr>
        <p:txBody>
          <a:bodyPr vert="horz" lIns="91440" tIns="45720" rIns="91440" bIns="45720" rtlCol="0" anchor="ctr"/>
          <a:lstStyle>
            <a:lvl1pPr algn="ctr">
              <a:defRPr sz="4800">
                <a:solidFill>
                  <a:schemeClr val="accent1"/>
                </a:solidFill>
              </a:defRPr>
            </a:lvl1pPr>
          </a:lstStyle>
          <a:p>
            <a:endParaRPr lang="en-US"/>
          </a:p>
        </p:txBody>
      </p:sp>
      <p:sp>
        <p:nvSpPr>
          <p:cNvPr id="6" name="Slide Number Placeholder 5"/>
          <p:cNvSpPr>
            <a:spLocks noGrp="1"/>
          </p:cNvSpPr>
          <p:nvPr>
            <p:ph type="sldNum" sz="quarter" idx="4"/>
          </p:nvPr>
        </p:nvSpPr>
        <p:spPr>
          <a:xfrm>
            <a:off x="33586313" y="29874382"/>
            <a:ext cx="6142382" cy="1752600"/>
          </a:xfrm>
          <a:prstGeom prst="rect">
            <a:avLst/>
          </a:prstGeom>
        </p:spPr>
        <p:txBody>
          <a:bodyPr vert="horz" lIns="91440" tIns="45720" rIns="91440" bIns="45720" rtlCol="0" anchor="ctr"/>
          <a:lstStyle>
            <a:lvl1pPr algn="r">
              <a:defRPr sz="4800">
                <a:solidFill>
                  <a:schemeClr val="accent1"/>
                </a:solidFill>
              </a:defRPr>
            </a:lvl1pPr>
          </a:lstStyle>
          <a:p>
            <a:fld id="{79D73F0A-C9BF-48ED-8B0D-DE8E4A0E5DCD}" type="slidenum">
              <a:rPr lang="en-US" smtClean="0"/>
              <a:t>‹#›</a:t>
            </a:fld>
            <a:endParaRPr lang="en-US"/>
          </a:p>
        </p:txBody>
      </p:sp>
    </p:spTree>
    <p:extLst>
      <p:ext uri="{BB962C8B-B14F-4D97-AF65-F5344CB8AC3E}">
        <p14:creationId xmlns:p14="http://schemas.microsoft.com/office/powerpoint/2010/main" val="28313779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291840" rtl="0" eaLnBrk="1" latinLnBrk="0" hangingPunct="1">
        <a:lnSpc>
          <a:spcPct val="90000"/>
        </a:lnSpc>
        <a:spcBef>
          <a:spcPct val="0"/>
        </a:spcBef>
        <a:buNone/>
        <a:defRPr sz="19200" kern="1200">
          <a:solidFill>
            <a:schemeClr val="accent1"/>
          </a:solidFill>
          <a:latin typeface="+mj-lt"/>
          <a:ea typeface="+mj-ea"/>
          <a:cs typeface="+mj-cs"/>
        </a:defRPr>
      </a:lvl1pPr>
    </p:titleStyle>
    <p:bodyStyle>
      <a:lvl1pPr marL="822960" indent="-658368" algn="l" defTabSz="3291840" rtl="0" eaLnBrk="1" latinLnBrk="0" hangingPunct="1">
        <a:lnSpc>
          <a:spcPct val="90000"/>
        </a:lnSpc>
        <a:spcBef>
          <a:spcPts val="4800"/>
        </a:spcBef>
        <a:buClr>
          <a:schemeClr val="accent1"/>
        </a:buClr>
        <a:buSzPct val="80000"/>
        <a:buFont typeface="Corbel" pitchFamily="34" charset="0"/>
        <a:buChar char="•"/>
        <a:defRPr sz="9600" kern="1200">
          <a:solidFill>
            <a:schemeClr val="accent1"/>
          </a:solidFill>
          <a:latin typeface="+mn-lt"/>
          <a:ea typeface="+mn-ea"/>
          <a:cs typeface="+mn-cs"/>
        </a:defRPr>
      </a:lvl1pPr>
      <a:lvl2pPr marL="1645920" indent="-658368"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8640" kern="1200">
          <a:solidFill>
            <a:schemeClr val="accent1"/>
          </a:solidFill>
          <a:latin typeface="+mn-lt"/>
          <a:ea typeface="+mn-ea"/>
          <a:cs typeface="+mn-cs"/>
        </a:defRPr>
      </a:lvl2pPr>
      <a:lvl3pPr marL="2633472" indent="-658368"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7680" kern="1200">
          <a:solidFill>
            <a:schemeClr val="accent1"/>
          </a:solidFill>
          <a:latin typeface="+mn-lt"/>
          <a:ea typeface="+mn-ea"/>
          <a:cs typeface="+mn-cs"/>
        </a:defRPr>
      </a:lvl3pPr>
      <a:lvl4pPr marL="3621024" indent="-658368"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6720" kern="1200">
          <a:solidFill>
            <a:schemeClr val="accent1"/>
          </a:solidFill>
          <a:latin typeface="+mn-lt"/>
          <a:ea typeface="+mn-ea"/>
          <a:cs typeface="+mn-cs"/>
        </a:defRPr>
      </a:lvl4pPr>
      <a:lvl5pPr marL="4416576" indent="-658368"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6720" kern="1200">
          <a:solidFill>
            <a:schemeClr val="accent1"/>
          </a:solidFill>
          <a:latin typeface="+mn-lt"/>
          <a:ea typeface="+mn-ea"/>
          <a:cs typeface="+mn-cs"/>
        </a:defRPr>
      </a:lvl5pPr>
      <a:lvl6pPr marL="5280000" indent="-822960"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6720" kern="1200">
          <a:solidFill>
            <a:schemeClr val="accent1"/>
          </a:solidFill>
          <a:latin typeface="+mn-lt"/>
          <a:ea typeface="+mn-ea"/>
          <a:cs typeface="+mn-cs"/>
        </a:defRPr>
      </a:lvl6pPr>
      <a:lvl7pPr marL="6240000" indent="-822960"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6720" kern="1200">
          <a:solidFill>
            <a:schemeClr val="accent1"/>
          </a:solidFill>
          <a:latin typeface="+mn-lt"/>
          <a:ea typeface="+mn-ea"/>
          <a:cs typeface="+mn-cs"/>
        </a:defRPr>
      </a:lvl7pPr>
      <a:lvl8pPr marL="7200000" indent="-822960"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6720" kern="1200">
          <a:solidFill>
            <a:schemeClr val="accent1"/>
          </a:solidFill>
          <a:latin typeface="+mn-lt"/>
          <a:ea typeface="+mn-ea"/>
          <a:cs typeface="+mn-cs"/>
        </a:defRPr>
      </a:lvl8pPr>
      <a:lvl9pPr marL="8160000" indent="-822960" algn="l" defTabSz="3291840" rtl="0" eaLnBrk="1" latinLnBrk="0" hangingPunct="1">
        <a:lnSpc>
          <a:spcPct val="90000"/>
        </a:lnSpc>
        <a:spcBef>
          <a:spcPts val="720"/>
        </a:spcBef>
        <a:spcAft>
          <a:spcPts val="1440"/>
        </a:spcAft>
        <a:buClr>
          <a:schemeClr val="accent1"/>
        </a:buClr>
        <a:buSzPct val="80000"/>
        <a:buFont typeface="Corbel" pitchFamily="34" charset="0"/>
        <a:buChar char="•"/>
        <a:defRPr sz="6720" kern="1200">
          <a:solidFill>
            <a:schemeClr val="accent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gif"/><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B38AFD9-3E6D-4BD9-B132-5B9AF7D5B52D}"/>
              </a:ext>
            </a:extLst>
          </p:cNvPr>
          <p:cNvSpPr/>
          <p:nvPr/>
        </p:nvSpPr>
        <p:spPr>
          <a:xfrm>
            <a:off x="30429200" y="12236710"/>
            <a:ext cx="12046857" cy="5268998"/>
          </a:xfrm>
          <a:prstGeom prst="rect">
            <a:avLst/>
          </a:prstGeom>
          <a:solidFill>
            <a:srgbClr val="CC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D69ED9E-C4F8-4F39-A29B-340B042A2208}"/>
              </a:ext>
            </a:extLst>
          </p:cNvPr>
          <p:cNvSpPr/>
          <p:nvPr/>
        </p:nvSpPr>
        <p:spPr>
          <a:xfrm>
            <a:off x="29442294" y="14380366"/>
            <a:ext cx="4557420" cy="3880411"/>
          </a:xfrm>
          <a:prstGeom prst="rect">
            <a:avLst/>
          </a:prstGeom>
          <a:solidFill>
            <a:srgbClr val="CC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32B95E9-32A0-48C9-B6B2-147D4287668B}"/>
              </a:ext>
            </a:extLst>
          </p:cNvPr>
          <p:cNvSpPr/>
          <p:nvPr/>
        </p:nvSpPr>
        <p:spPr>
          <a:xfrm>
            <a:off x="29346698" y="8022785"/>
            <a:ext cx="4616731" cy="3135592"/>
          </a:xfrm>
          <a:prstGeom prst="rect">
            <a:avLst/>
          </a:prstGeom>
          <a:solidFill>
            <a:srgbClr val="D5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802F89C-1C4C-499D-A224-B15C434FD066}"/>
              </a:ext>
            </a:extLst>
          </p:cNvPr>
          <p:cNvSpPr/>
          <p:nvPr/>
        </p:nvSpPr>
        <p:spPr>
          <a:xfrm>
            <a:off x="30366019" y="5372100"/>
            <a:ext cx="12172631" cy="4965612"/>
          </a:xfrm>
          <a:prstGeom prst="rect">
            <a:avLst/>
          </a:prstGeom>
          <a:solidFill>
            <a:srgbClr val="D5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Diagram, schematic&#10;&#10;Description automatically generated">
            <a:extLst>
              <a:ext uri="{FF2B5EF4-FFF2-40B4-BE49-F238E27FC236}">
                <a16:creationId xmlns:a16="http://schemas.microsoft.com/office/drawing/2014/main" id="{2A24A91C-1AF0-42EB-B50D-31286F64E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346" y="15039314"/>
            <a:ext cx="11402836" cy="8811283"/>
          </a:xfrm>
          <a:prstGeom prst="rect">
            <a:avLst/>
          </a:prstGeom>
        </p:spPr>
      </p:pic>
      <p:sp>
        <p:nvSpPr>
          <p:cNvPr id="4" name="TextBox 3"/>
          <p:cNvSpPr txBox="1"/>
          <p:nvPr/>
        </p:nvSpPr>
        <p:spPr>
          <a:xfrm>
            <a:off x="4584698" y="1040475"/>
            <a:ext cx="34721801" cy="3046988"/>
          </a:xfrm>
          <a:prstGeom prst="rect">
            <a:avLst/>
          </a:prstGeom>
          <a:noFill/>
        </p:spPr>
        <p:txBody>
          <a:bodyPr wrap="square" rtlCol="0">
            <a:spAutoFit/>
          </a:bodyPr>
          <a:lstStyle/>
          <a:p>
            <a:pPr algn="ctr"/>
            <a:r>
              <a:rPr lang="en-US" sz="9600" dirty="0"/>
              <a:t>Invertebrate assemblage structure within floodplain depressional ponds of a restored headwater valley in Southern Appalachia</a:t>
            </a:r>
          </a:p>
        </p:txBody>
      </p:sp>
      <p:sp>
        <p:nvSpPr>
          <p:cNvPr id="9" name="TextBox 8"/>
          <p:cNvSpPr txBox="1">
            <a:spLocks/>
          </p:cNvSpPr>
          <p:nvPr/>
        </p:nvSpPr>
        <p:spPr>
          <a:xfrm>
            <a:off x="1010460" y="5553715"/>
            <a:ext cx="14138846" cy="10486386"/>
          </a:xfrm>
          <a:prstGeom prst="rect">
            <a:avLst/>
          </a:prstGeom>
          <a:noFill/>
        </p:spPr>
        <p:txBody>
          <a:bodyPr wrap="square" rtlCol="0">
            <a:noAutofit/>
          </a:bodyPr>
          <a:lstStyle/>
          <a:p>
            <a:r>
              <a:rPr lang="en-US" sz="4800" b="1" dirty="0"/>
              <a:t>Introduction:</a:t>
            </a:r>
          </a:p>
          <a:p>
            <a:pPr marL="457200" indent="-457200">
              <a:buFont typeface="Arial" panose="020B0604020202020204" pitchFamily="34" charset="0"/>
              <a:buChar char="•"/>
            </a:pPr>
            <a:r>
              <a:rPr lang="en-US" sz="4800" dirty="0"/>
              <a:t>Stream and wetland restoration and mitigation efforts have increased in the last 40 years</a:t>
            </a:r>
          </a:p>
          <a:p>
            <a:pPr marL="457200" indent="-457200">
              <a:buFont typeface="Arial" panose="020B0604020202020204" pitchFamily="34" charset="0"/>
              <a:buChar char="•"/>
            </a:pPr>
            <a:r>
              <a:rPr lang="en-US" sz="4800" dirty="0"/>
              <a:t>There is a limited understanding of the ecological structure and function of newly restored, mitigated, or created wetlands because of few follow-up studies</a:t>
            </a:r>
          </a:p>
          <a:p>
            <a:pPr marL="457200" indent="-457200">
              <a:buFont typeface="Arial" panose="020B0604020202020204" pitchFamily="34" charset="0"/>
              <a:buChar char="•"/>
            </a:pPr>
            <a:r>
              <a:rPr lang="en-US" sz="4800" dirty="0"/>
              <a:t>The headwater valley of </a:t>
            </a:r>
            <a:r>
              <a:rPr lang="en-US" sz="4800" dirty="0" err="1"/>
              <a:t>Slabcamp</a:t>
            </a:r>
            <a:r>
              <a:rPr lang="en-US" sz="4800" dirty="0"/>
              <a:t> Creek in Southern Appalachia is an example of a restored stream-wetland complex with unique, understudied habitats such as floodplain depressional ponds (FDPs)</a:t>
            </a:r>
          </a:p>
          <a:p>
            <a:pPr marL="457200" indent="-457200">
              <a:buFont typeface="Arial" panose="020B0604020202020204" pitchFamily="34" charset="0"/>
              <a:buChar char="•"/>
            </a:pPr>
            <a:r>
              <a:rPr lang="en-US" sz="4800" b="1" dirty="0"/>
              <a:t>Objective</a:t>
            </a:r>
            <a:r>
              <a:rPr lang="en-US" sz="4800" dirty="0"/>
              <a:t>: To describe the wetland invertebrate assemblage structure within the FDPs of </a:t>
            </a:r>
            <a:r>
              <a:rPr lang="en-US" sz="4800" dirty="0" err="1"/>
              <a:t>Slabcamp</a:t>
            </a:r>
            <a:r>
              <a:rPr lang="en-US" sz="4800" dirty="0"/>
              <a:t> Creek’s restored headwater valley</a:t>
            </a:r>
          </a:p>
        </p:txBody>
      </p:sp>
      <p:sp>
        <p:nvSpPr>
          <p:cNvPr id="10" name="TextBox 9"/>
          <p:cNvSpPr txBox="1"/>
          <p:nvPr/>
        </p:nvSpPr>
        <p:spPr>
          <a:xfrm>
            <a:off x="29151649" y="26725404"/>
            <a:ext cx="13783514" cy="5161047"/>
          </a:xfrm>
          <a:prstGeom prst="rect">
            <a:avLst/>
          </a:prstGeom>
          <a:noFill/>
        </p:spPr>
        <p:txBody>
          <a:bodyPr wrap="square" rtlCol="0">
            <a:noAutofit/>
          </a:bodyPr>
          <a:lstStyle/>
          <a:p>
            <a:r>
              <a:rPr lang="en-US" sz="4800" b="1" dirty="0"/>
              <a:t>Going Forward</a:t>
            </a:r>
            <a:r>
              <a:rPr lang="en-US" sz="4800" dirty="0"/>
              <a:t>: </a:t>
            </a:r>
          </a:p>
          <a:p>
            <a:pPr marL="457200" indent="-457200">
              <a:buFont typeface="Arial" panose="020B0604020202020204" pitchFamily="34" charset="0"/>
              <a:buChar char="•"/>
            </a:pPr>
            <a:r>
              <a:rPr lang="en-US" sz="4800" dirty="0"/>
              <a:t>FDPs were sampled again in July 2021 and will be sampled again in early Nov. 2021 to analyze seasonality</a:t>
            </a:r>
          </a:p>
          <a:p>
            <a:pPr marL="457200" indent="-457200">
              <a:buFont typeface="Arial" panose="020B0604020202020204" pitchFamily="34" charset="0"/>
              <a:buChar char="•"/>
            </a:pPr>
            <a:r>
              <a:rPr lang="en-US" sz="4800" dirty="0"/>
              <a:t>Several environmental variables are being measured to see if they can explain the variance in the assemblage structure of the FDPs</a:t>
            </a:r>
          </a:p>
        </p:txBody>
      </p:sp>
      <p:sp>
        <p:nvSpPr>
          <p:cNvPr id="2" name="TextBox 1">
            <a:extLst>
              <a:ext uri="{FF2B5EF4-FFF2-40B4-BE49-F238E27FC236}">
                <a16:creationId xmlns:a16="http://schemas.microsoft.com/office/drawing/2014/main" id="{ABA909D4-13A1-4E03-B25F-AB8F3CD26818}"/>
              </a:ext>
            </a:extLst>
          </p:cNvPr>
          <p:cNvSpPr txBox="1"/>
          <p:nvPr/>
        </p:nvSpPr>
        <p:spPr>
          <a:xfrm>
            <a:off x="3111037" y="4190568"/>
            <a:ext cx="37669124" cy="721736"/>
          </a:xfrm>
          <a:prstGeom prst="rect">
            <a:avLst/>
          </a:prstGeom>
          <a:noFill/>
        </p:spPr>
        <p:txBody>
          <a:bodyPr wrap="square" rtlCol="0">
            <a:spAutoFit/>
          </a:bodyPr>
          <a:lstStyle/>
          <a:p>
            <a:pPr marL="0" marR="0" algn="ctr">
              <a:lnSpc>
                <a:spcPct val="107000"/>
              </a:lnSpc>
              <a:spcBef>
                <a:spcPts val="0"/>
              </a:spcBef>
              <a:spcAft>
                <a:spcPts val="0"/>
              </a:spcAft>
            </a:pPr>
            <a:r>
              <a:rPr lang="en-US" sz="4000" dirty="0">
                <a:effectLst/>
                <a:ea typeface="Calibri" panose="020F0502020204030204" pitchFamily="34" charset="0"/>
                <a:cs typeface="Times New Roman" panose="02020603050405020304" pitchFamily="18" charset="0"/>
              </a:rPr>
              <a:t>Katie Cody*</a:t>
            </a:r>
            <a:r>
              <a:rPr lang="en-US" sz="4000" baseline="30000" dirty="0">
                <a:effectLst/>
                <a:ea typeface="Calibri" panose="020F0502020204030204" pitchFamily="34" charset="0"/>
                <a:cs typeface="Times New Roman" panose="02020603050405020304" pitchFamily="18" charset="0"/>
              </a:rPr>
              <a:t>1</a:t>
            </a:r>
            <a:r>
              <a:rPr lang="en-US" sz="4000" dirty="0">
                <a:effectLst/>
                <a:ea typeface="Calibri" panose="020F0502020204030204" pitchFamily="34" charset="0"/>
                <a:cs typeface="Times New Roman" panose="02020603050405020304" pitchFamily="18" charset="0"/>
              </a:rPr>
              <a:t>, Amy Braccia</a:t>
            </a:r>
            <a:r>
              <a:rPr lang="en-US" sz="4000" baseline="30000" dirty="0">
                <a:effectLst/>
                <a:ea typeface="Calibri" panose="020F0502020204030204" pitchFamily="34" charset="0"/>
                <a:cs typeface="Times New Roman" panose="02020603050405020304" pitchFamily="18" charset="0"/>
              </a:rPr>
              <a:t> 1</a:t>
            </a:r>
            <a:r>
              <a:rPr lang="en-US" sz="4000" dirty="0">
                <a:effectLst/>
                <a:ea typeface="Calibri" panose="020F0502020204030204" pitchFamily="34" charset="0"/>
                <a:cs typeface="Times New Roman" panose="02020603050405020304" pitchFamily="18" charset="0"/>
              </a:rPr>
              <a:t>, Jesse Robinson</a:t>
            </a:r>
            <a:r>
              <a:rPr lang="en-US" sz="4000" baseline="30000" dirty="0">
                <a:effectLst/>
                <a:ea typeface="Calibri" panose="020F0502020204030204" pitchFamily="34" charset="0"/>
                <a:cs typeface="Times New Roman" panose="02020603050405020304" pitchFamily="18" charset="0"/>
              </a:rPr>
              <a:t>2</a:t>
            </a:r>
            <a:r>
              <a:rPr lang="en-US" sz="4000" dirty="0">
                <a:effectLst/>
                <a:ea typeface="Calibri" panose="020F0502020204030204" pitchFamily="34" charset="0"/>
                <a:cs typeface="Times New Roman" panose="02020603050405020304" pitchFamily="18" charset="0"/>
              </a:rPr>
              <a:t>, Michael Croasdaile</a:t>
            </a:r>
            <a:r>
              <a:rPr lang="en-US" sz="4000" baseline="30000" dirty="0">
                <a:effectLst/>
                <a:ea typeface="Calibri" panose="020F0502020204030204" pitchFamily="34" charset="0"/>
                <a:cs typeface="Times New Roman" panose="02020603050405020304" pitchFamily="18" charset="0"/>
              </a:rPr>
              <a:t>2</a:t>
            </a:r>
            <a:r>
              <a:rPr lang="en-US" sz="4000" dirty="0">
                <a:effectLst/>
                <a:ea typeface="Calibri" panose="020F0502020204030204" pitchFamily="34" charset="0"/>
                <a:cs typeface="Times New Roman" panose="02020603050405020304" pitchFamily="18" charset="0"/>
              </a:rPr>
              <a:t>, and Arthur Parola</a:t>
            </a:r>
            <a:r>
              <a:rPr lang="en-US" sz="4000" baseline="30000" dirty="0">
                <a:effectLst/>
                <a:ea typeface="Calibri" panose="020F0502020204030204" pitchFamily="34" charset="0"/>
                <a:cs typeface="Times New Roman" panose="02020603050405020304" pitchFamily="18" charset="0"/>
              </a:rPr>
              <a:t>2</a:t>
            </a:r>
            <a:endParaRPr lang="en-US" sz="40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143148D-49C1-4B75-88F8-467144AAD5BB}"/>
              </a:ext>
            </a:extLst>
          </p:cNvPr>
          <p:cNvSpPr txBox="1"/>
          <p:nvPr/>
        </p:nvSpPr>
        <p:spPr>
          <a:xfrm>
            <a:off x="956037" y="32217046"/>
            <a:ext cx="42497013" cy="551968"/>
          </a:xfrm>
          <a:prstGeom prst="rect">
            <a:avLst/>
          </a:prstGeom>
          <a:noFill/>
        </p:spPr>
        <p:txBody>
          <a:bodyPr wrap="square" rtlCol="0">
            <a:spAutoFit/>
          </a:bodyPr>
          <a:lstStyle/>
          <a:p>
            <a:pPr marL="0" marR="0">
              <a:lnSpc>
                <a:spcPct val="107000"/>
              </a:lnSpc>
              <a:spcBef>
                <a:spcPts val="0"/>
              </a:spcBef>
              <a:spcAft>
                <a:spcPts val="0"/>
              </a:spcAft>
            </a:pPr>
            <a:r>
              <a:rPr lang="en-US" sz="2800" b="1" dirty="0">
                <a:effectLst/>
                <a:ea typeface="Calibri" panose="020F0502020204030204" pitchFamily="34" charset="0"/>
                <a:cs typeface="Times New Roman" panose="02020603050405020304" pitchFamily="18" charset="0"/>
              </a:rPr>
              <a:t>Contact</a:t>
            </a:r>
            <a:r>
              <a:rPr lang="en-US" sz="2800" dirty="0">
                <a:effectLst/>
                <a:ea typeface="Calibri" panose="020F0502020204030204" pitchFamily="34" charset="0"/>
                <a:cs typeface="Times New Roman" panose="02020603050405020304" pitchFamily="18" charset="0"/>
              </a:rPr>
              <a:t>: *katie_cody1@mymail.eku.edu; </a:t>
            </a:r>
            <a:r>
              <a:rPr lang="en-US" sz="2800" b="1" dirty="0">
                <a:effectLst/>
                <a:ea typeface="Calibri" panose="020F0502020204030204" pitchFamily="34" charset="0"/>
                <a:cs typeface="Times New Roman" panose="02020603050405020304" pitchFamily="18" charset="0"/>
              </a:rPr>
              <a:t>Acknowledgements</a:t>
            </a:r>
            <a:r>
              <a:rPr lang="en-US" sz="2800" dirty="0">
                <a:effectLst/>
                <a:ea typeface="Calibri" panose="020F0502020204030204" pitchFamily="34" charset="0"/>
                <a:cs typeface="Times New Roman" panose="02020603050405020304" pitchFamily="18" charset="0"/>
              </a:rPr>
              <a:t>: US EPA Region 4, University of Louisville Stream Institute, Dr. David Brown, Dr. Sherry Harrel, Emily Jones, Olivia Bowling, Sandra Elliott, “KC” Carter,  Ted Brancheau, Dr. Cy Mott, Holly Rabnot</a:t>
            </a:r>
            <a:r>
              <a:rPr lang="en-US" sz="2800" dirty="0">
                <a:ea typeface="Calibri" panose="020F0502020204030204" pitchFamily="34" charset="0"/>
                <a:cs typeface="Times New Roman" panose="02020603050405020304" pitchFamily="18" charset="0"/>
              </a:rPr>
              <a:t>t, and Robert Pace</a:t>
            </a:r>
            <a:endParaRPr lang="en-US" sz="2800" dirty="0">
              <a:effectLst/>
              <a:ea typeface="Calibri" panose="020F0502020204030204" pitchFamily="34" charset="0"/>
              <a:cs typeface="Times New Roman" panose="02020603050405020304" pitchFamily="18"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21EA19D6-0063-478D-97AD-DF97462F5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0000" y="1031948"/>
            <a:ext cx="3519488" cy="3519488"/>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5D0B7C9E-F21A-4FBB-B95D-C649E3AE7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509" y="1108148"/>
            <a:ext cx="3549064" cy="3519488"/>
          </a:xfrm>
          <a:prstGeom prst="rect">
            <a:avLst/>
          </a:prstGeom>
        </p:spPr>
      </p:pic>
      <p:sp>
        <p:nvSpPr>
          <p:cNvPr id="19" name="TextBox 18">
            <a:extLst>
              <a:ext uri="{FF2B5EF4-FFF2-40B4-BE49-F238E27FC236}">
                <a16:creationId xmlns:a16="http://schemas.microsoft.com/office/drawing/2014/main" id="{BED09229-E5E6-40EA-B37C-EF68F6CB1A6A}"/>
              </a:ext>
            </a:extLst>
          </p:cNvPr>
          <p:cNvSpPr txBox="1"/>
          <p:nvPr/>
        </p:nvSpPr>
        <p:spPr>
          <a:xfrm>
            <a:off x="1014756" y="23649309"/>
            <a:ext cx="13289632" cy="831213"/>
          </a:xfrm>
          <a:prstGeom prst="rect">
            <a:avLst/>
          </a:prstGeom>
          <a:noFill/>
        </p:spPr>
        <p:txBody>
          <a:bodyPr wrap="square" rtlCol="0">
            <a:noAutofit/>
          </a:bodyPr>
          <a:lstStyle/>
          <a:p>
            <a:r>
              <a:rPr lang="en-US" sz="3200" b="1" dirty="0"/>
              <a:t>Figure 1. </a:t>
            </a:r>
            <a:r>
              <a:rPr lang="en-US" sz="3200" dirty="0"/>
              <a:t>Map showing the location of the ponds within </a:t>
            </a:r>
            <a:r>
              <a:rPr lang="en-US" sz="3200" dirty="0" err="1"/>
              <a:t>Slabcamp</a:t>
            </a:r>
            <a:r>
              <a:rPr lang="en-US" sz="3200" dirty="0"/>
              <a:t> Creek’s Headwater Valley</a:t>
            </a:r>
          </a:p>
        </p:txBody>
      </p:sp>
      <p:grpSp>
        <p:nvGrpSpPr>
          <p:cNvPr id="52" name="Group 51">
            <a:extLst>
              <a:ext uri="{FF2B5EF4-FFF2-40B4-BE49-F238E27FC236}">
                <a16:creationId xmlns:a16="http://schemas.microsoft.com/office/drawing/2014/main" id="{56DC0CD6-9DFD-4F6F-A9E0-3166AA329D5D}"/>
              </a:ext>
            </a:extLst>
          </p:cNvPr>
          <p:cNvGrpSpPr/>
          <p:nvPr/>
        </p:nvGrpSpPr>
        <p:grpSpPr>
          <a:xfrm>
            <a:off x="15155469" y="20554066"/>
            <a:ext cx="14065464" cy="5510773"/>
            <a:chOff x="15005503" y="25252732"/>
            <a:chExt cx="14065464" cy="5510773"/>
          </a:xfrm>
        </p:grpSpPr>
        <p:pic>
          <p:nvPicPr>
            <p:cNvPr id="42" name="Picture 41">
              <a:extLst>
                <a:ext uri="{FF2B5EF4-FFF2-40B4-BE49-F238E27FC236}">
                  <a16:creationId xmlns:a16="http://schemas.microsoft.com/office/drawing/2014/main" id="{19ED667E-FF8F-4CAD-853A-06604FB107CB}"/>
                </a:ext>
              </a:extLst>
            </p:cNvPr>
            <p:cNvPicPr>
              <a:picLocks noChangeAspect="1"/>
            </p:cNvPicPr>
            <p:nvPr/>
          </p:nvPicPr>
          <p:blipFill rotWithShape="1">
            <a:blip r:embed="rId6"/>
            <a:srcRect r="50824" b="21674"/>
            <a:stretch/>
          </p:blipFill>
          <p:spPr>
            <a:xfrm>
              <a:off x="15080647" y="27963072"/>
              <a:ext cx="13990320" cy="2800433"/>
            </a:xfrm>
            <a:prstGeom prst="rect">
              <a:avLst/>
            </a:prstGeom>
          </p:spPr>
        </p:pic>
        <p:sp>
          <p:nvSpPr>
            <p:cNvPr id="43" name="TextBox 42">
              <a:extLst>
                <a:ext uri="{FF2B5EF4-FFF2-40B4-BE49-F238E27FC236}">
                  <a16:creationId xmlns:a16="http://schemas.microsoft.com/office/drawing/2014/main" id="{BA3761AE-B60A-453B-A9F3-A4E9D9459711}"/>
                </a:ext>
              </a:extLst>
            </p:cNvPr>
            <p:cNvSpPr txBox="1"/>
            <p:nvPr/>
          </p:nvSpPr>
          <p:spPr>
            <a:xfrm>
              <a:off x="15005503" y="25252732"/>
              <a:ext cx="13985597" cy="2554545"/>
            </a:xfrm>
            <a:prstGeom prst="rect">
              <a:avLst/>
            </a:prstGeom>
            <a:noFill/>
          </p:spPr>
          <p:txBody>
            <a:bodyPr wrap="square" rtlCol="0">
              <a:spAutoFit/>
            </a:bodyPr>
            <a:lstStyle/>
            <a:p>
              <a:r>
                <a:rPr lang="en-US" sz="3200" b="1" dirty="0">
                  <a:effectLst/>
                  <a:latin typeface="Calibri" panose="020F0502020204030204" pitchFamily="34" charset="0"/>
                  <a:ea typeface="Calibri" panose="020F0502020204030204" pitchFamily="34" charset="0"/>
                  <a:cs typeface="Times New Roman" panose="02020603050405020304" pitchFamily="18" charset="0"/>
                </a:rPr>
                <a:t>Table 1. </a:t>
              </a:r>
              <a:r>
                <a:rPr lang="en-US" sz="3200" dirty="0">
                  <a:effectLst/>
                  <a:latin typeface="Calibri" panose="020F0502020204030204" pitchFamily="34" charset="0"/>
                  <a:ea typeface="Calibri" panose="020F0502020204030204" pitchFamily="34" charset="0"/>
                  <a:cs typeface="Times New Roman" panose="02020603050405020304" pitchFamily="18" charset="0"/>
                </a:rPr>
                <a:t>Results of indicator species analysis for each group.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IndVal</a:t>
              </a:r>
              <a:r>
                <a:rPr lang="en-US" sz="3200" dirty="0">
                  <a:effectLst/>
                  <a:latin typeface="Calibri" panose="020F0502020204030204" pitchFamily="34" charset="0"/>
                  <a:ea typeface="Calibri" panose="020F0502020204030204" pitchFamily="34" charset="0"/>
                  <a:cs typeface="Times New Roman" panose="02020603050405020304" pitchFamily="18" charset="0"/>
                </a:rPr>
                <a:t> is the indicator value for each taxon and is a product of components A and B. Component A is the probability that a pond belongs to the group because the taxon is found there. Component B is the probability of finding the taxon in ponds belonging to the group.</a:t>
              </a:r>
            </a:p>
            <a:p>
              <a:endParaRPr lang="en-US" sz="3200" dirty="0"/>
            </a:p>
          </p:txBody>
        </p:sp>
      </p:grpSp>
      <p:grpSp>
        <p:nvGrpSpPr>
          <p:cNvPr id="68" name="Group 67">
            <a:extLst>
              <a:ext uri="{FF2B5EF4-FFF2-40B4-BE49-F238E27FC236}">
                <a16:creationId xmlns:a16="http://schemas.microsoft.com/office/drawing/2014/main" id="{B9B9EB88-1051-4E19-A80D-FB8A6701A362}"/>
              </a:ext>
            </a:extLst>
          </p:cNvPr>
          <p:cNvGrpSpPr/>
          <p:nvPr/>
        </p:nvGrpSpPr>
        <p:grpSpPr>
          <a:xfrm>
            <a:off x="29510147" y="5529749"/>
            <a:ext cx="12829341" cy="6631063"/>
            <a:chOff x="29510147" y="5015399"/>
            <a:chExt cx="12829341" cy="6631063"/>
          </a:xfrm>
        </p:grpSpPr>
        <p:grpSp>
          <p:nvGrpSpPr>
            <p:cNvPr id="35" name="Group 34">
              <a:extLst>
                <a:ext uri="{FF2B5EF4-FFF2-40B4-BE49-F238E27FC236}">
                  <a16:creationId xmlns:a16="http://schemas.microsoft.com/office/drawing/2014/main" id="{D8DCC146-C591-4F25-8570-BCBE7814E771}"/>
                </a:ext>
              </a:extLst>
            </p:cNvPr>
            <p:cNvGrpSpPr>
              <a:grpSpLocks noChangeAspect="1"/>
            </p:cNvGrpSpPr>
            <p:nvPr/>
          </p:nvGrpSpPr>
          <p:grpSpPr>
            <a:xfrm>
              <a:off x="29537888" y="5015399"/>
              <a:ext cx="12801600" cy="6631063"/>
              <a:chOff x="15582762" y="18630699"/>
              <a:chExt cx="12734926" cy="6596530"/>
            </a:xfrm>
          </p:grpSpPr>
          <p:pic>
            <p:nvPicPr>
              <p:cNvPr id="26" name="Picture 25" descr="A picture containing grass, outdoor, plant, field&#10;&#10;Description automatically generated">
                <a:extLst>
                  <a:ext uri="{FF2B5EF4-FFF2-40B4-BE49-F238E27FC236}">
                    <a16:creationId xmlns:a16="http://schemas.microsoft.com/office/drawing/2014/main" id="{C766B798-30B1-4ED7-A875-6965512CE1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78" t="37062" b="16242"/>
              <a:stretch/>
            </p:blipFill>
            <p:spPr>
              <a:xfrm>
                <a:off x="16606988" y="18630699"/>
                <a:ext cx="11710700" cy="4622727"/>
              </a:xfrm>
              <a:prstGeom prst="rect">
                <a:avLst/>
              </a:prstGeom>
            </p:spPr>
          </p:pic>
          <p:pic>
            <p:nvPicPr>
              <p:cNvPr id="33" name="Picture 32">
                <a:extLst>
                  <a:ext uri="{FF2B5EF4-FFF2-40B4-BE49-F238E27FC236}">
                    <a16:creationId xmlns:a16="http://schemas.microsoft.com/office/drawing/2014/main" id="{51A2F449-D96C-461A-B506-BC832AF017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82762" y="21277560"/>
                <a:ext cx="4214662" cy="2807266"/>
              </a:xfrm>
              <a:prstGeom prst="rect">
                <a:avLst/>
              </a:prstGeom>
            </p:spPr>
          </p:pic>
          <p:sp>
            <p:nvSpPr>
              <p:cNvPr id="34" name="TextBox 33">
                <a:extLst>
                  <a:ext uri="{FF2B5EF4-FFF2-40B4-BE49-F238E27FC236}">
                    <a16:creationId xmlns:a16="http://schemas.microsoft.com/office/drawing/2014/main" id="{20479605-1195-424A-B1D7-A9F67720D898}"/>
                  </a:ext>
                </a:extLst>
              </p:cNvPr>
              <p:cNvSpPr txBox="1"/>
              <p:nvPr/>
            </p:nvSpPr>
            <p:spPr>
              <a:xfrm>
                <a:off x="16024020" y="24155621"/>
                <a:ext cx="12293668" cy="1071608"/>
              </a:xfrm>
              <a:prstGeom prst="rect">
                <a:avLst/>
              </a:prstGeom>
              <a:noFill/>
            </p:spPr>
            <p:txBody>
              <a:bodyPr wrap="square" rtlCol="0">
                <a:spAutoFit/>
              </a:bodyPr>
              <a:lstStyle/>
              <a:p>
                <a:r>
                  <a:rPr lang="en-US" sz="3200" b="1" dirty="0"/>
                  <a:t>Figure 3</a:t>
                </a:r>
                <a:r>
                  <a:rPr lang="en-US" sz="3200" dirty="0"/>
                  <a:t>. Pond 13 (Group 1), a representative of the indicator taxa, family </a:t>
                </a:r>
                <a:r>
                  <a:rPr lang="en-US" sz="3200" dirty="0" err="1"/>
                  <a:t>Sialidae</a:t>
                </a:r>
                <a:r>
                  <a:rPr lang="en-US" sz="3200" dirty="0"/>
                  <a:t> (bottom left), and the group richness and abundance ranges</a:t>
                </a:r>
              </a:p>
            </p:txBody>
          </p:sp>
        </p:grpSp>
        <p:sp>
          <p:nvSpPr>
            <p:cNvPr id="54" name="TextBox 53">
              <a:extLst>
                <a:ext uri="{FF2B5EF4-FFF2-40B4-BE49-F238E27FC236}">
                  <a16:creationId xmlns:a16="http://schemas.microsoft.com/office/drawing/2014/main" id="{9BEEE872-3CB3-4403-AA87-DCD6B1D3E4C8}"/>
                </a:ext>
              </a:extLst>
            </p:cNvPr>
            <p:cNvSpPr txBox="1"/>
            <p:nvPr/>
          </p:nvSpPr>
          <p:spPr>
            <a:xfrm>
              <a:off x="29510147" y="10153957"/>
              <a:ext cx="2700226" cy="369332"/>
            </a:xfrm>
            <a:prstGeom prst="rect">
              <a:avLst/>
            </a:prstGeom>
            <a:noFill/>
          </p:spPr>
          <p:txBody>
            <a:bodyPr wrap="none" rtlCol="0">
              <a:spAutoFit/>
            </a:bodyPr>
            <a:lstStyle/>
            <a:p>
              <a:r>
                <a:rPr lang="en-US" dirty="0">
                  <a:solidFill>
                    <a:schemeClr val="bg1"/>
                  </a:solidFill>
                </a:rPr>
                <a:t>Photo credit: bugguide.net</a:t>
              </a:r>
            </a:p>
          </p:txBody>
        </p:sp>
      </p:grpSp>
      <p:grpSp>
        <p:nvGrpSpPr>
          <p:cNvPr id="67" name="Group 66">
            <a:extLst>
              <a:ext uri="{FF2B5EF4-FFF2-40B4-BE49-F238E27FC236}">
                <a16:creationId xmlns:a16="http://schemas.microsoft.com/office/drawing/2014/main" id="{E14A64BE-956E-4193-9144-3039D79758FA}"/>
              </a:ext>
            </a:extLst>
          </p:cNvPr>
          <p:cNvGrpSpPr/>
          <p:nvPr/>
        </p:nvGrpSpPr>
        <p:grpSpPr>
          <a:xfrm>
            <a:off x="29538722" y="12365140"/>
            <a:ext cx="12999929" cy="7387899"/>
            <a:chOff x="29538722" y="11603140"/>
            <a:chExt cx="12999929" cy="7387899"/>
          </a:xfrm>
        </p:grpSpPr>
        <p:grpSp>
          <p:nvGrpSpPr>
            <p:cNvPr id="37" name="Group 36">
              <a:extLst>
                <a:ext uri="{FF2B5EF4-FFF2-40B4-BE49-F238E27FC236}">
                  <a16:creationId xmlns:a16="http://schemas.microsoft.com/office/drawing/2014/main" id="{D9431DA9-1772-4EFA-BB3F-BF6AC1CD7552}"/>
                </a:ext>
              </a:extLst>
            </p:cNvPr>
            <p:cNvGrpSpPr>
              <a:grpSpLocks noChangeAspect="1"/>
            </p:cNvGrpSpPr>
            <p:nvPr/>
          </p:nvGrpSpPr>
          <p:grpSpPr>
            <a:xfrm>
              <a:off x="29587372" y="11603140"/>
              <a:ext cx="12951279" cy="7387899"/>
              <a:chOff x="17410254" y="21905287"/>
              <a:chExt cx="12916324" cy="7367957"/>
            </a:xfrm>
          </p:grpSpPr>
          <p:pic>
            <p:nvPicPr>
              <p:cNvPr id="22" name="Picture 21" descr="A picture containing grass, outdoor, ground, nature&#10;&#10;Description automatically generated">
                <a:extLst>
                  <a:ext uri="{FF2B5EF4-FFF2-40B4-BE49-F238E27FC236}">
                    <a16:creationId xmlns:a16="http://schemas.microsoft.com/office/drawing/2014/main" id="{F3A41685-148A-4132-8A63-AAC053CAF7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 t="29363" r="-24" b="13970"/>
              <a:stretch/>
            </p:blipFill>
            <p:spPr>
              <a:xfrm>
                <a:off x="18414489" y="21905287"/>
                <a:ext cx="11713464" cy="4978117"/>
              </a:xfrm>
              <a:prstGeom prst="rect">
                <a:avLst/>
              </a:prstGeom>
            </p:spPr>
          </p:pic>
          <p:pic>
            <p:nvPicPr>
              <p:cNvPr id="31" name="Picture 30" descr="A picture containing invertebrate, arthropod, worm&#10;&#10;Description automatically generated">
                <a:extLst>
                  <a:ext uri="{FF2B5EF4-FFF2-40B4-BE49-F238E27FC236}">
                    <a16:creationId xmlns:a16="http://schemas.microsoft.com/office/drawing/2014/main" id="{AC64A388-D561-410C-BCAD-2A55DA8B9BCF}"/>
                  </a:ext>
                </a:extLst>
              </p:cNvPr>
              <p:cNvPicPr>
                <a:picLocks noChangeAspect="1"/>
              </p:cNvPicPr>
              <p:nvPr/>
            </p:nvPicPr>
            <p:blipFill rotWithShape="1">
              <a:blip r:embed="rId10">
                <a:extLst>
                  <a:ext uri="{28A0092B-C50C-407E-A947-70E740481C1C}">
                    <a14:useLocalDpi xmlns:a14="http://schemas.microsoft.com/office/drawing/2010/main" val="0"/>
                  </a:ext>
                </a:extLst>
              </a:blip>
              <a:srcRect t="40037"/>
              <a:stretch/>
            </p:blipFill>
            <p:spPr>
              <a:xfrm rot="16200000">
                <a:off x="17754094" y="23691653"/>
                <a:ext cx="3600115" cy="4287796"/>
              </a:xfrm>
              <a:prstGeom prst="rect">
                <a:avLst/>
              </a:prstGeom>
            </p:spPr>
          </p:pic>
          <p:sp>
            <p:nvSpPr>
              <p:cNvPr id="36" name="TextBox 35">
                <a:extLst>
                  <a:ext uri="{FF2B5EF4-FFF2-40B4-BE49-F238E27FC236}">
                    <a16:creationId xmlns:a16="http://schemas.microsoft.com/office/drawing/2014/main" id="{5863521C-A3F0-4912-A4EC-EACE84F2D318}"/>
                  </a:ext>
                </a:extLst>
              </p:cNvPr>
              <p:cNvSpPr txBox="1"/>
              <p:nvPr/>
            </p:nvSpPr>
            <p:spPr>
              <a:xfrm>
                <a:off x="17803274" y="27707821"/>
                <a:ext cx="12523304" cy="1565423"/>
              </a:xfrm>
              <a:prstGeom prst="rect">
                <a:avLst/>
              </a:prstGeom>
              <a:noFill/>
            </p:spPr>
            <p:txBody>
              <a:bodyPr wrap="square" rtlCol="0">
                <a:spAutoFit/>
              </a:bodyPr>
              <a:lstStyle/>
              <a:p>
                <a:r>
                  <a:rPr lang="en-US" sz="3200" b="1" dirty="0"/>
                  <a:t>Figure 4</a:t>
                </a:r>
                <a:r>
                  <a:rPr lang="en-US" sz="3200" dirty="0"/>
                  <a:t>. Pond 2 (Group 2), a representative of the indicator taxa, family Chironomidae (pupa) (bottom left), and the group richness and abundance ranges</a:t>
                </a:r>
              </a:p>
            </p:txBody>
          </p:sp>
        </p:grpSp>
        <p:sp>
          <p:nvSpPr>
            <p:cNvPr id="56" name="TextBox 55">
              <a:extLst>
                <a:ext uri="{FF2B5EF4-FFF2-40B4-BE49-F238E27FC236}">
                  <a16:creationId xmlns:a16="http://schemas.microsoft.com/office/drawing/2014/main" id="{3BBE6B17-E0F3-44D0-AE06-0974F0CF8FD3}"/>
                </a:ext>
              </a:extLst>
            </p:cNvPr>
            <p:cNvSpPr txBox="1"/>
            <p:nvPr/>
          </p:nvSpPr>
          <p:spPr>
            <a:xfrm>
              <a:off x="29538722" y="17017263"/>
              <a:ext cx="2543773" cy="369332"/>
            </a:xfrm>
            <a:prstGeom prst="rect">
              <a:avLst/>
            </a:prstGeom>
            <a:noFill/>
          </p:spPr>
          <p:txBody>
            <a:bodyPr wrap="none" rtlCol="0">
              <a:spAutoFit/>
            </a:bodyPr>
            <a:lstStyle/>
            <a:p>
              <a:r>
                <a:rPr lang="en-US" dirty="0"/>
                <a:t>Photo credit: diptera.info</a:t>
              </a:r>
            </a:p>
          </p:txBody>
        </p:sp>
      </p:grpSp>
      <p:grpSp>
        <p:nvGrpSpPr>
          <p:cNvPr id="7" name="Group 6">
            <a:extLst>
              <a:ext uri="{FF2B5EF4-FFF2-40B4-BE49-F238E27FC236}">
                <a16:creationId xmlns:a16="http://schemas.microsoft.com/office/drawing/2014/main" id="{B3FA28BF-ABFA-43B0-BB41-F727AF82FF41}"/>
              </a:ext>
            </a:extLst>
          </p:cNvPr>
          <p:cNvGrpSpPr/>
          <p:nvPr/>
        </p:nvGrpSpPr>
        <p:grpSpPr>
          <a:xfrm>
            <a:off x="29396920" y="19820664"/>
            <a:ext cx="13095823" cy="6568838"/>
            <a:chOff x="29396920" y="19435660"/>
            <a:chExt cx="13095823" cy="6568838"/>
          </a:xfrm>
        </p:grpSpPr>
        <p:sp>
          <p:nvSpPr>
            <p:cNvPr id="75" name="Rectangle 74">
              <a:extLst>
                <a:ext uri="{FF2B5EF4-FFF2-40B4-BE49-F238E27FC236}">
                  <a16:creationId xmlns:a16="http://schemas.microsoft.com/office/drawing/2014/main" id="{99A87870-6DD0-4DB3-8E60-3FA85E05897C}"/>
                </a:ext>
              </a:extLst>
            </p:cNvPr>
            <p:cNvSpPr/>
            <p:nvPr/>
          </p:nvSpPr>
          <p:spPr>
            <a:xfrm>
              <a:off x="29396920" y="22307966"/>
              <a:ext cx="4557420" cy="2642568"/>
            </a:xfrm>
            <a:prstGeom prst="rect">
              <a:avLst/>
            </a:prstGeom>
            <a:solidFill>
              <a:srgbClr val="FAF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DDC9BF3-2531-45D0-9515-AC28EB435DAD}"/>
                </a:ext>
              </a:extLst>
            </p:cNvPr>
            <p:cNvGrpSpPr/>
            <p:nvPr/>
          </p:nvGrpSpPr>
          <p:grpSpPr>
            <a:xfrm>
              <a:off x="29498736" y="19435660"/>
              <a:ext cx="12994007" cy="6568838"/>
              <a:chOff x="29498736" y="19435660"/>
              <a:chExt cx="12994007" cy="6568838"/>
            </a:xfrm>
          </p:grpSpPr>
          <p:sp>
            <p:nvSpPr>
              <p:cNvPr id="74" name="Rectangle 73">
                <a:extLst>
                  <a:ext uri="{FF2B5EF4-FFF2-40B4-BE49-F238E27FC236}">
                    <a16:creationId xmlns:a16="http://schemas.microsoft.com/office/drawing/2014/main" id="{54767BA2-94AB-4887-83DD-5AFE11D52E1D}"/>
                  </a:ext>
                </a:extLst>
              </p:cNvPr>
              <p:cNvSpPr/>
              <p:nvPr/>
            </p:nvSpPr>
            <p:spPr>
              <a:xfrm>
                <a:off x="30232350" y="19435660"/>
                <a:ext cx="12260393" cy="4890197"/>
              </a:xfrm>
              <a:prstGeom prst="rect">
                <a:avLst/>
              </a:prstGeom>
              <a:solidFill>
                <a:srgbClr val="FAF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B0BEF7F0-E3F3-4F28-B67E-47CC1FD009E3}"/>
                  </a:ext>
                </a:extLst>
              </p:cNvPr>
              <p:cNvGrpSpPr/>
              <p:nvPr/>
            </p:nvGrpSpPr>
            <p:grpSpPr>
              <a:xfrm>
                <a:off x="29498736" y="19583826"/>
                <a:ext cx="12912723" cy="6420672"/>
                <a:chOff x="29498736" y="18497976"/>
                <a:chExt cx="12912723" cy="6420672"/>
              </a:xfrm>
            </p:grpSpPr>
            <p:grpSp>
              <p:nvGrpSpPr>
                <p:cNvPr id="39" name="Group 38">
                  <a:extLst>
                    <a:ext uri="{FF2B5EF4-FFF2-40B4-BE49-F238E27FC236}">
                      <a16:creationId xmlns:a16="http://schemas.microsoft.com/office/drawing/2014/main" id="{E84CA8EE-EEF4-40E0-B5D3-7074125559D4}"/>
                    </a:ext>
                  </a:extLst>
                </p:cNvPr>
                <p:cNvGrpSpPr>
                  <a:grpSpLocks noChangeAspect="1"/>
                </p:cNvGrpSpPr>
                <p:nvPr/>
              </p:nvGrpSpPr>
              <p:grpSpPr>
                <a:xfrm>
                  <a:off x="29535116" y="18497976"/>
                  <a:ext cx="12876343" cy="6420672"/>
                  <a:chOff x="18294350" y="19773647"/>
                  <a:chExt cx="12602928" cy="6284337"/>
                </a:xfrm>
              </p:grpSpPr>
              <p:pic>
                <p:nvPicPr>
                  <p:cNvPr id="24" name="Picture 23" descr="A river in a wooded area&#10;&#10;Description automatically generated with low confidence">
                    <a:extLst>
                      <a:ext uri="{FF2B5EF4-FFF2-40B4-BE49-F238E27FC236}">
                        <a16:creationId xmlns:a16="http://schemas.microsoft.com/office/drawing/2014/main" id="{940D21C5-3240-4D34-8DB3-89ACEBDBDC3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6" t="37756" r="136" b="11156"/>
                  <a:stretch/>
                </p:blipFill>
                <p:spPr>
                  <a:xfrm>
                    <a:off x="19107610" y="19773647"/>
                    <a:ext cx="11716512" cy="4489259"/>
                  </a:xfrm>
                  <a:prstGeom prst="rect">
                    <a:avLst/>
                  </a:prstGeom>
                </p:spPr>
              </p:pic>
              <p:pic>
                <p:nvPicPr>
                  <p:cNvPr id="29" name="Picture 28" descr="A picture containing arthropod, insect, eaten&#10;&#10;Description automatically generated">
                    <a:extLst>
                      <a:ext uri="{FF2B5EF4-FFF2-40B4-BE49-F238E27FC236}">
                        <a16:creationId xmlns:a16="http://schemas.microsoft.com/office/drawing/2014/main" id="{CDFE9C88-9390-4F14-A64E-9F5A7E47F8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94350" y="22576367"/>
                    <a:ext cx="4215384" cy="2341044"/>
                  </a:xfrm>
                  <a:prstGeom prst="rect">
                    <a:avLst/>
                  </a:prstGeom>
                </p:spPr>
              </p:pic>
              <p:sp>
                <p:nvSpPr>
                  <p:cNvPr id="38" name="TextBox 37">
                    <a:extLst>
                      <a:ext uri="{FF2B5EF4-FFF2-40B4-BE49-F238E27FC236}">
                        <a16:creationId xmlns:a16="http://schemas.microsoft.com/office/drawing/2014/main" id="{E850617D-19E5-4532-822F-33D50E4E46D7}"/>
                      </a:ext>
                    </a:extLst>
                  </p:cNvPr>
                  <p:cNvSpPr txBox="1"/>
                  <p:nvPr/>
                </p:nvSpPr>
                <p:spPr>
                  <a:xfrm>
                    <a:off x="18731212" y="24980766"/>
                    <a:ext cx="12166066" cy="1077218"/>
                  </a:xfrm>
                  <a:prstGeom prst="rect">
                    <a:avLst/>
                  </a:prstGeom>
                  <a:noFill/>
                </p:spPr>
                <p:txBody>
                  <a:bodyPr wrap="square" rtlCol="0">
                    <a:spAutoFit/>
                  </a:bodyPr>
                  <a:lstStyle/>
                  <a:p>
                    <a:r>
                      <a:rPr lang="en-US" sz="3200" b="1" dirty="0"/>
                      <a:t>Figure 5</a:t>
                    </a:r>
                    <a:r>
                      <a:rPr lang="en-US" sz="3200" dirty="0"/>
                      <a:t>. Pond 8 (Group 3), a representative of the indicator taxa, genus </a:t>
                    </a:r>
                    <a:r>
                      <a:rPr lang="en-US" sz="3200" i="1" dirty="0"/>
                      <a:t>Aedes</a:t>
                    </a:r>
                    <a:r>
                      <a:rPr lang="en-US" sz="3200" dirty="0"/>
                      <a:t> </a:t>
                    </a:r>
                    <a:r>
                      <a:rPr lang="en-US" sz="3200" i="1" dirty="0"/>
                      <a:t>spp</a:t>
                    </a:r>
                    <a:r>
                      <a:rPr lang="en-US" sz="3200" dirty="0"/>
                      <a:t>. (bottom left), and the group richness and abundance ranges</a:t>
                    </a:r>
                  </a:p>
                </p:txBody>
              </p:sp>
            </p:grpSp>
            <p:sp>
              <p:nvSpPr>
                <p:cNvPr id="58" name="TextBox 57">
                  <a:extLst>
                    <a:ext uri="{FF2B5EF4-FFF2-40B4-BE49-F238E27FC236}">
                      <a16:creationId xmlns:a16="http://schemas.microsoft.com/office/drawing/2014/main" id="{6A214B59-FF10-4791-BFA0-548799C4FF54}"/>
                    </a:ext>
                  </a:extLst>
                </p:cNvPr>
                <p:cNvSpPr txBox="1"/>
                <p:nvPr/>
              </p:nvSpPr>
              <p:spPr>
                <a:xfrm>
                  <a:off x="29498736" y="23440434"/>
                  <a:ext cx="2700226" cy="369332"/>
                </a:xfrm>
                <a:prstGeom prst="rect">
                  <a:avLst/>
                </a:prstGeom>
                <a:noFill/>
              </p:spPr>
              <p:txBody>
                <a:bodyPr wrap="none" rtlCol="0">
                  <a:spAutoFit/>
                </a:bodyPr>
                <a:lstStyle/>
                <a:p>
                  <a:r>
                    <a:rPr lang="en-US" dirty="0"/>
                    <a:t>Photo credit: bugguide.net</a:t>
                  </a:r>
                </a:p>
              </p:txBody>
            </p:sp>
          </p:grpSp>
        </p:grpSp>
      </p:grpSp>
      <p:sp>
        <p:nvSpPr>
          <p:cNvPr id="61" name="TextBox 60">
            <a:extLst>
              <a:ext uri="{FF2B5EF4-FFF2-40B4-BE49-F238E27FC236}">
                <a16:creationId xmlns:a16="http://schemas.microsoft.com/office/drawing/2014/main" id="{B19A409B-C075-4A20-84D3-F466FF5C172B}"/>
              </a:ext>
            </a:extLst>
          </p:cNvPr>
          <p:cNvSpPr txBox="1"/>
          <p:nvPr/>
        </p:nvSpPr>
        <p:spPr>
          <a:xfrm>
            <a:off x="956037" y="24942518"/>
            <a:ext cx="13990320" cy="6699753"/>
          </a:xfrm>
          <a:prstGeom prst="rect">
            <a:avLst/>
          </a:prstGeom>
          <a:noFill/>
        </p:spPr>
        <p:txBody>
          <a:bodyPr wrap="square" rtlCol="0">
            <a:noAutofit/>
          </a:bodyPr>
          <a:lstStyle/>
          <a:p>
            <a:r>
              <a:rPr lang="en-US" sz="4800" b="1" dirty="0"/>
              <a:t>Field Methods</a:t>
            </a:r>
            <a:r>
              <a:rPr lang="en-US" sz="4800" dirty="0"/>
              <a:t>:</a:t>
            </a:r>
          </a:p>
          <a:p>
            <a:pPr marL="457200" indent="-457200">
              <a:buFont typeface="Arial" panose="020B0604020202020204" pitchFamily="34" charset="0"/>
              <a:buChar char="•"/>
            </a:pPr>
            <a:r>
              <a:rPr lang="en-US" sz="4800" dirty="0"/>
              <a:t>Fifteen FDPs were randomly selected for invertebrate sampling in April 2021</a:t>
            </a:r>
          </a:p>
          <a:p>
            <a:pPr marL="457200" indent="-457200">
              <a:buFont typeface="Arial" panose="020B0604020202020204" pitchFamily="34" charset="0"/>
              <a:buChar char="•"/>
            </a:pPr>
            <a:r>
              <a:rPr lang="en-US" sz="4800" dirty="0"/>
              <a:t>Semi-quantitative samples were taken with a D-frame net</a:t>
            </a:r>
          </a:p>
          <a:p>
            <a:pPr marL="457200" indent="-457200">
              <a:buFont typeface="Arial" panose="020B0604020202020204" pitchFamily="34" charset="0"/>
              <a:buChar char="•"/>
            </a:pPr>
            <a:r>
              <a:rPr lang="en-US" sz="4800" dirty="0"/>
              <a:t>Qualitative samples were collected from vegetation and coarse woody debris</a:t>
            </a:r>
          </a:p>
          <a:p>
            <a:pPr marL="457200" indent="-457200">
              <a:buFont typeface="Arial" panose="020B0604020202020204" pitchFamily="34" charset="0"/>
              <a:buChar char="•"/>
            </a:pPr>
            <a:r>
              <a:rPr lang="en-US" sz="4800" dirty="0"/>
              <a:t>Invertebrates were sorted and identified to the lowest practical taxonomic level</a:t>
            </a:r>
          </a:p>
        </p:txBody>
      </p:sp>
      <p:grpSp>
        <p:nvGrpSpPr>
          <p:cNvPr id="65" name="Group 64">
            <a:extLst>
              <a:ext uri="{FF2B5EF4-FFF2-40B4-BE49-F238E27FC236}">
                <a16:creationId xmlns:a16="http://schemas.microsoft.com/office/drawing/2014/main" id="{0CD7F7F9-02B9-49D7-BB80-C29C55237D6C}"/>
              </a:ext>
            </a:extLst>
          </p:cNvPr>
          <p:cNvGrpSpPr/>
          <p:nvPr/>
        </p:nvGrpSpPr>
        <p:grpSpPr>
          <a:xfrm>
            <a:off x="15149306" y="11505936"/>
            <a:ext cx="14030253" cy="8552623"/>
            <a:chOff x="15190680" y="10995114"/>
            <a:chExt cx="14030253" cy="8552623"/>
          </a:xfrm>
        </p:grpSpPr>
        <p:grpSp>
          <p:nvGrpSpPr>
            <p:cNvPr id="53" name="Group 52">
              <a:extLst>
                <a:ext uri="{FF2B5EF4-FFF2-40B4-BE49-F238E27FC236}">
                  <a16:creationId xmlns:a16="http://schemas.microsoft.com/office/drawing/2014/main" id="{407C151F-4C4C-4EC5-B5D3-349578CC2DE4}"/>
                </a:ext>
              </a:extLst>
            </p:cNvPr>
            <p:cNvGrpSpPr/>
            <p:nvPr/>
          </p:nvGrpSpPr>
          <p:grpSpPr>
            <a:xfrm>
              <a:off x="15190680" y="11598918"/>
              <a:ext cx="14030253" cy="7948819"/>
              <a:chOff x="15000780" y="17256397"/>
              <a:chExt cx="14030253" cy="7948819"/>
            </a:xfrm>
          </p:grpSpPr>
          <p:sp>
            <p:nvSpPr>
              <p:cNvPr id="40" name="TextBox 39">
                <a:extLst>
                  <a:ext uri="{FF2B5EF4-FFF2-40B4-BE49-F238E27FC236}">
                    <a16:creationId xmlns:a16="http://schemas.microsoft.com/office/drawing/2014/main" id="{31E7BB66-30E6-42F9-9EDE-64AD9D681250}"/>
                  </a:ext>
                </a:extLst>
              </p:cNvPr>
              <p:cNvSpPr txBox="1"/>
              <p:nvPr/>
            </p:nvSpPr>
            <p:spPr>
              <a:xfrm>
                <a:off x="15040713" y="23967008"/>
                <a:ext cx="13990320" cy="1238208"/>
              </a:xfrm>
              <a:prstGeom prst="rect">
                <a:avLst/>
              </a:prstGeom>
              <a:noFill/>
            </p:spPr>
            <p:txBody>
              <a:bodyPr wrap="square" rtlCol="0">
                <a:noAutofit/>
              </a:bodyPr>
              <a:lstStyle/>
              <a:p>
                <a:r>
                  <a:rPr lang="en-US" sz="3200" b="1" dirty="0"/>
                  <a:t>Figure 2. </a:t>
                </a:r>
                <a:r>
                  <a:rPr lang="en-US" sz="3200" dirty="0"/>
                  <a:t>Results of the cluster analysis using a Bray-Curtis dissimilarity matrix and flexible beta linkage. Elbow, silhouette, and gap stat methods were employed to determine the optimal number of clusters.</a:t>
                </a:r>
              </a:p>
            </p:txBody>
          </p:sp>
          <p:pic>
            <p:nvPicPr>
              <p:cNvPr id="51" name="Picture 50">
                <a:extLst>
                  <a:ext uri="{FF2B5EF4-FFF2-40B4-BE49-F238E27FC236}">
                    <a16:creationId xmlns:a16="http://schemas.microsoft.com/office/drawing/2014/main" id="{9B914BF0-2197-4677-9771-09DD4FD8D3E9}"/>
                  </a:ext>
                </a:extLst>
              </p:cNvPr>
              <p:cNvPicPr>
                <a:picLocks noChangeAspect="1"/>
              </p:cNvPicPr>
              <p:nvPr/>
            </p:nvPicPr>
            <p:blipFill rotWithShape="1">
              <a:blip r:embed="rId13">
                <a:extLst>
                  <a:ext uri="{28A0092B-C50C-407E-A947-70E740481C1C}">
                    <a14:useLocalDpi xmlns:a14="http://schemas.microsoft.com/office/drawing/2010/main" val="0"/>
                  </a:ext>
                </a:extLst>
              </a:blip>
              <a:srcRect t="8982" b="3429"/>
              <a:stretch/>
            </p:blipFill>
            <p:spPr>
              <a:xfrm>
                <a:off x="15000780" y="17256397"/>
                <a:ext cx="13990320" cy="6758832"/>
              </a:xfrm>
              <a:prstGeom prst="rect">
                <a:avLst/>
              </a:prstGeom>
            </p:spPr>
          </p:pic>
        </p:grpSp>
        <p:sp>
          <p:nvSpPr>
            <p:cNvPr id="64" name="TextBox 63">
              <a:extLst>
                <a:ext uri="{FF2B5EF4-FFF2-40B4-BE49-F238E27FC236}">
                  <a16:creationId xmlns:a16="http://schemas.microsoft.com/office/drawing/2014/main" id="{A2FB8B9C-EA40-4973-9465-E37D678691C1}"/>
                </a:ext>
              </a:extLst>
            </p:cNvPr>
            <p:cNvSpPr txBox="1"/>
            <p:nvPr/>
          </p:nvSpPr>
          <p:spPr>
            <a:xfrm>
              <a:off x="17402036" y="10995114"/>
              <a:ext cx="9721957" cy="769441"/>
            </a:xfrm>
            <a:prstGeom prst="rect">
              <a:avLst/>
            </a:prstGeom>
            <a:noFill/>
          </p:spPr>
          <p:txBody>
            <a:bodyPr wrap="none" rtlCol="0">
              <a:spAutoFit/>
            </a:bodyPr>
            <a:lstStyle/>
            <a:p>
              <a:r>
                <a:rPr lang="en-US" sz="4400" dirty="0"/>
                <a:t>Cluster Dendrogram with Pond Groupings</a:t>
              </a:r>
            </a:p>
          </p:txBody>
        </p:sp>
      </p:grpSp>
      <p:sp>
        <p:nvSpPr>
          <p:cNvPr id="69" name="TextBox 68">
            <a:extLst>
              <a:ext uri="{FF2B5EF4-FFF2-40B4-BE49-F238E27FC236}">
                <a16:creationId xmlns:a16="http://schemas.microsoft.com/office/drawing/2014/main" id="{E2DCE050-5EEF-4D56-9C5F-D263391FFA87}"/>
              </a:ext>
            </a:extLst>
          </p:cNvPr>
          <p:cNvSpPr txBox="1"/>
          <p:nvPr/>
        </p:nvSpPr>
        <p:spPr>
          <a:xfrm>
            <a:off x="15149306" y="26147784"/>
            <a:ext cx="13783514" cy="5494486"/>
          </a:xfrm>
          <a:prstGeom prst="rect">
            <a:avLst/>
          </a:prstGeom>
          <a:noFill/>
        </p:spPr>
        <p:txBody>
          <a:bodyPr wrap="square" rtlCol="0">
            <a:noAutofit/>
          </a:bodyPr>
          <a:lstStyle/>
          <a:p>
            <a:r>
              <a:rPr lang="en-US" sz="4800" b="1" dirty="0"/>
              <a:t>Discussion:</a:t>
            </a:r>
          </a:p>
          <a:p>
            <a:pPr marL="457200" indent="-457200">
              <a:buFont typeface="Arial" panose="020B0604020202020204" pitchFamily="34" charset="0"/>
              <a:buChar char="•"/>
            </a:pPr>
            <a:r>
              <a:rPr lang="en-US" sz="4800" dirty="0"/>
              <a:t>Group 3 FDPs dried in August 2021, indicating hydroperiod may be influencing the invertebrate assemblage</a:t>
            </a:r>
          </a:p>
          <a:p>
            <a:pPr marL="457200" indent="-457200">
              <a:buFont typeface="Arial" panose="020B0604020202020204" pitchFamily="34" charset="0"/>
              <a:buChar char="•"/>
            </a:pPr>
            <a:r>
              <a:rPr lang="en-US" sz="4800" dirty="0"/>
              <a:t>Previous studies indicate mosquitos tend to dominate ephemeral ponds</a:t>
            </a:r>
          </a:p>
          <a:p>
            <a:pPr marL="457200" indent="-457200">
              <a:buFont typeface="Arial" panose="020B0604020202020204" pitchFamily="34" charset="0"/>
              <a:buChar char="•"/>
            </a:pPr>
            <a:r>
              <a:rPr lang="en-US" sz="4800" dirty="0"/>
              <a:t>Chironomidae tend to dominate perennial ponds</a:t>
            </a:r>
          </a:p>
          <a:p>
            <a:endParaRPr lang="en-US" sz="4800" dirty="0"/>
          </a:p>
        </p:txBody>
      </p:sp>
      <p:sp>
        <p:nvSpPr>
          <p:cNvPr id="46" name="TextBox 45">
            <a:extLst>
              <a:ext uri="{FF2B5EF4-FFF2-40B4-BE49-F238E27FC236}">
                <a16:creationId xmlns:a16="http://schemas.microsoft.com/office/drawing/2014/main" id="{F1476CD2-0B25-4AF3-9323-C63FAACD5E4A}"/>
              </a:ext>
            </a:extLst>
          </p:cNvPr>
          <p:cNvSpPr txBox="1"/>
          <p:nvPr/>
        </p:nvSpPr>
        <p:spPr>
          <a:xfrm>
            <a:off x="15252842" y="5539799"/>
            <a:ext cx="13990320" cy="5995166"/>
          </a:xfrm>
          <a:prstGeom prst="rect">
            <a:avLst/>
          </a:prstGeom>
          <a:noFill/>
        </p:spPr>
        <p:txBody>
          <a:bodyPr wrap="square" rtlCol="0">
            <a:noAutofit/>
          </a:bodyPr>
          <a:lstStyle/>
          <a:p>
            <a:r>
              <a:rPr lang="en-US" sz="4800" b="1" dirty="0"/>
              <a:t>Statistical Analyses:</a:t>
            </a:r>
          </a:p>
          <a:p>
            <a:r>
              <a:rPr lang="en-US" sz="4800" dirty="0"/>
              <a:t>To define groups, a Bray-Curtis dissimilarity matrix was ran on relative abundance data in R Studio followed by an agglomerative hierarchical cluster analysis. An indicator species analysis was ran to identify potential indicators for each group. Packages used for these analyses were </a:t>
            </a:r>
            <a:r>
              <a:rPr lang="en-US" sz="4800" i="1" dirty="0"/>
              <a:t>Vegan, Cluster, </a:t>
            </a:r>
            <a:r>
              <a:rPr lang="en-US" sz="4800" dirty="0"/>
              <a:t>and </a:t>
            </a:r>
            <a:r>
              <a:rPr lang="en-US" sz="4800" i="1" dirty="0" err="1"/>
              <a:t>indicspecies</a:t>
            </a:r>
            <a:r>
              <a:rPr lang="en-US" sz="4800" dirty="0"/>
              <a:t>.</a:t>
            </a:r>
          </a:p>
          <a:p>
            <a:r>
              <a:rPr lang="en-US" sz="4800" b="1" dirty="0"/>
              <a:t>Results</a:t>
            </a:r>
            <a:r>
              <a:rPr lang="en-US" sz="4800" dirty="0"/>
              <a:t>:</a:t>
            </a:r>
          </a:p>
          <a:p>
            <a:endParaRPr lang="en-US" sz="4800" dirty="0"/>
          </a:p>
        </p:txBody>
      </p:sp>
      <p:sp>
        <p:nvSpPr>
          <p:cNvPr id="3" name="TextBox 2">
            <a:extLst>
              <a:ext uri="{FF2B5EF4-FFF2-40B4-BE49-F238E27FC236}">
                <a16:creationId xmlns:a16="http://schemas.microsoft.com/office/drawing/2014/main" id="{17B84229-7FC5-4439-907A-7FA8CA938939}"/>
              </a:ext>
            </a:extLst>
          </p:cNvPr>
          <p:cNvSpPr txBox="1"/>
          <p:nvPr/>
        </p:nvSpPr>
        <p:spPr>
          <a:xfrm>
            <a:off x="33963429" y="10337712"/>
            <a:ext cx="8512628" cy="584775"/>
          </a:xfrm>
          <a:prstGeom prst="rect">
            <a:avLst/>
          </a:prstGeom>
          <a:noFill/>
        </p:spPr>
        <p:txBody>
          <a:bodyPr wrap="square" rtlCol="0">
            <a:spAutoFit/>
          </a:bodyPr>
          <a:lstStyle/>
          <a:p>
            <a:r>
              <a:rPr lang="en-US" sz="3200" dirty="0"/>
              <a:t>Richness: 10-13; Abundance: 26-200</a:t>
            </a:r>
          </a:p>
        </p:txBody>
      </p:sp>
      <p:sp>
        <p:nvSpPr>
          <p:cNvPr id="49" name="TextBox 48">
            <a:extLst>
              <a:ext uri="{FF2B5EF4-FFF2-40B4-BE49-F238E27FC236}">
                <a16:creationId xmlns:a16="http://schemas.microsoft.com/office/drawing/2014/main" id="{1F1089A5-2ED3-4F08-A808-84C3C349CA6F}"/>
              </a:ext>
            </a:extLst>
          </p:cNvPr>
          <p:cNvSpPr txBox="1"/>
          <p:nvPr/>
        </p:nvSpPr>
        <p:spPr>
          <a:xfrm>
            <a:off x="34012868" y="17514002"/>
            <a:ext cx="8512628" cy="584775"/>
          </a:xfrm>
          <a:prstGeom prst="rect">
            <a:avLst/>
          </a:prstGeom>
          <a:noFill/>
        </p:spPr>
        <p:txBody>
          <a:bodyPr wrap="square" rtlCol="0">
            <a:spAutoFit/>
          </a:bodyPr>
          <a:lstStyle/>
          <a:p>
            <a:r>
              <a:rPr lang="en-US" sz="3200" dirty="0"/>
              <a:t>Richness: 4-18 ; Abundance: 22-1892</a:t>
            </a:r>
          </a:p>
        </p:txBody>
      </p:sp>
      <p:sp>
        <p:nvSpPr>
          <p:cNvPr id="50" name="TextBox 49">
            <a:extLst>
              <a:ext uri="{FF2B5EF4-FFF2-40B4-BE49-F238E27FC236}">
                <a16:creationId xmlns:a16="http://schemas.microsoft.com/office/drawing/2014/main" id="{09191296-E553-45C8-AA14-18B60553907F}"/>
              </a:ext>
            </a:extLst>
          </p:cNvPr>
          <p:cNvSpPr txBox="1"/>
          <p:nvPr/>
        </p:nvSpPr>
        <p:spPr>
          <a:xfrm>
            <a:off x="33954340" y="24719155"/>
            <a:ext cx="8512628" cy="584775"/>
          </a:xfrm>
          <a:prstGeom prst="rect">
            <a:avLst/>
          </a:prstGeom>
          <a:noFill/>
        </p:spPr>
        <p:txBody>
          <a:bodyPr wrap="square" rtlCol="0">
            <a:spAutoFit/>
          </a:bodyPr>
          <a:lstStyle/>
          <a:p>
            <a:r>
              <a:rPr lang="en-US" sz="3200" dirty="0"/>
              <a:t>Richness: 5-7; Abundance: 19-42 </a:t>
            </a:r>
          </a:p>
        </p:txBody>
      </p:sp>
    </p:spTree>
    <p:extLst>
      <p:ext uri="{BB962C8B-B14F-4D97-AF65-F5344CB8AC3E}">
        <p14:creationId xmlns:p14="http://schemas.microsoft.com/office/powerpoint/2010/main" val="275047950"/>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1750</TotalTime>
  <Words>699</Words>
  <Application>Microsoft Office PowerPoint</Application>
  <PresentationFormat>Custom</PresentationFormat>
  <Paragraphs>38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circular-book</vt:lpstr>
      <vt:lpstr>Corbel</vt:lpstr>
      <vt:lpstr>Basis</vt:lpstr>
      <vt:lpstr>PowerPoint Presentation</vt:lpstr>
    </vt:vector>
  </TitlesOfParts>
  <Company>KCTCS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Melony Stambaugh</dc:creator>
  <cp:lastModifiedBy>Katie Cody</cp:lastModifiedBy>
  <cp:revision>48</cp:revision>
  <dcterms:created xsi:type="dcterms:W3CDTF">2020-08-13T18:47:04Z</dcterms:created>
  <dcterms:modified xsi:type="dcterms:W3CDTF">2021-11-03T16:26:31Z</dcterms:modified>
</cp:coreProperties>
</file>