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57" r:id="rId5"/>
    <p:sldId id="258" r:id="rId6"/>
    <p:sldId id="259" r:id="rId7"/>
    <p:sldId id="260" r:id="rId8"/>
    <p:sldId id="261" r:id="rId9"/>
    <p:sldId id="262" r:id="rId10"/>
    <p:sldId id="265" r:id="rId11"/>
    <p:sldId id="263" r:id="rId12"/>
  </p:sldIdLst>
  <p:sldSz cx="42062400" cy="32918400"/>
  <p:notesSz cx="7010400" cy="9296400"/>
  <p:defaultTextStyle>
    <a:defPPr>
      <a:defRPr lang="en-US"/>
    </a:defPPr>
    <a:lvl1pPr marL="0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1pPr>
    <a:lvl2pPr marL="2403546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2pPr>
    <a:lvl3pPr marL="4807092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3pPr>
    <a:lvl4pPr marL="7210638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4pPr>
    <a:lvl5pPr marL="9614184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5pPr>
    <a:lvl6pPr marL="12017731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6pPr>
    <a:lvl7pPr marL="14421277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7pPr>
    <a:lvl8pPr marL="16824823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8pPr>
    <a:lvl9pPr marL="19228369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2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5E21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9" autoAdjust="0"/>
    <p:restoredTop sz="90085" autoAdjust="0"/>
  </p:normalViewPr>
  <p:slideViewPr>
    <p:cSldViewPr>
      <p:cViewPr varScale="1">
        <p:scale>
          <a:sx n="19" d="100"/>
          <a:sy n="19" d="100"/>
        </p:scale>
        <p:origin x="66" y="276"/>
      </p:cViewPr>
      <p:guideLst>
        <p:guide orient="horz" pos="10368"/>
        <p:guide pos="132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58" tIns="46579" rIns="93158" bIns="4657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58" tIns="46579" rIns="93158" bIns="46579" rtlCol="0"/>
          <a:lstStyle>
            <a:lvl1pPr algn="r">
              <a:defRPr sz="1300"/>
            </a:lvl1pPr>
          </a:lstStyle>
          <a:p>
            <a:fld id="{7B40D4C6-5248-4286-8AB6-D0ADA841D047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77938" y="698500"/>
            <a:ext cx="44545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8" tIns="46579" rIns="93158" bIns="465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58" tIns="46579" rIns="93158" bIns="4657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58" tIns="46579" rIns="93158" bIns="4657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3158" tIns="46579" rIns="93158" bIns="46579" rtlCol="0" anchor="b"/>
          <a:lstStyle>
            <a:lvl1pPr algn="r">
              <a:defRPr sz="1300"/>
            </a:lvl1pPr>
          </a:lstStyle>
          <a:p>
            <a:fld id="{0DD33AAF-1581-4351-96F9-4DB4F5770A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67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807092" rtl="0" eaLnBrk="1" latinLnBrk="0" hangingPunct="1">
      <a:defRPr sz="6300" kern="1200">
        <a:solidFill>
          <a:schemeClr val="tx1"/>
        </a:solidFill>
        <a:latin typeface="+mn-lt"/>
        <a:ea typeface="+mn-ea"/>
        <a:cs typeface="+mn-cs"/>
      </a:defRPr>
    </a:lvl1pPr>
    <a:lvl2pPr marL="2403546" algn="l" defTabSz="4807092" rtl="0" eaLnBrk="1" latinLnBrk="0" hangingPunct="1">
      <a:defRPr sz="6300" kern="1200">
        <a:solidFill>
          <a:schemeClr val="tx1"/>
        </a:solidFill>
        <a:latin typeface="+mn-lt"/>
        <a:ea typeface="+mn-ea"/>
        <a:cs typeface="+mn-cs"/>
      </a:defRPr>
    </a:lvl2pPr>
    <a:lvl3pPr marL="4807092" algn="l" defTabSz="4807092" rtl="0" eaLnBrk="1" latinLnBrk="0" hangingPunct="1">
      <a:defRPr sz="6300" kern="1200">
        <a:solidFill>
          <a:schemeClr val="tx1"/>
        </a:solidFill>
        <a:latin typeface="+mn-lt"/>
        <a:ea typeface="+mn-ea"/>
        <a:cs typeface="+mn-cs"/>
      </a:defRPr>
    </a:lvl3pPr>
    <a:lvl4pPr marL="7210638" algn="l" defTabSz="4807092" rtl="0" eaLnBrk="1" latinLnBrk="0" hangingPunct="1">
      <a:defRPr sz="6300" kern="1200">
        <a:solidFill>
          <a:schemeClr val="tx1"/>
        </a:solidFill>
        <a:latin typeface="+mn-lt"/>
        <a:ea typeface="+mn-ea"/>
        <a:cs typeface="+mn-cs"/>
      </a:defRPr>
    </a:lvl4pPr>
    <a:lvl5pPr marL="9614184" algn="l" defTabSz="4807092" rtl="0" eaLnBrk="1" latinLnBrk="0" hangingPunct="1">
      <a:defRPr sz="6300" kern="1200">
        <a:solidFill>
          <a:schemeClr val="tx1"/>
        </a:solidFill>
        <a:latin typeface="+mn-lt"/>
        <a:ea typeface="+mn-ea"/>
        <a:cs typeface="+mn-cs"/>
      </a:defRPr>
    </a:lvl5pPr>
    <a:lvl6pPr marL="12017731" algn="l" defTabSz="4807092" rtl="0" eaLnBrk="1" latinLnBrk="0" hangingPunct="1">
      <a:defRPr sz="6300" kern="1200">
        <a:solidFill>
          <a:schemeClr val="tx1"/>
        </a:solidFill>
        <a:latin typeface="+mn-lt"/>
        <a:ea typeface="+mn-ea"/>
        <a:cs typeface="+mn-cs"/>
      </a:defRPr>
    </a:lvl6pPr>
    <a:lvl7pPr marL="14421277" algn="l" defTabSz="4807092" rtl="0" eaLnBrk="1" latinLnBrk="0" hangingPunct="1">
      <a:defRPr sz="6300" kern="1200">
        <a:solidFill>
          <a:schemeClr val="tx1"/>
        </a:solidFill>
        <a:latin typeface="+mn-lt"/>
        <a:ea typeface="+mn-ea"/>
        <a:cs typeface="+mn-cs"/>
      </a:defRPr>
    </a:lvl7pPr>
    <a:lvl8pPr marL="16824823" algn="l" defTabSz="4807092" rtl="0" eaLnBrk="1" latinLnBrk="0" hangingPunct="1">
      <a:defRPr sz="6300" kern="1200">
        <a:solidFill>
          <a:schemeClr val="tx1"/>
        </a:solidFill>
        <a:latin typeface="+mn-lt"/>
        <a:ea typeface="+mn-ea"/>
        <a:cs typeface="+mn-cs"/>
      </a:defRPr>
    </a:lvl8pPr>
    <a:lvl9pPr marL="19228369" algn="l" defTabSz="4807092" rtl="0" eaLnBrk="1" latinLnBrk="0" hangingPunct="1">
      <a:defRPr sz="6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77938" y="698500"/>
            <a:ext cx="4454525" cy="3486150"/>
          </a:xfrm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803E1A-A670-4386-AB19-18DD7C80B534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817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77938" y="698500"/>
            <a:ext cx="4454525" cy="3486150"/>
          </a:xfrm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803E1A-A670-4386-AB19-18DD7C80B534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244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77938" y="698500"/>
            <a:ext cx="4454525" cy="3486150"/>
          </a:xfrm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803E1A-A670-4386-AB19-18DD7C80B534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426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77938" y="698500"/>
            <a:ext cx="4454525" cy="3486150"/>
          </a:xfrm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803E1A-A670-4386-AB19-18DD7C80B534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504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77938" y="698500"/>
            <a:ext cx="4454525" cy="3486150"/>
          </a:xfrm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803E1A-A670-4386-AB19-18DD7C80B534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974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77938" y="698500"/>
            <a:ext cx="4454525" cy="3486150"/>
          </a:xfrm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803E1A-A670-4386-AB19-18DD7C80B534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840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77938" y="698500"/>
            <a:ext cx="4454525" cy="3486150"/>
          </a:xfrm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803E1A-A670-4386-AB19-18DD7C80B534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0616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77938" y="698500"/>
            <a:ext cx="4454525" cy="3486150"/>
          </a:xfrm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803E1A-A670-4386-AB19-18DD7C80B534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871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54420" y="10226676"/>
            <a:ext cx="35753562" cy="7054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8840" y="18653127"/>
            <a:ext cx="29444723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9" indent="0" algn="ctr">
              <a:buNone/>
              <a:defRPr/>
            </a:lvl2pPr>
            <a:lvl3pPr marL="914417" indent="0" algn="ctr">
              <a:buNone/>
              <a:defRPr/>
            </a:lvl3pPr>
            <a:lvl4pPr marL="1371625" indent="0" algn="ctr">
              <a:buNone/>
              <a:defRPr/>
            </a:lvl4pPr>
            <a:lvl5pPr marL="1828833" indent="0" algn="ctr">
              <a:buNone/>
              <a:defRPr/>
            </a:lvl5pPr>
            <a:lvl6pPr marL="2286042" indent="0" algn="ctr">
              <a:buNone/>
              <a:defRPr/>
            </a:lvl6pPr>
            <a:lvl7pPr marL="2743251" indent="0" algn="ctr">
              <a:buNone/>
              <a:defRPr/>
            </a:lvl7pPr>
            <a:lvl8pPr marL="3200458" indent="0" algn="ctr">
              <a:buNone/>
              <a:defRPr/>
            </a:lvl8pPr>
            <a:lvl9pPr marL="365766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4473B-E0AD-4E38-B0DF-61B863CC71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930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D3476-9347-4DAA-9173-51FE4B3220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701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970243" y="2925768"/>
            <a:ext cx="8937738" cy="263350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54421" y="2925768"/>
            <a:ext cx="26690638" cy="263350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0C1D3-7E5E-4297-B5B1-76D0196CCE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595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14EFD-C8FE-4F77-9668-7C9D7C204D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506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2639" y="21153443"/>
            <a:ext cx="35753562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2639" y="13952538"/>
            <a:ext cx="35753562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9" indent="0">
              <a:buNone/>
              <a:defRPr sz="1800"/>
            </a:lvl2pPr>
            <a:lvl3pPr marL="914417" indent="0">
              <a:buNone/>
              <a:defRPr sz="1600"/>
            </a:lvl3pPr>
            <a:lvl4pPr marL="1371625" indent="0">
              <a:buNone/>
              <a:defRPr sz="1400"/>
            </a:lvl4pPr>
            <a:lvl5pPr marL="1828833" indent="0">
              <a:buNone/>
              <a:defRPr sz="1400"/>
            </a:lvl5pPr>
            <a:lvl6pPr marL="2286042" indent="0">
              <a:buNone/>
              <a:defRPr sz="1400"/>
            </a:lvl6pPr>
            <a:lvl7pPr marL="2743251" indent="0">
              <a:buNone/>
              <a:defRPr sz="1400"/>
            </a:lvl7pPr>
            <a:lvl8pPr marL="3200458" indent="0">
              <a:buNone/>
              <a:defRPr sz="1400"/>
            </a:lvl8pPr>
            <a:lvl9pPr marL="3657667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DD6EC-3A6F-4BF1-A7A1-3BFDDBF5264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176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54424" y="9509130"/>
            <a:ext cx="17814188" cy="1975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93797" y="9509130"/>
            <a:ext cx="17814189" cy="1975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B6286-AE8B-4715-A28B-A47844F489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062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382" y="1317625"/>
            <a:ext cx="37855638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382" y="7369180"/>
            <a:ext cx="18584863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9" indent="0">
              <a:buNone/>
              <a:defRPr sz="2000" b="1"/>
            </a:lvl2pPr>
            <a:lvl3pPr marL="914417" indent="0">
              <a:buNone/>
              <a:defRPr sz="1800" b="1"/>
            </a:lvl3pPr>
            <a:lvl4pPr marL="1371625" indent="0">
              <a:buNone/>
              <a:defRPr sz="1600" b="1"/>
            </a:lvl4pPr>
            <a:lvl5pPr marL="1828833" indent="0">
              <a:buNone/>
              <a:defRPr sz="1600" b="1"/>
            </a:lvl5pPr>
            <a:lvl6pPr marL="2286042" indent="0">
              <a:buNone/>
              <a:defRPr sz="1600" b="1"/>
            </a:lvl6pPr>
            <a:lvl7pPr marL="2743251" indent="0">
              <a:buNone/>
              <a:defRPr sz="1600" b="1"/>
            </a:lvl7pPr>
            <a:lvl8pPr marL="3200458" indent="0">
              <a:buNone/>
              <a:defRPr sz="1600" b="1"/>
            </a:lvl8pPr>
            <a:lvl9pPr marL="365766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3382" y="10439405"/>
            <a:ext cx="18584863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367637" y="7369180"/>
            <a:ext cx="18591384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9" indent="0">
              <a:buNone/>
              <a:defRPr sz="2000" b="1"/>
            </a:lvl2pPr>
            <a:lvl3pPr marL="914417" indent="0">
              <a:buNone/>
              <a:defRPr sz="1800" b="1"/>
            </a:lvl3pPr>
            <a:lvl4pPr marL="1371625" indent="0">
              <a:buNone/>
              <a:defRPr sz="1600" b="1"/>
            </a:lvl4pPr>
            <a:lvl5pPr marL="1828833" indent="0">
              <a:buNone/>
              <a:defRPr sz="1600" b="1"/>
            </a:lvl5pPr>
            <a:lvl6pPr marL="2286042" indent="0">
              <a:buNone/>
              <a:defRPr sz="1600" b="1"/>
            </a:lvl6pPr>
            <a:lvl7pPr marL="2743251" indent="0">
              <a:buNone/>
              <a:defRPr sz="1600" b="1"/>
            </a:lvl7pPr>
            <a:lvl8pPr marL="3200458" indent="0">
              <a:buNone/>
              <a:defRPr sz="1600" b="1"/>
            </a:lvl8pPr>
            <a:lvl9pPr marL="365766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367637" y="10439405"/>
            <a:ext cx="18591384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1F127-6AEB-4ADA-99D1-25F8274A50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816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BF3CE-1B10-41A4-BD5F-D8D62A3F079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778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32C48-76EC-423F-9678-AEDFA01D4D5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861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381" y="1311276"/>
            <a:ext cx="13838238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44971" y="1311276"/>
            <a:ext cx="23514050" cy="28093988"/>
          </a:xfrm>
        </p:spPr>
        <p:txBody>
          <a:bodyPr/>
          <a:lstStyle>
            <a:lvl1pPr>
              <a:defRPr sz="320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3381" y="6888163"/>
            <a:ext cx="13838238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9" indent="0">
              <a:buNone/>
              <a:defRPr sz="1200"/>
            </a:lvl2pPr>
            <a:lvl3pPr marL="914417" indent="0">
              <a:buNone/>
              <a:defRPr sz="1000"/>
            </a:lvl3pPr>
            <a:lvl4pPr marL="1371625" indent="0">
              <a:buNone/>
              <a:defRPr sz="900"/>
            </a:lvl4pPr>
            <a:lvl5pPr marL="1828833" indent="0">
              <a:buNone/>
              <a:defRPr sz="900"/>
            </a:lvl5pPr>
            <a:lvl6pPr marL="2286042" indent="0">
              <a:buNone/>
              <a:defRPr sz="900"/>
            </a:lvl6pPr>
            <a:lvl7pPr marL="2743251" indent="0">
              <a:buNone/>
              <a:defRPr sz="900"/>
            </a:lvl7pPr>
            <a:lvl8pPr marL="3200458" indent="0">
              <a:buNone/>
              <a:defRPr sz="900"/>
            </a:lvl8pPr>
            <a:lvl9pPr marL="365766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897B5-E18E-418A-A8DF-F5032EF1D3E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487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4002" y="23042566"/>
            <a:ext cx="25237962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244002" y="2941643"/>
            <a:ext cx="25237962" cy="19750087"/>
          </a:xfrm>
        </p:spPr>
        <p:txBody>
          <a:bodyPr/>
          <a:lstStyle>
            <a:lvl1pPr marL="0" indent="0">
              <a:buNone/>
              <a:defRPr sz="3201"/>
            </a:lvl1pPr>
            <a:lvl2pPr marL="457209" indent="0">
              <a:buNone/>
              <a:defRPr sz="2800"/>
            </a:lvl2pPr>
            <a:lvl3pPr marL="914417" indent="0">
              <a:buNone/>
              <a:defRPr sz="2400"/>
            </a:lvl3pPr>
            <a:lvl4pPr marL="1371625" indent="0">
              <a:buNone/>
              <a:defRPr sz="2000"/>
            </a:lvl4pPr>
            <a:lvl5pPr marL="1828833" indent="0">
              <a:buNone/>
              <a:defRPr sz="2000"/>
            </a:lvl5pPr>
            <a:lvl6pPr marL="2286042" indent="0">
              <a:buNone/>
              <a:defRPr sz="2000"/>
            </a:lvl6pPr>
            <a:lvl7pPr marL="2743251" indent="0">
              <a:buNone/>
              <a:defRPr sz="2000"/>
            </a:lvl7pPr>
            <a:lvl8pPr marL="3200458" indent="0">
              <a:buNone/>
              <a:defRPr sz="2000"/>
            </a:lvl8pPr>
            <a:lvl9pPr marL="3657667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44002" y="25763543"/>
            <a:ext cx="25237962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9" indent="0">
              <a:buNone/>
              <a:defRPr sz="1200"/>
            </a:lvl2pPr>
            <a:lvl3pPr marL="914417" indent="0">
              <a:buNone/>
              <a:defRPr sz="1000"/>
            </a:lvl3pPr>
            <a:lvl4pPr marL="1371625" indent="0">
              <a:buNone/>
              <a:defRPr sz="900"/>
            </a:lvl4pPr>
            <a:lvl5pPr marL="1828833" indent="0">
              <a:buNone/>
              <a:defRPr sz="900"/>
            </a:lvl5pPr>
            <a:lvl6pPr marL="2286042" indent="0">
              <a:buNone/>
              <a:defRPr sz="900"/>
            </a:lvl6pPr>
            <a:lvl7pPr marL="2743251" indent="0">
              <a:buNone/>
              <a:defRPr sz="900"/>
            </a:lvl7pPr>
            <a:lvl8pPr marL="3200458" indent="0">
              <a:buNone/>
              <a:defRPr sz="900"/>
            </a:lvl8pPr>
            <a:lvl9pPr marL="365766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17F58-5946-4AA8-85BA-9EBDCF8EF5E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514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54420" y="2925763"/>
            <a:ext cx="35753562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80709" tIns="240355" rIns="480709" bIns="24035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54420" y="9509130"/>
            <a:ext cx="35753562" cy="1975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80709" tIns="240355" rIns="480709" bIns="2403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154420" y="29992641"/>
            <a:ext cx="87630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0709" tIns="240355" rIns="480709" bIns="24035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7400"/>
            </a:lvl1pPr>
          </a:lstStyle>
          <a:p>
            <a:pPr defTabSz="914417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372887" y="29992641"/>
            <a:ext cx="13317935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0709" tIns="240355" rIns="480709" bIns="240355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7400"/>
            </a:lvl1pPr>
          </a:lstStyle>
          <a:p>
            <a:pPr defTabSz="914417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146285" y="29992641"/>
            <a:ext cx="8761696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0709" tIns="240355" rIns="480709" bIns="24035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7400"/>
            </a:lvl1pPr>
          </a:lstStyle>
          <a:p>
            <a:pPr defTabSz="914417" fontAlgn="base">
              <a:spcBef>
                <a:spcPct val="0"/>
              </a:spcBef>
              <a:spcAft>
                <a:spcPct val="0"/>
              </a:spcAft>
              <a:defRPr/>
            </a:pPr>
            <a:fld id="{F4CB54ED-E96E-49D7-8EB8-083C855258E8}" type="slidenum">
              <a:rPr lang="en-US" smtClean="0">
                <a:solidFill>
                  <a:srgbClr val="000000"/>
                </a:solidFill>
              </a:rPr>
              <a:pPr defTabSz="914417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259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807038" rtl="0" eaLnBrk="0" fontAlgn="base" hangingPunct="0">
        <a:spcBef>
          <a:spcPct val="0"/>
        </a:spcBef>
        <a:spcAft>
          <a:spcPct val="0"/>
        </a:spcAft>
        <a:defRPr sz="23101">
          <a:solidFill>
            <a:schemeClr val="tx2"/>
          </a:solidFill>
          <a:latin typeface="+mj-lt"/>
          <a:ea typeface="+mj-ea"/>
          <a:cs typeface="+mj-cs"/>
        </a:defRPr>
      </a:lvl1pPr>
      <a:lvl2pPr algn="ctr" defTabSz="4807038" rtl="0" eaLnBrk="0" fontAlgn="base" hangingPunct="0">
        <a:spcBef>
          <a:spcPct val="0"/>
        </a:spcBef>
        <a:spcAft>
          <a:spcPct val="0"/>
        </a:spcAft>
        <a:defRPr sz="23101">
          <a:solidFill>
            <a:schemeClr val="tx2"/>
          </a:solidFill>
          <a:latin typeface="Times New Roman" pitchFamily="18" charset="0"/>
        </a:defRPr>
      </a:lvl2pPr>
      <a:lvl3pPr algn="ctr" defTabSz="4807038" rtl="0" eaLnBrk="0" fontAlgn="base" hangingPunct="0">
        <a:spcBef>
          <a:spcPct val="0"/>
        </a:spcBef>
        <a:spcAft>
          <a:spcPct val="0"/>
        </a:spcAft>
        <a:defRPr sz="23101">
          <a:solidFill>
            <a:schemeClr val="tx2"/>
          </a:solidFill>
          <a:latin typeface="Times New Roman" pitchFamily="18" charset="0"/>
        </a:defRPr>
      </a:lvl3pPr>
      <a:lvl4pPr algn="ctr" defTabSz="4807038" rtl="0" eaLnBrk="0" fontAlgn="base" hangingPunct="0">
        <a:spcBef>
          <a:spcPct val="0"/>
        </a:spcBef>
        <a:spcAft>
          <a:spcPct val="0"/>
        </a:spcAft>
        <a:defRPr sz="23101">
          <a:solidFill>
            <a:schemeClr val="tx2"/>
          </a:solidFill>
          <a:latin typeface="Times New Roman" pitchFamily="18" charset="0"/>
        </a:defRPr>
      </a:lvl4pPr>
      <a:lvl5pPr algn="ctr" defTabSz="4807038" rtl="0" eaLnBrk="0" fontAlgn="base" hangingPunct="0">
        <a:spcBef>
          <a:spcPct val="0"/>
        </a:spcBef>
        <a:spcAft>
          <a:spcPct val="0"/>
        </a:spcAft>
        <a:defRPr sz="23101">
          <a:solidFill>
            <a:schemeClr val="tx2"/>
          </a:solidFill>
          <a:latin typeface="Times New Roman" pitchFamily="18" charset="0"/>
        </a:defRPr>
      </a:lvl5pPr>
      <a:lvl6pPr marL="457209" algn="ctr" defTabSz="4807038" rtl="0" eaLnBrk="0" fontAlgn="base" hangingPunct="0">
        <a:spcBef>
          <a:spcPct val="0"/>
        </a:spcBef>
        <a:spcAft>
          <a:spcPct val="0"/>
        </a:spcAft>
        <a:defRPr sz="23101">
          <a:solidFill>
            <a:schemeClr val="tx2"/>
          </a:solidFill>
          <a:latin typeface="Times New Roman" pitchFamily="18" charset="0"/>
        </a:defRPr>
      </a:lvl6pPr>
      <a:lvl7pPr marL="914417" algn="ctr" defTabSz="4807038" rtl="0" eaLnBrk="0" fontAlgn="base" hangingPunct="0">
        <a:spcBef>
          <a:spcPct val="0"/>
        </a:spcBef>
        <a:spcAft>
          <a:spcPct val="0"/>
        </a:spcAft>
        <a:defRPr sz="23101">
          <a:solidFill>
            <a:schemeClr val="tx2"/>
          </a:solidFill>
          <a:latin typeface="Times New Roman" pitchFamily="18" charset="0"/>
        </a:defRPr>
      </a:lvl7pPr>
      <a:lvl8pPr marL="1371625" algn="ctr" defTabSz="4807038" rtl="0" eaLnBrk="0" fontAlgn="base" hangingPunct="0">
        <a:spcBef>
          <a:spcPct val="0"/>
        </a:spcBef>
        <a:spcAft>
          <a:spcPct val="0"/>
        </a:spcAft>
        <a:defRPr sz="23101">
          <a:solidFill>
            <a:schemeClr val="tx2"/>
          </a:solidFill>
          <a:latin typeface="Times New Roman" pitchFamily="18" charset="0"/>
        </a:defRPr>
      </a:lvl8pPr>
      <a:lvl9pPr marL="1828833" algn="ctr" defTabSz="4807038" rtl="0" eaLnBrk="0" fontAlgn="base" hangingPunct="0">
        <a:spcBef>
          <a:spcPct val="0"/>
        </a:spcBef>
        <a:spcAft>
          <a:spcPct val="0"/>
        </a:spcAft>
        <a:defRPr sz="23101">
          <a:solidFill>
            <a:schemeClr val="tx2"/>
          </a:solidFill>
          <a:latin typeface="Times New Roman" pitchFamily="18" charset="0"/>
        </a:defRPr>
      </a:lvl9pPr>
    </p:titleStyle>
    <p:bodyStyle>
      <a:lvl1pPr marL="1803433" indent="-1803433" algn="l" defTabSz="4807038" rtl="0" eaLnBrk="0" fontAlgn="base" hangingPunct="0">
        <a:spcBef>
          <a:spcPct val="20000"/>
        </a:spcBef>
        <a:spcAft>
          <a:spcPct val="0"/>
        </a:spcAft>
        <a:buChar char="•"/>
        <a:defRPr sz="16800">
          <a:solidFill>
            <a:schemeClr val="tx1"/>
          </a:solidFill>
          <a:latin typeface="+mn-lt"/>
          <a:ea typeface="+mn-ea"/>
          <a:cs typeface="+mn-cs"/>
        </a:defRPr>
      </a:lvl1pPr>
      <a:lvl2pPr marL="3905321" indent="-1501802" algn="l" defTabSz="4807038" rtl="0" eaLnBrk="0" fontAlgn="base" hangingPunct="0">
        <a:spcBef>
          <a:spcPct val="20000"/>
        </a:spcBef>
        <a:spcAft>
          <a:spcPct val="0"/>
        </a:spcAft>
        <a:buChar char="–"/>
        <a:defRPr sz="14700">
          <a:solidFill>
            <a:schemeClr val="tx1"/>
          </a:solidFill>
          <a:latin typeface="+mn-lt"/>
        </a:defRPr>
      </a:lvl2pPr>
      <a:lvl3pPr marL="6008797" indent="-1201760" algn="l" defTabSz="4807038" rtl="0" eaLnBrk="0" fontAlgn="base" hangingPunct="0">
        <a:spcBef>
          <a:spcPct val="20000"/>
        </a:spcBef>
        <a:spcAft>
          <a:spcPct val="0"/>
        </a:spcAft>
        <a:buChar char="•"/>
        <a:defRPr sz="12601">
          <a:solidFill>
            <a:schemeClr val="tx1"/>
          </a:solidFill>
          <a:latin typeface="+mn-lt"/>
        </a:defRPr>
      </a:lvl3pPr>
      <a:lvl4pPr marL="8412317" indent="-1201760" algn="l" defTabSz="4807038" rtl="0" eaLnBrk="0" fontAlgn="base" hangingPunct="0">
        <a:spcBef>
          <a:spcPct val="20000"/>
        </a:spcBef>
        <a:spcAft>
          <a:spcPct val="0"/>
        </a:spcAft>
        <a:buChar char="–"/>
        <a:defRPr sz="10500">
          <a:solidFill>
            <a:schemeClr val="tx1"/>
          </a:solidFill>
          <a:latin typeface="+mn-lt"/>
        </a:defRPr>
      </a:lvl4pPr>
      <a:lvl5pPr marL="10815836" indent="-1201760" algn="l" defTabSz="4807038" rtl="0" eaLnBrk="0" fontAlgn="base" hangingPunct="0">
        <a:spcBef>
          <a:spcPct val="20000"/>
        </a:spcBef>
        <a:spcAft>
          <a:spcPct val="0"/>
        </a:spcAft>
        <a:buChar char="»"/>
        <a:defRPr sz="10500">
          <a:solidFill>
            <a:schemeClr val="tx1"/>
          </a:solidFill>
          <a:latin typeface="+mn-lt"/>
        </a:defRPr>
      </a:lvl5pPr>
      <a:lvl6pPr marL="11273043" indent="-1201760" algn="l" defTabSz="4807038" rtl="0" eaLnBrk="0" fontAlgn="base" hangingPunct="0">
        <a:spcBef>
          <a:spcPct val="20000"/>
        </a:spcBef>
        <a:spcAft>
          <a:spcPct val="0"/>
        </a:spcAft>
        <a:buChar char="»"/>
        <a:defRPr sz="10500">
          <a:solidFill>
            <a:schemeClr val="tx1"/>
          </a:solidFill>
          <a:latin typeface="+mn-lt"/>
        </a:defRPr>
      </a:lvl6pPr>
      <a:lvl7pPr marL="11730252" indent="-1201760" algn="l" defTabSz="4807038" rtl="0" eaLnBrk="0" fontAlgn="base" hangingPunct="0">
        <a:spcBef>
          <a:spcPct val="20000"/>
        </a:spcBef>
        <a:spcAft>
          <a:spcPct val="0"/>
        </a:spcAft>
        <a:buChar char="»"/>
        <a:defRPr sz="10500">
          <a:solidFill>
            <a:schemeClr val="tx1"/>
          </a:solidFill>
          <a:latin typeface="+mn-lt"/>
        </a:defRPr>
      </a:lvl7pPr>
      <a:lvl8pPr marL="12187461" indent="-1201760" algn="l" defTabSz="4807038" rtl="0" eaLnBrk="0" fontAlgn="base" hangingPunct="0">
        <a:spcBef>
          <a:spcPct val="20000"/>
        </a:spcBef>
        <a:spcAft>
          <a:spcPct val="0"/>
        </a:spcAft>
        <a:buChar char="»"/>
        <a:defRPr sz="10500">
          <a:solidFill>
            <a:schemeClr val="tx1"/>
          </a:solidFill>
          <a:latin typeface="+mn-lt"/>
        </a:defRPr>
      </a:lvl8pPr>
      <a:lvl9pPr marL="12644669" indent="-1201760" algn="l" defTabSz="4807038" rtl="0" eaLnBrk="0" fontAlgn="base" hangingPunct="0">
        <a:spcBef>
          <a:spcPct val="20000"/>
        </a:spcBef>
        <a:spcAft>
          <a:spcPct val="0"/>
        </a:spcAft>
        <a:buChar char="»"/>
        <a:defRPr sz="10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7" algn="l" defTabSz="9144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5" algn="l" defTabSz="9144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3" algn="l" defTabSz="9144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2" algn="l" defTabSz="9144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1" algn="l" defTabSz="9144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8" algn="l" defTabSz="9144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7" algn="l" defTabSz="9144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.jpeg"/><Relationship Id="rId2" Type="http://schemas.openxmlformats.org/officeDocument/2006/relationships/tags" Target="../tags/tag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png"/><Relationship Id="rId2" Type="http://schemas.openxmlformats.org/officeDocument/2006/relationships/tags" Target="../tags/tag4.xm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.png"/><Relationship Id="rId2" Type="http://schemas.openxmlformats.org/officeDocument/2006/relationships/tags" Target="../tags/tag5.xml"/><Relationship Id="rId1" Type="http://schemas.openxmlformats.org/officeDocument/2006/relationships/themeOverride" Target="../theme/themeOverride5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.xml"/><Relationship Id="rId1" Type="http://schemas.openxmlformats.org/officeDocument/2006/relationships/themeOverride" Target="../theme/themeOverride6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7.xml"/><Relationship Id="rId1" Type="http://schemas.openxmlformats.org/officeDocument/2006/relationships/themeOverride" Target="../theme/themeOverride7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.xml"/><Relationship Id="rId1" Type="http://schemas.openxmlformats.org/officeDocument/2006/relationships/themeOverride" Target="../theme/themeOverride8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tint val="0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tint val="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4">
            <a:extLst>
              <a:ext uri="{FF2B5EF4-FFF2-40B4-BE49-F238E27FC236}">
                <a16:creationId xmlns:a16="http://schemas.microsoft.com/office/drawing/2014/main" id="{56BB7624-98A8-4BD3-9B94-63273A7DA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21818" y="13925781"/>
            <a:ext cx="14004487" cy="17397837"/>
          </a:xfrm>
          <a:prstGeom prst="roundRect">
            <a:avLst/>
          </a:prstGeom>
          <a:noFill/>
          <a:ln w="12700">
            <a:solidFill>
              <a:srgbClr val="5E213B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9" indent="-457209" algn="ctr" defTabSz="91441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5000" dirty="0"/>
          </a:p>
        </p:txBody>
      </p:sp>
      <p:sp>
        <p:nvSpPr>
          <p:cNvPr id="23" name="Text Box 4">
            <a:extLst>
              <a:ext uri="{FF2B5EF4-FFF2-40B4-BE49-F238E27FC236}">
                <a16:creationId xmlns:a16="http://schemas.microsoft.com/office/drawing/2014/main" id="{D0BF2A17-B02A-497C-A8EE-3CD45C4F98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46823" y="12680222"/>
            <a:ext cx="14574995" cy="11971052"/>
          </a:xfrm>
          <a:prstGeom prst="roundRect">
            <a:avLst/>
          </a:prstGeom>
          <a:noFill/>
          <a:ln w="12700">
            <a:solidFill>
              <a:srgbClr val="5E213B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9" indent="-457209" algn="ctr" defTabSz="91441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5000" dirty="0"/>
          </a:p>
        </p:txBody>
      </p:sp>
      <p:sp useBgFill="1"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93474" y="715725"/>
            <a:ext cx="41910000" cy="3856056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914417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0" b="1" dirty="0">
                <a:solidFill>
                  <a:srgbClr val="000000"/>
                </a:solidFill>
              </a:rPr>
              <a:t>Human-Dog interactions: Effects on openness and happiness</a:t>
            </a:r>
          </a:p>
          <a:p>
            <a:pPr algn="ctr" defTabSz="914417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800" b="1" dirty="0">
                <a:solidFill>
                  <a:srgbClr val="000000"/>
                </a:solidFill>
              </a:rPr>
              <a:t>Christian Phillips, Benjamin Meadows, Katelynn McClure, Hung-Tao M. Chen</a:t>
            </a:r>
          </a:p>
          <a:p>
            <a:pPr algn="ctr" defTabSz="914417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800" b="1" dirty="0">
                <a:solidFill>
                  <a:srgbClr val="000000"/>
                </a:solidFill>
              </a:rPr>
              <a:t>Department of Psychology, Eastern Kentucky University</a:t>
            </a:r>
          </a:p>
        </p:txBody>
      </p:sp>
      <p:sp>
        <p:nvSpPr>
          <p:cNvPr id="2052" name="AutoShape 6"/>
          <p:cNvSpPr>
            <a:spLocks noChangeArrowheads="1"/>
          </p:cNvSpPr>
          <p:nvPr/>
        </p:nvSpPr>
        <p:spPr bwMode="auto">
          <a:xfrm>
            <a:off x="-152400" y="0"/>
            <a:ext cx="42214800" cy="32918400"/>
          </a:xfrm>
          <a:prstGeom prst="flowChart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053" name="Line 10"/>
          <p:cNvSpPr>
            <a:spLocks noChangeShapeType="1"/>
          </p:cNvSpPr>
          <p:nvPr/>
        </p:nvSpPr>
        <p:spPr bwMode="auto">
          <a:xfrm>
            <a:off x="12039601" y="8001002"/>
            <a:ext cx="0" cy="762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defTabSz="914417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054" name="Line 12"/>
          <p:cNvSpPr>
            <a:spLocks noChangeShapeType="1"/>
          </p:cNvSpPr>
          <p:nvPr/>
        </p:nvSpPr>
        <p:spPr bwMode="auto">
          <a:xfrm>
            <a:off x="12039602" y="8077199"/>
            <a:ext cx="1524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defTabSz="914417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059" name="Line 336"/>
          <p:cNvSpPr>
            <a:spLocks noChangeShapeType="1"/>
          </p:cNvSpPr>
          <p:nvPr/>
        </p:nvSpPr>
        <p:spPr bwMode="auto">
          <a:xfrm>
            <a:off x="685800" y="4800600"/>
            <a:ext cx="40843200" cy="0"/>
          </a:xfrm>
          <a:prstGeom prst="line">
            <a:avLst/>
          </a:prstGeom>
          <a:noFill/>
          <a:ln w="88900">
            <a:solidFill>
              <a:srgbClr val="5E213B"/>
            </a:solidFill>
            <a:round/>
            <a:headEnd/>
            <a:tailEnd/>
          </a:ln>
        </p:spPr>
        <p:txBody>
          <a:bodyPr/>
          <a:lstStyle/>
          <a:p>
            <a:pPr defTabSz="914417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064" name="Rectangle 172"/>
          <p:cNvSpPr>
            <a:spLocks noChangeArrowheads="1"/>
          </p:cNvSpPr>
          <p:nvPr/>
        </p:nvSpPr>
        <p:spPr bwMode="auto">
          <a:xfrm>
            <a:off x="-4571999" y="-23083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065" name="Rectangle 174"/>
          <p:cNvSpPr>
            <a:spLocks noChangeArrowheads="1"/>
          </p:cNvSpPr>
          <p:nvPr/>
        </p:nvSpPr>
        <p:spPr bwMode="auto">
          <a:xfrm>
            <a:off x="-4571999" y="-23083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8" name="Rectangle 394"/>
          <p:cNvSpPr>
            <a:spLocks noChangeArrowheads="1"/>
          </p:cNvSpPr>
          <p:nvPr/>
        </p:nvSpPr>
        <p:spPr bwMode="auto">
          <a:xfrm>
            <a:off x="321934" y="18024865"/>
            <a:ext cx="11984949" cy="15352574"/>
          </a:xfrm>
          <a:prstGeom prst="roundRect">
            <a:avLst/>
          </a:prstGeom>
          <a:noFill/>
          <a:ln w="12700">
            <a:solidFill>
              <a:srgbClr val="5E213B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9" indent="-457209" algn="ctr" defTabSz="91441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66FF"/>
              </a:buClr>
              <a:defRPr/>
            </a:pPr>
            <a:r>
              <a:rPr lang="en-US" sz="7000" b="1" dirty="0">
                <a:solidFill>
                  <a:srgbClr val="000000"/>
                </a:solidFill>
                <a:cs typeface="Arial" pitchFamily="34" charset="0"/>
              </a:rPr>
              <a:t>METHOD</a:t>
            </a:r>
            <a:endParaRPr lang="en-US" sz="3400" dirty="0"/>
          </a:p>
          <a:p>
            <a:endParaRPr lang="en-US" sz="5000" b="1" u="sng" dirty="0"/>
          </a:p>
          <a:p>
            <a:r>
              <a:rPr lang="en-US" sz="5000" b="1" u="sng" dirty="0"/>
              <a:t>Design &amp; Materials</a:t>
            </a:r>
            <a:endParaRPr lang="en-US" sz="5000" b="1" dirty="0"/>
          </a:p>
          <a:p>
            <a:endParaRPr lang="en-US" sz="5000" dirty="0"/>
          </a:p>
          <a:p>
            <a:r>
              <a:rPr lang="en-US" sz="5000" dirty="0"/>
              <a:t>Between groups design with two conditions</a:t>
            </a:r>
          </a:p>
          <a:p>
            <a:pPr marL="914400" indent="-914400">
              <a:buAutoNum type="arabicParenR"/>
            </a:pPr>
            <a:r>
              <a:rPr lang="en-US" sz="5000" dirty="0"/>
              <a:t>Physical interactions with dog</a:t>
            </a:r>
          </a:p>
          <a:p>
            <a:r>
              <a:rPr lang="en-US" sz="5000" dirty="0"/>
              <a:t>2) Watch a video of a human and dog interacting</a:t>
            </a:r>
          </a:p>
          <a:p>
            <a:r>
              <a:rPr lang="en-US" sz="5000" dirty="0"/>
              <a:t>Each group completed a pretest and post test survey to measure baseline and transient emotional state.</a:t>
            </a:r>
          </a:p>
          <a:p>
            <a:r>
              <a:rPr lang="en-US" sz="5000" b="1" u="sng" dirty="0"/>
              <a:t>Procedure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000" dirty="0"/>
              <a:t> Introduction to study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000" dirty="0"/>
              <a:t>Complete pre-test emotion inventory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000" dirty="0"/>
              <a:t> Interaction with dog or watch video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000" dirty="0"/>
              <a:t>Complete post-test emotion inventory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000" dirty="0"/>
              <a:t> Debriefing</a:t>
            </a:r>
          </a:p>
        </p:txBody>
      </p:sp>
      <p:sp>
        <p:nvSpPr>
          <p:cNvPr id="32" name="Text Box 97"/>
          <p:cNvSpPr txBox="1">
            <a:spLocks noChangeArrowheads="1"/>
          </p:cNvSpPr>
          <p:nvPr/>
        </p:nvSpPr>
        <p:spPr bwMode="auto">
          <a:xfrm>
            <a:off x="14175178" y="25085271"/>
            <a:ext cx="12494217" cy="7593568"/>
          </a:xfrm>
          <a:prstGeom prst="roundRect">
            <a:avLst/>
          </a:prstGeom>
          <a:noFill/>
          <a:ln w="12700">
            <a:solidFill>
              <a:srgbClr val="5E213B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9" indent="-457209" algn="ctr" defTabSz="91441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66FF"/>
              </a:buClr>
              <a:defRPr/>
            </a:pPr>
            <a:r>
              <a:rPr lang="en-US" sz="4000" dirty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b="1" dirty="0">
                <a:solidFill>
                  <a:srgbClr val="000000"/>
                </a:solidFill>
              </a:rPr>
              <a:t>REFERENCES</a:t>
            </a:r>
          </a:p>
          <a:p>
            <a:pPr marL="274320" marR="0" indent="-274320" hangingPunct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5E21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Atkinson, R. K., Mayer, R. E., &amp; Merrill, M. M. (2005). Fostering social agency in multimedia learning: Examining the impact of an animated agent’s voice. </a:t>
            </a:r>
            <a:r>
              <a:rPr lang="en-US" sz="2000" i="1" dirty="0">
                <a:solidFill>
                  <a:srgbClr val="5E21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Contemporary Educational Psychology</a:t>
            </a:r>
            <a:r>
              <a:rPr lang="en-US" sz="2000" dirty="0">
                <a:solidFill>
                  <a:srgbClr val="5E21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i="1" dirty="0">
                <a:solidFill>
                  <a:srgbClr val="5E21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</a:t>
            </a:r>
            <a:r>
              <a:rPr lang="en-US" sz="2000" dirty="0">
                <a:solidFill>
                  <a:srgbClr val="5E21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(1), 117–139. https://doi.org/10.1016/j.cedpsych.2004.07.001 </a:t>
            </a:r>
          </a:p>
          <a:p>
            <a:pPr marL="274320" marR="0" indent="-274320" hangingPunct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5E21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Chen, H.-T., &amp; Lorch, R. F., Jr. (2018). Effects of audio headings on learning. </a:t>
            </a:r>
            <a:r>
              <a:rPr lang="en-US" sz="2000" i="1" dirty="0">
                <a:solidFill>
                  <a:srgbClr val="5E21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Journal of Experimental Psychology: Applied</a:t>
            </a:r>
            <a:r>
              <a:rPr lang="en-US" sz="2000" dirty="0">
                <a:solidFill>
                  <a:srgbClr val="5E21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i="1" dirty="0">
                <a:solidFill>
                  <a:srgbClr val="5E21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</a:t>
            </a:r>
            <a:r>
              <a:rPr lang="en-US" sz="2000" dirty="0">
                <a:solidFill>
                  <a:srgbClr val="5E21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(2), 207–221. https://doi.org/10.1037/xap0000143</a:t>
            </a:r>
          </a:p>
          <a:p>
            <a:pPr marL="274320" marR="0" indent="-274320" hangingPunct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5E21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Craig, S. D., &amp; Schroeder, N. L. (2017). Reconsidering the voice effect when learning from a virtual human. </a:t>
            </a:r>
            <a:r>
              <a:rPr lang="en-US" sz="2000" i="1" dirty="0">
                <a:solidFill>
                  <a:srgbClr val="5E21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Computers &amp; Education</a:t>
            </a:r>
            <a:r>
              <a:rPr lang="en-US" sz="2000" dirty="0">
                <a:solidFill>
                  <a:srgbClr val="5E21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i="1" dirty="0">
                <a:solidFill>
                  <a:srgbClr val="5E21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114</a:t>
            </a:r>
            <a:r>
              <a:rPr lang="en-US" sz="2000" dirty="0">
                <a:solidFill>
                  <a:srgbClr val="5E21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193–205. https://doi.org/10.1016/j.compedu.2017 </a:t>
            </a:r>
          </a:p>
          <a:p>
            <a:pPr marL="274320" marR="0" indent="-274320" hangingPunct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5E21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Hart, S. G. (2006). Nasa-Task Load Index (NASA-TLX); 20 Years Later. Proceedings of the Human Factors and Ergonomics Society Annual Meeting, 50(9), 904–908. https://doi.org/10.1177/154193120605000909</a:t>
            </a:r>
          </a:p>
          <a:p>
            <a:pPr marL="274320" marR="0" indent="-274320" hangingPunct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5E21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Lorch, R. F., Jr., Chen, H.-T., &amp; </a:t>
            </a:r>
            <a:r>
              <a:rPr lang="en-US" sz="2000" dirty="0" err="1">
                <a:solidFill>
                  <a:srgbClr val="5E21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Lemarié</a:t>
            </a:r>
            <a:r>
              <a:rPr lang="en-US" sz="2000" dirty="0">
                <a:solidFill>
                  <a:srgbClr val="5E21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J. (2012). Communicating headings and preview sentences in text and speech. </a:t>
            </a:r>
            <a:r>
              <a:rPr lang="en-US" sz="2000" i="1" dirty="0">
                <a:solidFill>
                  <a:srgbClr val="5E21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Journal of Experimental Psychology: Applied</a:t>
            </a:r>
            <a:r>
              <a:rPr lang="en-US" sz="2000" dirty="0">
                <a:solidFill>
                  <a:srgbClr val="5E21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i="1" dirty="0">
                <a:solidFill>
                  <a:srgbClr val="5E21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18</a:t>
            </a:r>
            <a:r>
              <a:rPr lang="en-US" sz="2000" dirty="0">
                <a:solidFill>
                  <a:srgbClr val="5E21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(3), 265–276. https://doi.org/10.1037/a0029547 </a:t>
            </a:r>
          </a:p>
          <a:p>
            <a:pPr marL="274320" marR="0" indent="-274320" hangingPunct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5E21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Mayer, R. E., </a:t>
            </a:r>
            <a:r>
              <a:rPr lang="en-US" sz="2000" dirty="0" err="1">
                <a:solidFill>
                  <a:srgbClr val="5E21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Sobko</a:t>
            </a:r>
            <a:r>
              <a:rPr lang="en-US" sz="2000" dirty="0">
                <a:solidFill>
                  <a:srgbClr val="5E21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K., &amp; </a:t>
            </a:r>
            <a:r>
              <a:rPr lang="en-US" sz="2000" dirty="0" err="1">
                <a:solidFill>
                  <a:srgbClr val="5E21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Mautone</a:t>
            </a:r>
            <a:r>
              <a:rPr lang="en-US" sz="2000" dirty="0">
                <a:solidFill>
                  <a:srgbClr val="5E21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P. D. (2003). Social cues in multimedia learning: Role of speaker’s voice. </a:t>
            </a:r>
            <a:r>
              <a:rPr lang="en-US" sz="2000" i="1" dirty="0">
                <a:solidFill>
                  <a:srgbClr val="5E21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Journal of Educational Psychology</a:t>
            </a:r>
            <a:r>
              <a:rPr lang="en-US" sz="2000" dirty="0">
                <a:solidFill>
                  <a:srgbClr val="5E21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i="1" dirty="0">
                <a:solidFill>
                  <a:srgbClr val="5E21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95</a:t>
            </a:r>
            <a:r>
              <a:rPr lang="en-US" sz="2000" dirty="0">
                <a:solidFill>
                  <a:srgbClr val="5E21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(2), 419–425. https://doi.org/10.1037/0022-0663.95.2.419</a:t>
            </a:r>
          </a:p>
          <a:p>
            <a:pPr marL="274320" marR="0" indent="-274320" hangingPunct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5E21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Mayer, R. E. (2017). Using multimedia for e-learning. </a:t>
            </a:r>
            <a:r>
              <a:rPr lang="en-US" sz="2000" i="1" dirty="0">
                <a:solidFill>
                  <a:srgbClr val="5E21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Journal of Computer Assisted Learning</a:t>
            </a:r>
            <a:r>
              <a:rPr lang="en-US" sz="2000" dirty="0">
                <a:solidFill>
                  <a:srgbClr val="5E21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i="1" dirty="0">
                <a:solidFill>
                  <a:srgbClr val="5E21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33</a:t>
            </a:r>
            <a:r>
              <a:rPr lang="en-US" sz="2000" dirty="0">
                <a:solidFill>
                  <a:srgbClr val="5E21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(5), 403–423. https://doi.org/10.1111/jcal.12197 </a:t>
            </a:r>
          </a:p>
          <a:p>
            <a:pPr marL="274320" marR="0" indent="-274320" hangingPunct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5E21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Salomon, G. (1984). Television is “easy” and print is “tough”: The differential investment of mental effort in learning as a function of perceptions and attributions. </a:t>
            </a:r>
            <a:r>
              <a:rPr lang="en-US" sz="2000" i="1" dirty="0">
                <a:solidFill>
                  <a:srgbClr val="5E21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Journal of Educational Psychology</a:t>
            </a:r>
            <a:r>
              <a:rPr lang="en-US" sz="2000" dirty="0">
                <a:solidFill>
                  <a:srgbClr val="5E21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i="1" dirty="0">
                <a:solidFill>
                  <a:srgbClr val="5E21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76</a:t>
            </a:r>
            <a:r>
              <a:rPr lang="en-US" sz="2000" dirty="0">
                <a:solidFill>
                  <a:srgbClr val="5E21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(4), 647–658. https://doi.org/10.1037/0022-0663.76.4.647 </a:t>
            </a:r>
          </a:p>
          <a:p>
            <a:pPr marL="274320" marR="0" indent="-274320" hangingPunct="0"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solidFill>
                  <a:srgbClr val="5E21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Sweller</a:t>
            </a:r>
            <a:r>
              <a:rPr lang="en-US" sz="2000" dirty="0">
                <a:solidFill>
                  <a:srgbClr val="5E21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J., van </a:t>
            </a:r>
            <a:r>
              <a:rPr lang="en-US" sz="2000" dirty="0" err="1">
                <a:solidFill>
                  <a:srgbClr val="5E21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Merriënboer</a:t>
            </a:r>
            <a:r>
              <a:rPr lang="en-US" sz="2000" dirty="0">
                <a:solidFill>
                  <a:srgbClr val="5E21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J.J.G. &amp; </a:t>
            </a:r>
            <a:r>
              <a:rPr lang="en-US" sz="2000" dirty="0" err="1">
                <a:solidFill>
                  <a:srgbClr val="5E21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Paas</a:t>
            </a:r>
            <a:r>
              <a:rPr lang="en-US" sz="2000" dirty="0">
                <a:solidFill>
                  <a:srgbClr val="5E21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F. (2019). Cognitive Architecture and Instructional Design: 20 Years Later. </a:t>
            </a:r>
            <a:r>
              <a:rPr lang="en-US" sz="2000" i="1" dirty="0">
                <a:solidFill>
                  <a:srgbClr val="5E21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Educational Psychology Rev</a:t>
            </a:r>
            <a:r>
              <a:rPr lang="en-US" sz="2000" dirty="0">
                <a:solidFill>
                  <a:srgbClr val="5E21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iew, </a:t>
            </a:r>
            <a:r>
              <a:rPr lang="en-US" sz="2000" i="1" dirty="0">
                <a:solidFill>
                  <a:srgbClr val="5E21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31</a:t>
            </a:r>
            <a:r>
              <a:rPr lang="en-US" sz="2000" b="1" dirty="0">
                <a:solidFill>
                  <a:srgbClr val="5E21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>
                <a:solidFill>
                  <a:srgbClr val="5E21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261–292. https://doi.org/10.1007/s10648-019-09465-5 </a:t>
            </a:r>
          </a:p>
        </p:txBody>
      </p:sp>
      <p:pic>
        <p:nvPicPr>
          <p:cNvPr id="1026" name="Picture 2" descr="Image result for eku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205" y="-2233822"/>
            <a:ext cx="7584065" cy="9574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 Box 97"/>
          <p:cNvSpPr txBox="1">
            <a:spLocks noChangeArrowheads="1"/>
          </p:cNvSpPr>
          <p:nvPr/>
        </p:nvSpPr>
        <p:spPr bwMode="auto">
          <a:xfrm>
            <a:off x="13508103" y="5086660"/>
            <a:ext cx="15991136" cy="7610594"/>
          </a:xfrm>
          <a:prstGeom prst="roundRect">
            <a:avLst/>
          </a:prstGeom>
          <a:noFill/>
          <a:ln w="12700">
            <a:solidFill>
              <a:srgbClr val="5E213B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9" indent="-457209" algn="ctr" defTabSz="91441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66FF"/>
              </a:buClr>
              <a:defRPr/>
            </a:pPr>
            <a:r>
              <a:rPr lang="en-US" sz="3201" dirty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7000" b="1" dirty="0">
                <a:solidFill>
                  <a:srgbClr val="000000"/>
                </a:solidFill>
              </a:rPr>
              <a:t>RESULTS(hypothesized)</a:t>
            </a:r>
            <a:endParaRPr lang="en-US" sz="7000" dirty="0">
              <a:solidFill>
                <a:srgbClr val="0066FF"/>
              </a:solidFill>
              <a:latin typeface="Arial" charset="0"/>
            </a:endParaRPr>
          </a:p>
          <a:p>
            <a:pPr marL="742950" indent="-742950">
              <a:buFontTx/>
              <a:buAutoNum type="arabicPeriod"/>
            </a:pPr>
            <a:r>
              <a:rPr lang="en-US" sz="53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Both conditions saw improved transient wellbeing.  </a:t>
            </a:r>
            <a:endParaRPr lang="en-US" sz="5300" dirty="0"/>
          </a:p>
          <a:p>
            <a:pPr marL="742950" indent="-742950">
              <a:buAutoNum type="arabicPeriod"/>
            </a:pPr>
            <a:r>
              <a:rPr lang="en-US" sz="5300" dirty="0"/>
              <a:t>Participants with a low wellbeing baseline had a greater positive sense of transient wellbeing than those with a high wellbeing baseline after the physical condition.</a:t>
            </a:r>
          </a:p>
          <a:p>
            <a:pPr marL="742950" indent="-742950">
              <a:buAutoNum type="arabicPeriod"/>
            </a:pPr>
            <a:r>
              <a:rPr lang="en-US" sz="5300" dirty="0"/>
              <a:t>Participants who watched the video experienced little change to their transient wellbeing.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49461" y="187851"/>
            <a:ext cx="4498340" cy="4498340"/>
          </a:xfrm>
          <a:prstGeom prst="rect">
            <a:avLst/>
          </a:prstGeom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58029" y="4928228"/>
            <a:ext cx="12233320" cy="13096637"/>
          </a:xfrm>
          <a:prstGeom prst="roundRect">
            <a:avLst/>
          </a:prstGeom>
          <a:noFill/>
          <a:ln w="12700">
            <a:solidFill>
              <a:srgbClr val="5E213B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9" indent="-457209" algn="ctr" defTabSz="91441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0" b="1" dirty="0">
                <a:solidFill>
                  <a:srgbClr val="000000"/>
                </a:solidFill>
                <a:cs typeface="Arial" pitchFamily="34" charset="0"/>
              </a:rPr>
              <a:t>INTRODUCTION</a:t>
            </a:r>
          </a:p>
          <a:p>
            <a:pPr marL="685800" indent="-685800" defTabSz="914417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5000" dirty="0"/>
              <a:t>The use of animal-assisted therapy and  virtual therapy is increasing as an alternative to traditional therapy.</a:t>
            </a:r>
          </a:p>
          <a:p>
            <a:pPr marL="685800" indent="-685800" defTabSz="914417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5000" dirty="0"/>
              <a:t>In a college setting, canine-assisted therapy has proven effective at helping students’  sense of openness and happiness (wellbeing).</a:t>
            </a:r>
          </a:p>
          <a:p>
            <a:pPr marL="685800" indent="-685800" defTabSz="914417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5000" u="sng" dirty="0"/>
              <a:t>Questions:</a:t>
            </a:r>
          </a:p>
          <a:p>
            <a:pPr marL="685800" indent="-685800" defTabSz="914417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5000" dirty="0"/>
              <a:t>Is there a different effect when interacting with a dog in-person vs. watching a video?</a:t>
            </a:r>
          </a:p>
          <a:p>
            <a:pPr marL="685800" indent="-685800" defTabSz="914417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5000" dirty="0"/>
              <a:t>Are these interactions more effective for individuals who report having lower baseline wellbeing?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509200" y="12512844"/>
            <a:ext cx="2362200" cy="1143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0" name="Picture 4" descr="8 Amazing Dog Trainers to Follow on Instagram - Long Haul Trekkers">
            <a:extLst>
              <a:ext uri="{FF2B5EF4-FFF2-40B4-BE49-F238E27FC236}">
                <a16:creationId xmlns:a16="http://schemas.microsoft.com/office/drawing/2014/main" id="{AE5427DA-039F-4466-BE6D-595F562B0C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2408" y="5102840"/>
            <a:ext cx="11701963" cy="772263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42FA562-DF26-4C95-84E0-468A8A1E6C5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209925" y="13893468"/>
            <a:ext cx="11229278" cy="931497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E00C473-B776-423B-86EB-114D61FC31D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862469" y="14696178"/>
            <a:ext cx="12090301" cy="1585704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462C757-DADC-45E6-85FE-C8762E4959B8}"/>
              </a:ext>
            </a:extLst>
          </p:cNvPr>
          <p:cNvSpPr txBox="1"/>
          <p:nvPr/>
        </p:nvSpPr>
        <p:spPr>
          <a:xfrm rot="16200000">
            <a:off x="5634069" y="12035903"/>
            <a:ext cx="175854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Transient Emotion Rating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D2ED9AD-E624-4AFB-9088-7CE925C456C1}"/>
              </a:ext>
            </a:extLst>
          </p:cNvPr>
          <p:cNvSpPr txBox="1"/>
          <p:nvPr/>
        </p:nvSpPr>
        <p:spPr>
          <a:xfrm rot="16200000">
            <a:off x="19654268" y="16470447"/>
            <a:ext cx="175854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Transient Emotion Rating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4643242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tint val="0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tint val="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93474" y="715725"/>
            <a:ext cx="41910000" cy="3856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914417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0" b="1" dirty="0">
                <a:solidFill>
                  <a:srgbClr val="000000"/>
                </a:solidFill>
              </a:rPr>
              <a:t>Human-Dog interactions: Effects on openness and happiness</a:t>
            </a:r>
          </a:p>
          <a:p>
            <a:pPr marL="0" marR="0" lvl="0" indent="0" algn="ctr" defTabSz="914417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Christian Phillips, Benjamin Meadows, Katelynn McClure, Hung-Tao M. Chen</a:t>
            </a:r>
          </a:p>
          <a:p>
            <a:pPr marL="0" marR="0" lvl="0" indent="0" algn="ctr" defTabSz="914417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Department of Psychology, Eastern Kentucky University</a:t>
            </a:r>
          </a:p>
        </p:txBody>
      </p:sp>
      <p:sp>
        <p:nvSpPr>
          <p:cNvPr id="2052" name="AutoShape 6"/>
          <p:cNvSpPr>
            <a:spLocks noChangeArrowheads="1"/>
          </p:cNvSpPr>
          <p:nvPr/>
        </p:nvSpPr>
        <p:spPr bwMode="auto">
          <a:xfrm>
            <a:off x="-152400" y="0"/>
            <a:ext cx="42214800" cy="32918400"/>
          </a:xfrm>
          <a:prstGeom prst="flowChart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053" name="Line 10"/>
          <p:cNvSpPr>
            <a:spLocks noChangeShapeType="1"/>
          </p:cNvSpPr>
          <p:nvPr/>
        </p:nvSpPr>
        <p:spPr bwMode="auto">
          <a:xfrm>
            <a:off x="12039601" y="8001002"/>
            <a:ext cx="0" cy="762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defTabSz="914417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054" name="Line 12"/>
          <p:cNvSpPr>
            <a:spLocks noChangeShapeType="1"/>
          </p:cNvSpPr>
          <p:nvPr/>
        </p:nvSpPr>
        <p:spPr bwMode="auto">
          <a:xfrm>
            <a:off x="12039602" y="8077199"/>
            <a:ext cx="1524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defTabSz="914417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059" name="Line 336"/>
          <p:cNvSpPr>
            <a:spLocks noChangeShapeType="1"/>
          </p:cNvSpPr>
          <p:nvPr/>
        </p:nvSpPr>
        <p:spPr bwMode="auto">
          <a:xfrm>
            <a:off x="685800" y="4800600"/>
            <a:ext cx="40843200" cy="0"/>
          </a:xfrm>
          <a:prstGeom prst="line">
            <a:avLst/>
          </a:prstGeom>
          <a:noFill/>
          <a:ln w="88900">
            <a:solidFill>
              <a:srgbClr val="5E213B"/>
            </a:solidFill>
            <a:round/>
            <a:headEnd/>
            <a:tailEnd/>
          </a:ln>
        </p:spPr>
        <p:txBody>
          <a:bodyPr/>
          <a:lstStyle/>
          <a:p>
            <a:pPr defTabSz="914417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064" name="Rectangle 172"/>
          <p:cNvSpPr>
            <a:spLocks noChangeArrowheads="1"/>
          </p:cNvSpPr>
          <p:nvPr/>
        </p:nvSpPr>
        <p:spPr bwMode="auto">
          <a:xfrm>
            <a:off x="-4571999" y="-23083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065" name="Rectangle 174"/>
          <p:cNvSpPr>
            <a:spLocks noChangeArrowheads="1"/>
          </p:cNvSpPr>
          <p:nvPr/>
        </p:nvSpPr>
        <p:spPr bwMode="auto">
          <a:xfrm>
            <a:off x="-4571999" y="-23083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75800" y="134848"/>
            <a:ext cx="4530905" cy="4530905"/>
          </a:xfrm>
          <a:prstGeom prst="rect">
            <a:avLst/>
          </a:prstGeom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99454" y="5423521"/>
            <a:ext cx="40929546" cy="22235874"/>
          </a:xfrm>
          <a:prstGeom prst="roundRect">
            <a:avLst/>
          </a:prstGeom>
          <a:noFill/>
          <a:ln w="12700">
            <a:solidFill>
              <a:srgbClr val="5E213B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9" indent="-457209" algn="ctr" defTabSz="91441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000" b="1" dirty="0">
                <a:solidFill>
                  <a:srgbClr val="000000"/>
                </a:solidFill>
                <a:cs typeface="Arial" pitchFamily="34" charset="0"/>
              </a:rPr>
              <a:t>INTRODUCTION</a:t>
            </a:r>
          </a:p>
          <a:p>
            <a:pPr marL="457209" indent="-457209" defTabSz="914417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1500" dirty="0"/>
              <a:t>The use of animal-assisted therapy and  virtual therapy is increasing as an alternative to traditional therapy</a:t>
            </a:r>
          </a:p>
          <a:p>
            <a:pPr marL="457209" indent="-457209" defTabSz="914417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1500" dirty="0"/>
              <a:t>In a college setting, canine-assisted therapy has proven effective at helping students’  sense of openness and happiness (wellbeing).</a:t>
            </a:r>
          </a:p>
          <a:p>
            <a:pPr marL="2860755" lvl="1" indent="-457209" defTabSz="914417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1500" dirty="0"/>
              <a:t>Questions:</a:t>
            </a:r>
          </a:p>
          <a:p>
            <a:pPr marL="5264301" lvl="2" indent="-457209" defTabSz="914417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1500" dirty="0"/>
              <a:t>Is there a different effect when interacting with a dog in-person vs. watching a video?</a:t>
            </a:r>
          </a:p>
          <a:p>
            <a:pPr marL="5264301" lvl="2" indent="-457209" defTabSz="914417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1500" dirty="0"/>
              <a:t>Are these interactions more effective for individuals who report having lower baseline wellbeing?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509200" y="12512844"/>
            <a:ext cx="2362200" cy="1143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4" name="Picture 2" descr="Image result for eku logo">
            <a:extLst>
              <a:ext uri="{FF2B5EF4-FFF2-40B4-BE49-F238E27FC236}">
                <a16:creationId xmlns:a16="http://schemas.microsoft.com/office/drawing/2014/main" id="{F5C7E218-9C74-485F-8A2C-30DEA7FD14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74" y="-2233823"/>
            <a:ext cx="7768796" cy="9807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480847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tint val="0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tint val="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93474" y="715725"/>
            <a:ext cx="41910000" cy="3856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914417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0" b="1" dirty="0">
                <a:solidFill>
                  <a:srgbClr val="000000"/>
                </a:solidFill>
              </a:rPr>
              <a:t>Human-Dog interactions: Effects on openness and happiness</a:t>
            </a:r>
          </a:p>
          <a:p>
            <a:pPr marL="0" marR="0" lvl="0" indent="0" algn="ctr" defTabSz="914417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Christian Phillips, Benjamin Meadows, Katelynn McClure, Hung-Tao M. Chen</a:t>
            </a:r>
          </a:p>
          <a:p>
            <a:pPr marL="0" marR="0" lvl="0" indent="0" algn="ctr" defTabSz="914417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Department of Psychology, Eastern Kentucky University</a:t>
            </a:r>
          </a:p>
        </p:txBody>
      </p:sp>
      <p:sp>
        <p:nvSpPr>
          <p:cNvPr id="2052" name="AutoShape 6"/>
          <p:cNvSpPr>
            <a:spLocks noChangeArrowheads="1"/>
          </p:cNvSpPr>
          <p:nvPr/>
        </p:nvSpPr>
        <p:spPr bwMode="auto">
          <a:xfrm>
            <a:off x="-152400" y="0"/>
            <a:ext cx="42214800" cy="32918400"/>
          </a:xfrm>
          <a:prstGeom prst="flowChart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053" name="Line 10"/>
          <p:cNvSpPr>
            <a:spLocks noChangeShapeType="1"/>
          </p:cNvSpPr>
          <p:nvPr/>
        </p:nvSpPr>
        <p:spPr bwMode="auto">
          <a:xfrm>
            <a:off x="12039601" y="8001002"/>
            <a:ext cx="0" cy="762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defTabSz="914417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054" name="Line 12"/>
          <p:cNvSpPr>
            <a:spLocks noChangeShapeType="1"/>
          </p:cNvSpPr>
          <p:nvPr/>
        </p:nvSpPr>
        <p:spPr bwMode="auto">
          <a:xfrm>
            <a:off x="12039602" y="8077199"/>
            <a:ext cx="1524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defTabSz="914417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059" name="Line 336"/>
          <p:cNvSpPr>
            <a:spLocks noChangeShapeType="1"/>
          </p:cNvSpPr>
          <p:nvPr/>
        </p:nvSpPr>
        <p:spPr bwMode="auto">
          <a:xfrm>
            <a:off x="685800" y="4800600"/>
            <a:ext cx="40843200" cy="0"/>
          </a:xfrm>
          <a:prstGeom prst="line">
            <a:avLst/>
          </a:prstGeom>
          <a:noFill/>
          <a:ln w="88900">
            <a:solidFill>
              <a:srgbClr val="5E213B"/>
            </a:solidFill>
            <a:round/>
            <a:headEnd/>
            <a:tailEnd/>
          </a:ln>
        </p:spPr>
        <p:txBody>
          <a:bodyPr/>
          <a:lstStyle/>
          <a:p>
            <a:pPr defTabSz="914417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064" name="Rectangle 172"/>
          <p:cNvSpPr>
            <a:spLocks noChangeArrowheads="1"/>
          </p:cNvSpPr>
          <p:nvPr/>
        </p:nvSpPr>
        <p:spPr bwMode="auto">
          <a:xfrm>
            <a:off x="-4571999" y="-23083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065" name="Rectangle 174"/>
          <p:cNvSpPr>
            <a:spLocks noChangeArrowheads="1"/>
          </p:cNvSpPr>
          <p:nvPr/>
        </p:nvSpPr>
        <p:spPr bwMode="auto">
          <a:xfrm>
            <a:off x="-4571999" y="-23083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8" name="Rectangle 394"/>
          <p:cNvSpPr>
            <a:spLocks noChangeArrowheads="1"/>
          </p:cNvSpPr>
          <p:nvPr/>
        </p:nvSpPr>
        <p:spPr bwMode="auto">
          <a:xfrm>
            <a:off x="454506" y="5638163"/>
            <a:ext cx="41074494" cy="26049684"/>
          </a:xfrm>
          <a:prstGeom prst="roundRect">
            <a:avLst/>
          </a:prstGeom>
          <a:noFill/>
          <a:ln w="12700">
            <a:solidFill>
              <a:srgbClr val="5E213B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9" indent="-457209" algn="ctr" defTabSz="91441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66FF"/>
              </a:buClr>
              <a:defRPr/>
            </a:pPr>
            <a:r>
              <a:rPr lang="en-US" sz="18000" b="1" dirty="0">
                <a:solidFill>
                  <a:srgbClr val="000000"/>
                </a:solidFill>
                <a:cs typeface="Arial" pitchFamily="34" charset="0"/>
              </a:rPr>
              <a:t>METHOD</a:t>
            </a:r>
            <a:endParaRPr lang="en-US" sz="9600" b="1" u="sng" dirty="0"/>
          </a:p>
          <a:p>
            <a:r>
              <a:rPr lang="en-US" sz="9600" b="1" u="sng" dirty="0"/>
              <a:t>Design &amp; Materials</a:t>
            </a:r>
          </a:p>
          <a:p>
            <a:endParaRPr lang="en-US" sz="9600" b="1" u="sng" dirty="0"/>
          </a:p>
          <a:p>
            <a:r>
              <a:rPr lang="en-US" sz="9600" dirty="0"/>
              <a:t>Between groups design with two conditions</a:t>
            </a:r>
          </a:p>
          <a:p>
            <a:r>
              <a:rPr lang="en-US" sz="9600" dirty="0"/>
              <a:t>1) Physical interactions with dog</a:t>
            </a:r>
          </a:p>
          <a:p>
            <a:r>
              <a:rPr lang="en-US" sz="9600" dirty="0"/>
              <a:t>2) Watch a video of a human and dog interacting</a:t>
            </a:r>
          </a:p>
          <a:p>
            <a:endParaRPr lang="en-US" sz="9600" dirty="0"/>
          </a:p>
          <a:p>
            <a:r>
              <a:rPr lang="en-US" sz="9600" dirty="0"/>
              <a:t>Each group completed a pretest and post test survey to measure baseline and transient emotional state.</a:t>
            </a:r>
          </a:p>
          <a:p>
            <a:r>
              <a:rPr lang="en-US" sz="9600" u="sng" dirty="0"/>
              <a:t>Procedure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9600" dirty="0"/>
              <a:t>Introduction to study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9600" dirty="0"/>
              <a:t>Complete baseline &amp; transient pre-test emotion inventory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9600" dirty="0"/>
              <a:t>Interaction with dog or watch video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9600" dirty="0"/>
              <a:t>Complete transient post-test emotion inventory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9600" dirty="0"/>
              <a:t>Debriefing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97995" y="79327"/>
            <a:ext cx="4530905" cy="453090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5509200" y="12512844"/>
            <a:ext cx="2362200" cy="1143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2" descr="Image result for eku logo">
            <a:extLst>
              <a:ext uri="{FF2B5EF4-FFF2-40B4-BE49-F238E27FC236}">
                <a16:creationId xmlns:a16="http://schemas.microsoft.com/office/drawing/2014/main" id="{4EA87401-5511-4151-B2D8-EC0DC335B5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74" y="-2233823"/>
            <a:ext cx="7768796" cy="9807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3150750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tint val="0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tint val="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93474" y="715725"/>
            <a:ext cx="41910000" cy="3856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914417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0" b="1" dirty="0">
                <a:solidFill>
                  <a:srgbClr val="000000"/>
                </a:solidFill>
              </a:rPr>
              <a:t>Human-Dog interactions: Effects on openness and happiness</a:t>
            </a:r>
          </a:p>
          <a:p>
            <a:pPr marL="0" marR="0" lvl="0" indent="0" algn="ctr" defTabSz="914417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Christian Phillips, Benjamin Meadows, Katelynn McClure, Hung-Tao M. Chen</a:t>
            </a:r>
          </a:p>
          <a:p>
            <a:pPr marL="0" marR="0" lvl="0" indent="0" algn="ctr" defTabSz="914417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Department of Psychology, Eastern Kentucky University</a:t>
            </a:r>
          </a:p>
        </p:txBody>
      </p:sp>
      <p:sp>
        <p:nvSpPr>
          <p:cNvPr id="2052" name="AutoShape 6"/>
          <p:cNvSpPr>
            <a:spLocks noChangeArrowheads="1"/>
          </p:cNvSpPr>
          <p:nvPr/>
        </p:nvSpPr>
        <p:spPr bwMode="auto">
          <a:xfrm>
            <a:off x="-152400" y="0"/>
            <a:ext cx="42214800" cy="32918400"/>
          </a:xfrm>
          <a:prstGeom prst="flowChart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053" name="Line 10"/>
          <p:cNvSpPr>
            <a:spLocks noChangeShapeType="1"/>
          </p:cNvSpPr>
          <p:nvPr/>
        </p:nvSpPr>
        <p:spPr bwMode="auto">
          <a:xfrm>
            <a:off x="12039601" y="8001002"/>
            <a:ext cx="0" cy="762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defTabSz="914417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054" name="Line 12"/>
          <p:cNvSpPr>
            <a:spLocks noChangeShapeType="1"/>
          </p:cNvSpPr>
          <p:nvPr/>
        </p:nvSpPr>
        <p:spPr bwMode="auto">
          <a:xfrm>
            <a:off x="12039602" y="8077199"/>
            <a:ext cx="1524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defTabSz="914417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059" name="Line 336"/>
          <p:cNvSpPr>
            <a:spLocks noChangeShapeType="1"/>
          </p:cNvSpPr>
          <p:nvPr/>
        </p:nvSpPr>
        <p:spPr bwMode="auto">
          <a:xfrm>
            <a:off x="685800" y="4800600"/>
            <a:ext cx="40843200" cy="0"/>
          </a:xfrm>
          <a:prstGeom prst="line">
            <a:avLst/>
          </a:prstGeom>
          <a:noFill/>
          <a:ln w="88900">
            <a:solidFill>
              <a:srgbClr val="5E213B"/>
            </a:solidFill>
            <a:round/>
            <a:headEnd/>
            <a:tailEnd/>
          </a:ln>
        </p:spPr>
        <p:txBody>
          <a:bodyPr/>
          <a:lstStyle/>
          <a:p>
            <a:pPr defTabSz="914417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064" name="Rectangle 172"/>
          <p:cNvSpPr>
            <a:spLocks noChangeArrowheads="1"/>
          </p:cNvSpPr>
          <p:nvPr/>
        </p:nvSpPr>
        <p:spPr bwMode="auto">
          <a:xfrm>
            <a:off x="-4571999" y="-23083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065" name="Rectangle 174"/>
          <p:cNvSpPr>
            <a:spLocks noChangeArrowheads="1"/>
          </p:cNvSpPr>
          <p:nvPr/>
        </p:nvSpPr>
        <p:spPr bwMode="auto">
          <a:xfrm>
            <a:off x="-4571999" y="-23083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97995" y="79327"/>
            <a:ext cx="4530905" cy="453090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5509200" y="12512844"/>
            <a:ext cx="2362200" cy="1143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 Box 4">
            <a:extLst>
              <a:ext uri="{FF2B5EF4-FFF2-40B4-BE49-F238E27FC236}">
                <a16:creationId xmlns:a16="http://schemas.microsoft.com/office/drawing/2014/main" id="{B9A2EB8E-27A5-4E25-A854-7C5499D51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6019800"/>
            <a:ext cx="32232597" cy="23521153"/>
          </a:xfrm>
          <a:prstGeom prst="roundRect">
            <a:avLst/>
          </a:prstGeom>
          <a:noFill/>
          <a:ln w="12700">
            <a:solidFill>
              <a:srgbClr val="5E213B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9" indent="-457209" algn="ctr" defTabSz="91441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5000" dirty="0"/>
          </a:p>
        </p:txBody>
      </p:sp>
      <p:pic>
        <p:nvPicPr>
          <p:cNvPr id="16" name="Picture 2" descr="Image result for eku logo">
            <a:extLst>
              <a:ext uri="{FF2B5EF4-FFF2-40B4-BE49-F238E27FC236}">
                <a16:creationId xmlns:a16="http://schemas.microsoft.com/office/drawing/2014/main" id="{C49AF65D-710D-4C0F-96D1-5C739E3A6D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74" y="-2233823"/>
            <a:ext cx="7768796" cy="9807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C94F653-BC74-4EC5-B570-75F9B237DC5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69253" y="8092288"/>
            <a:ext cx="27076294" cy="20895044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83BEE2CB-BD21-4EB3-904B-3302FE5DE3E9}"/>
              </a:ext>
            </a:extLst>
          </p:cNvPr>
          <p:cNvSpPr txBox="1"/>
          <p:nvPr/>
        </p:nvSpPr>
        <p:spPr>
          <a:xfrm rot="16200000">
            <a:off x="-2447501" y="12848937"/>
            <a:ext cx="1758540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Calibri" panose="020F0502020204030204" pitchFamily="34" charset="0"/>
                <a:cs typeface="Calibri" panose="020F0502020204030204" pitchFamily="34" charset="0"/>
              </a:rPr>
              <a:t>Transient Emotion Rating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3000327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tint val="0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tint val="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4">
            <a:extLst>
              <a:ext uri="{FF2B5EF4-FFF2-40B4-BE49-F238E27FC236}">
                <a16:creationId xmlns:a16="http://schemas.microsoft.com/office/drawing/2014/main" id="{C6DF0C44-5B33-4927-89BA-ACF7D2FEB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7017715"/>
            <a:ext cx="26365200" cy="23476413"/>
          </a:xfrm>
          <a:prstGeom prst="roundRect">
            <a:avLst/>
          </a:prstGeom>
          <a:noFill/>
          <a:ln w="12700">
            <a:solidFill>
              <a:srgbClr val="5E213B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9" indent="-457209" algn="ctr" defTabSz="91441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5000" dirty="0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93474" y="715725"/>
            <a:ext cx="41910000" cy="3856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914417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0" b="1" dirty="0">
                <a:solidFill>
                  <a:srgbClr val="000000"/>
                </a:solidFill>
              </a:rPr>
              <a:t>Human-Dog interactions: Effects on openness and happiness</a:t>
            </a:r>
          </a:p>
          <a:p>
            <a:pPr marL="0" marR="0" lvl="0" indent="0" algn="ctr" defTabSz="914417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Christian Phillips, Benjamin Meadows, Katelynn McClure, Hung-Tao M. Chen</a:t>
            </a:r>
          </a:p>
          <a:p>
            <a:pPr marL="0" marR="0" lvl="0" indent="0" algn="ctr" defTabSz="914417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Department of Psychology, Eastern Kentucky University</a:t>
            </a:r>
          </a:p>
        </p:txBody>
      </p:sp>
      <p:sp>
        <p:nvSpPr>
          <p:cNvPr id="2052" name="AutoShape 6"/>
          <p:cNvSpPr>
            <a:spLocks noChangeArrowheads="1"/>
          </p:cNvSpPr>
          <p:nvPr/>
        </p:nvSpPr>
        <p:spPr bwMode="auto">
          <a:xfrm>
            <a:off x="-152400" y="0"/>
            <a:ext cx="42214800" cy="32918400"/>
          </a:xfrm>
          <a:prstGeom prst="flowChart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053" name="Line 10"/>
          <p:cNvSpPr>
            <a:spLocks noChangeShapeType="1"/>
          </p:cNvSpPr>
          <p:nvPr/>
        </p:nvSpPr>
        <p:spPr bwMode="auto">
          <a:xfrm>
            <a:off x="12039601" y="8001002"/>
            <a:ext cx="0" cy="762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defTabSz="914417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054" name="Line 12"/>
          <p:cNvSpPr>
            <a:spLocks noChangeShapeType="1"/>
          </p:cNvSpPr>
          <p:nvPr/>
        </p:nvSpPr>
        <p:spPr bwMode="auto">
          <a:xfrm>
            <a:off x="12039602" y="8077199"/>
            <a:ext cx="1524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defTabSz="914417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059" name="Line 336"/>
          <p:cNvSpPr>
            <a:spLocks noChangeShapeType="1"/>
          </p:cNvSpPr>
          <p:nvPr/>
        </p:nvSpPr>
        <p:spPr bwMode="auto">
          <a:xfrm>
            <a:off x="693474" y="4686432"/>
            <a:ext cx="40843200" cy="0"/>
          </a:xfrm>
          <a:prstGeom prst="line">
            <a:avLst/>
          </a:prstGeom>
          <a:noFill/>
          <a:ln w="88900">
            <a:solidFill>
              <a:srgbClr val="5E213B"/>
            </a:solidFill>
            <a:round/>
            <a:headEnd/>
            <a:tailEnd/>
          </a:ln>
        </p:spPr>
        <p:txBody>
          <a:bodyPr/>
          <a:lstStyle/>
          <a:p>
            <a:pPr defTabSz="914417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064" name="Rectangle 172"/>
          <p:cNvSpPr>
            <a:spLocks noChangeArrowheads="1"/>
          </p:cNvSpPr>
          <p:nvPr/>
        </p:nvSpPr>
        <p:spPr bwMode="auto">
          <a:xfrm>
            <a:off x="-4571999" y="-23083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065" name="Rectangle 174"/>
          <p:cNvSpPr>
            <a:spLocks noChangeArrowheads="1"/>
          </p:cNvSpPr>
          <p:nvPr/>
        </p:nvSpPr>
        <p:spPr bwMode="auto">
          <a:xfrm>
            <a:off x="-4571999" y="-23083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97995" y="79327"/>
            <a:ext cx="4530905" cy="453090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5509200" y="12512844"/>
            <a:ext cx="2362200" cy="1143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4" name="Picture 2" descr="Image result for eku logo">
            <a:extLst>
              <a:ext uri="{FF2B5EF4-FFF2-40B4-BE49-F238E27FC236}">
                <a16:creationId xmlns:a16="http://schemas.microsoft.com/office/drawing/2014/main" id="{6AC55B8B-AD61-49CD-8CD7-AB1FEA365E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74" y="-2233823"/>
            <a:ext cx="7768796" cy="9807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92AC417-C28D-4B16-8F8D-FD2FD85D00A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44150" y="9136684"/>
            <a:ext cx="21221700" cy="21087373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D758C49-7FE3-44DF-9B07-7147B3201935}"/>
              </a:ext>
            </a:extLst>
          </p:cNvPr>
          <p:cNvSpPr txBox="1"/>
          <p:nvPr/>
        </p:nvSpPr>
        <p:spPr>
          <a:xfrm rot="16200000">
            <a:off x="5084802" y="18629352"/>
            <a:ext cx="94107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8070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Transient Emotion Rating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9140779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tint val="0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tint val="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93474" y="715725"/>
            <a:ext cx="41910000" cy="3856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914417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0" b="1" dirty="0">
                <a:solidFill>
                  <a:srgbClr val="000000"/>
                </a:solidFill>
              </a:rPr>
              <a:t>Human-Dog interactions: Effects on openness and happiness</a:t>
            </a:r>
          </a:p>
          <a:p>
            <a:pPr marL="0" marR="0" lvl="0" indent="0" algn="ctr" defTabSz="914417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Christian Phillips, Benjamin Meadows, Katelynn McClure, Hung-Tao M. Chen</a:t>
            </a:r>
          </a:p>
          <a:p>
            <a:pPr marL="0" marR="0" lvl="0" indent="0" algn="ctr" defTabSz="914417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Department of Psychology, Eastern Kentucky University</a:t>
            </a:r>
          </a:p>
        </p:txBody>
      </p:sp>
      <p:sp>
        <p:nvSpPr>
          <p:cNvPr id="2052" name="AutoShape 6"/>
          <p:cNvSpPr>
            <a:spLocks noChangeArrowheads="1"/>
          </p:cNvSpPr>
          <p:nvPr/>
        </p:nvSpPr>
        <p:spPr bwMode="auto">
          <a:xfrm>
            <a:off x="-152400" y="0"/>
            <a:ext cx="42214800" cy="32918400"/>
          </a:xfrm>
          <a:prstGeom prst="flowChart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053" name="Line 10"/>
          <p:cNvSpPr>
            <a:spLocks noChangeShapeType="1"/>
          </p:cNvSpPr>
          <p:nvPr/>
        </p:nvSpPr>
        <p:spPr bwMode="auto">
          <a:xfrm>
            <a:off x="12039601" y="8001002"/>
            <a:ext cx="0" cy="762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defTabSz="914417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054" name="Line 12"/>
          <p:cNvSpPr>
            <a:spLocks noChangeShapeType="1"/>
          </p:cNvSpPr>
          <p:nvPr/>
        </p:nvSpPr>
        <p:spPr bwMode="auto">
          <a:xfrm>
            <a:off x="12039602" y="8077199"/>
            <a:ext cx="1524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defTabSz="914417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059" name="Line 336"/>
          <p:cNvSpPr>
            <a:spLocks noChangeShapeType="1"/>
          </p:cNvSpPr>
          <p:nvPr/>
        </p:nvSpPr>
        <p:spPr bwMode="auto">
          <a:xfrm>
            <a:off x="685800" y="4800600"/>
            <a:ext cx="40843200" cy="0"/>
          </a:xfrm>
          <a:prstGeom prst="line">
            <a:avLst/>
          </a:prstGeom>
          <a:noFill/>
          <a:ln w="88900">
            <a:solidFill>
              <a:srgbClr val="5E213B"/>
            </a:solidFill>
            <a:round/>
            <a:headEnd/>
            <a:tailEnd/>
          </a:ln>
        </p:spPr>
        <p:txBody>
          <a:bodyPr/>
          <a:lstStyle/>
          <a:p>
            <a:pPr defTabSz="914417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064" name="Rectangle 172"/>
          <p:cNvSpPr>
            <a:spLocks noChangeArrowheads="1"/>
          </p:cNvSpPr>
          <p:nvPr/>
        </p:nvSpPr>
        <p:spPr bwMode="auto">
          <a:xfrm>
            <a:off x="-4571999" y="-23083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065" name="Rectangle 174"/>
          <p:cNvSpPr>
            <a:spLocks noChangeArrowheads="1"/>
          </p:cNvSpPr>
          <p:nvPr/>
        </p:nvSpPr>
        <p:spPr bwMode="auto">
          <a:xfrm>
            <a:off x="-4571999" y="-23083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1" name="Text Box 97"/>
          <p:cNvSpPr txBox="1">
            <a:spLocks noChangeArrowheads="1"/>
          </p:cNvSpPr>
          <p:nvPr/>
        </p:nvSpPr>
        <p:spPr bwMode="auto">
          <a:xfrm>
            <a:off x="533400" y="5013876"/>
            <a:ext cx="40843200" cy="14403943"/>
          </a:xfrm>
          <a:prstGeom prst="roundRect">
            <a:avLst/>
          </a:prstGeom>
          <a:noFill/>
          <a:ln w="12700">
            <a:solidFill>
              <a:srgbClr val="5E213B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9" indent="-457209" algn="ctr" defTabSz="91441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66FF"/>
              </a:buClr>
              <a:defRPr/>
            </a:pPr>
            <a:r>
              <a:rPr lang="en-US" sz="15000" b="1" dirty="0">
                <a:solidFill>
                  <a:srgbClr val="000000"/>
                </a:solidFill>
              </a:rPr>
              <a:t>RESULTS</a:t>
            </a:r>
            <a:endParaRPr lang="en-US" sz="15000" dirty="0">
              <a:solidFill>
                <a:srgbClr val="0066FF"/>
              </a:solidFill>
              <a:latin typeface="Arial" charset="0"/>
            </a:endParaRPr>
          </a:p>
          <a:p>
            <a:pPr marL="742950" indent="-742950">
              <a:buFontTx/>
              <a:buAutoNum type="arabicPeriod"/>
            </a:pPr>
            <a:r>
              <a:rPr lang="en-US" sz="115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Both conditions saw improved transient wellbeing.  </a:t>
            </a:r>
          </a:p>
          <a:p>
            <a:pPr marL="742950" indent="-742950">
              <a:buFontTx/>
              <a:buAutoNum type="arabicPeriod"/>
            </a:pPr>
            <a:r>
              <a:rPr lang="en-US" sz="1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Participants with a low wellbeing baseline had a greater positive sense of transient wellbeing than those with a high wellbeing baseline after the physical condition.</a:t>
            </a:r>
          </a:p>
          <a:p>
            <a:pPr marL="742950" indent="-742950">
              <a:buFontTx/>
              <a:buAutoNum type="arabicPeriod"/>
            </a:pPr>
            <a:r>
              <a:rPr lang="en-US" sz="1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Participants who watched the video experienced little change to their transient wellbeing.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97995" y="79327"/>
            <a:ext cx="4530905" cy="453090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5509200" y="12512844"/>
            <a:ext cx="2362200" cy="1143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4" name="Picture 2" descr="Image result for eku logo">
            <a:extLst>
              <a:ext uri="{FF2B5EF4-FFF2-40B4-BE49-F238E27FC236}">
                <a16:creationId xmlns:a16="http://schemas.microsoft.com/office/drawing/2014/main" id="{06BDA041-C175-4E30-88C8-F558E9D504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74" y="-2233823"/>
            <a:ext cx="7768796" cy="9807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37051019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tint val="0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tint val="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93474" y="715725"/>
            <a:ext cx="41910000" cy="3856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914417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0" b="1" dirty="0">
                <a:solidFill>
                  <a:srgbClr val="000000"/>
                </a:solidFill>
              </a:rPr>
              <a:t>Human-Dog interactions: Effects on openness and happiness</a:t>
            </a:r>
          </a:p>
          <a:p>
            <a:pPr marL="0" marR="0" lvl="0" indent="0" algn="ctr" defTabSz="914417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Christian Phillips, Benjamin Meadows, Katelynn McClure, Hung-Tao M. Chen</a:t>
            </a:r>
          </a:p>
          <a:p>
            <a:pPr marL="0" marR="0" lvl="0" indent="0" algn="ctr" defTabSz="914417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Department of Psychology, Eastern Kentucky University</a:t>
            </a:r>
          </a:p>
        </p:txBody>
      </p:sp>
      <p:sp>
        <p:nvSpPr>
          <p:cNvPr id="2052" name="AutoShape 6"/>
          <p:cNvSpPr>
            <a:spLocks noChangeArrowheads="1"/>
          </p:cNvSpPr>
          <p:nvPr/>
        </p:nvSpPr>
        <p:spPr bwMode="auto">
          <a:xfrm>
            <a:off x="-152400" y="0"/>
            <a:ext cx="42214800" cy="32918400"/>
          </a:xfrm>
          <a:prstGeom prst="flowChart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053" name="Line 10"/>
          <p:cNvSpPr>
            <a:spLocks noChangeShapeType="1"/>
          </p:cNvSpPr>
          <p:nvPr/>
        </p:nvSpPr>
        <p:spPr bwMode="auto">
          <a:xfrm>
            <a:off x="12039601" y="8001002"/>
            <a:ext cx="0" cy="762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defTabSz="914417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054" name="Line 12"/>
          <p:cNvSpPr>
            <a:spLocks noChangeShapeType="1"/>
          </p:cNvSpPr>
          <p:nvPr/>
        </p:nvSpPr>
        <p:spPr bwMode="auto">
          <a:xfrm>
            <a:off x="12039602" y="8077199"/>
            <a:ext cx="1524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defTabSz="914417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059" name="Line 336"/>
          <p:cNvSpPr>
            <a:spLocks noChangeShapeType="1"/>
          </p:cNvSpPr>
          <p:nvPr/>
        </p:nvSpPr>
        <p:spPr bwMode="auto">
          <a:xfrm>
            <a:off x="685800" y="4800600"/>
            <a:ext cx="40843200" cy="0"/>
          </a:xfrm>
          <a:prstGeom prst="line">
            <a:avLst/>
          </a:prstGeom>
          <a:noFill/>
          <a:ln w="88900">
            <a:solidFill>
              <a:srgbClr val="5E213B"/>
            </a:solidFill>
            <a:round/>
            <a:headEnd/>
            <a:tailEnd/>
          </a:ln>
        </p:spPr>
        <p:txBody>
          <a:bodyPr/>
          <a:lstStyle/>
          <a:p>
            <a:pPr defTabSz="914417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064" name="Rectangle 172"/>
          <p:cNvSpPr>
            <a:spLocks noChangeArrowheads="1"/>
          </p:cNvSpPr>
          <p:nvPr/>
        </p:nvSpPr>
        <p:spPr bwMode="auto">
          <a:xfrm>
            <a:off x="-4571999" y="-23083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065" name="Rectangle 174"/>
          <p:cNvSpPr>
            <a:spLocks noChangeArrowheads="1"/>
          </p:cNvSpPr>
          <p:nvPr/>
        </p:nvSpPr>
        <p:spPr bwMode="auto">
          <a:xfrm>
            <a:off x="-4571999" y="-23083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1" name="Text Box 97"/>
          <p:cNvSpPr txBox="1">
            <a:spLocks noChangeArrowheads="1"/>
          </p:cNvSpPr>
          <p:nvPr/>
        </p:nvSpPr>
        <p:spPr bwMode="auto">
          <a:xfrm>
            <a:off x="533400" y="11404251"/>
            <a:ext cx="40843200" cy="7763828"/>
          </a:xfrm>
          <a:prstGeom prst="roundRect">
            <a:avLst/>
          </a:prstGeom>
          <a:noFill/>
          <a:ln w="12700">
            <a:solidFill>
              <a:srgbClr val="5E213B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9" indent="-457209" algn="ctr" defTabSz="91441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66FF"/>
              </a:buClr>
              <a:defRPr/>
            </a:pPr>
            <a:r>
              <a:rPr lang="en-US" sz="15000" b="1" dirty="0">
                <a:solidFill>
                  <a:srgbClr val="000000"/>
                </a:solidFill>
                <a:latin typeface="Arial" charset="0"/>
              </a:rPr>
              <a:t>Questions/Feedback</a:t>
            </a:r>
          </a:p>
          <a:p>
            <a:pPr marL="457209" indent="-457209" algn="ctr" defTabSz="91441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66FF"/>
              </a:buClr>
              <a:defRPr/>
            </a:pPr>
            <a:endParaRPr lang="en-US" sz="15000" b="1" dirty="0">
              <a:solidFill>
                <a:srgbClr val="000000"/>
              </a:solidFill>
              <a:latin typeface="Arial" charset="0"/>
            </a:endParaRPr>
          </a:p>
          <a:p>
            <a:pPr marL="457209" indent="-457209" algn="ctr" defTabSz="91441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66FF"/>
              </a:buClr>
              <a:defRPr/>
            </a:pPr>
            <a:r>
              <a:rPr lang="en-US" sz="15000" b="1" dirty="0">
                <a:solidFill>
                  <a:srgbClr val="000000"/>
                </a:solidFill>
                <a:latin typeface="Arial" charset="0"/>
              </a:rPr>
              <a:t>Christian_phillip38@mymail.eku.edu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97995" y="79327"/>
            <a:ext cx="4530905" cy="453090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5509200" y="12512844"/>
            <a:ext cx="2362200" cy="1143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5" name="Picture 2" descr="Image result for eku logo">
            <a:extLst>
              <a:ext uri="{FF2B5EF4-FFF2-40B4-BE49-F238E27FC236}">
                <a16:creationId xmlns:a16="http://schemas.microsoft.com/office/drawing/2014/main" id="{E0F328F3-98E9-41ED-BE99-54F507A732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74" y="-2233823"/>
            <a:ext cx="7768796" cy="9807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25247542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tint val="0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tint val="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93474" y="715725"/>
            <a:ext cx="41910000" cy="3856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914417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0" b="1" dirty="0">
                <a:solidFill>
                  <a:srgbClr val="000000"/>
                </a:solidFill>
              </a:rPr>
              <a:t>Human-Dog interactions: Effects on openness and happiness</a:t>
            </a:r>
          </a:p>
          <a:p>
            <a:pPr marL="0" marR="0" lvl="0" indent="0" algn="ctr" defTabSz="914417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Christian Phillips, Benjamin Meadows, Katelynn McClure, Hung-Tao M. Chen</a:t>
            </a:r>
          </a:p>
          <a:p>
            <a:pPr marL="0" marR="0" lvl="0" indent="0" algn="ctr" defTabSz="914417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Department of Psychology, Eastern Kentucky University</a:t>
            </a:r>
          </a:p>
        </p:txBody>
      </p:sp>
      <p:sp>
        <p:nvSpPr>
          <p:cNvPr id="2052" name="AutoShape 6"/>
          <p:cNvSpPr>
            <a:spLocks noChangeArrowheads="1"/>
          </p:cNvSpPr>
          <p:nvPr/>
        </p:nvSpPr>
        <p:spPr bwMode="auto">
          <a:xfrm>
            <a:off x="-152400" y="0"/>
            <a:ext cx="42214800" cy="32918400"/>
          </a:xfrm>
          <a:prstGeom prst="flowChart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053" name="Line 10"/>
          <p:cNvSpPr>
            <a:spLocks noChangeShapeType="1"/>
          </p:cNvSpPr>
          <p:nvPr/>
        </p:nvSpPr>
        <p:spPr bwMode="auto">
          <a:xfrm>
            <a:off x="12039601" y="8001002"/>
            <a:ext cx="0" cy="762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defTabSz="914417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054" name="Line 12"/>
          <p:cNvSpPr>
            <a:spLocks noChangeShapeType="1"/>
          </p:cNvSpPr>
          <p:nvPr/>
        </p:nvSpPr>
        <p:spPr bwMode="auto">
          <a:xfrm>
            <a:off x="12039602" y="8077199"/>
            <a:ext cx="1524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defTabSz="914417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059" name="Line 336"/>
          <p:cNvSpPr>
            <a:spLocks noChangeShapeType="1"/>
          </p:cNvSpPr>
          <p:nvPr/>
        </p:nvSpPr>
        <p:spPr bwMode="auto">
          <a:xfrm>
            <a:off x="685800" y="4800600"/>
            <a:ext cx="40843200" cy="0"/>
          </a:xfrm>
          <a:prstGeom prst="line">
            <a:avLst/>
          </a:prstGeom>
          <a:noFill/>
          <a:ln w="88900">
            <a:solidFill>
              <a:srgbClr val="5E213B"/>
            </a:solidFill>
            <a:round/>
            <a:headEnd/>
            <a:tailEnd/>
          </a:ln>
        </p:spPr>
        <p:txBody>
          <a:bodyPr/>
          <a:lstStyle/>
          <a:p>
            <a:pPr defTabSz="914417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064" name="Rectangle 172"/>
          <p:cNvSpPr>
            <a:spLocks noChangeArrowheads="1"/>
          </p:cNvSpPr>
          <p:nvPr/>
        </p:nvSpPr>
        <p:spPr bwMode="auto">
          <a:xfrm>
            <a:off x="-4571999" y="-23083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065" name="Rectangle 174"/>
          <p:cNvSpPr>
            <a:spLocks noChangeArrowheads="1"/>
          </p:cNvSpPr>
          <p:nvPr/>
        </p:nvSpPr>
        <p:spPr bwMode="auto">
          <a:xfrm>
            <a:off x="-4571999" y="-23083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2" name="Text Box 97"/>
          <p:cNvSpPr txBox="1">
            <a:spLocks noChangeArrowheads="1"/>
          </p:cNvSpPr>
          <p:nvPr/>
        </p:nvSpPr>
        <p:spPr bwMode="auto">
          <a:xfrm>
            <a:off x="2609850" y="5029420"/>
            <a:ext cx="36690300" cy="26843023"/>
          </a:xfrm>
          <a:prstGeom prst="roundRect">
            <a:avLst/>
          </a:prstGeom>
          <a:noFill/>
          <a:ln w="12700">
            <a:solidFill>
              <a:srgbClr val="5E213B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0" marR="0" indent="-4572000">
              <a:lnSpc>
                <a:spcPct val="200000"/>
              </a:lnSpc>
            </a:pPr>
            <a:r>
              <a:rPr lang="en-US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Binfet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J.-T., Green, F. L., &amp; Draper, Z. A. (2021). The importance of client–canine contact in canine-assisted interventions: A randomized controlled trial. </a:t>
            </a:r>
            <a:r>
              <a:rPr lang="en-US" sz="4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Anthrozoös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1–22. https://doi.org/10.1080/08927936.2021.1944558 </a:t>
            </a:r>
          </a:p>
          <a:p>
            <a:pPr marL="4572000" marR="0" indent="-4572000">
              <a:lnSpc>
                <a:spcPct val="200000"/>
              </a:lnSpc>
            </a:pP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Bolton, D., &amp;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Bhugra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D. (2020). Changes in society and Young People’s Mental health1. 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International Review of Psychiatry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33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(1-2), 154–161. https://doi.org/10.1080/09540261.2020.1753968 </a:t>
            </a:r>
          </a:p>
          <a:p>
            <a:pPr marL="4572000" marR="0" indent="-4572000">
              <a:lnSpc>
                <a:spcPct val="200000"/>
              </a:lnSpc>
            </a:pP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Gee, N. R., Friedmann, E.,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Coglitore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V., Fisk, A., &amp;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Stendahl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M. (2015). Does physical contact with a dog or person affect performance of a working memory task? </a:t>
            </a:r>
            <a:r>
              <a:rPr lang="en-US" sz="4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Anthrozoös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28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(3), 483–500. https://doi.org/10.1080/08927936.2015.1052282 </a:t>
            </a:r>
          </a:p>
          <a:p>
            <a:pPr marL="4572000" marR="0" indent="-4572000">
              <a:lnSpc>
                <a:spcPct val="200000"/>
              </a:lnSpc>
            </a:pP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Goldberg, L. R. (1993). The structure of phenotypic personality traits. 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American Psychologist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48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(1), 26–34. https://doi.org/10.1037/0003066x.48.1.26 </a:t>
            </a:r>
          </a:p>
          <a:p>
            <a:pPr marL="4572000" marR="0" indent="-4572000">
              <a:lnSpc>
                <a:spcPct val="200000"/>
              </a:lnSpc>
            </a:pP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Hills, P., &amp; Argyle, M. (2002). The Oxford Happiness Questionnaire: A compact scale for the measurement of psychological well-being. 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Personality and Individual Differences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33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(7), 1073–1082. https://doi.org/10.1016/s0191-8869(01)00213-6 </a:t>
            </a:r>
          </a:p>
          <a:p>
            <a:pPr marL="4572000" marR="0" indent="-4572000">
              <a:lnSpc>
                <a:spcPct val="200000"/>
              </a:lnSpc>
            </a:pPr>
            <a:r>
              <a:rPr lang="en-US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Owenby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B. E. (2016). The potential of animal-assisted therapy within the Supervisory Alliance. 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Journal of Creativity in Mental Health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(1), 146–159. https://doi.org/10.1080/15401383.2016.1184113 </a:t>
            </a:r>
          </a:p>
          <a:p>
            <a:pPr marL="4572000" marR="0" indent="-4572000">
              <a:lnSpc>
                <a:spcPct val="200000"/>
              </a:lnSpc>
            </a:pPr>
            <a:r>
              <a:rPr lang="en-US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Pręgowski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M. P. (2015). Your dog is your teacher: Contemporary dog training beyond radical behaviorism. 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Society &amp; Animals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23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(6), 525–543. https://doi.org/10.1163/15685306-12341383 </a:t>
            </a:r>
          </a:p>
          <a:p>
            <a:pPr marL="4572000" marR="0" indent="-4572000">
              <a:lnSpc>
                <a:spcPct val="200000"/>
              </a:lnSpc>
            </a:pPr>
            <a:r>
              <a:rPr lang="en-US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Torous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J. B., Chan, S. R., Gipson, S. Y.-M., Kim, J. W., Nguyen, T.-Q., Luo, J., &amp; Wang, P. (2018). A hierarchical framework for evaluation and informed decision making regarding smartphone apps for clinical care. 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Psychiatric Services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69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(5), 498–500. https://doi.org/10.1176/appi.ps.201700423 </a:t>
            </a:r>
          </a:p>
          <a:p>
            <a:pPr marL="4572000" marR="0" indent="-4572000">
              <a:lnSpc>
                <a:spcPct val="200000"/>
              </a:lnSpc>
            </a:pP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Trammell, J. P. (2019). Therapy dogs improve student affect but not memory. </a:t>
            </a:r>
            <a:r>
              <a:rPr lang="en-US" sz="4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Anthrozoös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32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(5), 691–699. https://doi.org/10.1080/08927936.2019.1645514 </a:t>
            </a:r>
          </a:p>
        </p:txBody>
      </p:sp>
      <p:pic>
        <p:nvPicPr>
          <p:cNvPr id="1026" name="Picture 2" descr="Image result for eku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74" y="-2233823"/>
            <a:ext cx="7768796" cy="9807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97995" y="79327"/>
            <a:ext cx="4530905" cy="453090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5509200" y="12512844"/>
            <a:ext cx="2362200" cy="1143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2857302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2.4|9.1|7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2.4|9.1|7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1|8.8|7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2.4|9.1|7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2.4|9.1|7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2.4|9.1|7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2.4|9.1|7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2.4|9.1|7.5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6">
    <a:dk1>
      <a:srgbClr val="000000"/>
    </a:dk1>
    <a:lt1>
      <a:srgbClr val="FFFFFF"/>
    </a:lt1>
    <a:dk2>
      <a:srgbClr val="000000"/>
    </a:dk2>
    <a:lt2>
      <a:srgbClr val="808080"/>
    </a:lt2>
    <a:accent1>
      <a:srgbClr val="C0C0C0"/>
    </a:accent1>
    <a:accent2>
      <a:srgbClr val="0066FF"/>
    </a:accent2>
    <a:accent3>
      <a:srgbClr val="FFFFFF"/>
    </a:accent3>
    <a:accent4>
      <a:srgbClr val="000000"/>
    </a:accent4>
    <a:accent5>
      <a:srgbClr val="DCDCDC"/>
    </a:accent5>
    <a:accent6>
      <a:srgbClr val="005CE7"/>
    </a:accent6>
    <a:hlink>
      <a:srgbClr val="FF0000"/>
    </a:hlink>
    <a:folHlink>
      <a:srgbClr val="009900"/>
    </a:folHlink>
  </a:clrScheme>
</a:themeOverride>
</file>

<file path=ppt/theme/themeOverride2.xml><?xml version="1.0" encoding="utf-8"?>
<a:themeOverride xmlns:a="http://schemas.openxmlformats.org/drawingml/2006/main">
  <a:clrScheme name="Default Design 6">
    <a:dk1>
      <a:srgbClr val="000000"/>
    </a:dk1>
    <a:lt1>
      <a:srgbClr val="FFFFFF"/>
    </a:lt1>
    <a:dk2>
      <a:srgbClr val="000000"/>
    </a:dk2>
    <a:lt2>
      <a:srgbClr val="808080"/>
    </a:lt2>
    <a:accent1>
      <a:srgbClr val="C0C0C0"/>
    </a:accent1>
    <a:accent2>
      <a:srgbClr val="0066FF"/>
    </a:accent2>
    <a:accent3>
      <a:srgbClr val="FFFFFF"/>
    </a:accent3>
    <a:accent4>
      <a:srgbClr val="000000"/>
    </a:accent4>
    <a:accent5>
      <a:srgbClr val="DCDCDC"/>
    </a:accent5>
    <a:accent6>
      <a:srgbClr val="005CE7"/>
    </a:accent6>
    <a:hlink>
      <a:srgbClr val="FF0000"/>
    </a:hlink>
    <a:folHlink>
      <a:srgbClr val="009900"/>
    </a:folHlink>
  </a:clrScheme>
</a:themeOverride>
</file>

<file path=ppt/theme/themeOverride3.xml><?xml version="1.0" encoding="utf-8"?>
<a:themeOverride xmlns:a="http://schemas.openxmlformats.org/drawingml/2006/main">
  <a:clrScheme name="Default Design 6">
    <a:dk1>
      <a:srgbClr val="000000"/>
    </a:dk1>
    <a:lt1>
      <a:srgbClr val="FFFFFF"/>
    </a:lt1>
    <a:dk2>
      <a:srgbClr val="000000"/>
    </a:dk2>
    <a:lt2>
      <a:srgbClr val="808080"/>
    </a:lt2>
    <a:accent1>
      <a:srgbClr val="C0C0C0"/>
    </a:accent1>
    <a:accent2>
      <a:srgbClr val="0066FF"/>
    </a:accent2>
    <a:accent3>
      <a:srgbClr val="FFFFFF"/>
    </a:accent3>
    <a:accent4>
      <a:srgbClr val="000000"/>
    </a:accent4>
    <a:accent5>
      <a:srgbClr val="DCDCDC"/>
    </a:accent5>
    <a:accent6>
      <a:srgbClr val="005CE7"/>
    </a:accent6>
    <a:hlink>
      <a:srgbClr val="FF0000"/>
    </a:hlink>
    <a:folHlink>
      <a:srgbClr val="009900"/>
    </a:folHlink>
  </a:clrScheme>
</a:themeOverride>
</file>

<file path=ppt/theme/themeOverride4.xml><?xml version="1.0" encoding="utf-8"?>
<a:themeOverride xmlns:a="http://schemas.openxmlformats.org/drawingml/2006/main">
  <a:clrScheme name="Default Design 6">
    <a:dk1>
      <a:srgbClr val="000000"/>
    </a:dk1>
    <a:lt1>
      <a:srgbClr val="FFFFFF"/>
    </a:lt1>
    <a:dk2>
      <a:srgbClr val="000000"/>
    </a:dk2>
    <a:lt2>
      <a:srgbClr val="808080"/>
    </a:lt2>
    <a:accent1>
      <a:srgbClr val="C0C0C0"/>
    </a:accent1>
    <a:accent2>
      <a:srgbClr val="0066FF"/>
    </a:accent2>
    <a:accent3>
      <a:srgbClr val="FFFFFF"/>
    </a:accent3>
    <a:accent4>
      <a:srgbClr val="000000"/>
    </a:accent4>
    <a:accent5>
      <a:srgbClr val="DCDCDC"/>
    </a:accent5>
    <a:accent6>
      <a:srgbClr val="005CE7"/>
    </a:accent6>
    <a:hlink>
      <a:srgbClr val="FF0000"/>
    </a:hlink>
    <a:folHlink>
      <a:srgbClr val="009900"/>
    </a:folHlink>
  </a:clrScheme>
</a:themeOverride>
</file>

<file path=ppt/theme/themeOverride5.xml><?xml version="1.0" encoding="utf-8"?>
<a:themeOverride xmlns:a="http://schemas.openxmlformats.org/drawingml/2006/main">
  <a:clrScheme name="Default Design 6">
    <a:dk1>
      <a:srgbClr val="000000"/>
    </a:dk1>
    <a:lt1>
      <a:srgbClr val="FFFFFF"/>
    </a:lt1>
    <a:dk2>
      <a:srgbClr val="000000"/>
    </a:dk2>
    <a:lt2>
      <a:srgbClr val="808080"/>
    </a:lt2>
    <a:accent1>
      <a:srgbClr val="C0C0C0"/>
    </a:accent1>
    <a:accent2>
      <a:srgbClr val="0066FF"/>
    </a:accent2>
    <a:accent3>
      <a:srgbClr val="FFFFFF"/>
    </a:accent3>
    <a:accent4>
      <a:srgbClr val="000000"/>
    </a:accent4>
    <a:accent5>
      <a:srgbClr val="DCDCDC"/>
    </a:accent5>
    <a:accent6>
      <a:srgbClr val="005CE7"/>
    </a:accent6>
    <a:hlink>
      <a:srgbClr val="FF0000"/>
    </a:hlink>
    <a:folHlink>
      <a:srgbClr val="009900"/>
    </a:folHlink>
  </a:clrScheme>
</a:themeOverride>
</file>

<file path=ppt/theme/themeOverride6.xml><?xml version="1.0" encoding="utf-8"?>
<a:themeOverride xmlns:a="http://schemas.openxmlformats.org/drawingml/2006/main">
  <a:clrScheme name="Default Design 6">
    <a:dk1>
      <a:srgbClr val="000000"/>
    </a:dk1>
    <a:lt1>
      <a:srgbClr val="FFFFFF"/>
    </a:lt1>
    <a:dk2>
      <a:srgbClr val="000000"/>
    </a:dk2>
    <a:lt2>
      <a:srgbClr val="808080"/>
    </a:lt2>
    <a:accent1>
      <a:srgbClr val="C0C0C0"/>
    </a:accent1>
    <a:accent2>
      <a:srgbClr val="0066FF"/>
    </a:accent2>
    <a:accent3>
      <a:srgbClr val="FFFFFF"/>
    </a:accent3>
    <a:accent4>
      <a:srgbClr val="000000"/>
    </a:accent4>
    <a:accent5>
      <a:srgbClr val="DCDCDC"/>
    </a:accent5>
    <a:accent6>
      <a:srgbClr val="005CE7"/>
    </a:accent6>
    <a:hlink>
      <a:srgbClr val="FF0000"/>
    </a:hlink>
    <a:folHlink>
      <a:srgbClr val="009900"/>
    </a:folHlink>
  </a:clrScheme>
</a:themeOverride>
</file>

<file path=ppt/theme/themeOverride7.xml><?xml version="1.0" encoding="utf-8"?>
<a:themeOverride xmlns:a="http://schemas.openxmlformats.org/drawingml/2006/main">
  <a:clrScheme name="Default Design 6">
    <a:dk1>
      <a:srgbClr val="000000"/>
    </a:dk1>
    <a:lt1>
      <a:srgbClr val="FFFFFF"/>
    </a:lt1>
    <a:dk2>
      <a:srgbClr val="000000"/>
    </a:dk2>
    <a:lt2>
      <a:srgbClr val="808080"/>
    </a:lt2>
    <a:accent1>
      <a:srgbClr val="C0C0C0"/>
    </a:accent1>
    <a:accent2>
      <a:srgbClr val="0066FF"/>
    </a:accent2>
    <a:accent3>
      <a:srgbClr val="FFFFFF"/>
    </a:accent3>
    <a:accent4>
      <a:srgbClr val="000000"/>
    </a:accent4>
    <a:accent5>
      <a:srgbClr val="DCDCDC"/>
    </a:accent5>
    <a:accent6>
      <a:srgbClr val="005CE7"/>
    </a:accent6>
    <a:hlink>
      <a:srgbClr val="FF0000"/>
    </a:hlink>
    <a:folHlink>
      <a:srgbClr val="009900"/>
    </a:folHlink>
  </a:clrScheme>
</a:themeOverride>
</file>

<file path=ppt/theme/themeOverride8.xml><?xml version="1.0" encoding="utf-8"?>
<a:themeOverride xmlns:a="http://schemas.openxmlformats.org/drawingml/2006/main">
  <a:clrScheme name="Default Design 6">
    <a:dk1>
      <a:srgbClr val="000000"/>
    </a:dk1>
    <a:lt1>
      <a:srgbClr val="FFFFFF"/>
    </a:lt1>
    <a:dk2>
      <a:srgbClr val="000000"/>
    </a:dk2>
    <a:lt2>
      <a:srgbClr val="808080"/>
    </a:lt2>
    <a:accent1>
      <a:srgbClr val="C0C0C0"/>
    </a:accent1>
    <a:accent2>
      <a:srgbClr val="0066FF"/>
    </a:accent2>
    <a:accent3>
      <a:srgbClr val="FFFFFF"/>
    </a:accent3>
    <a:accent4>
      <a:srgbClr val="000000"/>
    </a:accent4>
    <a:accent5>
      <a:srgbClr val="DCDCDC"/>
    </a:accent5>
    <a:accent6>
      <a:srgbClr val="005CE7"/>
    </a:accent6>
    <a:hlink>
      <a:srgbClr val="FF0000"/>
    </a:hlink>
    <a:folHlink>
      <a:srgbClr val="00990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3977AD6B72DF49B45AE6327BC5B728" ma:contentTypeVersion="13" ma:contentTypeDescription="Create a new document." ma:contentTypeScope="" ma:versionID="cc8d82e51b8eba9bd8fc94d4f46f39e9">
  <xsd:schema xmlns:xsd="http://www.w3.org/2001/XMLSchema" xmlns:xs="http://www.w3.org/2001/XMLSchema" xmlns:p="http://schemas.microsoft.com/office/2006/metadata/properties" xmlns:ns3="2f27df1a-077e-4203-8022-bd7b4582595c" xmlns:ns4="dc58ed56-c084-4756-b771-09e314508dc9" targetNamespace="http://schemas.microsoft.com/office/2006/metadata/properties" ma:root="true" ma:fieldsID="d815482ca73b0950dcf53edfee253085" ns3:_="" ns4:_="">
    <xsd:import namespace="2f27df1a-077e-4203-8022-bd7b4582595c"/>
    <xsd:import namespace="dc58ed56-c084-4756-b771-09e314508dc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27df1a-077e-4203-8022-bd7b458259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58ed56-c084-4756-b771-09e314508dc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84251FB-285F-4433-BC17-992A6B2687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27df1a-077e-4203-8022-bd7b4582595c"/>
    <ds:schemaRef ds:uri="dc58ed56-c084-4756-b771-09e314508d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9117508-B062-4981-A492-4DB3969126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B55C00-500F-4CE4-9E75-67782E823763}">
  <ds:schemaRefs>
    <ds:schemaRef ds:uri="http://www.w3.org/XML/1998/namespace"/>
    <ds:schemaRef ds:uri="http://schemas.microsoft.com/office/2006/documentManagement/types"/>
    <ds:schemaRef ds:uri="http://schemas.microsoft.com/office/2006/metadata/properties"/>
    <ds:schemaRef ds:uri="dc58ed56-c084-4756-b771-09e314508dc9"/>
    <ds:schemaRef ds:uri="http://schemas.microsoft.com/office/infopath/2007/PartnerControls"/>
    <ds:schemaRef ds:uri="http://purl.org/dc/elements/1.1/"/>
    <ds:schemaRef ds:uri="http://purl.org/dc/dcmitype/"/>
    <ds:schemaRef ds:uri="http://schemas.openxmlformats.org/package/2006/metadata/core-properties"/>
    <ds:schemaRef ds:uri="2f27df1a-077e-4203-8022-bd7b4582595c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13459</TotalTime>
  <Words>1460</Words>
  <Application>Microsoft Office PowerPoint</Application>
  <PresentationFormat>Custom</PresentationFormat>
  <Paragraphs>106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Norton, Erin M</dc:creator>
  <cp:lastModifiedBy>Phillips, Christian L (Bluegrass Student)</cp:lastModifiedBy>
  <cp:revision>245</cp:revision>
  <cp:lastPrinted>2018-10-29T19:33:59Z</cp:lastPrinted>
  <dcterms:created xsi:type="dcterms:W3CDTF">2013-04-17T12:29:12Z</dcterms:created>
  <dcterms:modified xsi:type="dcterms:W3CDTF">2021-11-04T00:27:24Z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0x010100473977AD6B72DF49B45AE6327BC5B728</vt:lpwstr>
  </property>
</Properties>
</file>