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7" r:id="rId7"/>
    <p:sldId id="259" r:id="rId8"/>
    <p:sldId id="260" r:id="rId9"/>
    <p:sldId id="264" r:id="rId10"/>
    <p:sldId id="261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01"/>
    <p:restoredTop sz="94635"/>
  </p:normalViewPr>
  <p:slideViewPr>
    <p:cSldViewPr snapToGrid="0" snapToObjects="1">
      <p:cViewPr varScale="1">
        <p:scale>
          <a:sx n="121" d="100"/>
          <a:sy n="121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BAE2-206B-0440-9055-EAC1C7B06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F77B9-2541-DC42-8EAA-26F145D19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1F742-B02C-5642-9CCF-02A2AD84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E2E5-6A9E-904C-A7AA-D09E433F783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8930E-1CF7-2B48-859A-A338708C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865F2-191B-7C4C-9CD4-087BA824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D26-DF31-1E4A-98F3-EA0DE7E1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D30D-D933-4240-BC13-C89224B7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CA1AF-53D7-1E45-A23C-D1EF98027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281AF-0622-F842-B39C-F56DB21C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E2E5-6A9E-904C-A7AA-D09E433F783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06DDB-A719-BB4B-AE2E-74F8509E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4C643-8535-AE47-AFD5-6EF8546B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D26-DF31-1E4A-98F3-EA0DE7E1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0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C09EBA-3F27-5043-9608-9006F4185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F8C58-87C6-D347-9C1E-63EC7E3D0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622B1-370F-E044-965F-D38DDD05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E2E5-6A9E-904C-A7AA-D09E433F783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94A26-B97B-6B41-B56F-89ED8FE1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13F4A-2FAE-F24B-8790-EC31EAB5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D26-DF31-1E4A-98F3-EA0DE7E1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3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C100-2A93-5341-BB2F-9FF42BA3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C50E-ED2A-7A4D-9CAA-FD3D71D4A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A52E5-F504-F341-AA10-CDFB5EDC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E2E5-6A9E-904C-A7AA-D09E433F783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8F81B-C0FA-D547-A421-CD4C99EF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F973A-E378-2146-B127-C76ECE60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D26-DF31-1E4A-98F3-EA0DE7E1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7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53C0-EC8E-D444-BDB2-277E8039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68ACC-D5F0-3F41-AFA6-960465846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6BD5C-36A6-0246-B9E2-1B6F3BB9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E2E5-6A9E-904C-A7AA-D09E433F783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83113-967B-B74D-93EB-2F3A711D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B2E75-3863-404F-8BF2-03C28894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D26-DF31-1E4A-98F3-EA0DE7E1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9905-A8D1-7643-9F5F-C52E1939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2666B-D6EB-7C42-9009-B28B1AD4B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E337B-FD3A-8546-A696-10D21B953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934EF-A27E-D143-932C-67100D0D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E2E5-6A9E-904C-A7AA-D09E433F783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49624-D906-644C-8EF1-049B498E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487B6-8A57-204E-B3E7-A503FEF5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D26-DF31-1E4A-98F3-EA0DE7E1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3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DCC75-82E8-2941-AED3-65AF7571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2C4EC-9FA4-A24C-8BDE-7F3EE92B9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13A08-971E-914F-81C7-A83D5E10C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111D1-58FA-B24F-8B7D-FA8DDCB8F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E1F95-CA44-C148-9C2E-B8E4EE016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F33977-F4A1-D14C-BC25-4FB11008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E2E5-6A9E-904C-A7AA-D09E433F783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B9AA33-1FD4-A146-A37A-C4302383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1895A-AA45-3745-B223-34152EEA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D26-DF31-1E4A-98F3-EA0DE7E1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6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07EB-03BD-094E-BB99-069056348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38470-CA5D-944D-84E0-864F82BD4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E2E5-6A9E-904C-A7AA-D09E433F783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3F7A5-B9D8-0742-B283-2E47917C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11FB3-8912-3C48-8268-754CEC8A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D26-DF31-1E4A-98F3-EA0DE7E1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8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5C450-AF7D-5340-971F-B2E0018B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E2E5-6A9E-904C-A7AA-D09E433F783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318E3-C322-C744-A7F6-212CADB8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4C44D-5EFC-E34E-8474-BCBD8413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D26-DF31-1E4A-98F3-EA0DE7E1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3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81B7-A3CA-E049-AAA7-F6BDCED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5BCCD-BE85-B14A-B6D6-9D1746E08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32E5E-242D-9C42-A757-9F4729193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8EA11-36F9-2142-8B3A-CAF9E4E3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E2E5-6A9E-904C-A7AA-D09E433F783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90B2F-6DD6-0541-984F-2E8F02A9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3AD4D-27DD-2D41-AF35-7841CB12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D26-DF31-1E4A-98F3-EA0DE7E1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7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358B-5BB4-3D4E-884F-F7A1A620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80E40-5FC6-894F-8533-2DF57F589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ABEBF-9E73-6840-86E4-F5DA92476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ED4B1-09BE-D847-9BA4-86E13559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E2E5-6A9E-904C-A7AA-D09E433F783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D4043-872D-D941-BF55-42F79051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32AD9-5652-AD49-AA01-F0DB96DD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FD26-DF31-1E4A-98F3-EA0DE7E1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2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2262A-AD31-7A49-AF7B-0672DB70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D061F-8306-CE46-8BB0-65D934E24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3F59F-EC47-5647-93AE-215984A56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3E2E5-6A9E-904C-A7AA-D09E433F7834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DC8BC-CB08-9D48-A66E-367E0F256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3563-9A80-CB47-92CA-1210CBEAC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FD26-DF31-1E4A-98F3-EA0DE7E11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4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C09D-9B53-B343-9691-97A137474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Elemental Abundances Of Planetary Nebulae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941AF-86D1-514A-86D9-64287BDFEE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KAS Conference, November 6 2021</a:t>
            </a:r>
          </a:p>
          <a:p>
            <a:r>
              <a:rPr lang="en-US" dirty="0"/>
              <a:t>Sebastian Miracle</a:t>
            </a:r>
          </a:p>
          <a:p>
            <a:r>
              <a:rPr lang="en-US" dirty="0"/>
              <a:t>Department of Physics and Astronomy</a:t>
            </a:r>
          </a:p>
          <a:p>
            <a:r>
              <a:rPr lang="en-US" dirty="0"/>
              <a:t>Western Kentucky University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FDE9A-3266-C641-AE9E-D632016A1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53" y="279401"/>
            <a:ext cx="1123950" cy="112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AAC6B-59A0-3B43-894D-47FC87CE6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68306"/>
            <a:ext cx="1141046" cy="11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6EF4EE-95B8-AD43-A86B-0DD9F3A0E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9300"/>
            <a:ext cx="7785500" cy="52035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F525B-8F05-BF47-AABE-90E95E2B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DA44E-9955-F844-A5C6-A344BC309705}"/>
              </a:ext>
            </a:extLst>
          </p:cNvPr>
          <p:cNvSpPr txBox="1"/>
          <p:nvPr/>
        </p:nvSpPr>
        <p:spPr>
          <a:xfrm>
            <a:off x="7674964" y="1888760"/>
            <a:ext cx="4636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Elemental abundance of oxygen with respect to hydrogen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Lines from </a:t>
            </a:r>
            <a:r>
              <a:rPr lang="en-US" dirty="0" err="1"/>
              <a:t>Stanghellini</a:t>
            </a:r>
            <a:r>
              <a:rPr lang="en-US" dirty="0"/>
              <a:t> &amp; Haywood (2018)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Dashed line- Old Progenitor stars (&gt; 7.5 </a:t>
            </a:r>
            <a:r>
              <a:rPr lang="en-US" dirty="0" err="1"/>
              <a:t>Gyr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Solid line- Young Progenitor stars (&lt; 1 </a:t>
            </a:r>
            <a:r>
              <a:rPr lang="en-US" dirty="0" err="1"/>
              <a:t>Gyr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195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DFB5D-9EE4-E248-9648-F6DD74F1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A06A3-A71C-F844-93A8-2D0C3B2AF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data from more </a:t>
            </a:r>
            <a:r>
              <a:rPr lang="en-US"/>
              <a:t>PNe</a:t>
            </a:r>
            <a:r>
              <a:rPr lang="en-US" dirty="0"/>
              <a:t> in the analysis </a:t>
            </a:r>
          </a:p>
          <a:p>
            <a:r>
              <a:rPr lang="en-US" dirty="0"/>
              <a:t>Use </a:t>
            </a:r>
            <a:r>
              <a:rPr lang="en-US" dirty="0" err="1"/>
              <a:t>PyNeb</a:t>
            </a:r>
            <a:r>
              <a:rPr lang="en-US" dirty="0"/>
              <a:t> to analyze our data and compare to results found from NEAT</a:t>
            </a:r>
          </a:p>
        </p:txBody>
      </p:sp>
    </p:spTree>
    <p:extLst>
      <p:ext uri="{BB962C8B-B14F-4D97-AF65-F5344CB8AC3E}">
        <p14:creationId xmlns:p14="http://schemas.microsoft.com/office/powerpoint/2010/main" val="400806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89FD-288A-374A-BAB0-E3B22A2C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68499-3865-D74F-B6D4-A80C589F8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R. Wesson, D. J. Stock, P. Scicluna, Understanding and reducing statistical uncertainties in nebular abundance determinations, Monthly Notices of the Royal Astronomical Society, Volume 422, Issue 4, June 2012</a:t>
            </a:r>
          </a:p>
          <a:p>
            <a:r>
              <a:rPr lang="en-US" sz="2000" dirty="0" err="1"/>
              <a:t>Stanghellini</a:t>
            </a:r>
            <a:r>
              <a:rPr lang="en-US" sz="2000" dirty="0"/>
              <a:t>, L., &amp; Haywood, M. 2018,“Galactic Planetary Nebulae as Probes of Radial Metallicity Gradients and Other Abundance Patterns”, </a:t>
            </a:r>
            <a:r>
              <a:rPr lang="en-US" sz="2000" dirty="0" err="1"/>
              <a:t>ApJ</a:t>
            </a:r>
            <a:r>
              <a:rPr lang="en-US" sz="2000" dirty="0"/>
              <a:t>, 862, 45</a:t>
            </a:r>
          </a:p>
          <a:p>
            <a:r>
              <a:rPr lang="en-US" sz="2000" dirty="0" err="1"/>
              <a:t>Stanghellini</a:t>
            </a:r>
            <a:r>
              <a:rPr lang="en-US" sz="2000" dirty="0"/>
              <a:t>, L., </a:t>
            </a:r>
            <a:r>
              <a:rPr lang="en-US" sz="2000" dirty="0" err="1"/>
              <a:t>Bucciarelli</a:t>
            </a:r>
            <a:r>
              <a:rPr lang="en-US" sz="2000" dirty="0"/>
              <a:t>, B, </a:t>
            </a:r>
            <a:r>
              <a:rPr lang="en-US" sz="2000" dirty="0" err="1"/>
              <a:t>Lattanzi</a:t>
            </a:r>
            <a:r>
              <a:rPr lang="en-US" sz="2000" dirty="0"/>
              <a:t>, M. G., &amp; </a:t>
            </a:r>
            <a:r>
              <a:rPr lang="en-US" sz="2000" dirty="0" err="1"/>
              <a:t>Morbidelli</a:t>
            </a:r>
            <a:r>
              <a:rPr lang="en-US" sz="2000" dirty="0"/>
              <a:t>, R. 2020,“The Population of Galactic Planetary Nebulae: a Study of Distance Scales and Central Stars Based on the Second Gaia Release”, </a:t>
            </a:r>
            <a:r>
              <a:rPr lang="en-US" sz="2000" dirty="0" err="1"/>
              <a:t>ApJ</a:t>
            </a:r>
            <a:r>
              <a:rPr lang="en-US" sz="2000" dirty="0"/>
              <a:t>, 889, 21</a:t>
            </a:r>
          </a:p>
          <a:p>
            <a:r>
              <a:rPr lang="en-US" sz="2000" dirty="0" err="1"/>
              <a:t>Chornay</a:t>
            </a:r>
            <a:r>
              <a:rPr lang="en-US" sz="2000" dirty="0"/>
              <a:t>, N. &amp; Walton, N. A., 2021, "One star, two star, red star, blue star: an updated planetary nebula central star distance catalogue from Gaia EDR3", arXiv:2102.13654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4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5946-9E67-F545-B763-1AD00C7C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 of a star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B289D7-4C1D-B646-8266-5C0A7C61F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07110"/>
            <a:ext cx="10793819" cy="510863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7BA74B-AC13-704E-9487-A8C504E68EA3}"/>
              </a:ext>
            </a:extLst>
          </p:cNvPr>
          <p:cNvSpPr txBox="1"/>
          <p:nvPr/>
        </p:nvSpPr>
        <p:spPr>
          <a:xfrm>
            <a:off x="1451344" y="6421513"/>
            <a:ext cx="956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www.britannica.comhttps</a:t>
            </a:r>
            <a:r>
              <a:rPr lang="en-US" sz="1200" dirty="0"/>
              <a:t>://</a:t>
            </a:r>
            <a:r>
              <a:rPr lang="en-US" sz="1200" dirty="0" err="1"/>
              <a:t>www.britannica.com</a:t>
            </a:r>
            <a:r>
              <a:rPr lang="en-US" sz="1200" dirty="0"/>
              <a:t>/science/star-astronomy/Star-formation-and-evolution#/media/1/563395/149153/science/star-astronomy/Star-formation-and-evolution#/media/1/563395/149153</a:t>
            </a:r>
          </a:p>
        </p:txBody>
      </p:sp>
    </p:spTree>
    <p:extLst>
      <p:ext uri="{BB962C8B-B14F-4D97-AF65-F5344CB8AC3E}">
        <p14:creationId xmlns:p14="http://schemas.microsoft.com/office/powerpoint/2010/main" val="342926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E8AA-FEBD-A64C-8B58-F885E905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Planetary Nebulae (</a:t>
            </a:r>
            <a:r>
              <a:rPr lang="en-US" dirty="0" err="1"/>
              <a:t>PNe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B701BD-64C5-B247-88C7-F0471B6C3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4741" y="1455959"/>
            <a:ext cx="8954518" cy="50369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3856AC-880D-9B47-8DF1-60EAD4D8F5D7}"/>
              </a:ext>
            </a:extLst>
          </p:cNvPr>
          <p:cNvSpPr txBox="1"/>
          <p:nvPr/>
        </p:nvSpPr>
        <p:spPr>
          <a:xfrm>
            <a:off x="6876641" y="2110154"/>
            <a:ext cx="4021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Ionized outer envelopes of gas and dust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61AB-493F-7F48-96DC-7F5DCC26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</a:t>
            </a:r>
            <a:r>
              <a:rPr lang="en-US" dirty="0" err="1"/>
              <a:t>PNe</a:t>
            </a:r>
            <a:r>
              <a:rPr lang="en-US" dirty="0"/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6B63F4-DA58-FF43-8731-AD9195ACA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727" y="1992544"/>
            <a:ext cx="4814765" cy="4500331"/>
          </a:xfrm>
        </p:spPr>
      </p:pic>
    </p:spTree>
    <p:extLst>
      <p:ext uri="{BB962C8B-B14F-4D97-AF65-F5344CB8AC3E}">
        <p14:creationId xmlns:p14="http://schemas.microsoft.com/office/powerpoint/2010/main" val="338184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11419-E10E-4846-B32A-6C0F3694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PNe</a:t>
            </a:r>
            <a:r>
              <a:rPr lang="en-US" dirty="0"/>
              <a:t> in our Galaxy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3FC52D-FFAE-B140-9C61-8C852601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479" y="1960537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87506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585B-E0F1-CC42-A244-B157BEA0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Southern Astrophysical Research Telescope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8AEE75-FCA2-334F-A5AC-00D8457B5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022" y="2812869"/>
            <a:ext cx="9098133" cy="307417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3C4D94-1429-6447-A229-43B03FA283FF}"/>
              </a:ext>
            </a:extLst>
          </p:cNvPr>
          <p:cNvSpPr txBox="1"/>
          <p:nvPr/>
        </p:nvSpPr>
        <p:spPr>
          <a:xfrm>
            <a:off x="1274164" y="2113613"/>
            <a:ext cx="803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4.1-m optical and near-infrared telescope located on Cerro </a:t>
            </a:r>
            <a:r>
              <a:rPr lang="en-US" sz="2000" dirty="0" err="1"/>
              <a:t>Pachon</a:t>
            </a:r>
            <a:r>
              <a:rPr lang="en-US" sz="2000" dirty="0"/>
              <a:t>, Chile</a:t>
            </a:r>
          </a:p>
        </p:txBody>
      </p:sp>
    </p:spTree>
    <p:extLst>
      <p:ext uri="{BB962C8B-B14F-4D97-AF65-F5344CB8AC3E}">
        <p14:creationId xmlns:p14="http://schemas.microsoft.com/office/powerpoint/2010/main" val="367172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23DC3B-6B52-8A4E-8416-97759DA64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55" b="16319"/>
          <a:stretch/>
        </p:blipFill>
        <p:spPr>
          <a:xfrm>
            <a:off x="0" y="1189355"/>
            <a:ext cx="9165265" cy="530352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E1A3B-6CFD-294D-B76B-702FEB45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Line Spectrum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D0A99-4339-DB45-9588-6652B1BF8E0C}"/>
              </a:ext>
            </a:extLst>
          </p:cNvPr>
          <p:cNvSpPr txBox="1"/>
          <p:nvPr/>
        </p:nvSpPr>
        <p:spPr>
          <a:xfrm>
            <a:off x="8537481" y="1872618"/>
            <a:ext cx="3379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Spectrum of  PN G309.0+00.8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spectrum is from blue diffraction grating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Bottom spectrum is from red diffraction grating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IRAF was used to measure the flux of the emission lines</a:t>
            </a:r>
          </a:p>
        </p:txBody>
      </p:sp>
    </p:spTree>
    <p:extLst>
      <p:ext uri="{BB962C8B-B14F-4D97-AF65-F5344CB8AC3E}">
        <p14:creationId xmlns:p14="http://schemas.microsoft.com/office/powerpoint/2010/main" val="309102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1153-1303-3D42-B6CF-F8B2C277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Nebular Empirical Analysis Tool (NEAT)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3F14E-F023-EA42-98AC-CFF9C5DF4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Calculates extinction</a:t>
            </a:r>
          </a:p>
          <a:p>
            <a:r>
              <a:rPr lang="en-US" dirty="0"/>
              <a:t>Derives the temperature and density</a:t>
            </a:r>
          </a:p>
          <a:p>
            <a:r>
              <a:rPr lang="en-US" dirty="0"/>
              <a:t>Calculates elemental abundances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2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C79E-DF6D-8149-A1EA-52BA680A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D3FF4-EFE5-0947-B68D-D60CC7057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Distances were calculated from Gaia data </a:t>
            </a:r>
          </a:p>
          <a:p>
            <a:r>
              <a:rPr lang="en-US" dirty="0"/>
              <a:t>Converted to Galactocentric radius </a:t>
            </a:r>
          </a:p>
        </p:txBody>
      </p:sp>
    </p:spTree>
    <p:extLst>
      <p:ext uri="{BB962C8B-B14F-4D97-AF65-F5344CB8AC3E}">
        <p14:creationId xmlns:p14="http://schemas.microsoft.com/office/powerpoint/2010/main" val="484188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371</Words>
  <Application>Microsoft Macintosh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Elemental Abundances Of Planetary Nebulae</vt:lpstr>
      <vt:lpstr>Life cycle of a star</vt:lpstr>
      <vt:lpstr>Planetary Nebulae (PNe)</vt:lpstr>
      <vt:lpstr>Why study PNe?</vt:lpstr>
      <vt:lpstr>PNe in our Galaxy </vt:lpstr>
      <vt:lpstr>Southern Astrophysical Research Telescope </vt:lpstr>
      <vt:lpstr>Emission Line Spectrum</vt:lpstr>
      <vt:lpstr>Nebular Empirical Analysis Tool (NEAT)</vt:lpstr>
      <vt:lpstr>Distances</vt:lpstr>
      <vt:lpstr>Results </vt:lpstr>
      <vt:lpstr>Discussion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Abundances Of Planetary Nebulae</dc:title>
  <dc:creator>Miracle, Sebastian</dc:creator>
  <cp:lastModifiedBy>Lee, Ting-Hui</cp:lastModifiedBy>
  <cp:revision>23</cp:revision>
  <dcterms:created xsi:type="dcterms:W3CDTF">2021-10-29T14:16:08Z</dcterms:created>
  <dcterms:modified xsi:type="dcterms:W3CDTF">2021-11-04T02:48:03Z</dcterms:modified>
</cp:coreProperties>
</file>