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62" r:id="rId2"/>
    <p:sldId id="334" r:id="rId3"/>
    <p:sldId id="329" r:id="rId4"/>
    <p:sldId id="330" r:id="rId5"/>
    <p:sldId id="331" r:id="rId6"/>
    <p:sldId id="332" r:id="rId7"/>
    <p:sldId id="336" r:id="rId8"/>
    <p:sldId id="374" r:id="rId9"/>
    <p:sldId id="369" r:id="rId10"/>
    <p:sldId id="365" r:id="rId11"/>
    <p:sldId id="370" r:id="rId12"/>
    <p:sldId id="372" r:id="rId13"/>
    <p:sldId id="373" r:id="rId14"/>
    <p:sldId id="368" r:id="rId15"/>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0F86E61-8A16-4D4A-AB3C-1EA43530BA9A}">
          <p14:sldIdLst>
            <p14:sldId id="362"/>
            <p14:sldId id="334"/>
            <p14:sldId id="329"/>
            <p14:sldId id="330"/>
            <p14:sldId id="331"/>
            <p14:sldId id="332"/>
            <p14:sldId id="336"/>
            <p14:sldId id="374"/>
            <p14:sldId id="369"/>
            <p14:sldId id="365"/>
            <p14:sldId id="370"/>
            <p14:sldId id="372"/>
            <p14:sldId id="373"/>
            <p14:sldId id="36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rschler, Autumn" initials="FA" lastIdx="2" clrIdx="0">
    <p:extLst>
      <p:ext uri="{19B8F6BF-5375-455C-9EA6-DF929625EA0E}">
        <p15:presenceInfo xmlns:p15="http://schemas.microsoft.com/office/powerpoint/2012/main" userId="S-1-5-21-872334846-580189086-2614858207-2672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8" autoAdjust="0"/>
    <p:restoredTop sz="84894" autoAdjust="0"/>
  </p:normalViewPr>
  <p:slideViewPr>
    <p:cSldViewPr>
      <p:cViewPr varScale="1">
        <p:scale>
          <a:sx n="73" d="100"/>
          <a:sy n="73" d="100"/>
        </p:scale>
        <p:origin x="1517" y="67"/>
      </p:cViewPr>
      <p:guideLst>
        <p:guide orient="horz" pos="2160"/>
        <p:guide pos="2880"/>
      </p:guideLst>
    </p:cSldViewPr>
  </p:slideViewPr>
  <p:outlineViewPr>
    <p:cViewPr>
      <p:scale>
        <a:sx n="33" d="100"/>
        <a:sy n="33" d="100"/>
      </p:scale>
      <p:origin x="0" y="105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r-Latn-R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14CA0D-D40F-477A-985F-3920329A308D}" type="datetimeFigureOut">
              <a:rPr lang="sr-Latn-RS" smtClean="0"/>
              <a:t>3.11.2021.</a:t>
            </a:fld>
            <a:endParaRPr lang="sr-Latn-R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r-Latn-R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r-Latn-R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232E0A-CDC2-4EF9-96B0-DA62D8EB2A7A}" type="slidenum">
              <a:rPr lang="sr-Latn-RS" smtClean="0"/>
              <a:t>‹#›</a:t>
            </a:fld>
            <a:endParaRPr lang="sr-Latn-RS"/>
          </a:p>
        </p:txBody>
      </p:sp>
    </p:spTree>
    <p:extLst>
      <p:ext uri="{BB962C8B-B14F-4D97-AF65-F5344CB8AC3E}">
        <p14:creationId xmlns:p14="http://schemas.microsoft.com/office/powerpoint/2010/main" val="1576175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 am Nenad Maric, Assistant Professor at the University of Belgrade and Visiting Scholar at the WKU.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collaboration between CHNGES as the Center of Excellence from the WKU and University of Belgrade has been supported by Fulbright Commission. </a:t>
            </a:r>
          </a:p>
          <a:p>
            <a:endParaRPr lang="en-US" dirty="0"/>
          </a:p>
          <a:p>
            <a:r>
              <a:rPr lang="en-US" dirty="0"/>
              <a:t>This is an ongoing natural attenuation study in Bowling Green. Its focus are petroleum hydrocarbons as the most common groundwater contaminants.</a:t>
            </a:r>
          </a:p>
        </p:txBody>
      </p:sp>
      <p:sp>
        <p:nvSpPr>
          <p:cNvPr id="4" name="Slide Number Placeholder 3"/>
          <p:cNvSpPr>
            <a:spLocks noGrp="1"/>
          </p:cNvSpPr>
          <p:nvPr>
            <p:ph type="sldNum" sz="quarter" idx="5"/>
          </p:nvPr>
        </p:nvSpPr>
        <p:spPr/>
        <p:txBody>
          <a:bodyPr/>
          <a:lstStyle/>
          <a:p>
            <a:fld id="{42232E0A-CDC2-4EF9-96B0-DA62D8EB2A7A}" type="slidenum">
              <a:rPr lang="sr-Latn-RS" smtClean="0"/>
              <a:t>1</a:t>
            </a:fld>
            <a:endParaRPr lang="sr-Latn-RS"/>
          </a:p>
        </p:txBody>
      </p:sp>
    </p:spTree>
    <p:extLst>
      <p:ext uri="{BB962C8B-B14F-4D97-AF65-F5344CB8AC3E}">
        <p14:creationId xmlns:p14="http://schemas.microsoft.com/office/powerpoint/2010/main" val="2651317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MS Mincho"/>
              </a:rPr>
              <a:t>Two sampling campaigns were conducted before and after rainfall event </a:t>
            </a:r>
            <a:r>
              <a:rPr lang="en-GB" sz="1800" dirty="0">
                <a:effectLst/>
                <a:latin typeface="Times New Roman" panose="02020603050405020304" pitchFamily="18" charset="0"/>
                <a:ea typeface="MS Mincho"/>
              </a:rPr>
              <a:t>on August 14. (17 mm of precipitation in a less than an hour). </a:t>
            </a:r>
          </a:p>
          <a:p>
            <a:endParaRPr lang="en-GB" sz="1800" dirty="0">
              <a:effectLst/>
              <a:latin typeface="Times New Roman" panose="02020603050405020304" pitchFamily="18" charset="0"/>
              <a:ea typeface="MS Minch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MS Mincho"/>
              </a:rPr>
              <a:t>This rainfall event caused the flushing of the well, and concentrations of total petroleum hydrocarbons in groundwater decreased from an initial 20.4 mg/l to &lt;1.4 mg/l after the rainfall event. The occurrence of well flushing has been confirmed both quantitatively and visually on the sampling bailer.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MS Mincho"/>
              </a:rPr>
              <a:t> </a:t>
            </a:r>
          </a:p>
          <a:p>
            <a:r>
              <a:rPr lang="en-US" sz="1800" dirty="0">
                <a:effectLst/>
                <a:latin typeface="Times New Roman" panose="02020603050405020304" pitchFamily="18" charset="0"/>
                <a:ea typeface="MS Mincho"/>
              </a:rPr>
              <a:t>This recharge event caused a shift towards uncontaminated conditions </a:t>
            </a:r>
            <a:r>
              <a:rPr lang="en-GB" sz="1800" dirty="0">
                <a:effectLst/>
                <a:latin typeface="Times New Roman" panose="02020603050405020304" pitchFamily="18" charset="0"/>
                <a:ea typeface="MS Mincho"/>
              </a:rPr>
              <a:t>provided insight into hydrochemistry of hydrocarbon-contaminated groundwater. </a:t>
            </a:r>
            <a:endParaRPr lang="en-GB" sz="1800" dirty="0">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2232E0A-CDC2-4EF9-96B0-DA62D8EB2A7A}" type="slidenum">
              <a:rPr lang="sr-Latn-RS" smtClean="0"/>
              <a:t>10</a:t>
            </a:fld>
            <a:endParaRPr lang="sr-Latn-RS"/>
          </a:p>
        </p:txBody>
      </p:sp>
    </p:spTree>
    <p:extLst>
      <p:ext uri="{BB962C8B-B14F-4D97-AF65-F5344CB8AC3E}">
        <p14:creationId xmlns:p14="http://schemas.microsoft.com/office/powerpoint/2010/main" val="1705466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imes New Roman" panose="02020603050405020304" pitchFamily="18" charset="0"/>
                <a:ea typeface="MS Mincho"/>
              </a:rPr>
              <a:t>The groundwater before the rainfall event was characterized by:</a:t>
            </a:r>
          </a:p>
          <a:p>
            <a:endParaRPr lang="en-GB" sz="1800" dirty="0">
              <a:effectLst/>
              <a:latin typeface="Times New Roman" panose="02020603050405020304" pitchFamily="18" charset="0"/>
              <a:ea typeface="MS Mincho"/>
            </a:endParaRPr>
          </a:p>
          <a:p>
            <a:r>
              <a:rPr lang="en-GB" sz="1800" dirty="0">
                <a:effectLst/>
                <a:latin typeface="Times New Roman" panose="02020603050405020304" pitchFamily="18" charset="0"/>
                <a:ea typeface="MS Mincho"/>
              </a:rPr>
              <a:t>decreased concentrations of O</a:t>
            </a:r>
            <a:r>
              <a:rPr lang="en-GB" sz="1800" baseline="-25000" dirty="0">
                <a:effectLst/>
                <a:latin typeface="Times New Roman" panose="02020603050405020304" pitchFamily="18" charset="0"/>
                <a:ea typeface="MS Mincho"/>
              </a:rPr>
              <a:t>2</a:t>
            </a:r>
            <a:r>
              <a:rPr lang="en-GB" sz="1800" dirty="0">
                <a:effectLst/>
                <a:latin typeface="Times New Roman" panose="02020603050405020304" pitchFamily="18" charset="0"/>
                <a:ea typeface="MS Mincho"/>
              </a:rPr>
              <a:t> which corresponds to the aerobic respiration impact in non-karst settings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MS Mincho"/>
              </a:rPr>
              <a:t>decreased concentrations of NO</a:t>
            </a:r>
            <a:r>
              <a:rPr lang="en-GB" sz="1800" baseline="-25000" dirty="0">
                <a:effectLst/>
                <a:latin typeface="Times New Roman" panose="02020603050405020304" pitchFamily="18" charset="0"/>
                <a:ea typeface="MS Mincho"/>
              </a:rPr>
              <a:t>3</a:t>
            </a:r>
            <a:r>
              <a:rPr lang="en-GB" sz="1800" dirty="0">
                <a:effectLst/>
                <a:latin typeface="Times New Roman" panose="02020603050405020304" pitchFamily="18" charset="0"/>
                <a:ea typeface="MS Mincho"/>
              </a:rPr>
              <a:t> which corresponds to the denitrification impact in non-karst settings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MS Mincho"/>
              </a:rPr>
              <a:t>concentrations of Mn were increased likely caused by the reduction of manganese (IV) impact </a:t>
            </a:r>
            <a:r>
              <a:rPr lang="en-US" sz="1800" dirty="0"/>
              <a:t>to soluble forms </a:t>
            </a:r>
            <a:endParaRPr lang="en-GB" sz="1800" dirty="0">
              <a:effectLst/>
              <a:latin typeface="Times New Roman" panose="02020603050405020304" pitchFamily="18" charset="0"/>
              <a:ea typeface="MS Minch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MS Mincho"/>
              </a:rPr>
              <a:t>and increased concentrations of iron </a:t>
            </a:r>
            <a:r>
              <a:rPr lang="en-US" sz="1800" dirty="0"/>
              <a:t>due to their reduction from insoluble iron (III) to soluble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MS Mincho"/>
            </a:endParaRPr>
          </a:p>
          <a:p>
            <a:r>
              <a:rPr lang="en-GB" sz="1800" dirty="0">
                <a:effectLst/>
                <a:latin typeface="Times New Roman" panose="02020603050405020304" pitchFamily="18" charset="0"/>
                <a:ea typeface="MS Mincho"/>
              </a:rPr>
              <a:t>It seems reasonable to assume that biodegradation didn’t reach </a:t>
            </a:r>
            <a:r>
              <a:rPr lang="en-GB" sz="1800" dirty="0" err="1">
                <a:effectLst/>
                <a:latin typeface="Times New Roman" panose="02020603050405020304" pitchFamily="18" charset="0"/>
                <a:ea typeface="MS Mincho"/>
              </a:rPr>
              <a:t>sulfate</a:t>
            </a:r>
            <a:r>
              <a:rPr lang="en-GB" sz="1800" dirty="0">
                <a:effectLst/>
                <a:latin typeface="Times New Roman" panose="02020603050405020304" pitchFamily="18" charset="0"/>
                <a:ea typeface="MS Mincho"/>
              </a:rPr>
              <a:t> reduction, since </a:t>
            </a:r>
            <a:r>
              <a:rPr lang="en-GB" sz="1800" dirty="0" err="1">
                <a:effectLst/>
                <a:latin typeface="Times New Roman" panose="02020603050405020304" pitchFamily="18" charset="0"/>
                <a:ea typeface="MS Mincho"/>
              </a:rPr>
              <a:t>sulfate</a:t>
            </a:r>
            <a:r>
              <a:rPr lang="en-GB" sz="1800" dirty="0">
                <a:effectLst/>
                <a:latin typeface="Times New Roman" panose="02020603050405020304" pitchFamily="18" charset="0"/>
                <a:ea typeface="MS Mincho"/>
              </a:rPr>
              <a:t> concentrations stayed were similar before and after of freshwater recharge</a:t>
            </a:r>
            <a:endParaRPr lang="en-CA" dirty="0"/>
          </a:p>
        </p:txBody>
      </p:sp>
      <p:sp>
        <p:nvSpPr>
          <p:cNvPr id="4" name="Slide Number Placeholder 3"/>
          <p:cNvSpPr>
            <a:spLocks noGrp="1"/>
          </p:cNvSpPr>
          <p:nvPr>
            <p:ph type="sldNum" sz="quarter" idx="5"/>
          </p:nvPr>
        </p:nvSpPr>
        <p:spPr/>
        <p:txBody>
          <a:bodyPr/>
          <a:lstStyle/>
          <a:p>
            <a:fld id="{42232E0A-CDC2-4EF9-96B0-DA62D8EB2A7A}" type="slidenum">
              <a:rPr lang="sr-Latn-RS" smtClean="0"/>
              <a:t>11</a:t>
            </a:fld>
            <a:endParaRPr lang="sr-Latn-RS"/>
          </a:p>
        </p:txBody>
      </p:sp>
    </p:spTree>
    <p:extLst>
      <p:ext uri="{BB962C8B-B14F-4D97-AF65-F5344CB8AC3E}">
        <p14:creationId xmlns:p14="http://schemas.microsoft.com/office/powerpoint/2010/main" val="895979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observations were made on a larger scale in the Lost River Cave System, which was contaminated in 2019. </a:t>
            </a:r>
          </a:p>
          <a:p>
            <a:endParaRPr lang="en-US" dirty="0"/>
          </a:p>
          <a:p>
            <a:r>
              <a:rPr lang="en-US" dirty="0"/>
              <a:t>The highest concentrations of dissolved hydrocarbons, along with free phase product were discovered at the Pit Stop Cave. The potential source of contamination in the vicinity of the this cave has been removed in 2019. </a:t>
            </a:r>
          </a:p>
          <a:p>
            <a:endParaRPr lang="en-US" dirty="0"/>
          </a:p>
          <a:p>
            <a:r>
              <a:rPr lang="en-US" dirty="0"/>
              <a:t>In May 2021, the results of groundwater/soil sampling confirmed that cave completely recovered from the contamination. Traces of hydrocarbons in three analyzed samples were bellow detection limit.</a:t>
            </a:r>
          </a:p>
          <a:p>
            <a:endParaRPr lang="en-US" dirty="0"/>
          </a:p>
          <a:p>
            <a:r>
              <a:rPr lang="en-US" dirty="0"/>
              <a:t>Considering the impact of flushing on the Lyda Well, these results from Pit Stop somehow reflect similar concept, occurrence of natural attenuation.</a:t>
            </a:r>
            <a:endParaRPr lang="en-CA" dirty="0"/>
          </a:p>
        </p:txBody>
      </p:sp>
      <p:sp>
        <p:nvSpPr>
          <p:cNvPr id="4" name="Slide Number Placeholder 3"/>
          <p:cNvSpPr>
            <a:spLocks noGrp="1"/>
          </p:cNvSpPr>
          <p:nvPr>
            <p:ph type="sldNum" sz="quarter" idx="5"/>
          </p:nvPr>
        </p:nvSpPr>
        <p:spPr/>
        <p:txBody>
          <a:bodyPr/>
          <a:lstStyle/>
          <a:p>
            <a:fld id="{42232E0A-CDC2-4EF9-96B0-DA62D8EB2A7A}" type="slidenum">
              <a:rPr lang="sr-Latn-RS" smtClean="0"/>
              <a:t>12</a:t>
            </a:fld>
            <a:endParaRPr lang="sr-Latn-RS"/>
          </a:p>
        </p:txBody>
      </p:sp>
    </p:spTree>
    <p:extLst>
      <p:ext uri="{BB962C8B-B14F-4D97-AF65-F5344CB8AC3E}">
        <p14:creationId xmlns:p14="http://schemas.microsoft.com/office/powerpoint/2010/main" val="25751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ongoing study, and 2 weeks ago hydrologic test has been conducted aiming to determine which wells are connected to the hydrocarbon-contaminated well.</a:t>
            </a:r>
          </a:p>
          <a:p>
            <a:endParaRPr lang="en-US" dirty="0"/>
          </a:p>
          <a:p>
            <a:r>
              <a:rPr lang="en-US" dirty="0"/>
              <a:t>About 8 thousands gallons of water were injected in 1 hour in this well, causing almost 10 feet of water table rise. Water table responses were monitored at 1 min resolution at the 12 other injection wells within this drainage basin. </a:t>
            </a:r>
          </a:p>
          <a:p>
            <a:endParaRPr lang="en-US" dirty="0"/>
          </a:p>
          <a:p>
            <a:r>
              <a:rPr lang="en-US" dirty="0"/>
              <a:t>Direct response – hydrologic connection (similar trend of water table) was confirmed at the closest well (Eastland street).</a:t>
            </a:r>
          </a:p>
          <a:p>
            <a:endParaRPr lang="en-US" dirty="0"/>
          </a:p>
          <a:p>
            <a:r>
              <a:rPr lang="en-US" dirty="0"/>
              <a:t>Further activities include making this research a 3-well study (2 connected wells and 1 pristine well within the same limestone formation). </a:t>
            </a:r>
          </a:p>
          <a:p>
            <a:endParaRPr lang="en-US" dirty="0"/>
          </a:p>
          <a:p>
            <a:r>
              <a:rPr lang="en-US" dirty="0"/>
              <a:t>Besides geochemistry, microbiological, biochemical, and isotopic analysis will be conducted.  </a:t>
            </a:r>
            <a:endParaRPr lang="en-CA" dirty="0"/>
          </a:p>
        </p:txBody>
      </p:sp>
      <p:sp>
        <p:nvSpPr>
          <p:cNvPr id="4" name="Slide Number Placeholder 3"/>
          <p:cNvSpPr>
            <a:spLocks noGrp="1"/>
          </p:cNvSpPr>
          <p:nvPr>
            <p:ph type="sldNum" sz="quarter" idx="5"/>
          </p:nvPr>
        </p:nvSpPr>
        <p:spPr/>
        <p:txBody>
          <a:bodyPr/>
          <a:lstStyle/>
          <a:p>
            <a:fld id="{42232E0A-CDC2-4EF9-96B0-DA62D8EB2A7A}" type="slidenum">
              <a:rPr lang="sr-Latn-RS" smtClean="0"/>
              <a:t>13</a:t>
            </a:fld>
            <a:endParaRPr lang="sr-Latn-RS"/>
          </a:p>
        </p:txBody>
      </p:sp>
    </p:spTree>
    <p:extLst>
      <p:ext uri="{BB962C8B-B14F-4D97-AF65-F5344CB8AC3E}">
        <p14:creationId xmlns:p14="http://schemas.microsoft.com/office/powerpoint/2010/main" val="1596629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this is an ongoing study, your feedback is highly appreciated. </a:t>
            </a:r>
          </a:p>
          <a:p>
            <a:endParaRPr lang="en-US" dirty="0"/>
          </a:p>
          <a:p>
            <a:r>
              <a:rPr lang="en-US" dirty="0"/>
              <a:t>Thank you!</a:t>
            </a:r>
            <a:endParaRPr lang="en-CA" dirty="0"/>
          </a:p>
        </p:txBody>
      </p:sp>
      <p:sp>
        <p:nvSpPr>
          <p:cNvPr id="4" name="Slide Number Placeholder 3"/>
          <p:cNvSpPr>
            <a:spLocks noGrp="1"/>
          </p:cNvSpPr>
          <p:nvPr>
            <p:ph type="sldNum" sz="quarter" idx="5"/>
          </p:nvPr>
        </p:nvSpPr>
        <p:spPr/>
        <p:txBody>
          <a:bodyPr/>
          <a:lstStyle/>
          <a:p>
            <a:fld id="{42232E0A-CDC2-4EF9-96B0-DA62D8EB2A7A}" type="slidenum">
              <a:rPr lang="sr-Latn-RS" smtClean="0"/>
              <a:t>14</a:t>
            </a:fld>
            <a:endParaRPr lang="sr-Latn-RS"/>
          </a:p>
        </p:txBody>
      </p:sp>
    </p:spTree>
    <p:extLst>
      <p:ext uri="{BB962C8B-B14F-4D97-AF65-F5344CB8AC3E}">
        <p14:creationId xmlns:p14="http://schemas.microsoft.com/office/powerpoint/2010/main" val="3400956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researcher from Europe, I am honored to talk about karst here in Kentucky.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Globally karst is covering about 15% of the Earth’s surface.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r-Latn-RS" b="0" i="0" dirty="0">
                <a:solidFill>
                  <a:srgbClr val="2E2E2E"/>
                </a:solidFill>
                <a:effectLst/>
                <a:latin typeface="NexusSans"/>
              </a:rPr>
              <a:t>Karst </a:t>
            </a:r>
            <a:r>
              <a:rPr lang="en-US" b="0" i="0" dirty="0">
                <a:solidFill>
                  <a:srgbClr val="2E2E2E"/>
                </a:solidFill>
                <a:effectLst/>
                <a:latin typeface="NexusSans"/>
              </a:rPr>
              <a:t>aquifers are important sources of drinking water for many regions of the world. These aquifers provide significant water supplies in 15 states in the US, and are a primary water sources for several cities with populations &gt;1 million [e.g., San Antonio and Miami (United States), Vienna (Austria), Rome (Italy), and Damascus (Syria)]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2E2E2E"/>
              </a:solidFill>
              <a:effectLst/>
              <a:latin typeface="Nexus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2E2E2E"/>
                </a:solidFill>
                <a:effectLst/>
                <a:latin typeface="NexusSans"/>
                <a:ea typeface="+mn-ea"/>
                <a:cs typeface="+mn-cs"/>
              </a:rPr>
              <a:t>On the other hand, natural attenuation processes of petroleum hydrocarbons in karst aquifers are understudied.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2E2E2E"/>
              </a:solidFill>
              <a:effectLst/>
              <a:latin typeface="Nexus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2E2E2E"/>
                </a:solidFill>
                <a:effectLst/>
                <a:latin typeface="NexusSans"/>
                <a:ea typeface="+mn-ea"/>
                <a:cs typeface="+mn-cs"/>
              </a:rPr>
              <a:t>By using Google Scholar as a publication search platform, there are a few studies even on the first page.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2E2E2E"/>
              </a:solidFill>
              <a:effectLst/>
              <a:latin typeface="Nexus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2E2E2E"/>
                </a:solidFill>
                <a:effectLst/>
                <a:latin typeface="NexusSans"/>
                <a:ea typeface="+mn-ea"/>
                <a:cs typeface="+mn-cs"/>
              </a:rPr>
              <a:t>Thus, this type of research is novel in karst. Thus lets talk about results of similar studies in from non-karst aquifers.</a:t>
            </a:r>
            <a:endParaRPr lang="sr-Latn-R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232E0A-CDC2-4EF9-96B0-DA62D8EB2A7A}" type="slidenum">
              <a:rPr lang="sr-Latn-RS" smtClean="0"/>
              <a:t>2</a:t>
            </a:fld>
            <a:endParaRPr lang="sr-Latn-RS"/>
          </a:p>
        </p:txBody>
      </p:sp>
    </p:spTree>
    <p:extLst>
      <p:ext uri="{BB962C8B-B14F-4D97-AF65-F5344CB8AC3E}">
        <p14:creationId xmlns:p14="http://schemas.microsoft.com/office/powerpoint/2010/main" val="2325770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Petroleum hydrocarbons are among the most common groundwater contaminants, due to their widespread use.</a:t>
            </a:r>
            <a:endParaRPr lang="sr-Latn-RS" dirty="0"/>
          </a:p>
          <a:p>
            <a:endParaRPr lang="sr-Latn-R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Underground Storage Tanks are among the most common sources of contamination. During last three decades numerous studies were conducted at sites hydrocarbon-contaminated sites.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we can see a typical distribution of contamination in an unconfined aquifer. The dissolved plume is the primary focus in studying natural attenuation processes.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Data from more than 600 contaminated sites indicate that about 75% of the hydrocarbon plumes are less</a:t>
            </a:r>
            <a:r>
              <a:rPr lang="en-US" baseline="0" dirty="0"/>
              <a:t> than</a:t>
            </a:r>
            <a:r>
              <a:rPr lang="en-US" dirty="0"/>
              <a:t> 200</a:t>
            </a:r>
            <a:r>
              <a:rPr lang="en-US" baseline="0" dirty="0"/>
              <a:t> </a:t>
            </a:r>
            <a:r>
              <a:rPr lang="en-US" dirty="0"/>
              <a:t>feet long!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type of contamination undergoes significant interaction with subsurface media. </a:t>
            </a:r>
          </a:p>
        </p:txBody>
      </p:sp>
      <p:sp>
        <p:nvSpPr>
          <p:cNvPr id="4" name="Slide Number Placeholder 3"/>
          <p:cNvSpPr>
            <a:spLocks noGrp="1"/>
          </p:cNvSpPr>
          <p:nvPr>
            <p:ph type="sldNum" sz="quarter" idx="10"/>
          </p:nvPr>
        </p:nvSpPr>
        <p:spPr/>
        <p:txBody>
          <a:bodyPr/>
          <a:lstStyle/>
          <a:p>
            <a:fld id="{42232E0A-CDC2-4EF9-96B0-DA62D8EB2A7A}" type="slidenum">
              <a:rPr lang="sr-Latn-RS" smtClean="0"/>
              <a:t>3</a:t>
            </a:fld>
            <a:endParaRPr lang="sr-Latn-RS"/>
          </a:p>
        </p:txBody>
      </p:sp>
    </p:spTree>
    <p:extLst>
      <p:ext uri="{BB962C8B-B14F-4D97-AF65-F5344CB8AC3E}">
        <p14:creationId xmlns:p14="http://schemas.microsoft.com/office/powerpoint/2010/main" val="4091732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Different subsurface processes contribute to the reduction of groundwater contamination in non-karst environments.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It should be emphasized that biodegradation is the only process which leads to the destruction of the contamination. Other processes primarily affect the distribution of contaminants in the aquifer.</a:t>
            </a:r>
          </a:p>
          <a:p>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Advection will cause the plume to be displaced in the direction of groundwater flow movement. Dispersion leads to the plume shrinking. Sorption leads to the retardation of the plume movement. The destructive impact of biodegradation on petroleum hydrocarbons is obvious!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This is a consequence of the fact that naturally present microbes in the subsurface are using hydrocarbons as a metabolic source of carbon!</a:t>
            </a:r>
          </a:p>
        </p:txBody>
      </p:sp>
      <p:sp>
        <p:nvSpPr>
          <p:cNvPr id="4" name="Slide Number Placeholder 3"/>
          <p:cNvSpPr>
            <a:spLocks noGrp="1"/>
          </p:cNvSpPr>
          <p:nvPr>
            <p:ph type="sldNum" sz="quarter" idx="10"/>
          </p:nvPr>
        </p:nvSpPr>
        <p:spPr/>
        <p:txBody>
          <a:bodyPr/>
          <a:lstStyle/>
          <a:p>
            <a:fld id="{42232E0A-CDC2-4EF9-96B0-DA62D8EB2A7A}" type="slidenum">
              <a:rPr lang="sr-Latn-RS" smtClean="0"/>
              <a:t>4</a:t>
            </a:fld>
            <a:endParaRPr lang="sr-Latn-RS"/>
          </a:p>
        </p:txBody>
      </p:sp>
    </p:spTree>
    <p:extLst>
      <p:ext uri="{BB962C8B-B14F-4D97-AF65-F5344CB8AC3E}">
        <p14:creationId xmlns:p14="http://schemas.microsoft.com/office/powerpoint/2010/main" val="3590078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you can see, for the biodegradation occurrence – the presence of microbes, electron donors, electron acceptors, and nutrients is required. As a result of biodegradation, metabolic products, energy and new microbes are produced.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classical case, hydrocarbons represent an electron donor, while acceptors represent inorganic compounds which receive electrons.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Thus, microbes couple the oxidation of the contaminant with the reduction of electron acceptors, to use hydrocarbons as a source of energy.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 consequence of electron transfer in this reaction, oxidation of the hydrocarbon occurs, while electron acceptors become reduced.</a:t>
            </a:r>
          </a:p>
        </p:txBody>
      </p:sp>
      <p:sp>
        <p:nvSpPr>
          <p:cNvPr id="4" name="Slide Number Placeholder 3"/>
          <p:cNvSpPr>
            <a:spLocks noGrp="1"/>
          </p:cNvSpPr>
          <p:nvPr>
            <p:ph type="sldNum" sz="quarter" idx="10"/>
          </p:nvPr>
        </p:nvSpPr>
        <p:spPr/>
        <p:txBody>
          <a:bodyPr/>
          <a:lstStyle/>
          <a:p>
            <a:fld id="{42232E0A-CDC2-4EF9-96B0-DA62D8EB2A7A}" type="slidenum">
              <a:rPr lang="sr-Latn-RS" smtClean="0"/>
              <a:t>5</a:t>
            </a:fld>
            <a:endParaRPr lang="sr-Latn-RS"/>
          </a:p>
        </p:txBody>
      </p:sp>
    </p:spTree>
    <p:extLst>
      <p:ext uri="{BB962C8B-B14F-4D97-AF65-F5344CB8AC3E}">
        <p14:creationId xmlns:p14="http://schemas.microsoft.com/office/powerpoint/2010/main" val="618474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classic sequence of electron acceptor reduction is following: dissolved oxygen, nitrate, manganese (IV), iron (III), sulfate, and bicarbonate. This sequence of utilization is a consequence of the energy which microbes gain using these electron acceptors.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Dissolved oxygen is a primary electron acceptor, since microbes gain the highest amount of energy by its reduction– this process is called aerobic respiration.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the reduction of dissolved oxygen, the next</a:t>
            </a:r>
            <a:r>
              <a:rPr lang="en-US" sz="1200" kern="1200" baseline="0" dirty="0">
                <a:solidFill>
                  <a:schemeClr val="tx1"/>
                </a:solidFill>
                <a:effectLst/>
                <a:latin typeface="+mn-lt"/>
                <a:ea typeface="+mn-ea"/>
                <a:cs typeface="+mn-cs"/>
              </a:rPr>
              <a:t> most-favorable </a:t>
            </a:r>
            <a:r>
              <a:rPr lang="en-US" sz="1200" kern="1200" dirty="0">
                <a:solidFill>
                  <a:schemeClr val="tx1"/>
                </a:solidFill>
                <a:effectLst/>
                <a:latin typeface="+mn-lt"/>
                <a:ea typeface="+mn-ea"/>
                <a:cs typeface="+mn-cs"/>
              </a:rPr>
              <a:t>available electron acceptor are nitrates. After the reduction of nitrate, manganese (IV) will be reduced.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Thus, mechanisms of biodegradation occur in the following sequence: aerobic respiration, to methanogenesis.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are expected fingerprints in hydrochemistry of groundwater contaminated by hydrocarbons. </a:t>
            </a:r>
            <a:r>
              <a:rPr lang="en-US" dirty="0"/>
              <a:t>Oxygen concentrations are expected to decrease, due to oxygen reduction during aerobic respiration. A similar trend can be expected for nitrate and sulfate, a decrease in their concentration due to the reduction. On the other hand, manganese and iron concentrations are expected to increase due to their reduction from insoluble manganese (IV) and iron (III) to soluble forms in groundwater.</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232E0A-CDC2-4EF9-96B0-DA62D8EB2A7A}" type="slidenum">
              <a:rPr lang="sr-Latn-RS" smtClean="0"/>
              <a:t>6</a:t>
            </a:fld>
            <a:endParaRPr lang="sr-Latn-RS"/>
          </a:p>
        </p:txBody>
      </p:sp>
    </p:spTree>
    <p:extLst>
      <p:ext uri="{BB962C8B-B14F-4D97-AF65-F5344CB8AC3E}">
        <p14:creationId xmlns:p14="http://schemas.microsoft.com/office/powerpoint/2010/main" val="3299742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Lyda Well site is located in Warren County, Bowling Green. According to the available reports, this injection well hit the natural hydrocarbon seep during the drilling. </a:t>
            </a:r>
          </a:p>
          <a:p>
            <a:endParaRPr lang="en-US" dirty="0"/>
          </a:p>
          <a:p>
            <a:r>
              <a:rPr lang="en-US" dirty="0"/>
              <a:t>During the study we can confirm that there is a constant source of hydrocarbons in the well. Some 12 wells are located in the same drainage basin. Water flow directions determined by dye tracing are shown in purple.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Surface of the study site is made of Upper Mississippian St. Genevieve limestones. The depth of water level in baseflow conditions in around 50 ft.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overall well depth is unknown, it is highly likely that it reaches St. Louis limestones.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let get a closer look at this well!</a:t>
            </a:r>
          </a:p>
        </p:txBody>
      </p:sp>
      <p:sp>
        <p:nvSpPr>
          <p:cNvPr id="4" name="Slide Number Placeholder 3"/>
          <p:cNvSpPr>
            <a:spLocks noGrp="1"/>
          </p:cNvSpPr>
          <p:nvPr>
            <p:ph type="sldNum" sz="quarter" idx="10"/>
          </p:nvPr>
        </p:nvSpPr>
        <p:spPr/>
        <p:txBody>
          <a:bodyPr/>
          <a:lstStyle/>
          <a:p>
            <a:fld id="{42232E0A-CDC2-4EF9-96B0-DA62D8EB2A7A}" type="slidenum">
              <a:rPr lang="sr-Latn-RS" smtClean="0"/>
              <a:t>7</a:t>
            </a:fld>
            <a:endParaRPr lang="sr-Latn-RS"/>
          </a:p>
        </p:txBody>
      </p:sp>
    </p:spTree>
    <p:extLst>
      <p:ext uri="{BB962C8B-B14F-4D97-AF65-F5344CB8AC3E}">
        <p14:creationId xmlns:p14="http://schemas.microsoft.com/office/powerpoint/2010/main" val="960904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enjoy this subsurface tour! We have seen this is an uncased well in permeable limestones with some occurrence of chert.</a:t>
            </a:r>
            <a:endParaRPr lang="en-CA" dirty="0"/>
          </a:p>
        </p:txBody>
      </p:sp>
      <p:sp>
        <p:nvSpPr>
          <p:cNvPr id="4" name="Slide Number Placeholder 3"/>
          <p:cNvSpPr>
            <a:spLocks noGrp="1"/>
          </p:cNvSpPr>
          <p:nvPr>
            <p:ph type="sldNum" sz="quarter" idx="5"/>
          </p:nvPr>
        </p:nvSpPr>
        <p:spPr/>
        <p:txBody>
          <a:bodyPr/>
          <a:lstStyle/>
          <a:p>
            <a:fld id="{42232E0A-CDC2-4EF9-96B0-DA62D8EB2A7A}" type="slidenum">
              <a:rPr lang="sr-Latn-RS" smtClean="0"/>
              <a:t>8</a:t>
            </a:fld>
            <a:endParaRPr lang="sr-Latn-RS"/>
          </a:p>
        </p:txBody>
      </p:sp>
    </p:spTree>
    <p:extLst>
      <p:ext uri="{BB962C8B-B14F-4D97-AF65-F5344CB8AC3E}">
        <p14:creationId xmlns:p14="http://schemas.microsoft.com/office/powerpoint/2010/main" val="3457427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making any conclusions about the groundwater quality, we need to get some insight into the hydrology of this system. </a:t>
            </a:r>
          </a:p>
          <a:p>
            <a:endParaRPr lang="en-US" dirty="0"/>
          </a:p>
          <a:p>
            <a:r>
              <a:rPr lang="en-US" dirty="0"/>
              <a:t>Continuous monitoring of water level elevations and precipitation has been conducted at 1 min resolution. </a:t>
            </a:r>
          </a:p>
          <a:p>
            <a:endParaRPr lang="en-US" dirty="0"/>
          </a:p>
          <a:p>
            <a:r>
              <a:rPr lang="en-US" dirty="0"/>
              <a:t>Without doubt, that this is an active flowing system, which quickly responds to the recharge events. </a:t>
            </a:r>
          </a:p>
          <a:p>
            <a:endParaRPr lang="en-US" dirty="0"/>
          </a:p>
          <a:p>
            <a:r>
              <a:rPr lang="en-US" dirty="0"/>
              <a:t>Precipitation events are followed by almost immediate rise of water level in the well. </a:t>
            </a:r>
          </a:p>
          <a:p>
            <a:endParaRPr lang="en-US" dirty="0"/>
          </a:p>
          <a:p>
            <a:r>
              <a:rPr lang="en-US" dirty="0"/>
              <a:t>Thus, this is an active karst system, and observed changes in chemistry can be analyzed in that context.</a:t>
            </a:r>
          </a:p>
        </p:txBody>
      </p:sp>
      <p:sp>
        <p:nvSpPr>
          <p:cNvPr id="4" name="Slide Number Placeholder 3"/>
          <p:cNvSpPr>
            <a:spLocks noGrp="1"/>
          </p:cNvSpPr>
          <p:nvPr>
            <p:ph type="sldNum" sz="quarter" idx="5"/>
          </p:nvPr>
        </p:nvSpPr>
        <p:spPr/>
        <p:txBody>
          <a:bodyPr/>
          <a:lstStyle/>
          <a:p>
            <a:fld id="{42232E0A-CDC2-4EF9-96B0-DA62D8EB2A7A}" type="slidenum">
              <a:rPr lang="sr-Latn-RS" smtClean="0"/>
              <a:t>9</a:t>
            </a:fld>
            <a:endParaRPr lang="sr-Latn-RS"/>
          </a:p>
        </p:txBody>
      </p:sp>
    </p:spTree>
    <p:extLst>
      <p:ext uri="{BB962C8B-B14F-4D97-AF65-F5344CB8AC3E}">
        <p14:creationId xmlns:p14="http://schemas.microsoft.com/office/powerpoint/2010/main" val="2826578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sr-Latn-R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sr-Latn-RS"/>
          </a:p>
        </p:txBody>
      </p:sp>
      <p:sp>
        <p:nvSpPr>
          <p:cNvPr id="4" name="Date Placeholder 3"/>
          <p:cNvSpPr>
            <a:spLocks noGrp="1"/>
          </p:cNvSpPr>
          <p:nvPr>
            <p:ph type="dt" sz="half" idx="10"/>
          </p:nvPr>
        </p:nvSpPr>
        <p:spPr/>
        <p:txBody>
          <a:bodyPr/>
          <a:lstStyle/>
          <a:p>
            <a:fld id="{3373CE69-EF44-4998-B641-D2EBEE9AE5CB}" type="datetimeFigureOut">
              <a:rPr lang="sr-Latn-RS" smtClean="0"/>
              <a:t>3.11.2021.</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9E87B81B-BF82-40FD-B97C-0F828934F61F}" type="slidenum">
              <a:rPr lang="sr-Latn-RS" smtClean="0"/>
              <a:t>‹#›</a:t>
            </a:fld>
            <a:endParaRPr lang="sr-Latn-RS"/>
          </a:p>
        </p:txBody>
      </p:sp>
    </p:spTree>
    <p:extLst>
      <p:ext uri="{BB962C8B-B14F-4D97-AF65-F5344CB8AC3E}">
        <p14:creationId xmlns:p14="http://schemas.microsoft.com/office/powerpoint/2010/main" val="4115697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Latn-R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Date Placeholder 3"/>
          <p:cNvSpPr>
            <a:spLocks noGrp="1"/>
          </p:cNvSpPr>
          <p:nvPr>
            <p:ph type="dt" sz="half" idx="10"/>
          </p:nvPr>
        </p:nvSpPr>
        <p:spPr/>
        <p:txBody>
          <a:bodyPr/>
          <a:lstStyle/>
          <a:p>
            <a:fld id="{3373CE69-EF44-4998-B641-D2EBEE9AE5CB}" type="datetimeFigureOut">
              <a:rPr lang="sr-Latn-RS" smtClean="0"/>
              <a:t>3.11.2021.</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9E87B81B-BF82-40FD-B97C-0F828934F61F}" type="slidenum">
              <a:rPr lang="sr-Latn-RS" smtClean="0"/>
              <a:t>‹#›</a:t>
            </a:fld>
            <a:endParaRPr lang="sr-Latn-RS"/>
          </a:p>
        </p:txBody>
      </p:sp>
    </p:spTree>
    <p:extLst>
      <p:ext uri="{BB962C8B-B14F-4D97-AF65-F5344CB8AC3E}">
        <p14:creationId xmlns:p14="http://schemas.microsoft.com/office/powerpoint/2010/main" val="263198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sr-Latn-R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Date Placeholder 3"/>
          <p:cNvSpPr>
            <a:spLocks noGrp="1"/>
          </p:cNvSpPr>
          <p:nvPr>
            <p:ph type="dt" sz="half" idx="10"/>
          </p:nvPr>
        </p:nvSpPr>
        <p:spPr/>
        <p:txBody>
          <a:bodyPr/>
          <a:lstStyle/>
          <a:p>
            <a:fld id="{3373CE69-EF44-4998-B641-D2EBEE9AE5CB}" type="datetimeFigureOut">
              <a:rPr lang="sr-Latn-RS" smtClean="0"/>
              <a:t>3.11.2021.</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9E87B81B-BF82-40FD-B97C-0F828934F61F}" type="slidenum">
              <a:rPr lang="sr-Latn-RS" smtClean="0"/>
              <a:t>‹#›</a:t>
            </a:fld>
            <a:endParaRPr lang="sr-Latn-RS"/>
          </a:p>
        </p:txBody>
      </p:sp>
    </p:spTree>
    <p:extLst>
      <p:ext uri="{BB962C8B-B14F-4D97-AF65-F5344CB8AC3E}">
        <p14:creationId xmlns:p14="http://schemas.microsoft.com/office/powerpoint/2010/main" val="2336066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Latn-R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Date Placeholder 3"/>
          <p:cNvSpPr>
            <a:spLocks noGrp="1"/>
          </p:cNvSpPr>
          <p:nvPr>
            <p:ph type="dt" sz="half" idx="10"/>
          </p:nvPr>
        </p:nvSpPr>
        <p:spPr/>
        <p:txBody>
          <a:bodyPr/>
          <a:lstStyle/>
          <a:p>
            <a:fld id="{3373CE69-EF44-4998-B641-D2EBEE9AE5CB}" type="datetimeFigureOut">
              <a:rPr lang="sr-Latn-RS" smtClean="0"/>
              <a:t>3.11.2021.</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9E87B81B-BF82-40FD-B97C-0F828934F61F}" type="slidenum">
              <a:rPr lang="sr-Latn-RS" smtClean="0"/>
              <a:t>‹#›</a:t>
            </a:fld>
            <a:endParaRPr lang="sr-Latn-RS"/>
          </a:p>
        </p:txBody>
      </p:sp>
    </p:spTree>
    <p:extLst>
      <p:ext uri="{BB962C8B-B14F-4D97-AF65-F5344CB8AC3E}">
        <p14:creationId xmlns:p14="http://schemas.microsoft.com/office/powerpoint/2010/main" val="3800233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sr-Latn-R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73CE69-EF44-4998-B641-D2EBEE9AE5CB}" type="datetimeFigureOut">
              <a:rPr lang="sr-Latn-RS" smtClean="0"/>
              <a:t>3.11.2021.</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9E87B81B-BF82-40FD-B97C-0F828934F61F}" type="slidenum">
              <a:rPr lang="sr-Latn-RS" smtClean="0"/>
              <a:t>‹#›</a:t>
            </a:fld>
            <a:endParaRPr lang="sr-Latn-RS"/>
          </a:p>
        </p:txBody>
      </p:sp>
    </p:spTree>
    <p:extLst>
      <p:ext uri="{BB962C8B-B14F-4D97-AF65-F5344CB8AC3E}">
        <p14:creationId xmlns:p14="http://schemas.microsoft.com/office/powerpoint/2010/main" val="2170313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Latn-R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5" name="Date Placeholder 4"/>
          <p:cNvSpPr>
            <a:spLocks noGrp="1"/>
          </p:cNvSpPr>
          <p:nvPr>
            <p:ph type="dt" sz="half" idx="10"/>
          </p:nvPr>
        </p:nvSpPr>
        <p:spPr/>
        <p:txBody>
          <a:bodyPr/>
          <a:lstStyle/>
          <a:p>
            <a:fld id="{3373CE69-EF44-4998-B641-D2EBEE9AE5CB}" type="datetimeFigureOut">
              <a:rPr lang="sr-Latn-RS" smtClean="0"/>
              <a:t>3.11.2021.</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9E87B81B-BF82-40FD-B97C-0F828934F61F}" type="slidenum">
              <a:rPr lang="sr-Latn-RS" smtClean="0"/>
              <a:t>‹#›</a:t>
            </a:fld>
            <a:endParaRPr lang="sr-Latn-RS"/>
          </a:p>
        </p:txBody>
      </p:sp>
    </p:spTree>
    <p:extLst>
      <p:ext uri="{BB962C8B-B14F-4D97-AF65-F5344CB8AC3E}">
        <p14:creationId xmlns:p14="http://schemas.microsoft.com/office/powerpoint/2010/main" val="32658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r-Latn-R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7" name="Date Placeholder 6"/>
          <p:cNvSpPr>
            <a:spLocks noGrp="1"/>
          </p:cNvSpPr>
          <p:nvPr>
            <p:ph type="dt" sz="half" idx="10"/>
          </p:nvPr>
        </p:nvSpPr>
        <p:spPr/>
        <p:txBody>
          <a:bodyPr/>
          <a:lstStyle/>
          <a:p>
            <a:fld id="{3373CE69-EF44-4998-B641-D2EBEE9AE5CB}" type="datetimeFigureOut">
              <a:rPr lang="sr-Latn-RS" smtClean="0"/>
              <a:t>3.11.2021.</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9E87B81B-BF82-40FD-B97C-0F828934F61F}" type="slidenum">
              <a:rPr lang="sr-Latn-RS" smtClean="0"/>
              <a:t>‹#›</a:t>
            </a:fld>
            <a:endParaRPr lang="sr-Latn-RS"/>
          </a:p>
        </p:txBody>
      </p:sp>
    </p:spTree>
    <p:extLst>
      <p:ext uri="{BB962C8B-B14F-4D97-AF65-F5344CB8AC3E}">
        <p14:creationId xmlns:p14="http://schemas.microsoft.com/office/powerpoint/2010/main" val="967012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Latn-RS"/>
          </a:p>
        </p:txBody>
      </p:sp>
      <p:sp>
        <p:nvSpPr>
          <p:cNvPr id="3" name="Date Placeholder 2"/>
          <p:cNvSpPr>
            <a:spLocks noGrp="1"/>
          </p:cNvSpPr>
          <p:nvPr>
            <p:ph type="dt" sz="half" idx="10"/>
          </p:nvPr>
        </p:nvSpPr>
        <p:spPr/>
        <p:txBody>
          <a:bodyPr/>
          <a:lstStyle/>
          <a:p>
            <a:fld id="{3373CE69-EF44-4998-B641-D2EBEE9AE5CB}" type="datetimeFigureOut">
              <a:rPr lang="sr-Latn-RS" smtClean="0"/>
              <a:t>3.11.2021.</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9E87B81B-BF82-40FD-B97C-0F828934F61F}" type="slidenum">
              <a:rPr lang="sr-Latn-RS" smtClean="0"/>
              <a:t>‹#›</a:t>
            </a:fld>
            <a:endParaRPr lang="sr-Latn-RS"/>
          </a:p>
        </p:txBody>
      </p:sp>
    </p:spTree>
    <p:extLst>
      <p:ext uri="{BB962C8B-B14F-4D97-AF65-F5344CB8AC3E}">
        <p14:creationId xmlns:p14="http://schemas.microsoft.com/office/powerpoint/2010/main" val="3719668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3CE69-EF44-4998-B641-D2EBEE9AE5CB}" type="datetimeFigureOut">
              <a:rPr lang="sr-Latn-RS" smtClean="0"/>
              <a:t>3.11.2021.</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9E87B81B-BF82-40FD-B97C-0F828934F61F}" type="slidenum">
              <a:rPr lang="sr-Latn-RS" smtClean="0"/>
              <a:t>‹#›</a:t>
            </a:fld>
            <a:endParaRPr lang="sr-Latn-RS"/>
          </a:p>
        </p:txBody>
      </p:sp>
    </p:spTree>
    <p:extLst>
      <p:ext uri="{BB962C8B-B14F-4D97-AF65-F5344CB8AC3E}">
        <p14:creationId xmlns:p14="http://schemas.microsoft.com/office/powerpoint/2010/main" val="1744891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sr-Latn-R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73CE69-EF44-4998-B641-D2EBEE9AE5CB}" type="datetimeFigureOut">
              <a:rPr lang="sr-Latn-RS" smtClean="0"/>
              <a:t>3.11.2021.</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9E87B81B-BF82-40FD-B97C-0F828934F61F}" type="slidenum">
              <a:rPr lang="sr-Latn-RS" smtClean="0"/>
              <a:t>‹#›</a:t>
            </a:fld>
            <a:endParaRPr lang="sr-Latn-RS"/>
          </a:p>
        </p:txBody>
      </p:sp>
    </p:spTree>
    <p:extLst>
      <p:ext uri="{BB962C8B-B14F-4D97-AF65-F5344CB8AC3E}">
        <p14:creationId xmlns:p14="http://schemas.microsoft.com/office/powerpoint/2010/main" val="453351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sr-Latn-R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r-Latn-R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73CE69-EF44-4998-B641-D2EBEE9AE5CB}" type="datetimeFigureOut">
              <a:rPr lang="sr-Latn-RS" smtClean="0"/>
              <a:t>3.11.2021.</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9E87B81B-BF82-40FD-B97C-0F828934F61F}" type="slidenum">
              <a:rPr lang="sr-Latn-RS" smtClean="0"/>
              <a:t>‹#›</a:t>
            </a:fld>
            <a:endParaRPr lang="sr-Latn-RS"/>
          </a:p>
        </p:txBody>
      </p:sp>
    </p:spTree>
    <p:extLst>
      <p:ext uri="{BB962C8B-B14F-4D97-AF65-F5344CB8AC3E}">
        <p14:creationId xmlns:p14="http://schemas.microsoft.com/office/powerpoint/2010/main" val="2291930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sr-Latn-R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73CE69-EF44-4998-B641-D2EBEE9AE5CB}" type="datetimeFigureOut">
              <a:rPr lang="sr-Latn-RS" smtClean="0"/>
              <a:t>3.11.2021.</a:t>
            </a:fld>
            <a:endParaRPr lang="sr-Latn-R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r-Latn-R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7B81B-BF82-40FD-B97C-0F828934F61F}" type="slidenum">
              <a:rPr lang="sr-Latn-RS" smtClean="0"/>
              <a:t>‹#›</a:t>
            </a:fld>
            <a:endParaRPr lang="sr-Latn-RS"/>
          </a:p>
        </p:txBody>
      </p:sp>
    </p:spTree>
    <p:extLst>
      <p:ext uri="{BB962C8B-B14F-4D97-AF65-F5344CB8AC3E}">
        <p14:creationId xmlns:p14="http://schemas.microsoft.com/office/powerpoint/2010/main" val="13132947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jpeg"/><Relationship Id="rId9"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2.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022" y="1396435"/>
            <a:ext cx="2574672" cy="1528509"/>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t="7869" b="8234"/>
          <a:stretch/>
        </p:blipFill>
        <p:spPr>
          <a:xfrm>
            <a:off x="8211574" y="46234"/>
            <a:ext cx="884746" cy="912634"/>
          </a:xfrm>
          <a:prstGeom prst="rect">
            <a:avLst/>
          </a:prstGeom>
        </p:spPr>
      </p:pic>
      <p:sp>
        <p:nvSpPr>
          <p:cNvPr id="19" name="Title 1"/>
          <p:cNvSpPr txBox="1">
            <a:spLocks/>
          </p:cNvSpPr>
          <p:nvPr/>
        </p:nvSpPr>
        <p:spPr>
          <a:xfrm>
            <a:off x="609691" y="3274908"/>
            <a:ext cx="7692213" cy="171942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Latn-RS" sz="3200" b="1" cap="all" dirty="0"/>
              <a:t>Natural </a:t>
            </a:r>
            <a:r>
              <a:rPr lang="sr-Latn-RS" sz="3200" b="1" cap="all" dirty="0" err="1"/>
              <a:t>attenuation</a:t>
            </a:r>
            <a:r>
              <a:rPr lang="sr-Latn-RS" sz="3200" b="1" cap="all" dirty="0"/>
              <a:t> </a:t>
            </a:r>
            <a:r>
              <a:rPr lang="sr-Latn-RS" sz="3200" b="1" cap="all" dirty="0" err="1"/>
              <a:t>processes</a:t>
            </a:r>
            <a:r>
              <a:rPr lang="sr-Latn-RS" sz="3200" b="1" cap="all" dirty="0"/>
              <a:t> </a:t>
            </a:r>
            <a:r>
              <a:rPr lang="sr-Latn-RS" sz="3200" b="1" cap="all" dirty="0" err="1"/>
              <a:t>for</a:t>
            </a:r>
            <a:r>
              <a:rPr lang="sr-Latn-RS" sz="3200" b="1" cap="all" dirty="0"/>
              <a:t> petroleum </a:t>
            </a:r>
            <a:r>
              <a:rPr lang="sr-Latn-RS" sz="3200" b="1" cap="all" dirty="0" err="1"/>
              <a:t>releases</a:t>
            </a:r>
            <a:r>
              <a:rPr lang="sr-Latn-RS" sz="3200" b="1" cap="all" dirty="0"/>
              <a:t> in karst </a:t>
            </a:r>
            <a:r>
              <a:rPr lang="sr-Latn-RS" sz="3200" b="1" cap="all" dirty="0" err="1"/>
              <a:t>aquifers</a:t>
            </a:r>
            <a:r>
              <a:rPr lang="sr-Latn-RS" sz="3200" b="1" cap="all" dirty="0"/>
              <a:t> (</a:t>
            </a:r>
            <a:r>
              <a:rPr lang="sr-Latn-RS" sz="3200" b="1" cap="all" dirty="0" err="1"/>
              <a:t>Bowling</a:t>
            </a:r>
            <a:r>
              <a:rPr lang="sr-Latn-RS" sz="3200" b="1" cap="all" dirty="0"/>
              <a:t> </a:t>
            </a:r>
            <a:r>
              <a:rPr lang="sr-Latn-RS" sz="3200" b="1" cap="all" dirty="0" err="1"/>
              <a:t>Green</a:t>
            </a:r>
            <a:r>
              <a:rPr lang="sr-Latn-RS" sz="3200" b="1" cap="all" dirty="0"/>
              <a:t>, </a:t>
            </a:r>
            <a:r>
              <a:rPr lang="sr-Latn-RS" sz="3200" b="1" cap="all" dirty="0" err="1"/>
              <a:t>Kentucky</a:t>
            </a:r>
            <a:r>
              <a:rPr lang="sr-Latn-RS" sz="3200" b="1" cap="all" dirty="0"/>
              <a:t>)</a:t>
            </a:r>
            <a:endParaRPr lang="en-US" sz="3200" b="1" cap="all" dirty="0"/>
          </a:p>
        </p:txBody>
      </p:sp>
      <p:sp>
        <p:nvSpPr>
          <p:cNvPr id="21" name="Subtitle 2"/>
          <p:cNvSpPr txBox="1">
            <a:spLocks/>
          </p:cNvSpPr>
          <p:nvPr/>
        </p:nvSpPr>
        <p:spPr>
          <a:xfrm>
            <a:off x="1315164" y="5942699"/>
            <a:ext cx="6579585" cy="85812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sr-Latn-RS" sz="2200" b="1" dirty="0">
                <a:solidFill>
                  <a:schemeClr val="bg1">
                    <a:lumMod val="50000"/>
                  </a:schemeClr>
                </a:solidFill>
              </a:rPr>
              <a:t>2021 Annual Meeting - Kentucky Academy of Science</a:t>
            </a:r>
          </a:p>
          <a:p>
            <a:r>
              <a:rPr lang="en-US" altLang="sr-Latn-RS" sz="2200" b="1" dirty="0">
                <a:solidFill>
                  <a:schemeClr val="bg1">
                    <a:lumMod val="50000"/>
                  </a:schemeClr>
                </a:solidFill>
              </a:rPr>
              <a:t>11</a:t>
            </a:r>
            <a:r>
              <a:rPr lang="sr-Latn-RS" altLang="sr-Latn-RS" sz="2200" b="1" dirty="0">
                <a:solidFill>
                  <a:schemeClr val="bg1">
                    <a:lumMod val="50000"/>
                  </a:schemeClr>
                </a:solidFill>
              </a:rPr>
              <a:t>/</a:t>
            </a:r>
            <a:r>
              <a:rPr lang="en-US" altLang="sr-Latn-RS" sz="2200" b="1" dirty="0">
                <a:solidFill>
                  <a:schemeClr val="bg1">
                    <a:lumMod val="50000"/>
                  </a:schemeClr>
                </a:solidFill>
              </a:rPr>
              <a:t>06</a:t>
            </a:r>
            <a:r>
              <a:rPr lang="sr-Latn-RS" altLang="sr-Latn-RS" sz="2200" b="1" dirty="0">
                <a:solidFill>
                  <a:schemeClr val="bg1">
                    <a:lumMod val="50000"/>
                  </a:schemeClr>
                </a:solidFill>
              </a:rPr>
              <a:t>/20</a:t>
            </a:r>
            <a:r>
              <a:rPr lang="en-US" altLang="sr-Latn-RS" sz="2200" b="1" dirty="0">
                <a:solidFill>
                  <a:schemeClr val="bg1">
                    <a:lumMod val="50000"/>
                  </a:schemeClr>
                </a:solidFill>
              </a:rPr>
              <a:t>21</a:t>
            </a:r>
            <a:endParaRPr lang="en-US" altLang="sr-Latn-RS" sz="2200" dirty="0">
              <a:solidFill>
                <a:schemeClr val="bg1">
                  <a:lumMod val="50000"/>
                </a:schemeClr>
              </a:solidFill>
            </a:endParaRPr>
          </a:p>
        </p:txBody>
      </p:sp>
      <p:sp>
        <p:nvSpPr>
          <p:cNvPr id="22" name="Rectangle 21"/>
          <p:cNvSpPr/>
          <p:nvPr/>
        </p:nvSpPr>
        <p:spPr>
          <a:xfrm>
            <a:off x="4604957" y="-17440"/>
            <a:ext cx="3564395" cy="1323439"/>
          </a:xfrm>
          <a:prstGeom prst="rect">
            <a:avLst/>
          </a:prstGeom>
        </p:spPr>
        <p:txBody>
          <a:bodyPr wrap="square">
            <a:spAutoFit/>
          </a:bodyPr>
          <a:lstStyle/>
          <a:p>
            <a:pPr algn="r"/>
            <a:r>
              <a:rPr lang="sr-Latn-RS" sz="2000" b="1" dirty="0" err="1">
                <a:solidFill>
                  <a:schemeClr val="bg1">
                    <a:lumMod val="50000"/>
                  </a:schemeClr>
                </a:solidFill>
              </a:rPr>
              <a:t>Dept</a:t>
            </a:r>
            <a:r>
              <a:rPr lang="en-US" sz="2000" b="1" dirty="0" err="1">
                <a:solidFill>
                  <a:schemeClr val="bg1">
                    <a:lumMod val="50000"/>
                  </a:schemeClr>
                </a:solidFill>
              </a:rPr>
              <a:t>artment</a:t>
            </a:r>
            <a:r>
              <a:rPr lang="sr-Latn-RS" sz="2000" b="1" dirty="0">
                <a:solidFill>
                  <a:schemeClr val="bg1">
                    <a:lumMod val="50000"/>
                  </a:schemeClr>
                </a:solidFill>
              </a:rPr>
              <a:t> </a:t>
            </a:r>
            <a:r>
              <a:rPr lang="sr-Latn-RS" sz="2000" b="1" dirty="0" err="1">
                <a:solidFill>
                  <a:schemeClr val="bg1">
                    <a:lumMod val="50000"/>
                  </a:schemeClr>
                </a:solidFill>
              </a:rPr>
              <a:t>of</a:t>
            </a:r>
            <a:r>
              <a:rPr lang="sr-Latn-RS" sz="2000" b="1" dirty="0">
                <a:solidFill>
                  <a:schemeClr val="bg1">
                    <a:lumMod val="50000"/>
                  </a:schemeClr>
                </a:solidFill>
              </a:rPr>
              <a:t> </a:t>
            </a:r>
            <a:endParaRPr lang="en-US" sz="2000" b="1" dirty="0">
              <a:solidFill>
                <a:schemeClr val="bg1">
                  <a:lumMod val="50000"/>
                </a:schemeClr>
              </a:solidFill>
            </a:endParaRPr>
          </a:p>
          <a:p>
            <a:pPr algn="r"/>
            <a:r>
              <a:rPr lang="sr-Latn-RS" sz="2000" b="1" dirty="0" err="1">
                <a:solidFill>
                  <a:schemeClr val="bg1">
                    <a:lumMod val="50000"/>
                  </a:schemeClr>
                </a:solidFill>
              </a:rPr>
              <a:t>Ecological</a:t>
            </a:r>
            <a:r>
              <a:rPr lang="sr-Latn-RS" sz="2000" b="1" dirty="0">
                <a:solidFill>
                  <a:schemeClr val="bg1">
                    <a:lumMod val="50000"/>
                  </a:schemeClr>
                </a:solidFill>
              </a:rPr>
              <a:t> </a:t>
            </a:r>
            <a:r>
              <a:rPr lang="sr-Latn-RS" sz="2000" b="1" dirty="0" err="1">
                <a:solidFill>
                  <a:schemeClr val="bg1">
                    <a:lumMod val="50000"/>
                  </a:schemeClr>
                </a:solidFill>
              </a:rPr>
              <a:t>Engineering</a:t>
            </a:r>
            <a:endParaRPr lang="en-US" sz="2000" b="1" dirty="0">
              <a:solidFill>
                <a:schemeClr val="bg1">
                  <a:lumMod val="50000"/>
                </a:schemeClr>
              </a:solidFill>
            </a:endParaRPr>
          </a:p>
          <a:p>
            <a:pPr algn="r"/>
            <a:r>
              <a:rPr lang="sr-Latn-RS" sz="2000" b="1" dirty="0" err="1">
                <a:solidFill>
                  <a:schemeClr val="bg1">
                    <a:lumMod val="50000"/>
                  </a:schemeClr>
                </a:solidFill>
              </a:rPr>
              <a:t>University</a:t>
            </a:r>
            <a:r>
              <a:rPr lang="sr-Latn-RS" sz="2000" b="1" dirty="0">
                <a:solidFill>
                  <a:schemeClr val="bg1">
                    <a:lumMod val="50000"/>
                  </a:schemeClr>
                </a:solidFill>
              </a:rPr>
              <a:t> </a:t>
            </a:r>
            <a:r>
              <a:rPr lang="sr-Latn-RS" sz="2000" b="1" dirty="0" err="1">
                <a:solidFill>
                  <a:schemeClr val="bg1">
                    <a:lumMod val="50000"/>
                  </a:schemeClr>
                </a:solidFill>
              </a:rPr>
              <a:t>of</a:t>
            </a:r>
            <a:r>
              <a:rPr lang="sr-Latn-RS" sz="2000" b="1" dirty="0">
                <a:solidFill>
                  <a:schemeClr val="bg1">
                    <a:lumMod val="50000"/>
                  </a:schemeClr>
                </a:solidFill>
              </a:rPr>
              <a:t> </a:t>
            </a:r>
            <a:r>
              <a:rPr lang="sr-Latn-RS" sz="2000" b="1" dirty="0" err="1">
                <a:solidFill>
                  <a:schemeClr val="bg1">
                    <a:lumMod val="50000"/>
                  </a:schemeClr>
                </a:solidFill>
              </a:rPr>
              <a:t>Belgrade</a:t>
            </a:r>
            <a:endParaRPr lang="sr-Latn-RS" sz="2000" b="1" dirty="0">
              <a:solidFill>
                <a:schemeClr val="bg1">
                  <a:lumMod val="50000"/>
                </a:schemeClr>
              </a:solidFill>
            </a:endParaRPr>
          </a:p>
          <a:p>
            <a:pPr algn="r"/>
            <a:r>
              <a:rPr lang="sr-Latn-RS" sz="2000" b="1" dirty="0" err="1">
                <a:solidFill>
                  <a:schemeClr val="bg1">
                    <a:lumMod val="50000"/>
                  </a:schemeClr>
                </a:solidFill>
              </a:rPr>
              <a:t>Republic</a:t>
            </a:r>
            <a:r>
              <a:rPr lang="sr-Latn-RS" sz="2000" b="1" dirty="0">
                <a:solidFill>
                  <a:schemeClr val="bg1">
                    <a:lumMod val="50000"/>
                  </a:schemeClr>
                </a:solidFill>
              </a:rPr>
              <a:t> </a:t>
            </a:r>
            <a:r>
              <a:rPr lang="sr-Latn-RS" sz="2000" b="1" dirty="0" err="1">
                <a:solidFill>
                  <a:schemeClr val="bg1">
                    <a:lumMod val="50000"/>
                  </a:schemeClr>
                </a:solidFill>
              </a:rPr>
              <a:t>of</a:t>
            </a:r>
            <a:r>
              <a:rPr lang="sr-Latn-RS" sz="2000" b="1" dirty="0">
                <a:solidFill>
                  <a:schemeClr val="bg1">
                    <a:lumMod val="50000"/>
                  </a:schemeClr>
                </a:solidFill>
              </a:rPr>
              <a:t> Serbia</a:t>
            </a:r>
          </a:p>
        </p:txBody>
      </p:sp>
      <p:sp>
        <p:nvSpPr>
          <p:cNvPr id="24" name="Rectangle 23"/>
          <p:cNvSpPr/>
          <p:nvPr/>
        </p:nvSpPr>
        <p:spPr>
          <a:xfrm>
            <a:off x="1078716" y="21535"/>
            <a:ext cx="4141356" cy="1323439"/>
          </a:xfrm>
          <a:prstGeom prst="rect">
            <a:avLst/>
          </a:prstGeom>
        </p:spPr>
        <p:txBody>
          <a:bodyPr wrap="square">
            <a:spAutoFit/>
          </a:bodyPr>
          <a:lstStyle/>
          <a:p>
            <a:r>
              <a:rPr lang="en-US" sz="2000" b="1" dirty="0">
                <a:solidFill>
                  <a:schemeClr val="bg1">
                    <a:lumMod val="50000"/>
                  </a:schemeClr>
                </a:solidFill>
              </a:rPr>
              <a:t>Center for Human-</a:t>
            </a:r>
            <a:r>
              <a:rPr lang="en-US" sz="2000" b="1" dirty="0" err="1">
                <a:solidFill>
                  <a:schemeClr val="bg1">
                    <a:lumMod val="50000"/>
                  </a:schemeClr>
                </a:solidFill>
              </a:rPr>
              <a:t>GeoEnvironmental</a:t>
            </a:r>
            <a:r>
              <a:rPr lang="en-US" sz="2000" b="1" dirty="0">
                <a:solidFill>
                  <a:schemeClr val="bg1">
                    <a:lumMod val="50000"/>
                  </a:schemeClr>
                </a:solidFill>
              </a:rPr>
              <a:t> Studies (CHNGES)</a:t>
            </a:r>
            <a:endParaRPr lang="sr-Latn-RS" sz="2000" b="1" dirty="0">
              <a:solidFill>
                <a:schemeClr val="bg1">
                  <a:lumMod val="50000"/>
                </a:schemeClr>
              </a:solidFill>
            </a:endParaRPr>
          </a:p>
          <a:p>
            <a:r>
              <a:rPr lang="sr-Latn-RS" sz="2000" b="1" dirty="0" err="1">
                <a:solidFill>
                  <a:schemeClr val="bg1">
                    <a:lumMod val="50000"/>
                  </a:schemeClr>
                </a:solidFill>
              </a:rPr>
              <a:t>Western</a:t>
            </a:r>
            <a:r>
              <a:rPr lang="sr-Latn-RS" sz="2000" b="1" dirty="0">
                <a:solidFill>
                  <a:schemeClr val="bg1">
                    <a:lumMod val="50000"/>
                  </a:schemeClr>
                </a:solidFill>
              </a:rPr>
              <a:t> </a:t>
            </a:r>
            <a:r>
              <a:rPr lang="sr-Latn-RS" sz="2000" b="1" dirty="0" err="1">
                <a:solidFill>
                  <a:schemeClr val="bg1">
                    <a:lumMod val="50000"/>
                  </a:schemeClr>
                </a:solidFill>
              </a:rPr>
              <a:t>Kentucky</a:t>
            </a:r>
            <a:r>
              <a:rPr lang="sr-Latn-RS" sz="2000" b="1" dirty="0">
                <a:solidFill>
                  <a:schemeClr val="bg1">
                    <a:lumMod val="50000"/>
                  </a:schemeClr>
                </a:solidFill>
              </a:rPr>
              <a:t> </a:t>
            </a:r>
            <a:r>
              <a:rPr lang="sr-Latn-RS" sz="2000" b="1" dirty="0" err="1">
                <a:solidFill>
                  <a:schemeClr val="bg1">
                    <a:lumMod val="50000"/>
                  </a:schemeClr>
                </a:solidFill>
              </a:rPr>
              <a:t>University</a:t>
            </a:r>
            <a:endParaRPr lang="sr-Latn-RS" sz="2000" b="1" dirty="0">
              <a:solidFill>
                <a:schemeClr val="bg1">
                  <a:lumMod val="50000"/>
                </a:schemeClr>
              </a:solidFill>
            </a:endParaRPr>
          </a:p>
          <a:p>
            <a:r>
              <a:rPr lang="sr-Latn-RS" sz="2000" b="1" dirty="0" err="1">
                <a:solidFill>
                  <a:schemeClr val="bg1">
                    <a:lumMod val="50000"/>
                  </a:schemeClr>
                </a:solidFill>
              </a:rPr>
              <a:t>United</a:t>
            </a:r>
            <a:r>
              <a:rPr lang="sr-Latn-RS" sz="2000" b="1" dirty="0">
                <a:solidFill>
                  <a:schemeClr val="bg1">
                    <a:lumMod val="50000"/>
                  </a:schemeClr>
                </a:solidFill>
              </a:rPr>
              <a:t> </a:t>
            </a:r>
            <a:r>
              <a:rPr lang="sr-Latn-RS" sz="2000" b="1" dirty="0" err="1">
                <a:solidFill>
                  <a:schemeClr val="bg1">
                    <a:lumMod val="50000"/>
                  </a:schemeClr>
                </a:solidFill>
              </a:rPr>
              <a:t>States</a:t>
            </a:r>
            <a:r>
              <a:rPr lang="sr-Latn-RS" sz="2000" b="1" dirty="0">
                <a:solidFill>
                  <a:schemeClr val="bg1">
                    <a:lumMod val="50000"/>
                  </a:schemeClr>
                </a:solidFill>
              </a:rPr>
              <a:t> </a:t>
            </a:r>
            <a:r>
              <a:rPr lang="sr-Latn-RS" sz="2000" b="1" dirty="0" err="1">
                <a:solidFill>
                  <a:schemeClr val="bg1">
                    <a:lumMod val="50000"/>
                  </a:schemeClr>
                </a:solidFill>
              </a:rPr>
              <a:t>of</a:t>
            </a:r>
            <a:r>
              <a:rPr lang="sr-Latn-RS" sz="2000" b="1" dirty="0">
                <a:solidFill>
                  <a:schemeClr val="bg1">
                    <a:lumMod val="50000"/>
                  </a:schemeClr>
                </a:solidFill>
              </a:rPr>
              <a:t> </a:t>
            </a:r>
            <a:r>
              <a:rPr lang="sr-Latn-RS" sz="2000" b="1" dirty="0" err="1">
                <a:solidFill>
                  <a:schemeClr val="bg1">
                    <a:lumMod val="50000"/>
                  </a:schemeClr>
                </a:solidFill>
              </a:rPr>
              <a:t>America</a:t>
            </a:r>
            <a:endParaRPr lang="sr-Latn-RS" sz="2000" b="1" dirty="0">
              <a:solidFill>
                <a:schemeClr val="bg1">
                  <a:lumMod val="50000"/>
                </a:schemeClr>
              </a:solidFill>
            </a:endParaRP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82" y="46234"/>
            <a:ext cx="1033398" cy="912634"/>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5944" y="1396435"/>
            <a:ext cx="1343408" cy="1612090"/>
          </a:xfrm>
          <a:prstGeom prst="rect">
            <a:avLst/>
          </a:prstGeom>
        </p:spPr>
      </p:pic>
      <p:pic>
        <p:nvPicPr>
          <p:cNvPr id="3" name="Picture 2">
            <a:extLst>
              <a:ext uri="{FF2B5EF4-FFF2-40B4-BE49-F238E27FC236}">
                <a16:creationId xmlns:a16="http://schemas.microsoft.com/office/drawing/2014/main" id="{36E46B26-FADB-473D-A652-CBAB209915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7411" y="1758381"/>
            <a:ext cx="1891399" cy="1099307"/>
          </a:xfrm>
          <a:prstGeom prst="rect">
            <a:avLst/>
          </a:prstGeom>
        </p:spPr>
      </p:pic>
      <p:sp>
        <p:nvSpPr>
          <p:cNvPr id="30" name="TextBox 29">
            <a:extLst>
              <a:ext uri="{FF2B5EF4-FFF2-40B4-BE49-F238E27FC236}">
                <a16:creationId xmlns:a16="http://schemas.microsoft.com/office/drawing/2014/main" id="{2C049BFA-CE2C-461D-86EE-68AAFD1D73D3}"/>
              </a:ext>
            </a:extLst>
          </p:cNvPr>
          <p:cNvSpPr txBox="1"/>
          <p:nvPr/>
        </p:nvSpPr>
        <p:spPr>
          <a:xfrm>
            <a:off x="899592" y="4948617"/>
            <a:ext cx="7853201" cy="369332"/>
          </a:xfrm>
          <a:prstGeom prst="rect">
            <a:avLst/>
          </a:prstGeom>
          <a:noFill/>
        </p:spPr>
        <p:txBody>
          <a:bodyPr wrap="square">
            <a:spAutoFit/>
          </a:bodyPr>
          <a:lstStyle/>
          <a:p>
            <a:r>
              <a:rPr lang="en-US" sz="1800" b="1" dirty="0"/>
              <a:t>Nenad MARIĆ, Jason POLK, James SHELLEY, James TROXELL, Zoran NIKIĆ </a:t>
            </a:r>
          </a:p>
        </p:txBody>
      </p:sp>
    </p:spTree>
    <p:extLst>
      <p:ext uri="{BB962C8B-B14F-4D97-AF65-F5344CB8AC3E}">
        <p14:creationId xmlns:p14="http://schemas.microsoft.com/office/powerpoint/2010/main" val="1092734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A068AA2-1DB9-4670-A265-00072CED2F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9" t="1602" r="1187" b="1448"/>
          <a:stretch/>
        </p:blipFill>
        <p:spPr>
          <a:xfrm>
            <a:off x="369281" y="657039"/>
            <a:ext cx="5786895" cy="4588603"/>
          </a:xfrm>
          <a:prstGeom prst="rect">
            <a:avLst/>
          </a:prstGeom>
        </p:spPr>
      </p:pic>
      <p:pic>
        <p:nvPicPr>
          <p:cNvPr id="5" name="Picture 4">
            <a:extLst>
              <a:ext uri="{FF2B5EF4-FFF2-40B4-BE49-F238E27FC236}">
                <a16:creationId xmlns:a16="http://schemas.microsoft.com/office/drawing/2014/main" id="{68018AD6-93CD-4254-80F2-1C1CC436A5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915"/>
          <a:stretch/>
        </p:blipFill>
        <p:spPr>
          <a:xfrm rot="5400000">
            <a:off x="6340034" y="3434948"/>
            <a:ext cx="3156455" cy="1872208"/>
          </a:xfrm>
          <a:prstGeom prst="rect">
            <a:avLst/>
          </a:prstGeom>
        </p:spPr>
      </p:pic>
      <p:pic>
        <p:nvPicPr>
          <p:cNvPr id="7" name="Picture 6">
            <a:extLst>
              <a:ext uri="{FF2B5EF4-FFF2-40B4-BE49-F238E27FC236}">
                <a16:creationId xmlns:a16="http://schemas.microsoft.com/office/drawing/2014/main" id="{E1E51E56-2B31-4F29-9165-40DED58FFD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178"/>
          <a:stretch/>
        </p:blipFill>
        <p:spPr>
          <a:xfrm rot="5400000">
            <a:off x="5021507" y="1251000"/>
            <a:ext cx="2961117" cy="1750507"/>
          </a:xfrm>
          <a:prstGeom prst="rect">
            <a:avLst/>
          </a:prstGeom>
        </p:spPr>
      </p:pic>
      <p:sp>
        <p:nvSpPr>
          <p:cNvPr id="13" name="Title 1">
            <a:extLst>
              <a:ext uri="{FF2B5EF4-FFF2-40B4-BE49-F238E27FC236}">
                <a16:creationId xmlns:a16="http://schemas.microsoft.com/office/drawing/2014/main" id="{AC50B8D7-EFF7-455C-A8F0-EC35A97C46EC}"/>
              </a:ext>
            </a:extLst>
          </p:cNvPr>
          <p:cNvSpPr txBox="1">
            <a:spLocks/>
          </p:cNvSpPr>
          <p:nvPr/>
        </p:nvSpPr>
        <p:spPr>
          <a:xfrm>
            <a:off x="0" y="-1"/>
            <a:ext cx="9144000" cy="620689"/>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l">
              <a:buNone/>
            </a:pPr>
            <a:r>
              <a:rPr lang="en-US" sz="2800" dirty="0">
                <a:effectLst>
                  <a:outerShdw blurRad="38100" dist="38100" dir="2700000" algn="tl">
                    <a:srgbClr val="000000">
                      <a:alpha val="43137"/>
                    </a:srgbClr>
                  </a:outerShdw>
                </a:effectLst>
              </a:rPr>
              <a:t>Hydrochemistry of groundwater from Lyda Well-1</a:t>
            </a:r>
          </a:p>
        </p:txBody>
      </p:sp>
      <p:sp>
        <p:nvSpPr>
          <p:cNvPr id="14" name="TextBox 13">
            <a:extLst>
              <a:ext uri="{FF2B5EF4-FFF2-40B4-BE49-F238E27FC236}">
                <a16:creationId xmlns:a16="http://schemas.microsoft.com/office/drawing/2014/main" id="{0B3C2914-4FE2-4228-9D33-AD0BF203B86A}"/>
              </a:ext>
            </a:extLst>
          </p:cNvPr>
          <p:cNvSpPr txBox="1"/>
          <p:nvPr/>
        </p:nvSpPr>
        <p:spPr>
          <a:xfrm>
            <a:off x="1875519" y="5664150"/>
            <a:ext cx="5392962" cy="1077218"/>
          </a:xfrm>
          <a:prstGeom prst="rect">
            <a:avLst/>
          </a:prstGeom>
          <a:noFill/>
        </p:spPr>
        <p:txBody>
          <a:bodyPr wrap="square">
            <a:spAutoFit/>
          </a:bodyPr>
          <a:lstStyle/>
          <a:p>
            <a:pPr marL="285750" indent="-285750">
              <a:buFont typeface="Wingdings" panose="05000000000000000000" pitchFamily="2" charset="2"/>
              <a:buChar char="ü"/>
            </a:pPr>
            <a:r>
              <a:rPr lang="en-CA" b="1" dirty="0">
                <a:solidFill>
                  <a:schemeClr val="tx2">
                    <a:lumMod val="60000"/>
                    <a:lumOff val="40000"/>
                  </a:schemeClr>
                </a:solidFill>
              </a:rPr>
              <a:t>occurrence of flushing</a:t>
            </a:r>
          </a:p>
          <a:p>
            <a:pPr marL="285750" indent="-285750">
              <a:buFont typeface="Wingdings" panose="05000000000000000000" pitchFamily="2" charset="2"/>
              <a:buChar char="ü"/>
            </a:pPr>
            <a:endParaRPr lang="en-CA" sz="500" b="1" dirty="0">
              <a:solidFill>
                <a:schemeClr val="tx2">
                  <a:lumMod val="60000"/>
                  <a:lumOff val="40000"/>
                </a:schemeClr>
              </a:solidFill>
            </a:endParaRPr>
          </a:p>
          <a:p>
            <a:pPr marL="285750" indent="-285750">
              <a:buFont typeface="Wingdings" panose="05000000000000000000" pitchFamily="2" charset="2"/>
              <a:buChar char="ü"/>
            </a:pPr>
            <a:r>
              <a:rPr lang="en-CA" b="1" dirty="0">
                <a:solidFill>
                  <a:schemeClr val="tx2">
                    <a:lumMod val="60000"/>
                    <a:lumOff val="40000"/>
                  </a:schemeClr>
                </a:solidFill>
              </a:rPr>
              <a:t>shift towards the uncontaminated conditions</a:t>
            </a:r>
          </a:p>
          <a:p>
            <a:endParaRPr lang="en-CA" sz="500" b="1" dirty="0">
              <a:solidFill>
                <a:schemeClr val="tx2">
                  <a:lumMod val="60000"/>
                  <a:lumOff val="40000"/>
                </a:schemeClr>
              </a:solidFill>
            </a:endParaRPr>
          </a:p>
          <a:p>
            <a:pPr marL="285750" indent="-285750">
              <a:buFont typeface="Wingdings" panose="05000000000000000000" pitchFamily="2" charset="2"/>
              <a:buChar char="ü"/>
            </a:pPr>
            <a:r>
              <a:rPr lang="en-CA" b="1" dirty="0">
                <a:solidFill>
                  <a:schemeClr val="tx2">
                    <a:lumMod val="60000"/>
                    <a:lumOff val="40000"/>
                  </a:schemeClr>
                </a:solidFill>
              </a:rPr>
              <a:t>changes of biodegradation-sensitive parameters </a:t>
            </a:r>
          </a:p>
        </p:txBody>
      </p:sp>
      <p:sp>
        <p:nvSpPr>
          <p:cNvPr id="16" name="Pentagon 20">
            <a:extLst>
              <a:ext uri="{FF2B5EF4-FFF2-40B4-BE49-F238E27FC236}">
                <a16:creationId xmlns:a16="http://schemas.microsoft.com/office/drawing/2014/main" id="{4D0EDB56-9285-44F9-92A4-80072CC1D043}"/>
              </a:ext>
            </a:extLst>
          </p:cNvPr>
          <p:cNvSpPr/>
          <p:nvPr/>
        </p:nvSpPr>
        <p:spPr>
          <a:xfrm>
            <a:off x="325020" y="5768913"/>
            <a:ext cx="1298830" cy="442035"/>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sr-Latn-RS"/>
          </a:p>
        </p:txBody>
      </p:sp>
      <p:sp>
        <p:nvSpPr>
          <p:cNvPr id="17" name="TextBox 16">
            <a:extLst>
              <a:ext uri="{FF2B5EF4-FFF2-40B4-BE49-F238E27FC236}">
                <a16:creationId xmlns:a16="http://schemas.microsoft.com/office/drawing/2014/main" id="{5BD5E936-994D-45AF-B51C-344306F12858}"/>
              </a:ext>
            </a:extLst>
          </p:cNvPr>
          <p:cNvSpPr txBox="1"/>
          <p:nvPr/>
        </p:nvSpPr>
        <p:spPr>
          <a:xfrm>
            <a:off x="366406" y="5805264"/>
            <a:ext cx="1257444" cy="369332"/>
          </a:xfrm>
          <a:prstGeom prst="rect">
            <a:avLst/>
          </a:prstGeom>
          <a:noFill/>
        </p:spPr>
        <p:txBody>
          <a:bodyPr wrap="square" rtlCol="0">
            <a:spAutoFit/>
          </a:bodyPr>
          <a:lstStyle/>
          <a:p>
            <a:r>
              <a:rPr lang="en-US" b="1" dirty="0">
                <a:cs typeface="Arial" panose="020B0604020202020204" pitchFamily="34" charset="0"/>
              </a:rPr>
              <a:t>Analysis</a:t>
            </a:r>
            <a:endParaRPr lang="sr-Latn-RS" b="1" dirty="0">
              <a:cs typeface="Arial" panose="020B0604020202020204" pitchFamily="34" charset="0"/>
            </a:endParaRPr>
          </a:p>
        </p:txBody>
      </p:sp>
      <p:sp>
        <p:nvSpPr>
          <p:cNvPr id="20" name="TextBox 19">
            <a:extLst>
              <a:ext uri="{FF2B5EF4-FFF2-40B4-BE49-F238E27FC236}">
                <a16:creationId xmlns:a16="http://schemas.microsoft.com/office/drawing/2014/main" id="{9B350482-1D72-4192-A99D-B8D5BBAA6EB0}"/>
              </a:ext>
            </a:extLst>
          </p:cNvPr>
          <p:cNvSpPr txBox="1"/>
          <p:nvPr/>
        </p:nvSpPr>
        <p:spPr>
          <a:xfrm>
            <a:off x="3406745" y="1803087"/>
            <a:ext cx="1652175" cy="646331"/>
          </a:xfrm>
          <a:prstGeom prst="rect">
            <a:avLst/>
          </a:prstGeom>
          <a:noFill/>
        </p:spPr>
        <p:txBody>
          <a:bodyPr wrap="square">
            <a:spAutoFit/>
          </a:bodyPr>
          <a:lstStyle/>
          <a:p>
            <a:r>
              <a:rPr lang="en-CA" b="1" dirty="0">
                <a:solidFill>
                  <a:schemeClr val="tx2">
                    <a:lumMod val="60000"/>
                    <a:lumOff val="40000"/>
                  </a:schemeClr>
                </a:solidFill>
              </a:rPr>
              <a:t>freshwater recharge</a:t>
            </a:r>
          </a:p>
        </p:txBody>
      </p:sp>
    </p:spTree>
    <p:extLst>
      <p:ext uri="{BB962C8B-B14F-4D97-AF65-F5344CB8AC3E}">
        <p14:creationId xmlns:p14="http://schemas.microsoft.com/office/powerpoint/2010/main" val="1744080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BACDEE-4BAA-4A34-8059-3AA1A3DAB498}"/>
              </a:ext>
            </a:extLst>
          </p:cNvPr>
          <p:cNvSpPr/>
          <p:nvPr/>
        </p:nvSpPr>
        <p:spPr>
          <a:xfrm>
            <a:off x="2374480" y="2348880"/>
            <a:ext cx="6248339" cy="584775"/>
          </a:xfrm>
          <a:prstGeom prst="rect">
            <a:avLst/>
          </a:prstGeom>
        </p:spPr>
        <p:txBody>
          <a:bodyPr wrap="square">
            <a:spAutoFit/>
          </a:bodyPr>
          <a:lstStyle/>
          <a:p>
            <a:pPr algn="ctr"/>
            <a:r>
              <a:rPr lang="sr-Latn-RS" sz="1600" dirty="0"/>
              <a:t>Main biodegradation mechanisms and </a:t>
            </a:r>
            <a:r>
              <a:rPr lang="sr-Latn-RS" sz="1600" dirty="0" err="1"/>
              <a:t>their</a:t>
            </a:r>
            <a:r>
              <a:rPr lang="sr-Latn-RS" sz="1600" dirty="0"/>
              <a:t> </a:t>
            </a:r>
            <a:r>
              <a:rPr lang="sr-Latn-RS" sz="1600" dirty="0" err="1"/>
              <a:t>expected</a:t>
            </a:r>
            <a:r>
              <a:rPr lang="sr-Latn-RS" sz="1600" dirty="0"/>
              <a:t> </a:t>
            </a:r>
            <a:r>
              <a:rPr lang="sr-Latn-RS" sz="1600" dirty="0" err="1"/>
              <a:t>impact</a:t>
            </a:r>
            <a:r>
              <a:rPr lang="sr-Latn-RS" sz="1600" dirty="0"/>
              <a:t> on </a:t>
            </a:r>
            <a:r>
              <a:rPr lang="sr-Latn-RS" sz="1600" dirty="0" err="1"/>
              <a:t>groundwater</a:t>
            </a:r>
            <a:r>
              <a:rPr lang="sr-Latn-RS" sz="1600" dirty="0"/>
              <a:t> </a:t>
            </a:r>
            <a:r>
              <a:rPr lang="sr-Latn-RS" sz="1600" dirty="0" err="1"/>
              <a:t>hydrochemistry</a:t>
            </a:r>
            <a:r>
              <a:rPr lang="en-US" sz="1600" dirty="0"/>
              <a:t> in non-karst settings</a:t>
            </a:r>
            <a:endParaRPr lang="sr-Latn-RS" sz="1600" dirty="0"/>
          </a:p>
        </p:txBody>
      </p:sp>
      <p:graphicFrame>
        <p:nvGraphicFramePr>
          <p:cNvPr id="5" name="Table 4">
            <a:extLst>
              <a:ext uri="{FF2B5EF4-FFF2-40B4-BE49-F238E27FC236}">
                <a16:creationId xmlns:a16="http://schemas.microsoft.com/office/drawing/2014/main" id="{2E878A2B-AD15-4F39-BCE2-CD46240C840C}"/>
              </a:ext>
            </a:extLst>
          </p:cNvPr>
          <p:cNvGraphicFramePr>
            <a:graphicFrameLocks noGrp="1"/>
          </p:cNvGraphicFramePr>
          <p:nvPr>
            <p:extLst>
              <p:ext uri="{D42A27DB-BD31-4B8C-83A1-F6EECF244321}">
                <p14:modId xmlns:p14="http://schemas.microsoft.com/office/powerpoint/2010/main" val="1796966528"/>
              </p:ext>
            </p:extLst>
          </p:nvPr>
        </p:nvGraphicFramePr>
        <p:xfrm>
          <a:off x="2374480" y="2916804"/>
          <a:ext cx="6326069" cy="2129478"/>
        </p:xfrm>
        <a:graphic>
          <a:graphicData uri="http://schemas.openxmlformats.org/drawingml/2006/table">
            <a:tbl>
              <a:tblPr firstRow="1" firstCol="1" bandRow="1">
                <a:tableStyleId>{5C22544A-7EE6-4342-B048-85BDC9FD1C3A}</a:tableStyleId>
              </a:tblPr>
              <a:tblGrid>
                <a:gridCol w="1259629">
                  <a:extLst>
                    <a:ext uri="{9D8B030D-6E8A-4147-A177-3AD203B41FA5}">
                      <a16:colId xmlns:a16="http://schemas.microsoft.com/office/drawing/2014/main" val="20000"/>
                    </a:ext>
                  </a:extLst>
                </a:gridCol>
                <a:gridCol w="4274352">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tblGrid>
              <a:tr h="3549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RS" sz="1100" b="1" dirty="0">
                          <a:effectLst/>
                          <a:latin typeface="+mn-lt"/>
                        </a:rPr>
                        <a:t>Biodegradation</a:t>
                      </a:r>
                      <a:endParaRPr lang="sr-Latn-RS" sz="1200" b="1" dirty="0">
                        <a:effectLst/>
                        <a:latin typeface="+mn-lt"/>
                        <a:ea typeface="Calibri"/>
                      </a:endParaRPr>
                    </a:p>
                    <a:p>
                      <a:pPr algn="ctr">
                        <a:spcAft>
                          <a:spcPts val="0"/>
                        </a:spcAft>
                      </a:pPr>
                      <a:r>
                        <a:rPr lang="sr-Latn-RS" sz="1100" b="1" dirty="0">
                          <a:effectLst/>
                          <a:latin typeface="+mn-lt"/>
                        </a:rPr>
                        <a:t>mechanism</a:t>
                      </a:r>
                      <a:endParaRPr lang="sr-Latn-RS" sz="1200" b="1" dirty="0">
                        <a:effectLst/>
                        <a:latin typeface="+mn-lt"/>
                        <a:ea typeface="Calibri"/>
                      </a:endParaRPr>
                    </a:p>
                  </a:txBody>
                  <a:tcPr marL="68580" marR="68580" marT="0" marB="0" anchor="ctr"/>
                </a:tc>
                <a:tc>
                  <a:txBody>
                    <a:bodyPr/>
                    <a:lstStyle/>
                    <a:p>
                      <a:pPr algn="ctr">
                        <a:spcAft>
                          <a:spcPts val="0"/>
                        </a:spcAft>
                      </a:pPr>
                      <a:r>
                        <a:rPr lang="sr-Latn-RS" sz="1100" b="1" dirty="0">
                          <a:effectLst/>
                          <a:latin typeface="+mn-lt"/>
                        </a:rPr>
                        <a:t>Reaction</a:t>
                      </a:r>
                      <a:endParaRPr lang="sr-Latn-RS" sz="1200" b="1" dirty="0">
                        <a:effectLst/>
                        <a:latin typeface="+mn-lt"/>
                        <a:ea typeface="Calibri"/>
                      </a:endParaRPr>
                    </a:p>
                  </a:txBody>
                  <a:tcPr marL="68580" marR="68580" marT="0" marB="0" anchor="ctr"/>
                </a:tc>
                <a:tc>
                  <a:txBody>
                    <a:bodyPr/>
                    <a:lstStyle/>
                    <a:p>
                      <a:pPr algn="ctr">
                        <a:spcAft>
                          <a:spcPts val="0"/>
                        </a:spcAft>
                      </a:pPr>
                      <a:r>
                        <a:rPr lang="sr-Latn-RS" sz="1100" b="1" dirty="0">
                          <a:effectLst/>
                          <a:latin typeface="+mn-lt"/>
                        </a:rPr>
                        <a:t>Effect</a:t>
                      </a:r>
                      <a:endParaRPr lang="sr-Latn-RS" sz="1200" b="1" dirty="0">
                        <a:effectLst/>
                        <a:latin typeface="+mn-lt"/>
                        <a:ea typeface="Calibri"/>
                      </a:endParaRPr>
                    </a:p>
                  </a:txBody>
                  <a:tcPr marL="68580" marR="68580" marT="0" marB="0" anchor="ctr"/>
                </a:tc>
                <a:extLst>
                  <a:ext uri="{0D108BD9-81ED-4DB2-BD59-A6C34878D82A}">
                    <a16:rowId xmlns:a16="http://schemas.microsoft.com/office/drawing/2014/main" val="10000"/>
                  </a:ext>
                </a:extLst>
              </a:tr>
              <a:tr h="354913">
                <a:tc>
                  <a:txBody>
                    <a:bodyPr/>
                    <a:lstStyle/>
                    <a:p>
                      <a:pPr algn="ctr">
                        <a:spcAft>
                          <a:spcPts val="0"/>
                        </a:spcAft>
                      </a:pPr>
                      <a:r>
                        <a:rPr lang="sr-Latn-RS" sz="1100" b="1" dirty="0">
                          <a:effectLst/>
                          <a:latin typeface="+mn-lt"/>
                        </a:rPr>
                        <a:t>aerobic respiration</a:t>
                      </a:r>
                      <a:endParaRPr lang="sr-Latn-RS" sz="1200" b="1" dirty="0">
                        <a:effectLst/>
                        <a:latin typeface="+mn-lt"/>
                        <a:ea typeface="Calibri"/>
                      </a:endParaRPr>
                    </a:p>
                  </a:txBody>
                  <a:tcPr marL="68580" marR="68580" marT="0" marB="0" anchor="ctr"/>
                </a:tc>
                <a:tc>
                  <a:txBody>
                    <a:bodyPr/>
                    <a:lstStyle/>
                    <a:p>
                      <a:pPr algn="ctr">
                        <a:spcAft>
                          <a:spcPts val="0"/>
                        </a:spcAft>
                      </a:pPr>
                      <a:endParaRPr lang="sr-Latn-RS" sz="1000" b="1">
                        <a:effectLst/>
                        <a:latin typeface="+mn-lt"/>
                        <a:ea typeface="Calibri"/>
                      </a:endParaRPr>
                    </a:p>
                  </a:txBody>
                  <a:tcPr marL="68580" marR="68580" marT="0" marB="0" anchor="ctr"/>
                </a:tc>
                <a:tc>
                  <a:txBody>
                    <a:bodyPr/>
                    <a:lstStyle/>
                    <a:p>
                      <a:pPr algn="ctr">
                        <a:spcAft>
                          <a:spcPts val="0"/>
                        </a:spcAft>
                      </a:pPr>
                      <a:r>
                        <a:rPr lang="sr-Latn-RS" sz="1300" b="1" dirty="0">
                          <a:effectLst/>
                          <a:latin typeface="+mn-lt"/>
                        </a:rPr>
                        <a:t>O</a:t>
                      </a:r>
                      <a:r>
                        <a:rPr lang="sr-Latn-RS" sz="1300" b="1" baseline="-25000" dirty="0">
                          <a:effectLst/>
                          <a:latin typeface="+mn-lt"/>
                        </a:rPr>
                        <a:t>2</a:t>
                      </a:r>
                      <a:endParaRPr lang="sr-Latn-RS" sz="1300" b="1" dirty="0">
                        <a:effectLst/>
                        <a:latin typeface="+mn-lt"/>
                        <a:ea typeface="Calibri"/>
                      </a:endParaRPr>
                    </a:p>
                  </a:txBody>
                  <a:tcPr marL="68580" marR="68580" marT="0" marB="0" anchor="ctr"/>
                </a:tc>
                <a:extLst>
                  <a:ext uri="{0D108BD9-81ED-4DB2-BD59-A6C34878D82A}">
                    <a16:rowId xmlns:a16="http://schemas.microsoft.com/office/drawing/2014/main" val="10001"/>
                  </a:ext>
                </a:extLst>
              </a:tr>
              <a:tr h="354913">
                <a:tc>
                  <a:txBody>
                    <a:bodyPr/>
                    <a:lstStyle/>
                    <a:p>
                      <a:pPr algn="ctr">
                        <a:spcAft>
                          <a:spcPts val="0"/>
                        </a:spcAft>
                      </a:pPr>
                      <a:r>
                        <a:rPr lang="sr-Latn-RS" sz="1100" b="1" dirty="0">
                          <a:effectLst/>
                          <a:latin typeface="+mn-lt"/>
                        </a:rPr>
                        <a:t>denitrification</a:t>
                      </a:r>
                      <a:endParaRPr lang="sr-Latn-RS" sz="1200" b="1" dirty="0">
                        <a:effectLst/>
                        <a:latin typeface="+mn-lt"/>
                        <a:ea typeface="Calibri"/>
                      </a:endParaRPr>
                    </a:p>
                  </a:txBody>
                  <a:tcPr marL="68580" marR="68580" marT="0" marB="0" anchor="ctr"/>
                </a:tc>
                <a:tc>
                  <a:txBody>
                    <a:bodyPr/>
                    <a:lstStyle/>
                    <a:p>
                      <a:pPr algn="ctr">
                        <a:spcAft>
                          <a:spcPts val="0"/>
                        </a:spcAft>
                      </a:pPr>
                      <a:endParaRPr lang="sr-Latn-RS" sz="1100" b="1" dirty="0">
                        <a:effectLst/>
                        <a:latin typeface="+mn-lt"/>
                        <a:ea typeface="Calibri"/>
                      </a:endParaRPr>
                    </a:p>
                  </a:txBody>
                  <a:tcPr marL="68580" marR="68580" marT="0" marB="0" anchor="ctr"/>
                </a:tc>
                <a:tc>
                  <a:txBody>
                    <a:bodyPr/>
                    <a:lstStyle/>
                    <a:p>
                      <a:pPr algn="ctr">
                        <a:spcAft>
                          <a:spcPts val="0"/>
                        </a:spcAft>
                      </a:pPr>
                      <a:r>
                        <a:rPr lang="sr-Latn-RS" sz="1300" b="1" dirty="0">
                          <a:effectLst/>
                          <a:latin typeface="+mn-lt"/>
                        </a:rPr>
                        <a:t>NO</a:t>
                      </a:r>
                      <a:r>
                        <a:rPr lang="sr-Latn-RS" sz="1300" b="1" baseline="-25000" dirty="0">
                          <a:effectLst/>
                          <a:latin typeface="+mn-lt"/>
                        </a:rPr>
                        <a:t>3</a:t>
                      </a:r>
                      <a:r>
                        <a:rPr lang="sr-Latn-RS" sz="1300" b="1" baseline="30000" dirty="0">
                          <a:effectLst/>
                          <a:latin typeface="+mn-lt"/>
                        </a:rPr>
                        <a:t>-</a:t>
                      </a:r>
                      <a:endParaRPr lang="sr-Latn-RS" sz="1300" b="1" dirty="0">
                        <a:effectLst/>
                        <a:latin typeface="+mn-lt"/>
                        <a:ea typeface="Calibri"/>
                      </a:endParaRPr>
                    </a:p>
                  </a:txBody>
                  <a:tcPr marL="68580" marR="68580" marT="0" marB="0" anchor="ctr"/>
                </a:tc>
                <a:extLst>
                  <a:ext uri="{0D108BD9-81ED-4DB2-BD59-A6C34878D82A}">
                    <a16:rowId xmlns:a16="http://schemas.microsoft.com/office/drawing/2014/main" val="10002"/>
                  </a:ext>
                </a:extLst>
              </a:tr>
              <a:tr h="354913">
                <a:tc>
                  <a:txBody>
                    <a:bodyPr/>
                    <a:lstStyle/>
                    <a:p>
                      <a:pPr algn="ctr">
                        <a:spcAft>
                          <a:spcPts val="0"/>
                        </a:spcAft>
                      </a:pPr>
                      <a:r>
                        <a:rPr lang="sr-Latn-RS" sz="1100" b="1" dirty="0">
                          <a:effectLst/>
                          <a:latin typeface="+mn-lt"/>
                        </a:rPr>
                        <a:t>reduction of  manganese (IV)</a:t>
                      </a:r>
                      <a:endParaRPr lang="sr-Latn-RS" sz="1200" b="1" dirty="0">
                        <a:effectLst/>
                        <a:latin typeface="+mn-lt"/>
                        <a:ea typeface="Calibri"/>
                      </a:endParaRPr>
                    </a:p>
                  </a:txBody>
                  <a:tcPr marL="68580" marR="68580" marT="0" marB="0" anchor="ctr"/>
                </a:tc>
                <a:tc>
                  <a:txBody>
                    <a:bodyPr/>
                    <a:lstStyle/>
                    <a:p>
                      <a:pPr algn="ctr">
                        <a:spcAft>
                          <a:spcPts val="0"/>
                        </a:spcAft>
                      </a:pPr>
                      <a:endParaRPr lang="sr-Latn-RS" sz="1100" b="1">
                        <a:effectLst/>
                        <a:latin typeface="+mn-lt"/>
                        <a:ea typeface="Calibri"/>
                      </a:endParaRPr>
                    </a:p>
                  </a:txBody>
                  <a:tcPr marL="68580" marR="68580" marT="0" marB="0" anchor="ctr"/>
                </a:tc>
                <a:tc>
                  <a:txBody>
                    <a:bodyPr/>
                    <a:lstStyle/>
                    <a:p>
                      <a:pPr algn="ctr">
                        <a:spcAft>
                          <a:spcPts val="0"/>
                        </a:spcAft>
                      </a:pPr>
                      <a:r>
                        <a:rPr lang="sr-Latn-RS" sz="1300" b="1" dirty="0">
                          <a:effectLst/>
                          <a:latin typeface="+mn-lt"/>
                        </a:rPr>
                        <a:t>Mn</a:t>
                      </a:r>
                      <a:endParaRPr lang="sr-Latn-RS" sz="1300" b="1" dirty="0">
                        <a:effectLst/>
                        <a:latin typeface="+mn-lt"/>
                        <a:ea typeface="Calibri"/>
                      </a:endParaRPr>
                    </a:p>
                  </a:txBody>
                  <a:tcPr marL="68580" marR="68580" marT="0" marB="0" anchor="ctr"/>
                </a:tc>
                <a:extLst>
                  <a:ext uri="{0D108BD9-81ED-4DB2-BD59-A6C34878D82A}">
                    <a16:rowId xmlns:a16="http://schemas.microsoft.com/office/drawing/2014/main" val="10003"/>
                  </a:ext>
                </a:extLst>
              </a:tr>
              <a:tr h="354913">
                <a:tc>
                  <a:txBody>
                    <a:bodyPr/>
                    <a:lstStyle/>
                    <a:p>
                      <a:pPr algn="ctr">
                        <a:spcAft>
                          <a:spcPts val="0"/>
                        </a:spcAft>
                      </a:pPr>
                      <a:r>
                        <a:rPr lang="sr-Latn-RS" sz="1100" b="1" dirty="0">
                          <a:effectLst/>
                          <a:latin typeface="+mn-lt"/>
                        </a:rPr>
                        <a:t>reduction of </a:t>
                      </a:r>
                    </a:p>
                    <a:p>
                      <a:pPr algn="ctr">
                        <a:spcAft>
                          <a:spcPts val="0"/>
                        </a:spcAft>
                      </a:pPr>
                      <a:r>
                        <a:rPr lang="sr-Latn-RS" sz="1100" b="1" dirty="0">
                          <a:effectLst/>
                          <a:latin typeface="+mn-lt"/>
                        </a:rPr>
                        <a:t>iron (III)</a:t>
                      </a:r>
                      <a:endParaRPr lang="sr-Latn-RS" sz="1200" b="1" dirty="0">
                        <a:effectLst/>
                        <a:latin typeface="+mn-lt"/>
                        <a:ea typeface="Calibri"/>
                      </a:endParaRPr>
                    </a:p>
                  </a:txBody>
                  <a:tcPr marL="68580" marR="68580" marT="0" marB="0" anchor="ctr"/>
                </a:tc>
                <a:tc>
                  <a:txBody>
                    <a:bodyPr/>
                    <a:lstStyle/>
                    <a:p>
                      <a:pPr algn="ctr">
                        <a:spcAft>
                          <a:spcPts val="0"/>
                        </a:spcAft>
                      </a:pPr>
                      <a:endParaRPr lang="sr-Latn-RS" sz="1100" b="1">
                        <a:effectLst/>
                        <a:latin typeface="+mn-lt"/>
                        <a:ea typeface="Calibri"/>
                      </a:endParaRPr>
                    </a:p>
                  </a:txBody>
                  <a:tcPr marL="68580" marR="68580" marT="0" marB="0" anchor="ctr"/>
                </a:tc>
                <a:tc>
                  <a:txBody>
                    <a:bodyPr/>
                    <a:lstStyle/>
                    <a:p>
                      <a:pPr algn="ctr">
                        <a:spcAft>
                          <a:spcPts val="0"/>
                        </a:spcAft>
                      </a:pPr>
                      <a:r>
                        <a:rPr lang="sr-Latn-RS" sz="1300" b="1" dirty="0">
                          <a:effectLst/>
                          <a:latin typeface="+mn-lt"/>
                        </a:rPr>
                        <a:t>Fe</a:t>
                      </a:r>
                      <a:endParaRPr lang="sr-Latn-RS" sz="1300" b="1" dirty="0">
                        <a:effectLst/>
                        <a:latin typeface="+mn-lt"/>
                        <a:ea typeface="Calibri"/>
                      </a:endParaRPr>
                    </a:p>
                  </a:txBody>
                  <a:tcPr marL="68580" marR="68580" marT="0" marB="0" anchor="ctr"/>
                </a:tc>
                <a:extLst>
                  <a:ext uri="{0D108BD9-81ED-4DB2-BD59-A6C34878D82A}">
                    <a16:rowId xmlns:a16="http://schemas.microsoft.com/office/drawing/2014/main" val="10004"/>
                  </a:ext>
                </a:extLst>
              </a:tr>
              <a:tr h="354913">
                <a:tc>
                  <a:txBody>
                    <a:bodyPr/>
                    <a:lstStyle/>
                    <a:p>
                      <a:pPr algn="ctr">
                        <a:spcAft>
                          <a:spcPts val="0"/>
                        </a:spcAft>
                      </a:pPr>
                      <a:r>
                        <a:rPr lang="sr-Latn-RS" sz="1100" b="1" dirty="0">
                          <a:effectLst/>
                          <a:latin typeface="+mn-lt"/>
                        </a:rPr>
                        <a:t>sulfate</a:t>
                      </a:r>
                    </a:p>
                    <a:p>
                      <a:pPr algn="ctr">
                        <a:spcAft>
                          <a:spcPts val="0"/>
                        </a:spcAft>
                      </a:pPr>
                      <a:r>
                        <a:rPr lang="sr-Latn-RS" sz="1100" b="1" dirty="0">
                          <a:effectLst/>
                          <a:latin typeface="+mn-lt"/>
                        </a:rPr>
                        <a:t>reduction </a:t>
                      </a:r>
                      <a:endParaRPr lang="sr-Latn-RS" sz="1200" b="1" dirty="0">
                        <a:effectLst/>
                        <a:latin typeface="+mn-lt"/>
                        <a:ea typeface="Calibri"/>
                      </a:endParaRPr>
                    </a:p>
                  </a:txBody>
                  <a:tcPr marL="68580" marR="68580" marT="0" marB="0" anchor="ctr"/>
                </a:tc>
                <a:tc>
                  <a:txBody>
                    <a:bodyPr/>
                    <a:lstStyle/>
                    <a:p>
                      <a:pPr algn="ctr">
                        <a:spcAft>
                          <a:spcPts val="0"/>
                        </a:spcAft>
                      </a:pPr>
                      <a:endParaRPr lang="sr-Latn-RS" sz="1100" b="1" dirty="0">
                        <a:effectLst/>
                        <a:latin typeface="+mn-lt"/>
                        <a:ea typeface="Calibri"/>
                      </a:endParaRPr>
                    </a:p>
                  </a:txBody>
                  <a:tcPr marL="68580" marR="68580" marT="0" marB="0" anchor="ctr"/>
                </a:tc>
                <a:tc>
                  <a:txBody>
                    <a:bodyPr/>
                    <a:lstStyle/>
                    <a:p>
                      <a:pPr algn="ctr">
                        <a:spcAft>
                          <a:spcPts val="0"/>
                        </a:spcAft>
                      </a:pPr>
                      <a:r>
                        <a:rPr lang="sr-Latn-RS" sz="1300" b="1" dirty="0">
                          <a:effectLst/>
                          <a:latin typeface="+mn-lt"/>
                        </a:rPr>
                        <a:t>  SO</a:t>
                      </a:r>
                      <a:r>
                        <a:rPr lang="sr-Latn-RS" sz="1300" b="1" baseline="-25000" dirty="0">
                          <a:effectLst/>
                          <a:latin typeface="+mn-lt"/>
                        </a:rPr>
                        <a:t>4</a:t>
                      </a:r>
                      <a:r>
                        <a:rPr lang="sr-Latn-RS" sz="1300" b="1" baseline="30000" dirty="0">
                          <a:effectLst/>
                          <a:latin typeface="+mn-lt"/>
                        </a:rPr>
                        <a:t>2-</a:t>
                      </a:r>
                      <a:endParaRPr lang="sr-Latn-RS" sz="1300" b="1" dirty="0">
                        <a:effectLst/>
                        <a:latin typeface="+mn-lt"/>
                        <a:ea typeface="Calibri"/>
                      </a:endParaRPr>
                    </a:p>
                  </a:txBody>
                  <a:tcPr marL="68580" marR="68580" marT="0" marB="0" anchor="ctr"/>
                </a:tc>
                <a:extLst>
                  <a:ext uri="{0D108BD9-81ED-4DB2-BD59-A6C34878D82A}">
                    <a16:rowId xmlns:a16="http://schemas.microsoft.com/office/drawing/2014/main" val="10005"/>
                  </a:ext>
                </a:extLst>
              </a:tr>
            </a:tbl>
          </a:graphicData>
        </a:graphic>
      </p:graphicFrame>
      <p:pic>
        <p:nvPicPr>
          <p:cNvPr id="6" name="Picture 24">
            <a:extLst>
              <a:ext uri="{FF2B5EF4-FFF2-40B4-BE49-F238E27FC236}">
                <a16:creationId xmlns:a16="http://schemas.microsoft.com/office/drawing/2014/main" id="{D4A7EA82-976E-413E-A8F6-E69A58AD642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62905" y="3348854"/>
            <a:ext cx="2245541" cy="2071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2">
            <a:extLst>
              <a:ext uri="{FF2B5EF4-FFF2-40B4-BE49-F238E27FC236}">
                <a16:creationId xmlns:a16="http://schemas.microsoft.com/office/drawing/2014/main" id="{46068BC8-420A-4B3E-A0F5-EA9D9BD3438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62906" y="3708894"/>
            <a:ext cx="3313808" cy="2071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F6AC939-A67E-485B-9AD9-4E59A579293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49266" y="4068934"/>
            <a:ext cx="4011451" cy="2071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a:extLst>
              <a:ext uri="{FF2B5EF4-FFF2-40B4-BE49-F238E27FC236}">
                <a16:creationId xmlns:a16="http://schemas.microsoft.com/office/drawing/2014/main" id="{D425129F-206F-4342-8D3A-8C81CBADB46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9989" y="4428974"/>
            <a:ext cx="4153160" cy="2071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a:extLst>
              <a:ext uri="{FF2B5EF4-FFF2-40B4-BE49-F238E27FC236}">
                <a16:creationId xmlns:a16="http://schemas.microsoft.com/office/drawing/2014/main" id="{DC02695F-9B63-4017-9B76-89D8E396328F}"/>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9989" y="4751337"/>
            <a:ext cx="3891544" cy="207113"/>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2A380D38-72C8-4F8C-9BA7-E258CBA5A34C}"/>
              </a:ext>
            </a:extLst>
          </p:cNvPr>
          <p:cNvCxnSpPr/>
          <p:nvPr/>
        </p:nvCxnSpPr>
        <p:spPr>
          <a:xfrm flipV="1">
            <a:off x="8003247" y="4025259"/>
            <a:ext cx="0" cy="25648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7878B18-6A30-4295-9623-661E51C562E7}"/>
              </a:ext>
            </a:extLst>
          </p:cNvPr>
          <p:cNvCxnSpPr/>
          <p:nvPr/>
        </p:nvCxnSpPr>
        <p:spPr>
          <a:xfrm>
            <a:off x="8003247" y="3299484"/>
            <a:ext cx="0" cy="25648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236085D-475A-4DCB-854F-E7EE1A3DB3AD}"/>
              </a:ext>
            </a:extLst>
          </p:cNvPr>
          <p:cNvCxnSpPr/>
          <p:nvPr/>
        </p:nvCxnSpPr>
        <p:spPr>
          <a:xfrm flipV="1">
            <a:off x="8003247" y="4379604"/>
            <a:ext cx="0" cy="25648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EF30874-8F0F-443A-9D18-2D907EE2F54D}"/>
              </a:ext>
            </a:extLst>
          </p:cNvPr>
          <p:cNvCxnSpPr/>
          <p:nvPr/>
        </p:nvCxnSpPr>
        <p:spPr>
          <a:xfrm>
            <a:off x="8003247" y="3659524"/>
            <a:ext cx="0" cy="25648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1FF60E7-98FE-4B86-BBBD-A4D512199688}"/>
              </a:ext>
            </a:extLst>
          </p:cNvPr>
          <p:cNvCxnSpPr/>
          <p:nvPr/>
        </p:nvCxnSpPr>
        <p:spPr>
          <a:xfrm>
            <a:off x="8003247" y="4726651"/>
            <a:ext cx="0" cy="25648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8F6576C-4F81-4E11-9457-230425981994}"/>
              </a:ext>
            </a:extLst>
          </p:cNvPr>
          <p:cNvSpPr/>
          <p:nvPr/>
        </p:nvSpPr>
        <p:spPr>
          <a:xfrm>
            <a:off x="2699792" y="566964"/>
            <a:ext cx="5765442" cy="338554"/>
          </a:xfrm>
          <a:prstGeom prst="rect">
            <a:avLst/>
          </a:prstGeom>
        </p:spPr>
        <p:txBody>
          <a:bodyPr wrap="square">
            <a:spAutoFit/>
          </a:bodyPr>
          <a:lstStyle/>
          <a:p>
            <a:pPr algn="ctr"/>
            <a:r>
              <a:rPr lang="en-US" sz="1600" dirty="0"/>
              <a:t>Lyda Well-1 hydrochemistry before/after rainfall event</a:t>
            </a:r>
            <a:endParaRPr lang="sr-Latn-RS" sz="1600" dirty="0"/>
          </a:p>
        </p:txBody>
      </p:sp>
      <p:sp>
        <p:nvSpPr>
          <p:cNvPr id="18" name="Title 1">
            <a:extLst>
              <a:ext uri="{FF2B5EF4-FFF2-40B4-BE49-F238E27FC236}">
                <a16:creationId xmlns:a16="http://schemas.microsoft.com/office/drawing/2014/main" id="{FCFB9EE4-F1D4-4EFB-8CDE-4858FEBFD894}"/>
              </a:ext>
            </a:extLst>
          </p:cNvPr>
          <p:cNvSpPr txBox="1">
            <a:spLocks/>
          </p:cNvSpPr>
          <p:nvPr/>
        </p:nvSpPr>
        <p:spPr>
          <a:xfrm>
            <a:off x="0" y="-1"/>
            <a:ext cx="9144000" cy="620689"/>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l">
              <a:buNone/>
            </a:pPr>
            <a:r>
              <a:rPr lang="en-US" sz="2800" dirty="0">
                <a:effectLst>
                  <a:outerShdw blurRad="38100" dist="38100" dir="2700000" algn="tl">
                    <a:srgbClr val="000000">
                      <a:alpha val="43137"/>
                    </a:srgbClr>
                  </a:outerShdw>
                </a:effectLst>
              </a:rPr>
              <a:t>Hydrochemistry of groundwater from Lyda Well-1</a:t>
            </a:r>
          </a:p>
        </p:txBody>
      </p:sp>
      <p:sp>
        <p:nvSpPr>
          <p:cNvPr id="19" name="Pentagon 20">
            <a:extLst>
              <a:ext uri="{FF2B5EF4-FFF2-40B4-BE49-F238E27FC236}">
                <a16:creationId xmlns:a16="http://schemas.microsoft.com/office/drawing/2014/main" id="{1A6B6EEA-3375-460D-873A-2FC0B7F748AE}"/>
              </a:ext>
            </a:extLst>
          </p:cNvPr>
          <p:cNvSpPr/>
          <p:nvPr/>
        </p:nvSpPr>
        <p:spPr>
          <a:xfrm>
            <a:off x="346470" y="692696"/>
            <a:ext cx="1298830" cy="442035"/>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sr-Latn-RS"/>
          </a:p>
        </p:txBody>
      </p:sp>
      <p:sp>
        <p:nvSpPr>
          <p:cNvPr id="20" name="TextBox 19">
            <a:extLst>
              <a:ext uri="{FF2B5EF4-FFF2-40B4-BE49-F238E27FC236}">
                <a16:creationId xmlns:a16="http://schemas.microsoft.com/office/drawing/2014/main" id="{9002AC0C-EB2D-4849-B4F4-9C98367790E5}"/>
              </a:ext>
            </a:extLst>
          </p:cNvPr>
          <p:cNvSpPr txBox="1"/>
          <p:nvPr/>
        </p:nvSpPr>
        <p:spPr>
          <a:xfrm>
            <a:off x="387856" y="729047"/>
            <a:ext cx="1257444" cy="369332"/>
          </a:xfrm>
          <a:prstGeom prst="rect">
            <a:avLst/>
          </a:prstGeom>
          <a:noFill/>
        </p:spPr>
        <p:txBody>
          <a:bodyPr wrap="square" rtlCol="0">
            <a:spAutoFit/>
          </a:bodyPr>
          <a:lstStyle/>
          <a:p>
            <a:r>
              <a:rPr lang="en-US" b="1" dirty="0">
                <a:cs typeface="Arial" panose="020B0604020202020204" pitchFamily="34" charset="0"/>
              </a:rPr>
              <a:t>Analysis</a:t>
            </a:r>
            <a:endParaRPr lang="sr-Latn-RS" b="1" dirty="0">
              <a:cs typeface="Arial" panose="020B0604020202020204" pitchFamily="34" charset="0"/>
            </a:endParaRPr>
          </a:p>
        </p:txBody>
      </p:sp>
      <p:graphicFrame>
        <p:nvGraphicFramePr>
          <p:cNvPr id="21" name="Table 20">
            <a:extLst>
              <a:ext uri="{FF2B5EF4-FFF2-40B4-BE49-F238E27FC236}">
                <a16:creationId xmlns:a16="http://schemas.microsoft.com/office/drawing/2014/main" id="{8282FD3E-F711-4469-8DF0-91978994D9A3}"/>
              </a:ext>
            </a:extLst>
          </p:cNvPr>
          <p:cNvGraphicFramePr>
            <a:graphicFrameLocks noGrp="1"/>
          </p:cNvGraphicFramePr>
          <p:nvPr>
            <p:extLst>
              <p:ext uri="{D42A27DB-BD31-4B8C-83A1-F6EECF244321}">
                <p14:modId xmlns:p14="http://schemas.microsoft.com/office/powerpoint/2010/main" val="4059745706"/>
              </p:ext>
            </p:extLst>
          </p:nvPr>
        </p:nvGraphicFramePr>
        <p:xfrm>
          <a:off x="2351232" y="854996"/>
          <a:ext cx="6408710" cy="1359585"/>
        </p:xfrm>
        <a:graphic>
          <a:graphicData uri="http://schemas.openxmlformats.org/drawingml/2006/table">
            <a:tbl>
              <a:tblPr firstRow="1" firstCol="1" bandRow="1">
                <a:tableStyleId>{5C22544A-7EE6-4342-B048-85BDC9FD1C3A}</a:tableStyleId>
              </a:tblPr>
              <a:tblGrid>
                <a:gridCol w="1395764">
                  <a:extLst>
                    <a:ext uri="{9D8B030D-6E8A-4147-A177-3AD203B41FA5}">
                      <a16:colId xmlns:a16="http://schemas.microsoft.com/office/drawing/2014/main" val="1743760591"/>
                    </a:ext>
                  </a:extLst>
                </a:gridCol>
                <a:gridCol w="835491">
                  <a:extLst>
                    <a:ext uri="{9D8B030D-6E8A-4147-A177-3AD203B41FA5}">
                      <a16:colId xmlns:a16="http://schemas.microsoft.com/office/drawing/2014/main" val="438672885"/>
                    </a:ext>
                  </a:extLst>
                </a:gridCol>
                <a:gridCol w="835491">
                  <a:extLst>
                    <a:ext uri="{9D8B030D-6E8A-4147-A177-3AD203B41FA5}">
                      <a16:colId xmlns:a16="http://schemas.microsoft.com/office/drawing/2014/main" val="3010557994"/>
                    </a:ext>
                  </a:extLst>
                </a:gridCol>
                <a:gridCol w="835491">
                  <a:extLst>
                    <a:ext uri="{9D8B030D-6E8A-4147-A177-3AD203B41FA5}">
                      <a16:colId xmlns:a16="http://schemas.microsoft.com/office/drawing/2014/main" val="1954544867"/>
                    </a:ext>
                  </a:extLst>
                </a:gridCol>
                <a:gridCol w="835491">
                  <a:extLst>
                    <a:ext uri="{9D8B030D-6E8A-4147-A177-3AD203B41FA5}">
                      <a16:colId xmlns:a16="http://schemas.microsoft.com/office/drawing/2014/main" val="3014928191"/>
                    </a:ext>
                  </a:extLst>
                </a:gridCol>
                <a:gridCol w="835491">
                  <a:extLst>
                    <a:ext uri="{9D8B030D-6E8A-4147-A177-3AD203B41FA5}">
                      <a16:colId xmlns:a16="http://schemas.microsoft.com/office/drawing/2014/main" val="308812266"/>
                    </a:ext>
                  </a:extLst>
                </a:gridCol>
                <a:gridCol w="835491">
                  <a:extLst>
                    <a:ext uri="{9D8B030D-6E8A-4147-A177-3AD203B41FA5}">
                      <a16:colId xmlns:a16="http://schemas.microsoft.com/office/drawing/2014/main" val="2847784702"/>
                    </a:ext>
                  </a:extLst>
                </a:gridCol>
              </a:tblGrid>
              <a:tr h="825705">
                <a:tc>
                  <a:txBody>
                    <a:bodyPr/>
                    <a:lstStyle/>
                    <a:p>
                      <a:pPr marL="0" marR="0" algn="ctr">
                        <a:lnSpc>
                          <a:spcPct val="107000"/>
                        </a:lnSpc>
                        <a:spcBef>
                          <a:spcPts val="0"/>
                        </a:spcBef>
                        <a:spcAft>
                          <a:spcPts val="0"/>
                        </a:spcAft>
                      </a:pPr>
                      <a:r>
                        <a:rPr lang="en-US" sz="1600" b="1" dirty="0">
                          <a:effectLst/>
                        </a:rPr>
                        <a:t>Sampling/ Rainfall event </a:t>
                      </a:r>
                      <a:endParaRPr lang="en-CA" sz="1600" b="1" dirty="0">
                        <a:effectLst/>
                      </a:endParaRPr>
                    </a:p>
                    <a:p>
                      <a:pPr marL="0" marR="0" algn="ctr">
                        <a:lnSpc>
                          <a:spcPct val="107000"/>
                        </a:lnSpc>
                        <a:spcBef>
                          <a:spcPts val="0"/>
                        </a:spcBef>
                        <a:spcAft>
                          <a:spcPts val="0"/>
                        </a:spcAft>
                      </a:pPr>
                      <a:r>
                        <a:rPr lang="en-US" sz="1600" b="1" dirty="0">
                          <a:effectLst/>
                        </a:rPr>
                        <a:t>08/14/21</a:t>
                      </a:r>
                      <a:endParaRPr lang="en-CA"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dirty="0">
                          <a:effectLst/>
                        </a:rPr>
                        <a:t>TPH (mg/L)</a:t>
                      </a:r>
                      <a:endParaRPr lang="en-CA"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O</a:t>
                      </a:r>
                      <a:r>
                        <a:rPr lang="en-US" sz="1600" b="1" baseline="-25000" dirty="0">
                          <a:effectLst/>
                        </a:rPr>
                        <a:t>2</a:t>
                      </a:r>
                      <a:r>
                        <a:rPr lang="en-US" sz="1600" b="1" dirty="0">
                          <a:effectLst/>
                        </a:rPr>
                        <a:t> (mg/L)</a:t>
                      </a:r>
                      <a:endParaRPr lang="en-CA"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NO</a:t>
                      </a:r>
                      <a:r>
                        <a:rPr lang="en-US" sz="1600" b="1" baseline="-25000" dirty="0">
                          <a:effectLst/>
                        </a:rPr>
                        <a:t>3</a:t>
                      </a:r>
                      <a:r>
                        <a:rPr lang="en-US" sz="1600" b="1" dirty="0">
                          <a:effectLst/>
                        </a:rPr>
                        <a:t> (mg/L)</a:t>
                      </a:r>
                      <a:endParaRPr lang="en-CA"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Mn (mg/L)</a:t>
                      </a:r>
                      <a:endParaRPr lang="en-CA"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Fe (mg/L)</a:t>
                      </a:r>
                      <a:endParaRPr lang="en-CA"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SO</a:t>
                      </a:r>
                      <a:r>
                        <a:rPr lang="en-US" sz="1600" b="1" baseline="-25000" dirty="0">
                          <a:effectLst/>
                        </a:rPr>
                        <a:t>4</a:t>
                      </a:r>
                      <a:r>
                        <a:rPr lang="en-US" sz="1600" b="1" dirty="0">
                          <a:effectLst/>
                        </a:rPr>
                        <a:t> (mg/L)</a:t>
                      </a:r>
                      <a:endParaRPr lang="en-CA"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11918822"/>
                  </a:ext>
                </a:extLst>
              </a:tr>
              <a:tr h="266940">
                <a:tc>
                  <a:txBody>
                    <a:bodyPr/>
                    <a:lstStyle/>
                    <a:p>
                      <a:pPr marL="0" marR="0" algn="ctr">
                        <a:lnSpc>
                          <a:spcPct val="107000"/>
                        </a:lnSpc>
                        <a:spcBef>
                          <a:spcPts val="0"/>
                        </a:spcBef>
                        <a:spcAft>
                          <a:spcPts val="0"/>
                        </a:spcAft>
                      </a:pPr>
                      <a:r>
                        <a:rPr lang="en-US" sz="1600" b="1" dirty="0">
                          <a:effectLst/>
                        </a:rPr>
                        <a:t>Before</a:t>
                      </a:r>
                      <a:endParaRPr lang="en-CA"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a:effectLst/>
                        </a:rPr>
                        <a:t>20.4</a:t>
                      </a:r>
                      <a:endParaRPr lang="en-CA"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a:effectLst/>
                        </a:rPr>
                        <a:t>3.14</a:t>
                      </a:r>
                      <a:endParaRPr lang="en-CA"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a:effectLst/>
                        </a:rPr>
                        <a:t>1.19</a:t>
                      </a:r>
                      <a:endParaRPr lang="en-CA"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a:effectLst/>
                        </a:rPr>
                        <a:t>0.35</a:t>
                      </a:r>
                      <a:endParaRPr lang="en-CA"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a:effectLst/>
                        </a:rPr>
                        <a:t>2.6</a:t>
                      </a:r>
                      <a:endParaRPr lang="en-CA"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dirty="0">
                          <a:effectLst/>
                        </a:rPr>
                        <a:t>7.42</a:t>
                      </a:r>
                      <a:endParaRPr lang="en-CA"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2974640"/>
                  </a:ext>
                </a:extLst>
              </a:tr>
              <a:tr h="266940">
                <a:tc>
                  <a:txBody>
                    <a:bodyPr/>
                    <a:lstStyle/>
                    <a:p>
                      <a:pPr marL="0" marR="0" algn="ctr">
                        <a:lnSpc>
                          <a:spcPct val="107000"/>
                        </a:lnSpc>
                        <a:spcBef>
                          <a:spcPts val="0"/>
                        </a:spcBef>
                        <a:spcAft>
                          <a:spcPts val="0"/>
                        </a:spcAft>
                      </a:pPr>
                      <a:r>
                        <a:rPr lang="en-US" sz="1600" b="1" dirty="0">
                          <a:effectLst/>
                        </a:rPr>
                        <a:t>After</a:t>
                      </a:r>
                      <a:endParaRPr lang="en-CA"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a:effectLst/>
                        </a:rPr>
                        <a:t>&lt;1.4</a:t>
                      </a:r>
                      <a:endParaRPr lang="en-CA"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a:effectLst/>
                        </a:rPr>
                        <a:t>5.02</a:t>
                      </a:r>
                      <a:endParaRPr lang="en-CA"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a:effectLst/>
                        </a:rPr>
                        <a:t>4.45</a:t>
                      </a:r>
                      <a:endParaRPr lang="en-CA"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dirty="0">
                          <a:effectLst/>
                        </a:rPr>
                        <a:t>0.12</a:t>
                      </a:r>
                      <a:endParaRPr lang="en-CA"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dirty="0">
                          <a:effectLst/>
                        </a:rPr>
                        <a:t>0.88</a:t>
                      </a:r>
                      <a:endParaRPr lang="en-CA"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dirty="0">
                          <a:effectLst/>
                        </a:rPr>
                        <a:t>7.23</a:t>
                      </a:r>
                      <a:endParaRPr lang="en-CA"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816392"/>
                  </a:ext>
                </a:extLst>
              </a:tr>
            </a:tbl>
          </a:graphicData>
        </a:graphic>
      </p:graphicFrame>
      <p:sp>
        <p:nvSpPr>
          <p:cNvPr id="27" name="TextBox 26">
            <a:extLst>
              <a:ext uri="{FF2B5EF4-FFF2-40B4-BE49-F238E27FC236}">
                <a16:creationId xmlns:a16="http://schemas.microsoft.com/office/drawing/2014/main" id="{CE5812BE-244A-49CE-B69F-E070A0578484}"/>
              </a:ext>
            </a:extLst>
          </p:cNvPr>
          <p:cNvSpPr txBox="1"/>
          <p:nvPr/>
        </p:nvSpPr>
        <p:spPr>
          <a:xfrm>
            <a:off x="2339754" y="5157192"/>
            <a:ext cx="6624734" cy="1631216"/>
          </a:xfrm>
          <a:prstGeom prst="rect">
            <a:avLst/>
          </a:prstGeom>
          <a:noFill/>
        </p:spPr>
        <p:txBody>
          <a:bodyPr wrap="square">
            <a:spAutoFit/>
          </a:bodyPr>
          <a:lstStyle/>
          <a:p>
            <a:pPr marL="285750" indent="-285750">
              <a:buFont typeface="Wingdings" panose="05000000000000000000" pitchFamily="2" charset="2"/>
              <a:buChar char="ü"/>
            </a:pPr>
            <a:r>
              <a:rPr lang="en-US" b="1" dirty="0"/>
              <a:t>decreased content of O</a:t>
            </a:r>
            <a:r>
              <a:rPr lang="en-US" b="1" baseline="-25000" dirty="0"/>
              <a:t>2</a:t>
            </a:r>
            <a:r>
              <a:rPr lang="en-US" b="1" dirty="0"/>
              <a:t> and NO</a:t>
            </a:r>
            <a:r>
              <a:rPr lang="en-US" b="1" baseline="-25000" dirty="0"/>
              <a:t>3</a:t>
            </a:r>
            <a:r>
              <a:rPr lang="en-US" b="1" dirty="0"/>
              <a:t> (electron acceptors),</a:t>
            </a:r>
          </a:p>
          <a:p>
            <a:pPr marL="171450" indent="-171450">
              <a:buFont typeface="Wingdings" panose="05000000000000000000" pitchFamily="2" charset="2"/>
              <a:buChar char="ü"/>
            </a:pPr>
            <a:endParaRPr lang="en-US" sz="500" b="1" dirty="0"/>
          </a:p>
          <a:p>
            <a:pPr marL="285750" indent="-285750">
              <a:buFont typeface="Wingdings" panose="05000000000000000000" pitchFamily="2" charset="2"/>
              <a:buChar char="ü"/>
            </a:pPr>
            <a:r>
              <a:rPr lang="en-US" b="1" dirty="0"/>
              <a:t>increased concentrations of Mn and Fe (metabolic products of biodegradation),</a:t>
            </a:r>
          </a:p>
          <a:p>
            <a:pPr marL="171450" indent="-171450">
              <a:buFont typeface="Wingdings" panose="05000000000000000000" pitchFamily="2" charset="2"/>
              <a:buChar char="ü"/>
            </a:pPr>
            <a:endParaRPr lang="en-CA" sz="500" b="1" dirty="0"/>
          </a:p>
          <a:p>
            <a:pPr marL="285750" indent="-285750">
              <a:buFont typeface="Wingdings" panose="05000000000000000000" pitchFamily="2" charset="2"/>
              <a:buChar char="ü"/>
            </a:pPr>
            <a:r>
              <a:rPr lang="en-US" b="1" dirty="0"/>
              <a:t>SO</a:t>
            </a:r>
            <a:r>
              <a:rPr lang="en-US" b="1" baseline="-25000" dirty="0"/>
              <a:t>4</a:t>
            </a:r>
            <a:r>
              <a:rPr lang="en-US" b="1" dirty="0"/>
              <a:t> concentrations stayed stable - biodegradation didn’t reach the sulfate-reducing mechanism</a:t>
            </a:r>
          </a:p>
        </p:txBody>
      </p:sp>
    </p:spTree>
    <p:extLst>
      <p:ext uri="{BB962C8B-B14F-4D97-AF65-F5344CB8AC3E}">
        <p14:creationId xmlns:p14="http://schemas.microsoft.com/office/powerpoint/2010/main" val="1212596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593264F-3C68-4C6C-983B-13057904E3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40" r="51614" b="88850"/>
          <a:stretch/>
        </p:blipFill>
        <p:spPr>
          <a:xfrm>
            <a:off x="229110" y="4432787"/>
            <a:ext cx="1606586" cy="609295"/>
          </a:xfrm>
          <a:prstGeom prst="rect">
            <a:avLst/>
          </a:prstGeom>
        </p:spPr>
      </p:pic>
      <p:sp>
        <p:nvSpPr>
          <p:cNvPr id="4" name="Title 4">
            <a:extLst>
              <a:ext uri="{FF2B5EF4-FFF2-40B4-BE49-F238E27FC236}">
                <a16:creationId xmlns:a16="http://schemas.microsoft.com/office/drawing/2014/main" id="{370262E6-3B0B-44DB-8E6D-D8F43092708A}"/>
              </a:ext>
            </a:extLst>
          </p:cNvPr>
          <p:cNvSpPr txBox="1">
            <a:spLocks/>
          </p:cNvSpPr>
          <p:nvPr/>
        </p:nvSpPr>
        <p:spPr bwMode="auto">
          <a:xfrm>
            <a:off x="155397" y="294355"/>
            <a:ext cx="588888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defTabSz="914400"/>
            <a:r>
              <a:rPr lang="en-US" sz="1800" dirty="0">
                <a:solidFill>
                  <a:srgbClr val="C00000"/>
                </a:solidFill>
                <a:latin typeface="Arial"/>
                <a:cs typeface="Arial"/>
              </a:rPr>
              <a:t>2019 Gasoline Fumes at Lost Rive Cave System</a:t>
            </a:r>
          </a:p>
        </p:txBody>
      </p:sp>
      <p:sp>
        <p:nvSpPr>
          <p:cNvPr id="7" name="Title 1">
            <a:extLst>
              <a:ext uri="{FF2B5EF4-FFF2-40B4-BE49-F238E27FC236}">
                <a16:creationId xmlns:a16="http://schemas.microsoft.com/office/drawing/2014/main" id="{B87A94E0-87A6-4869-BEB5-9E0B7A5B72A5}"/>
              </a:ext>
            </a:extLst>
          </p:cNvPr>
          <p:cNvSpPr txBox="1">
            <a:spLocks/>
          </p:cNvSpPr>
          <p:nvPr/>
        </p:nvSpPr>
        <p:spPr>
          <a:xfrm>
            <a:off x="0" y="-1"/>
            <a:ext cx="9144000" cy="620689"/>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l">
              <a:buNone/>
            </a:pPr>
            <a:r>
              <a:rPr lang="en-US" sz="2800" dirty="0">
                <a:effectLst>
                  <a:outerShdw blurRad="38100" dist="38100" dir="2700000" algn="tl">
                    <a:srgbClr val="000000">
                      <a:alpha val="43137"/>
                    </a:srgbClr>
                  </a:outerShdw>
                </a:effectLst>
              </a:rPr>
              <a:t>Similar observations about natural attenuation in karst</a:t>
            </a:r>
          </a:p>
        </p:txBody>
      </p:sp>
      <p:pic>
        <p:nvPicPr>
          <p:cNvPr id="9" name="Picture 8">
            <a:extLst>
              <a:ext uri="{FF2B5EF4-FFF2-40B4-BE49-F238E27FC236}">
                <a16:creationId xmlns:a16="http://schemas.microsoft.com/office/drawing/2014/main" id="{1039D0F8-B06F-4DD8-9CE4-69B5F7F1022A}"/>
              </a:ext>
            </a:extLst>
          </p:cNvPr>
          <p:cNvPicPr>
            <a:picLocks noChangeAspect="1"/>
          </p:cNvPicPr>
          <p:nvPr/>
        </p:nvPicPr>
        <p:blipFill>
          <a:blip r:embed="rId4"/>
          <a:stretch>
            <a:fillRect/>
          </a:stretch>
        </p:blipFill>
        <p:spPr>
          <a:xfrm rot="5400000">
            <a:off x="6293993" y="1087581"/>
            <a:ext cx="3033965" cy="2275473"/>
          </a:xfrm>
          <a:prstGeom prst="rect">
            <a:avLst/>
          </a:prstGeom>
          <a:ln>
            <a:noFill/>
          </a:ln>
          <a:effectLst>
            <a:softEdge rad="112500"/>
          </a:effectLst>
        </p:spPr>
      </p:pic>
      <p:sp>
        <p:nvSpPr>
          <p:cNvPr id="13" name="Title 4">
            <a:extLst>
              <a:ext uri="{FF2B5EF4-FFF2-40B4-BE49-F238E27FC236}">
                <a16:creationId xmlns:a16="http://schemas.microsoft.com/office/drawing/2014/main" id="{80612E82-84BD-426C-A928-CF35F0FA7B08}"/>
              </a:ext>
            </a:extLst>
          </p:cNvPr>
          <p:cNvSpPr txBox="1">
            <a:spLocks/>
          </p:cNvSpPr>
          <p:nvPr/>
        </p:nvSpPr>
        <p:spPr>
          <a:xfrm>
            <a:off x="2583717" y="5235909"/>
            <a:ext cx="1744510" cy="21777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chemeClr val="bg1"/>
                </a:solidFill>
                <a:latin typeface="Arial"/>
                <a:cs typeface="Arial"/>
              </a:rPr>
              <a:t>Pit Stop Cave</a:t>
            </a:r>
          </a:p>
        </p:txBody>
      </p:sp>
      <p:sp>
        <p:nvSpPr>
          <p:cNvPr id="14" name="Title 4">
            <a:extLst>
              <a:ext uri="{FF2B5EF4-FFF2-40B4-BE49-F238E27FC236}">
                <a16:creationId xmlns:a16="http://schemas.microsoft.com/office/drawing/2014/main" id="{D0107CC2-2305-45E1-9459-7DAAE953539E}"/>
              </a:ext>
            </a:extLst>
          </p:cNvPr>
          <p:cNvSpPr txBox="1">
            <a:spLocks/>
          </p:cNvSpPr>
          <p:nvPr/>
        </p:nvSpPr>
        <p:spPr>
          <a:xfrm>
            <a:off x="6444208" y="6368645"/>
            <a:ext cx="1744510" cy="21777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200" dirty="0">
                <a:solidFill>
                  <a:schemeClr val="bg1"/>
                </a:solidFill>
                <a:latin typeface="Arial"/>
                <a:cs typeface="Arial"/>
              </a:rPr>
              <a:t>Pit Stop Cave</a:t>
            </a:r>
          </a:p>
        </p:txBody>
      </p:sp>
      <p:sp>
        <p:nvSpPr>
          <p:cNvPr id="17" name="Title 4">
            <a:extLst>
              <a:ext uri="{FF2B5EF4-FFF2-40B4-BE49-F238E27FC236}">
                <a16:creationId xmlns:a16="http://schemas.microsoft.com/office/drawing/2014/main" id="{135E39BC-7429-43D9-86FF-CA5390AAA6A6}"/>
              </a:ext>
            </a:extLst>
          </p:cNvPr>
          <p:cNvSpPr txBox="1">
            <a:spLocks/>
          </p:cNvSpPr>
          <p:nvPr/>
        </p:nvSpPr>
        <p:spPr>
          <a:xfrm>
            <a:off x="7337420" y="3342563"/>
            <a:ext cx="1744510" cy="21777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600" b="1" dirty="0">
                <a:solidFill>
                  <a:schemeClr val="bg1"/>
                </a:solidFill>
                <a:latin typeface="+mn-lt"/>
                <a:cs typeface="Arial"/>
              </a:rPr>
              <a:t>Pit Stop Cave</a:t>
            </a:r>
          </a:p>
        </p:txBody>
      </p:sp>
      <p:sp>
        <p:nvSpPr>
          <p:cNvPr id="18" name="Oval 17">
            <a:extLst>
              <a:ext uri="{FF2B5EF4-FFF2-40B4-BE49-F238E27FC236}">
                <a16:creationId xmlns:a16="http://schemas.microsoft.com/office/drawing/2014/main" id="{97684708-0769-4D8C-BD93-8D02212492B3}"/>
              </a:ext>
            </a:extLst>
          </p:cNvPr>
          <p:cNvSpPr/>
          <p:nvPr/>
        </p:nvSpPr>
        <p:spPr>
          <a:xfrm>
            <a:off x="6047601" y="1092401"/>
            <a:ext cx="684639" cy="72008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9" name="TextBox 18">
            <a:extLst>
              <a:ext uri="{FF2B5EF4-FFF2-40B4-BE49-F238E27FC236}">
                <a16:creationId xmlns:a16="http://schemas.microsoft.com/office/drawing/2014/main" id="{E25F443D-FBA4-49A6-A023-FBACA23A1119}"/>
              </a:ext>
            </a:extLst>
          </p:cNvPr>
          <p:cNvSpPr txBox="1"/>
          <p:nvPr/>
        </p:nvSpPr>
        <p:spPr>
          <a:xfrm>
            <a:off x="5975592" y="1175442"/>
            <a:ext cx="828656" cy="553998"/>
          </a:xfrm>
          <a:prstGeom prst="rect">
            <a:avLst/>
          </a:prstGeom>
          <a:noFill/>
        </p:spPr>
        <p:txBody>
          <a:bodyPr wrap="square" rtlCol="0">
            <a:spAutoFit/>
          </a:bodyPr>
          <a:lstStyle/>
          <a:p>
            <a:pPr algn="ctr"/>
            <a:r>
              <a:rPr lang="sr-Latn-RS" sz="3000" b="1" dirty="0">
                <a:solidFill>
                  <a:schemeClr val="bg1"/>
                </a:solidFill>
                <a:latin typeface="+mj-lt"/>
              </a:rPr>
              <a:t>1</a:t>
            </a:r>
          </a:p>
        </p:txBody>
      </p:sp>
      <p:pic>
        <p:nvPicPr>
          <p:cNvPr id="29" name="Picture 28">
            <a:extLst>
              <a:ext uri="{FF2B5EF4-FFF2-40B4-BE49-F238E27FC236}">
                <a16:creationId xmlns:a16="http://schemas.microsoft.com/office/drawing/2014/main" id="{79B44936-0186-46F6-848E-2269F0A1632D}"/>
              </a:ext>
            </a:extLst>
          </p:cNvPr>
          <p:cNvPicPr>
            <a:picLocks noChangeAspect="1"/>
          </p:cNvPicPr>
          <p:nvPr/>
        </p:nvPicPr>
        <p:blipFill rotWithShape="1">
          <a:blip r:embed="rId5">
            <a:extLst>
              <a:ext uri="{28A0092B-C50C-407E-A947-70E740481C1C}">
                <a14:useLocalDpi xmlns:a14="http://schemas.microsoft.com/office/drawing/2010/main" val="0"/>
              </a:ext>
            </a:extLst>
          </a:blip>
          <a:srcRect l="4008" t="38748" r="9567" b="25130"/>
          <a:stretch/>
        </p:blipFill>
        <p:spPr>
          <a:xfrm>
            <a:off x="1475656" y="3390753"/>
            <a:ext cx="4580674" cy="2477681"/>
          </a:xfrm>
          <a:prstGeom prst="rect">
            <a:avLst/>
          </a:prstGeom>
        </p:spPr>
      </p:pic>
      <p:pic>
        <p:nvPicPr>
          <p:cNvPr id="27" name="Picture 26">
            <a:extLst>
              <a:ext uri="{FF2B5EF4-FFF2-40B4-BE49-F238E27FC236}">
                <a16:creationId xmlns:a16="http://schemas.microsoft.com/office/drawing/2014/main" id="{945D72F2-7234-4F99-BD5A-80B67E94AB4C}"/>
              </a:ext>
            </a:extLst>
          </p:cNvPr>
          <p:cNvPicPr>
            <a:picLocks noChangeAspect="1"/>
          </p:cNvPicPr>
          <p:nvPr/>
        </p:nvPicPr>
        <p:blipFill rotWithShape="1">
          <a:blip r:embed="rId3">
            <a:extLst>
              <a:ext uri="{28A0092B-C50C-407E-A947-70E740481C1C}">
                <a14:useLocalDpi xmlns:a14="http://schemas.microsoft.com/office/drawing/2010/main" val="0"/>
              </a:ext>
            </a:extLst>
          </a:blip>
          <a:srcRect l="4672" t="30050" r="6582" b="48200"/>
          <a:stretch/>
        </p:blipFill>
        <p:spPr>
          <a:xfrm>
            <a:off x="144349" y="5048958"/>
            <a:ext cx="5558037" cy="1762798"/>
          </a:xfrm>
          <a:prstGeom prst="rect">
            <a:avLst/>
          </a:prstGeom>
        </p:spPr>
      </p:pic>
      <p:sp>
        <p:nvSpPr>
          <p:cNvPr id="21" name="TextBox 20">
            <a:extLst>
              <a:ext uri="{FF2B5EF4-FFF2-40B4-BE49-F238E27FC236}">
                <a16:creationId xmlns:a16="http://schemas.microsoft.com/office/drawing/2014/main" id="{BCA11793-3EA1-4B0B-BE84-54C69902B444}"/>
              </a:ext>
            </a:extLst>
          </p:cNvPr>
          <p:cNvSpPr txBox="1"/>
          <p:nvPr/>
        </p:nvSpPr>
        <p:spPr>
          <a:xfrm>
            <a:off x="263283" y="3059668"/>
            <a:ext cx="6418404" cy="369332"/>
          </a:xfrm>
          <a:prstGeom prst="rect">
            <a:avLst/>
          </a:prstGeom>
          <a:noFill/>
        </p:spPr>
        <p:txBody>
          <a:bodyPr wrap="square">
            <a:spAutoFit/>
          </a:bodyPr>
          <a:lstStyle/>
          <a:p>
            <a:pPr defTabSz="914400"/>
            <a:r>
              <a:rPr lang="en-US" sz="1800" dirty="0">
                <a:solidFill>
                  <a:srgbClr val="C00000"/>
                </a:solidFill>
                <a:latin typeface="Arial"/>
                <a:cs typeface="Arial"/>
              </a:rPr>
              <a:t>2021 Pit Stop Cave – recovered from contamination</a:t>
            </a:r>
          </a:p>
        </p:txBody>
      </p:sp>
      <p:sp>
        <p:nvSpPr>
          <p:cNvPr id="22" name="Oval 21">
            <a:extLst>
              <a:ext uri="{FF2B5EF4-FFF2-40B4-BE49-F238E27FC236}">
                <a16:creationId xmlns:a16="http://schemas.microsoft.com/office/drawing/2014/main" id="{36F546C3-BE45-4B11-B67E-BF19E4DDB877}"/>
              </a:ext>
            </a:extLst>
          </p:cNvPr>
          <p:cNvSpPr/>
          <p:nvPr/>
        </p:nvSpPr>
        <p:spPr>
          <a:xfrm>
            <a:off x="407301" y="3629572"/>
            <a:ext cx="684639" cy="72008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23" name="TextBox 22">
            <a:extLst>
              <a:ext uri="{FF2B5EF4-FFF2-40B4-BE49-F238E27FC236}">
                <a16:creationId xmlns:a16="http://schemas.microsoft.com/office/drawing/2014/main" id="{6F813175-88EB-430D-8C7D-86F9BF955CB3}"/>
              </a:ext>
            </a:extLst>
          </p:cNvPr>
          <p:cNvSpPr txBox="1"/>
          <p:nvPr/>
        </p:nvSpPr>
        <p:spPr>
          <a:xfrm>
            <a:off x="335292" y="3712613"/>
            <a:ext cx="828656" cy="553998"/>
          </a:xfrm>
          <a:prstGeom prst="rect">
            <a:avLst/>
          </a:prstGeom>
          <a:noFill/>
        </p:spPr>
        <p:txBody>
          <a:bodyPr wrap="square" rtlCol="0">
            <a:spAutoFit/>
          </a:bodyPr>
          <a:lstStyle/>
          <a:p>
            <a:pPr algn="ctr"/>
            <a:r>
              <a:rPr lang="en-US" sz="3000" b="1" dirty="0">
                <a:solidFill>
                  <a:schemeClr val="bg1"/>
                </a:solidFill>
                <a:latin typeface="+mj-lt"/>
              </a:rPr>
              <a:t>3</a:t>
            </a:r>
            <a:endParaRPr lang="sr-Latn-RS" sz="3000" b="1" dirty="0">
              <a:solidFill>
                <a:schemeClr val="bg1"/>
              </a:solidFill>
              <a:latin typeface="+mj-lt"/>
            </a:endParaRPr>
          </a:p>
        </p:txBody>
      </p:sp>
      <p:pic>
        <p:nvPicPr>
          <p:cNvPr id="31" name="Picture 30">
            <a:extLst>
              <a:ext uri="{FF2B5EF4-FFF2-40B4-BE49-F238E27FC236}">
                <a16:creationId xmlns:a16="http://schemas.microsoft.com/office/drawing/2014/main" id="{F8C462FC-2B60-48EE-95C4-CCB1A2FA314E}"/>
              </a:ext>
            </a:extLst>
          </p:cNvPr>
          <p:cNvPicPr>
            <a:picLocks noChangeAspect="1"/>
          </p:cNvPicPr>
          <p:nvPr/>
        </p:nvPicPr>
        <p:blipFill rotWithShape="1">
          <a:blip r:embed="rId6"/>
          <a:srcRect l="32386" t="11123" r="9202" b="14304"/>
          <a:stretch/>
        </p:blipFill>
        <p:spPr>
          <a:xfrm rot="16200000">
            <a:off x="6555223" y="3943694"/>
            <a:ext cx="2477682" cy="2241650"/>
          </a:xfrm>
          <a:prstGeom prst="rect">
            <a:avLst/>
          </a:prstGeom>
        </p:spPr>
      </p:pic>
      <p:sp>
        <p:nvSpPr>
          <p:cNvPr id="32" name="Content Placeholder 2">
            <a:extLst>
              <a:ext uri="{FF2B5EF4-FFF2-40B4-BE49-F238E27FC236}">
                <a16:creationId xmlns:a16="http://schemas.microsoft.com/office/drawing/2014/main" id="{52FEB2C5-15BA-4ED0-AEDF-BF18FB92CE34}"/>
              </a:ext>
            </a:extLst>
          </p:cNvPr>
          <p:cNvSpPr>
            <a:spLocks noGrp="1"/>
          </p:cNvSpPr>
          <p:nvPr>
            <p:ph idx="1"/>
          </p:nvPr>
        </p:nvSpPr>
        <p:spPr>
          <a:xfrm>
            <a:off x="6673239" y="6312600"/>
            <a:ext cx="2408691" cy="568763"/>
          </a:xfrm>
        </p:spPr>
        <p:txBody>
          <a:bodyPr>
            <a:normAutofit fontScale="92500" lnSpcReduction="20000"/>
          </a:bodyPr>
          <a:lstStyle/>
          <a:p>
            <a:pPr marL="0" indent="0" algn="ctr">
              <a:buNone/>
            </a:pPr>
            <a:r>
              <a:rPr lang="en-US" sz="1700" dirty="0"/>
              <a:t>“Slightly weather gasoline” </a:t>
            </a:r>
          </a:p>
          <a:p>
            <a:pPr marL="0" indent="0" algn="ctr">
              <a:buNone/>
            </a:pPr>
            <a:r>
              <a:rPr lang="en-US" sz="1700" dirty="0"/>
              <a:t>based on EPA analysis</a:t>
            </a:r>
          </a:p>
          <a:p>
            <a:pPr marL="366713" lvl="1" indent="0">
              <a:buNone/>
            </a:pPr>
            <a:endParaRPr lang="en-US" sz="1700" dirty="0"/>
          </a:p>
          <a:p>
            <a:endParaRPr lang="en-US" sz="2000" dirty="0"/>
          </a:p>
        </p:txBody>
      </p:sp>
      <p:pic>
        <p:nvPicPr>
          <p:cNvPr id="33" name="Picture 32" descr="IMG_1130.JPG">
            <a:extLst>
              <a:ext uri="{FF2B5EF4-FFF2-40B4-BE49-F238E27FC236}">
                <a16:creationId xmlns:a16="http://schemas.microsoft.com/office/drawing/2014/main" id="{B83E1DF8-BE90-48D9-ABD3-8F2F842A1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2885"/>
          <a:stretch/>
        </p:blipFill>
        <p:spPr>
          <a:xfrm rot="5400000">
            <a:off x="524999" y="712906"/>
            <a:ext cx="1980746" cy="2601003"/>
          </a:xfrm>
          <a:prstGeom prst="rect">
            <a:avLst/>
          </a:prstGeom>
          <a:ln>
            <a:noFill/>
          </a:ln>
          <a:effectLst>
            <a:softEdge rad="112500"/>
          </a:effectLst>
        </p:spPr>
      </p:pic>
      <p:sp>
        <p:nvSpPr>
          <p:cNvPr id="34" name="Title 4">
            <a:extLst>
              <a:ext uri="{FF2B5EF4-FFF2-40B4-BE49-F238E27FC236}">
                <a16:creationId xmlns:a16="http://schemas.microsoft.com/office/drawing/2014/main" id="{FF419223-35AD-4E3E-AE81-0619B087BF33}"/>
              </a:ext>
            </a:extLst>
          </p:cNvPr>
          <p:cNvSpPr txBox="1">
            <a:spLocks/>
          </p:cNvSpPr>
          <p:nvPr/>
        </p:nvSpPr>
        <p:spPr>
          <a:xfrm>
            <a:off x="183472" y="2604236"/>
            <a:ext cx="2732344" cy="248700"/>
          </a:xfrm>
          <a:prstGeom prst="rect">
            <a:avLst/>
          </a:prstGeom>
        </p:spPr>
        <p:txBody>
          <a:bodyPr/>
          <a:lstStyle>
            <a:lvl1pPr algn="l" rtl="0" eaLnBrk="1" fontAlgn="base" hangingPunct="1">
              <a:spcBef>
                <a:spcPct val="0"/>
              </a:spcBef>
              <a:spcAft>
                <a:spcPct val="0"/>
              </a:spcAft>
              <a:defRPr sz="4400" kern="12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4400">
                <a:solidFill>
                  <a:schemeClr val="tx2"/>
                </a:solidFill>
                <a:latin typeface="Tw Cen MT" charset="0"/>
                <a:ea typeface="ＭＳ Ｐゴシック" charset="-128"/>
                <a:cs typeface="ＭＳ Ｐゴシック" charset="-128"/>
              </a:defRPr>
            </a:lvl9pPr>
          </a:lstStyle>
          <a:p>
            <a:pPr algn="ctr"/>
            <a:r>
              <a:rPr lang="en-US" sz="1600" b="1" dirty="0">
                <a:solidFill>
                  <a:schemeClr val="bg1"/>
                </a:solidFill>
                <a:latin typeface="+mn-lt"/>
                <a:cs typeface="Arial"/>
              </a:rPr>
              <a:t>Bulk Plant reservoir removal</a:t>
            </a:r>
          </a:p>
        </p:txBody>
      </p:sp>
      <p:pic>
        <p:nvPicPr>
          <p:cNvPr id="5" name="Content Placeholder 3">
            <a:extLst>
              <a:ext uri="{FF2B5EF4-FFF2-40B4-BE49-F238E27FC236}">
                <a16:creationId xmlns:a16="http://schemas.microsoft.com/office/drawing/2014/main" id="{84F10669-6EC3-40FF-919B-347536A00B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 b="61446"/>
          <a:stretch/>
        </p:blipFill>
        <p:spPr>
          <a:xfrm>
            <a:off x="2843808" y="1069172"/>
            <a:ext cx="3178855" cy="1207700"/>
          </a:xfrm>
          <a:prstGeom prst="rect">
            <a:avLst/>
          </a:prstGeom>
        </p:spPr>
      </p:pic>
      <p:pic>
        <p:nvPicPr>
          <p:cNvPr id="6" name="Picture 5">
            <a:extLst>
              <a:ext uri="{FF2B5EF4-FFF2-40B4-BE49-F238E27FC236}">
                <a16:creationId xmlns:a16="http://schemas.microsoft.com/office/drawing/2014/main" id="{DFDE67A1-2996-45EA-8474-79108A6FC19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59524"/>
          <a:stretch/>
        </p:blipFill>
        <p:spPr>
          <a:xfrm>
            <a:off x="3707904" y="1993846"/>
            <a:ext cx="2880320" cy="1055356"/>
          </a:xfrm>
          <a:prstGeom prst="rect">
            <a:avLst/>
          </a:prstGeom>
        </p:spPr>
      </p:pic>
      <p:sp>
        <p:nvSpPr>
          <p:cNvPr id="39" name="Oval 38">
            <a:extLst>
              <a:ext uri="{FF2B5EF4-FFF2-40B4-BE49-F238E27FC236}">
                <a16:creationId xmlns:a16="http://schemas.microsoft.com/office/drawing/2014/main" id="{737CD440-8C53-46B6-8D46-EA1A1363A4DB}"/>
              </a:ext>
            </a:extLst>
          </p:cNvPr>
          <p:cNvSpPr/>
          <p:nvPr/>
        </p:nvSpPr>
        <p:spPr>
          <a:xfrm>
            <a:off x="335292" y="1093431"/>
            <a:ext cx="684639" cy="72008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40" name="TextBox 39">
            <a:extLst>
              <a:ext uri="{FF2B5EF4-FFF2-40B4-BE49-F238E27FC236}">
                <a16:creationId xmlns:a16="http://schemas.microsoft.com/office/drawing/2014/main" id="{10B14132-7A1A-4576-9502-9AD177CEE935}"/>
              </a:ext>
            </a:extLst>
          </p:cNvPr>
          <p:cNvSpPr txBox="1"/>
          <p:nvPr/>
        </p:nvSpPr>
        <p:spPr>
          <a:xfrm>
            <a:off x="263283" y="1176472"/>
            <a:ext cx="828656" cy="553998"/>
          </a:xfrm>
          <a:prstGeom prst="rect">
            <a:avLst/>
          </a:prstGeom>
          <a:noFill/>
        </p:spPr>
        <p:txBody>
          <a:bodyPr wrap="square" rtlCol="0">
            <a:spAutoFit/>
          </a:bodyPr>
          <a:lstStyle/>
          <a:p>
            <a:pPr algn="ctr"/>
            <a:r>
              <a:rPr lang="en-US" sz="3000" b="1" dirty="0">
                <a:solidFill>
                  <a:schemeClr val="bg1"/>
                </a:solidFill>
                <a:latin typeface="+mj-lt"/>
              </a:rPr>
              <a:t>2</a:t>
            </a:r>
            <a:endParaRPr lang="sr-Latn-RS" sz="3000" b="1" dirty="0">
              <a:solidFill>
                <a:schemeClr val="bg1"/>
              </a:solidFill>
              <a:latin typeface="+mj-lt"/>
            </a:endParaRPr>
          </a:p>
        </p:txBody>
      </p:sp>
    </p:spTree>
    <p:extLst>
      <p:ext uri="{BB962C8B-B14F-4D97-AF65-F5344CB8AC3E}">
        <p14:creationId xmlns:p14="http://schemas.microsoft.com/office/powerpoint/2010/main" val="2288472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ECFD2D-5418-4EDA-A704-7CCD2A4ED1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15" t="10101" r="12236" b="4850"/>
          <a:stretch/>
        </p:blipFill>
        <p:spPr>
          <a:xfrm>
            <a:off x="289400" y="597995"/>
            <a:ext cx="4156486" cy="3366754"/>
          </a:xfrm>
          <a:prstGeom prst="rect">
            <a:avLst/>
          </a:prstGeom>
        </p:spPr>
      </p:pic>
      <p:sp>
        <p:nvSpPr>
          <p:cNvPr id="10" name="Title 1">
            <a:extLst>
              <a:ext uri="{FF2B5EF4-FFF2-40B4-BE49-F238E27FC236}">
                <a16:creationId xmlns:a16="http://schemas.microsoft.com/office/drawing/2014/main" id="{520CB7E7-DFBE-4120-B270-C0DE6D16BEE4}"/>
              </a:ext>
            </a:extLst>
          </p:cNvPr>
          <p:cNvSpPr txBox="1">
            <a:spLocks/>
          </p:cNvSpPr>
          <p:nvPr/>
        </p:nvSpPr>
        <p:spPr>
          <a:xfrm>
            <a:off x="0" y="-1"/>
            <a:ext cx="9144000" cy="620689"/>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l">
              <a:buNone/>
            </a:pPr>
            <a:r>
              <a:rPr lang="en-US" sz="2800" dirty="0">
                <a:effectLst>
                  <a:outerShdw blurRad="38100" dist="38100" dir="2700000" algn="tl">
                    <a:srgbClr val="000000">
                      <a:alpha val="43137"/>
                    </a:srgbClr>
                  </a:outerShdw>
                </a:effectLst>
              </a:rPr>
              <a:t>Further research activities</a:t>
            </a:r>
          </a:p>
        </p:txBody>
      </p:sp>
      <p:sp>
        <p:nvSpPr>
          <p:cNvPr id="13" name="TextBox 12">
            <a:extLst>
              <a:ext uri="{FF2B5EF4-FFF2-40B4-BE49-F238E27FC236}">
                <a16:creationId xmlns:a16="http://schemas.microsoft.com/office/drawing/2014/main" id="{04698069-59D0-4363-8775-1E868B6B788F}"/>
              </a:ext>
            </a:extLst>
          </p:cNvPr>
          <p:cNvSpPr txBox="1"/>
          <p:nvPr/>
        </p:nvSpPr>
        <p:spPr>
          <a:xfrm>
            <a:off x="253040" y="3942055"/>
            <a:ext cx="7056784" cy="1431161"/>
          </a:xfrm>
          <a:prstGeom prst="rect">
            <a:avLst/>
          </a:prstGeom>
          <a:noFill/>
        </p:spPr>
        <p:txBody>
          <a:bodyPr wrap="square">
            <a:spAutoFit/>
          </a:bodyPr>
          <a:lstStyle/>
          <a:p>
            <a:r>
              <a:rPr lang="en-CA" b="1" dirty="0">
                <a:solidFill>
                  <a:schemeClr val="tx2">
                    <a:lumMod val="60000"/>
                    <a:lumOff val="40000"/>
                  </a:schemeClr>
                </a:solidFill>
              </a:rPr>
              <a:t>Hydrologic test conducted on 10/21/2021:</a:t>
            </a:r>
          </a:p>
          <a:p>
            <a:pPr marL="285750" indent="-285750">
              <a:buFont typeface="Wingdings" panose="05000000000000000000" pitchFamily="2" charset="2"/>
              <a:buChar char="ü"/>
            </a:pPr>
            <a:endParaRPr lang="en-CA" sz="500" b="1" dirty="0">
              <a:solidFill>
                <a:schemeClr val="tx2">
                  <a:lumMod val="60000"/>
                  <a:lumOff val="40000"/>
                </a:schemeClr>
              </a:solidFill>
            </a:endParaRPr>
          </a:p>
          <a:p>
            <a:pPr marL="285750" indent="-285750">
              <a:buFont typeface="Wingdings" panose="05000000000000000000" pitchFamily="2" charset="2"/>
              <a:buChar char="ü"/>
            </a:pPr>
            <a:r>
              <a:rPr lang="en-CA" b="1" dirty="0">
                <a:solidFill>
                  <a:schemeClr val="tx2">
                    <a:lumMod val="60000"/>
                    <a:lumOff val="40000"/>
                  </a:schemeClr>
                </a:solidFill>
              </a:rPr>
              <a:t>8000 gal/hour injected at </a:t>
            </a:r>
            <a:r>
              <a:rPr lang="en-CA" b="1" dirty="0" err="1">
                <a:solidFill>
                  <a:schemeClr val="tx2">
                    <a:lumMod val="60000"/>
                    <a:lumOff val="40000"/>
                  </a:schemeClr>
                </a:solidFill>
              </a:rPr>
              <a:t>Lyda</a:t>
            </a:r>
            <a:r>
              <a:rPr lang="en-CA" b="1" dirty="0">
                <a:solidFill>
                  <a:schemeClr val="tx2">
                    <a:lumMod val="60000"/>
                    <a:lumOff val="40000"/>
                  </a:schemeClr>
                </a:solidFill>
              </a:rPr>
              <a:t> Well-1</a:t>
            </a:r>
          </a:p>
          <a:p>
            <a:pPr marL="171450" indent="-171450">
              <a:buFont typeface="Wingdings" panose="05000000000000000000" pitchFamily="2" charset="2"/>
              <a:buChar char="ü"/>
            </a:pPr>
            <a:endParaRPr lang="en-CA" sz="500" b="1" dirty="0">
              <a:solidFill>
                <a:schemeClr val="tx2">
                  <a:lumMod val="60000"/>
                  <a:lumOff val="40000"/>
                </a:schemeClr>
              </a:solidFill>
            </a:endParaRPr>
          </a:p>
          <a:p>
            <a:pPr marL="285750" indent="-285750">
              <a:buFont typeface="Wingdings" panose="05000000000000000000" pitchFamily="2" charset="2"/>
              <a:buChar char="ü"/>
            </a:pPr>
            <a:r>
              <a:rPr lang="en-CA" b="1" dirty="0">
                <a:solidFill>
                  <a:schemeClr val="tx2">
                    <a:lumMod val="60000"/>
                    <a:lumOff val="40000"/>
                  </a:schemeClr>
                </a:solidFill>
              </a:rPr>
              <a:t>water table response monitored at 13 wells</a:t>
            </a:r>
          </a:p>
          <a:p>
            <a:pPr marL="285750" indent="-285750">
              <a:buFont typeface="Wingdings" panose="05000000000000000000" pitchFamily="2" charset="2"/>
              <a:buChar char="ü"/>
            </a:pPr>
            <a:endParaRPr lang="en-CA" sz="500" b="1" dirty="0">
              <a:solidFill>
                <a:schemeClr val="tx2">
                  <a:lumMod val="60000"/>
                  <a:lumOff val="40000"/>
                </a:schemeClr>
              </a:solidFill>
            </a:endParaRPr>
          </a:p>
          <a:p>
            <a:pPr marL="285750" indent="-285750">
              <a:buFont typeface="Wingdings" panose="05000000000000000000" pitchFamily="2" charset="2"/>
              <a:buChar char="ü"/>
            </a:pPr>
            <a:r>
              <a:rPr lang="en-CA" b="1" dirty="0">
                <a:solidFill>
                  <a:schemeClr val="tx2">
                    <a:lumMod val="60000"/>
                    <a:lumOff val="40000"/>
                  </a:schemeClr>
                </a:solidFill>
              </a:rPr>
              <a:t>direct response – connection confirmed at 1 well (1307 Eastland)</a:t>
            </a:r>
          </a:p>
        </p:txBody>
      </p:sp>
      <p:sp>
        <p:nvSpPr>
          <p:cNvPr id="14" name="TextBox 13">
            <a:extLst>
              <a:ext uri="{FF2B5EF4-FFF2-40B4-BE49-F238E27FC236}">
                <a16:creationId xmlns:a16="http://schemas.microsoft.com/office/drawing/2014/main" id="{F2C3BA8C-AD51-455E-A741-A70403487C4E}"/>
              </a:ext>
            </a:extLst>
          </p:cNvPr>
          <p:cNvSpPr txBox="1"/>
          <p:nvPr/>
        </p:nvSpPr>
        <p:spPr>
          <a:xfrm>
            <a:off x="253040" y="5517232"/>
            <a:ext cx="6840760" cy="1277273"/>
          </a:xfrm>
          <a:prstGeom prst="rect">
            <a:avLst/>
          </a:prstGeom>
          <a:noFill/>
        </p:spPr>
        <p:txBody>
          <a:bodyPr wrap="square">
            <a:spAutoFit/>
          </a:bodyPr>
          <a:lstStyle/>
          <a:p>
            <a:r>
              <a:rPr lang="en-US" b="1" dirty="0">
                <a:solidFill>
                  <a:schemeClr val="tx2">
                    <a:lumMod val="60000"/>
                    <a:lumOff val="40000"/>
                  </a:schemeClr>
                </a:solidFill>
              </a:rPr>
              <a:t>Expanding the research activities -3 well natural attenuation study:</a:t>
            </a:r>
          </a:p>
          <a:p>
            <a:endParaRPr lang="en-US" sz="500" b="1" dirty="0">
              <a:solidFill>
                <a:schemeClr val="tx2">
                  <a:lumMod val="60000"/>
                  <a:lumOff val="40000"/>
                </a:schemeClr>
              </a:solidFill>
            </a:endParaRPr>
          </a:p>
          <a:p>
            <a:pPr marL="342900" indent="-342900">
              <a:buFont typeface="Arial" panose="020B0604020202020204" pitchFamily="34" charset="0"/>
              <a:buChar char="•"/>
            </a:pPr>
            <a:r>
              <a:rPr lang="en-US" b="1" dirty="0">
                <a:solidFill>
                  <a:schemeClr val="tx2">
                    <a:lumMod val="60000"/>
                    <a:lumOff val="40000"/>
                  </a:schemeClr>
                </a:solidFill>
              </a:rPr>
              <a:t>Microbiology analysis</a:t>
            </a:r>
          </a:p>
          <a:p>
            <a:pPr marL="342900" indent="-342900">
              <a:buFont typeface="Arial" panose="020B0604020202020204" pitchFamily="34" charset="0"/>
              <a:buChar char="•"/>
            </a:pPr>
            <a:r>
              <a:rPr lang="en-US" b="1" dirty="0">
                <a:solidFill>
                  <a:schemeClr val="tx2">
                    <a:lumMod val="60000"/>
                    <a:lumOff val="40000"/>
                  </a:schemeClr>
                </a:solidFill>
              </a:rPr>
              <a:t>Biochemical analysis</a:t>
            </a:r>
          </a:p>
          <a:p>
            <a:pPr marL="342900" indent="-342900">
              <a:buFont typeface="Arial" panose="020B0604020202020204" pitchFamily="34" charset="0"/>
              <a:buChar char="•"/>
            </a:pPr>
            <a:r>
              <a:rPr lang="en-US" b="1" dirty="0">
                <a:solidFill>
                  <a:schemeClr val="tx2">
                    <a:lumMod val="60000"/>
                    <a:lumOff val="40000"/>
                  </a:schemeClr>
                </a:solidFill>
              </a:rPr>
              <a:t>Isotopic analysis</a:t>
            </a:r>
          </a:p>
        </p:txBody>
      </p:sp>
      <p:pic>
        <p:nvPicPr>
          <p:cNvPr id="12" name="Picture 11">
            <a:extLst>
              <a:ext uri="{FF2B5EF4-FFF2-40B4-BE49-F238E27FC236}">
                <a16:creationId xmlns:a16="http://schemas.microsoft.com/office/drawing/2014/main" id="{8644B482-A5C9-406A-9BEA-EA362B31CC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140" t="4451" r="7518" b="4571"/>
          <a:stretch/>
        </p:blipFill>
        <p:spPr>
          <a:xfrm>
            <a:off x="5076057" y="597995"/>
            <a:ext cx="3778544" cy="4432992"/>
          </a:xfrm>
          <a:prstGeom prst="rect">
            <a:avLst/>
          </a:prstGeom>
        </p:spPr>
      </p:pic>
    </p:spTree>
    <p:extLst>
      <p:ext uri="{BB962C8B-B14F-4D97-AF65-F5344CB8AC3E}">
        <p14:creationId xmlns:p14="http://schemas.microsoft.com/office/powerpoint/2010/main" val="710572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BC25461-0DD9-4C71-A90D-2E8E6D6C7D0F}"/>
              </a:ext>
            </a:extLst>
          </p:cNvPr>
          <p:cNvSpPr txBox="1">
            <a:spLocks/>
          </p:cNvSpPr>
          <p:nvPr/>
        </p:nvSpPr>
        <p:spPr>
          <a:xfrm>
            <a:off x="3000838" y="1512167"/>
            <a:ext cx="3142324" cy="620689"/>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l">
              <a:buNone/>
            </a:pPr>
            <a:r>
              <a:rPr lang="en-US" sz="2800" dirty="0">
                <a:effectLst>
                  <a:outerShdw blurRad="38100" dist="38100" dir="2700000" algn="tl">
                    <a:srgbClr val="000000">
                      <a:alpha val="43137"/>
                    </a:srgbClr>
                  </a:outerShdw>
                </a:effectLst>
              </a:rPr>
              <a:t>Acknowledgments</a:t>
            </a:r>
          </a:p>
        </p:txBody>
      </p:sp>
      <p:pic>
        <p:nvPicPr>
          <p:cNvPr id="11" name="Picture 10">
            <a:extLst>
              <a:ext uri="{FF2B5EF4-FFF2-40B4-BE49-F238E27FC236}">
                <a16:creationId xmlns:a16="http://schemas.microsoft.com/office/drawing/2014/main" id="{C5202C15-C4D2-4591-823E-20BC42616E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6625" y="3020515"/>
            <a:ext cx="1675375" cy="973751"/>
          </a:xfrm>
          <a:prstGeom prst="rect">
            <a:avLst/>
          </a:prstGeom>
        </p:spPr>
      </p:pic>
      <p:pic>
        <p:nvPicPr>
          <p:cNvPr id="12" name="Picture 11">
            <a:extLst>
              <a:ext uri="{FF2B5EF4-FFF2-40B4-BE49-F238E27FC236}">
                <a16:creationId xmlns:a16="http://schemas.microsoft.com/office/drawing/2014/main" id="{98EBFC7B-6118-42B0-8BBA-68E579EB30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7820" y="2567889"/>
            <a:ext cx="1161111" cy="1025422"/>
          </a:xfrm>
          <a:prstGeom prst="rect">
            <a:avLst/>
          </a:prstGeom>
        </p:spPr>
      </p:pic>
      <p:pic>
        <p:nvPicPr>
          <p:cNvPr id="7" name="Picture 6">
            <a:extLst>
              <a:ext uri="{FF2B5EF4-FFF2-40B4-BE49-F238E27FC236}">
                <a16:creationId xmlns:a16="http://schemas.microsoft.com/office/drawing/2014/main" id="{19F3BDAE-D1DC-4AD7-B6C9-94B5FC9F0B6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869" b="8234"/>
          <a:stretch/>
        </p:blipFill>
        <p:spPr>
          <a:xfrm>
            <a:off x="5631470" y="2353735"/>
            <a:ext cx="884746" cy="912634"/>
          </a:xfrm>
          <a:prstGeom prst="rect">
            <a:avLst/>
          </a:prstGeom>
        </p:spPr>
      </p:pic>
      <p:pic>
        <p:nvPicPr>
          <p:cNvPr id="3" name="Picture 2">
            <a:extLst>
              <a:ext uri="{FF2B5EF4-FFF2-40B4-BE49-F238E27FC236}">
                <a16:creationId xmlns:a16="http://schemas.microsoft.com/office/drawing/2014/main" id="{77716CE6-2D35-4EEA-913C-3C4FC2EB95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560" y="2311902"/>
            <a:ext cx="1780112" cy="1142710"/>
          </a:xfrm>
          <a:prstGeom prst="rect">
            <a:avLst/>
          </a:prstGeom>
        </p:spPr>
      </p:pic>
      <p:sp>
        <p:nvSpPr>
          <p:cNvPr id="13" name="Title 1">
            <a:extLst>
              <a:ext uri="{FF2B5EF4-FFF2-40B4-BE49-F238E27FC236}">
                <a16:creationId xmlns:a16="http://schemas.microsoft.com/office/drawing/2014/main" id="{3381D264-1C81-4F00-8D85-80F04C07E3AC}"/>
              </a:ext>
            </a:extLst>
          </p:cNvPr>
          <p:cNvSpPr txBox="1">
            <a:spLocks/>
          </p:cNvSpPr>
          <p:nvPr/>
        </p:nvSpPr>
        <p:spPr>
          <a:xfrm>
            <a:off x="3201354" y="4608511"/>
            <a:ext cx="2741292" cy="620689"/>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l">
              <a:buNone/>
            </a:pPr>
            <a:r>
              <a:rPr lang="en-US" sz="3600" i="1" dirty="0">
                <a:effectLst>
                  <a:outerShdw blurRad="38100" dist="38100" dir="2700000" algn="tl">
                    <a:srgbClr val="000000">
                      <a:alpha val="43137"/>
                    </a:srgbClr>
                  </a:outerShdw>
                </a:effectLst>
              </a:rPr>
              <a:t>Thank you!</a:t>
            </a:r>
          </a:p>
        </p:txBody>
      </p:sp>
    </p:spTree>
    <p:extLst>
      <p:ext uri="{BB962C8B-B14F-4D97-AF65-F5344CB8AC3E}">
        <p14:creationId xmlns:p14="http://schemas.microsoft.com/office/powerpoint/2010/main" val="1479865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A54002D-6AB2-4205-AAED-79CB1C0ADB4C}"/>
              </a:ext>
            </a:extLst>
          </p:cNvPr>
          <p:cNvSpPr txBox="1">
            <a:spLocks/>
          </p:cNvSpPr>
          <p:nvPr/>
        </p:nvSpPr>
        <p:spPr>
          <a:xfrm>
            <a:off x="0" y="8857"/>
            <a:ext cx="9144000" cy="899863"/>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l">
              <a:buNone/>
            </a:pPr>
            <a:r>
              <a:rPr lang="en-US" sz="2800" dirty="0">
                <a:effectLst>
                  <a:outerShdw blurRad="38100" dist="38100" dir="2700000" algn="tl">
                    <a:srgbClr val="000000">
                      <a:alpha val="43137"/>
                    </a:srgbClr>
                  </a:outerShdw>
                </a:effectLst>
              </a:rPr>
              <a:t>Karst aquifers and natural attenuation studies</a:t>
            </a:r>
            <a:endParaRPr lang="sr-Latn-R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79556312-711E-4517-9A1E-77279FB5F204}"/>
              </a:ext>
            </a:extLst>
          </p:cNvPr>
          <p:cNvPicPr>
            <a:picLocks noChangeAspect="1"/>
          </p:cNvPicPr>
          <p:nvPr/>
        </p:nvPicPr>
        <p:blipFill rotWithShape="1">
          <a:blip r:embed="rId3">
            <a:extLst>
              <a:ext uri="{28A0092B-C50C-407E-A947-70E740481C1C}">
                <a14:useLocalDpi xmlns:a14="http://schemas.microsoft.com/office/drawing/2010/main" val="0"/>
              </a:ext>
            </a:extLst>
          </a:blip>
          <a:srcRect r="26818"/>
          <a:stretch/>
        </p:blipFill>
        <p:spPr>
          <a:xfrm>
            <a:off x="241256" y="2919323"/>
            <a:ext cx="4686280" cy="3862759"/>
          </a:xfrm>
          <a:prstGeom prst="rect">
            <a:avLst/>
          </a:prstGeom>
        </p:spPr>
      </p:pic>
      <p:pic>
        <p:nvPicPr>
          <p:cNvPr id="7" name="Picture 6">
            <a:extLst>
              <a:ext uri="{FF2B5EF4-FFF2-40B4-BE49-F238E27FC236}">
                <a16:creationId xmlns:a16="http://schemas.microsoft.com/office/drawing/2014/main" id="{373DE7F4-A95F-499D-BB83-D896C87024B5}"/>
              </a:ext>
            </a:extLst>
          </p:cNvPr>
          <p:cNvPicPr>
            <a:picLocks noChangeAspect="1"/>
          </p:cNvPicPr>
          <p:nvPr/>
        </p:nvPicPr>
        <p:blipFill rotWithShape="1">
          <a:blip r:embed="rId4">
            <a:extLst>
              <a:ext uri="{28A0092B-C50C-407E-A947-70E740481C1C}">
                <a14:useLocalDpi xmlns:a14="http://schemas.microsoft.com/office/drawing/2010/main" val="0"/>
              </a:ext>
            </a:extLst>
          </a:blip>
          <a:srcRect l="18500" r="26052"/>
          <a:stretch/>
        </p:blipFill>
        <p:spPr>
          <a:xfrm>
            <a:off x="5216768" y="2852490"/>
            <a:ext cx="3890958" cy="3448748"/>
          </a:xfrm>
          <a:prstGeom prst="rect">
            <a:avLst/>
          </a:prstGeom>
        </p:spPr>
      </p:pic>
      <p:sp>
        <p:nvSpPr>
          <p:cNvPr id="13" name="Left Brace 12">
            <a:extLst>
              <a:ext uri="{FF2B5EF4-FFF2-40B4-BE49-F238E27FC236}">
                <a16:creationId xmlns:a16="http://schemas.microsoft.com/office/drawing/2014/main" id="{1C07F16B-F21D-4F3B-96F1-141D77677BEE}"/>
              </a:ext>
            </a:extLst>
          </p:cNvPr>
          <p:cNvSpPr/>
          <p:nvPr/>
        </p:nvSpPr>
        <p:spPr>
          <a:xfrm>
            <a:off x="1257952" y="3573016"/>
            <a:ext cx="259336" cy="792088"/>
          </a:xfrm>
          <a:prstGeom prst="leftBrac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solidFill>
                <a:srgbClr val="FF0000"/>
              </a:solidFill>
            </a:endParaRPr>
          </a:p>
        </p:txBody>
      </p:sp>
      <p:pic>
        <p:nvPicPr>
          <p:cNvPr id="9" name="Picture 2">
            <a:extLst>
              <a:ext uri="{FF2B5EF4-FFF2-40B4-BE49-F238E27FC236}">
                <a16:creationId xmlns:a16="http://schemas.microsoft.com/office/drawing/2014/main" id="{B415BDC7-3EC0-498A-9AD5-5B883F49BD5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783" y="650556"/>
            <a:ext cx="3312195" cy="220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eft Brace 10">
            <a:extLst>
              <a:ext uri="{FF2B5EF4-FFF2-40B4-BE49-F238E27FC236}">
                <a16:creationId xmlns:a16="http://schemas.microsoft.com/office/drawing/2014/main" id="{57596532-27B9-4B30-81B4-DDC6CFDCCB74}"/>
              </a:ext>
            </a:extLst>
          </p:cNvPr>
          <p:cNvSpPr/>
          <p:nvPr/>
        </p:nvSpPr>
        <p:spPr>
          <a:xfrm>
            <a:off x="1257952" y="4418654"/>
            <a:ext cx="259336" cy="738538"/>
          </a:xfrm>
          <a:prstGeom prst="leftBrac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solidFill>
                <a:srgbClr val="FF0000"/>
              </a:solidFill>
            </a:endParaRPr>
          </a:p>
        </p:txBody>
      </p:sp>
      <p:sp>
        <p:nvSpPr>
          <p:cNvPr id="15" name="Left Brace 14">
            <a:extLst>
              <a:ext uri="{FF2B5EF4-FFF2-40B4-BE49-F238E27FC236}">
                <a16:creationId xmlns:a16="http://schemas.microsoft.com/office/drawing/2014/main" id="{81F4AB87-6FB9-4D10-B38B-9BB441B97D47}"/>
              </a:ext>
            </a:extLst>
          </p:cNvPr>
          <p:cNvSpPr/>
          <p:nvPr/>
        </p:nvSpPr>
        <p:spPr>
          <a:xfrm>
            <a:off x="5032744" y="2924944"/>
            <a:ext cx="259336" cy="864096"/>
          </a:xfrm>
          <a:prstGeom prst="leftBrac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solidFill>
                <a:srgbClr val="FF0000"/>
              </a:solidFill>
            </a:endParaRPr>
          </a:p>
        </p:txBody>
      </p:sp>
      <p:sp>
        <p:nvSpPr>
          <p:cNvPr id="16" name="Rectangle 15">
            <a:extLst>
              <a:ext uri="{FF2B5EF4-FFF2-40B4-BE49-F238E27FC236}">
                <a16:creationId xmlns:a16="http://schemas.microsoft.com/office/drawing/2014/main" id="{8141FBC8-46EF-4CE0-B16B-854F4C62BDED}"/>
              </a:ext>
            </a:extLst>
          </p:cNvPr>
          <p:cNvSpPr/>
          <p:nvPr/>
        </p:nvSpPr>
        <p:spPr>
          <a:xfrm>
            <a:off x="3599989" y="532401"/>
            <a:ext cx="5544011" cy="2492990"/>
          </a:xfrm>
          <a:prstGeom prst="rect">
            <a:avLst/>
          </a:prstGeom>
        </p:spPr>
        <p:txBody>
          <a:bodyPr wrap="square">
            <a:spAutoFit/>
          </a:bodyPr>
          <a:lstStyle/>
          <a:p>
            <a:pPr marL="285750" indent="-285750">
              <a:buFont typeface="Wingdings" panose="05000000000000000000" pitchFamily="2" charset="2"/>
              <a:buChar char="ü"/>
            </a:pPr>
            <a:r>
              <a:rPr lang="en-US" sz="1700" b="1" dirty="0">
                <a:solidFill>
                  <a:schemeClr val="tx2">
                    <a:lumMod val="60000"/>
                    <a:lumOff val="40000"/>
                  </a:schemeClr>
                </a:solidFill>
              </a:rPr>
              <a:t>Karst landscapes are</a:t>
            </a:r>
            <a:r>
              <a:rPr lang="sr-Latn-RS" sz="1700" b="1" dirty="0">
                <a:solidFill>
                  <a:schemeClr val="tx2">
                    <a:lumMod val="60000"/>
                    <a:lumOff val="40000"/>
                  </a:schemeClr>
                </a:solidFill>
              </a:rPr>
              <a:t> </a:t>
            </a:r>
            <a:r>
              <a:rPr lang="en-US" sz="1700" b="1" dirty="0">
                <a:solidFill>
                  <a:schemeClr val="tx2">
                    <a:lumMod val="60000"/>
                    <a:lumOff val="40000"/>
                  </a:schemeClr>
                </a:solidFill>
              </a:rPr>
              <a:t>formed by the dissolution of carbonate rocks</a:t>
            </a:r>
            <a:r>
              <a:rPr lang="sr-Latn-RS" sz="1700" b="1" dirty="0">
                <a:solidFill>
                  <a:schemeClr val="tx2">
                    <a:lumMod val="60000"/>
                    <a:lumOff val="40000"/>
                  </a:schemeClr>
                </a:solidFill>
              </a:rPr>
              <a:t> (</a:t>
            </a:r>
            <a:r>
              <a:rPr lang="sr-Latn-RS" sz="1700" b="1" dirty="0" err="1">
                <a:solidFill>
                  <a:schemeClr val="tx2">
                    <a:lumMod val="60000"/>
                    <a:lumOff val="40000"/>
                  </a:schemeClr>
                </a:solidFill>
              </a:rPr>
              <a:t>e.g</a:t>
            </a:r>
            <a:r>
              <a:rPr lang="sr-Latn-RS" sz="1700" b="1" dirty="0">
                <a:solidFill>
                  <a:schemeClr val="tx2">
                    <a:lumMod val="60000"/>
                    <a:lumOff val="40000"/>
                  </a:schemeClr>
                </a:solidFill>
              </a:rPr>
              <a:t>. </a:t>
            </a:r>
            <a:r>
              <a:rPr lang="sr-Latn-RS" sz="1700" b="1" dirty="0" err="1">
                <a:solidFill>
                  <a:schemeClr val="tx2">
                    <a:lumMod val="60000"/>
                    <a:lumOff val="40000"/>
                  </a:schemeClr>
                </a:solidFill>
              </a:rPr>
              <a:t>Mammoth</a:t>
            </a:r>
            <a:r>
              <a:rPr lang="sr-Latn-RS" sz="1700" b="1" dirty="0">
                <a:solidFill>
                  <a:schemeClr val="tx2">
                    <a:lumMod val="60000"/>
                    <a:lumOff val="40000"/>
                  </a:schemeClr>
                </a:solidFill>
              </a:rPr>
              <a:t> Cave)</a:t>
            </a:r>
          </a:p>
          <a:p>
            <a:pPr marL="285750" indent="-285750">
              <a:buFont typeface="Wingdings" panose="05000000000000000000" pitchFamily="2" charset="2"/>
              <a:buChar char="ü"/>
            </a:pPr>
            <a:endParaRPr lang="sr-Latn-RS" sz="1000" b="1" dirty="0">
              <a:solidFill>
                <a:schemeClr val="tx2">
                  <a:lumMod val="60000"/>
                  <a:lumOff val="40000"/>
                </a:schemeClr>
              </a:solidFill>
            </a:endParaRPr>
          </a:p>
          <a:p>
            <a:pPr marL="285750" indent="-285750">
              <a:buFont typeface="Wingdings" panose="05000000000000000000" pitchFamily="2" charset="2"/>
              <a:buChar char="ü"/>
            </a:pPr>
            <a:r>
              <a:rPr lang="en-US" sz="1700" b="1" dirty="0">
                <a:solidFill>
                  <a:schemeClr val="tx2">
                    <a:lumMod val="60000"/>
                    <a:lumOff val="40000"/>
                  </a:schemeClr>
                </a:solidFill>
              </a:rPr>
              <a:t>20–25% of the global population depends largely or entirely on groundwater from karst aquifers [e.g., San Antonio and Miami (US), Vienna (Austria), Rome (Italy)]</a:t>
            </a:r>
            <a:endParaRPr lang="sr-Latn-RS" sz="1700" b="1" dirty="0">
              <a:solidFill>
                <a:schemeClr val="tx2">
                  <a:lumMod val="60000"/>
                  <a:lumOff val="40000"/>
                </a:schemeClr>
              </a:solidFill>
            </a:endParaRPr>
          </a:p>
          <a:p>
            <a:pPr marL="285750" indent="-285750">
              <a:buFont typeface="Wingdings" panose="05000000000000000000" pitchFamily="2" charset="2"/>
              <a:buChar char="ü"/>
            </a:pPr>
            <a:endParaRPr lang="sr-Latn-RS" sz="1000" b="1" dirty="0">
              <a:solidFill>
                <a:schemeClr val="tx2">
                  <a:lumMod val="60000"/>
                  <a:lumOff val="40000"/>
                </a:schemeClr>
              </a:solidFill>
            </a:endParaRPr>
          </a:p>
          <a:p>
            <a:pPr marL="285750" indent="-285750">
              <a:buFont typeface="Wingdings" panose="05000000000000000000" pitchFamily="2" charset="2"/>
              <a:buChar char="ü"/>
            </a:pPr>
            <a:r>
              <a:rPr lang="en-US" sz="1700" b="1" dirty="0">
                <a:solidFill>
                  <a:schemeClr val="tx2">
                    <a:lumMod val="60000"/>
                    <a:lumOff val="40000"/>
                  </a:schemeClr>
                </a:solidFill>
              </a:rPr>
              <a:t>Karst groundwater systems are prone to contamination due to poor filtration and rapid infiltration from the surface </a:t>
            </a:r>
            <a:endParaRPr lang="sr-Latn-RS" sz="1700" b="1" dirty="0">
              <a:solidFill>
                <a:schemeClr val="tx2">
                  <a:lumMod val="60000"/>
                  <a:lumOff val="40000"/>
                </a:schemeClr>
              </a:solidFill>
            </a:endParaRPr>
          </a:p>
        </p:txBody>
      </p:sp>
      <p:sp>
        <p:nvSpPr>
          <p:cNvPr id="17" name="Left Brace 16">
            <a:extLst>
              <a:ext uri="{FF2B5EF4-FFF2-40B4-BE49-F238E27FC236}">
                <a16:creationId xmlns:a16="http://schemas.microsoft.com/office/drawing/2014/main" id="{BB42C150-0332-4614-BB35-133849B8C327}"/>
              </a:ext>
            </a:extLst>
          </p:cNvPr>
          <p:cNvSpPr/>
          <p:nvPr/>
        </p:nvSpPr>
        <p:spPr>
          <a:xfrm>
            <a:off x="5104752" y="5445224"/>
            <a:ext cx="259336" cy="864096"/>
          </a:xfrm>
          <a:prstGeom prst="leftBrac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solidFill>
                <a:srgbClr val="FF0000"/>
              </a:solidFill>
            </a:endParaRPr>
          </a:p>
        </p:txBody>
      </p:sp>
      <p:sp>
        <p:nvSpPr>
          <p:cNvPr id="19" name="TextBox 18">
            <a:extLst>
              <a:ext uri="{FF2B5EF4-FFF2-40B4-BE49-F238E27FC236}">
                <a16:creationId xmlns:a16="http://schemas.microsoft.com/office/drawing/2014/main" id="{172061E9-D30D-41A1-884E-467871E80812}"/>
              </a:ext>
            </a:extLst>
          </p:cNvPr>
          <p:cNvSpPr txBox="1"/>
          <p:nvPr/>
        </p:nvSpPr>
        <p:spPr>
          <a:xfrm>
            <a:off x="5032744" y="6242447"/>
            <a:ext cx="4031734" cy="615553"/>
          </a:xfrm>
          <a:prstGeom prst="rect">
            <a:avLst/>
          </a:prstGeom>
          <a:noFill/>
        </p:spPr>
        <p:txBody>
          <a:bodyPr wrap="square">
            <a:spAutoFit/>
          </a:bodyPr>
          <a:lstStyle/>
          <a:p>
            <a:pPr algn="ctr"/>
            <a:r>
              <a:rPr lang="sr-Latn-RS" sz="1700" b="1" dirty="0" err="1">
                <a:solidFill>
                  <a:schemeClr val="accent2">
                    <a:lumMod val="60000"/>
                    <a:lumOff val="40000"/>
                  </a:schemeClr>
                </a:solidFill>
              </a:rPr>
              <a:t>Natural</a:t>
            </a:r>
            <a:r>
              <a:rPr lang="sr-Latn-RS" sz="1700" b="1" dirty="0">
                <a:solidFill>
                  <a:schemeClr val="accent2">
                    <a:lumMod val="60000"/>
                    <a:lumOff val="40000"/>
                  </a:schemeClr>
                </a:solidFill>
              </a:rPr>
              <a:t> </a:t>
            </a:r>
            <a:r>
              <a:rPr lang="sr-Latn-RS" sz="1700" b="1" dirty="0" err="1">
                <a:solidFill>
                  <a:schemeClr val="accent2">
                    <a:lumMod val="60000"/>
                    <a:lumOff val="40000"/>
                  </a:schemeClr>
                </a:solidFill>
              </a:rPr>
              <a:t>attenuation</a:t>
            </a:r>
            <a:r>
              <a:rPr lang="sr-Latn-RS" sz="1700" b="1" dirty="0">
                <a:solidFill>
                  <a:schemeClr val="accent2">
                    <a:lumMod val="60000"/>
                    <a:lumOff val="40000"/>
                  </a:schemeClr>
                </a:solidFill>
              </a:rPr>
              <a:t> </a:t>
            </a:r>
            <a:r>
              <a:rPr lang="sr-Latn-RS" sz="1700" b="1" dirty="0" err="1">
                <a:solidFill>
                  <a:schemeClr val="accent2">
                    <a:lumMod val="60000"/>
                    <a:lumOff val="40000"/>
                  </a:schemeClr>
                </a:solidFill>
              </a:rPr>
              <a:t>processes</a:t>
            </a:r>
            <a:r>
              <a:rPr lang="sr-Latn-RS" sz="1700" b="1" dirty="0">
                <a:solidFill>
                  <a:schemeClr val="accent2">
                    <a:lumMod val="60000"/>
                    <a:lumOff val="40000"/>
                  </a:schemeClr>
                </a:solidFill>
              </a:rPr>
              <a:t> in karst </a:t>
            </a:r>
          </a:p>
          <a:p>
            <a:pPr algn="ctr"/>
            <a:r>
              <a:rPr lang="sr-Latn-RS" sz="1700" b="1" dirty="0">
                <a:solidFill>
                  <a:schemeClr val="accent2">
                    <a:lumMod val="60000"/>
                    <a:lumOff val="40000"/>
                  </a:schemeClr>
                </a:solidFill>
              </a:rPr>
              <a:t>are </a:t>
            </a:r>
            <a:r>
              <a:rPr lang="en-US" sz="1700" b="1" dirty="0">
                <a:solidFill>
                  <a:schemeClr val="accent2">
                    <a:lumMod val="60000"/>
                    <a:lumOff val="40000"/>
                  </a:schemeClr>
                </a:solidFill>
              </a:rPr>
              <a:t>understudied</a:t>
            </a:r>
            <a:endParaRPr lang="en-CA" sz="1700" dirty="0">
              <a:solidFill>
                <a:schemeClr val="accent2">
                  <a:lumMod val="60000"/>
                  <a:lumOff val="40000"/>
                </a:schemeClr>
              </a:solidFill>
            </a:endParaRPr>
          </a:p>
        </p:txBody>
      </p:sp>
    </p:spTree>
    <p:extLst>
      <p:ext uri="{BB962C8B-B14F-4D97-AF65-F5344CB8AC3E}">
        <p14:creationId xmlns:p14="http://schemas.microsoft.com/office/powerpoint/2010/main" val="405832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191304-CB49-4D0F-AC8E-8E5E188DB23A}"/>
              </a:ext>
            </a:extLst>
          </p:cNvPr>
          <p:cNvSpPr/>
          <p:nvPr/>
        </p:nvSpPr>
        <p:spPr>
          <a:xfrm>
            <a:off x="78390" y="5220489"/>
            <a:ext cx="3922020" cy="584775"/>
          </a:xfrm>
          <a:prstGeom prst="rect">
            <a:avLst/>
          </a:prstGeom>
        </p:spPr>
        <p:txBody>
          <a:bodyPr wrap="square">
            <a:spAutoFit/>
          </a:bodyPr>
          <a:lstStyle/>
          <a:p>
            <a:pPr algn="ctr"/>
            <a:r>
              <a:rPr lang="sr-Latn-RS" sz="1600" dirty="0"/>
              <a:t>Subsurface distribution of LNAPL </a:t>
            </a:r>
            <a:r>
              <a:rPr lang="sr-Latn-RS" sz="1600" dirty="0" err="1"/>
              <a:t>spill</a:t>
            </a:r>
            <a:r>
              <a:rPr lang="sr-Latn-RS" sz="1600" dirty="0"/>
              <a:t> </a:t>
            </a:r>
          </a:p>
          <a:p>
            <a:pPr algn="ctr"/>
            <a:r>
              <a:rPr lang="sr-Latn-RS" sz="1600" dirty="0"/>
              <a:t>(Fetter, 1999)</a:t>
            </a:r>
            <a:endParaRPr lang="en-US" sz="1600" dirty="0"/>
          </a:p>
        </p:txBody>
      </p:sp>
      <p:pic>
        <p:nvPicPr>
          <p:cNvPr id="12" name="Picture 11">
            <a:extLst>
              <a:ext uri="{FF2B5EF4-FFF2-40B4-BE49-F238E27FC236}">
                <a16:creationId xmlns:a16="http://schemas.microsoft.com/office/drawing/2014/main" id="{9837E260-0C6F-42A8-BC43-92215B6CBC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3412298"/>
            <a:ext cx="3882783" cy="1838553"/>
          </a:xfrm>
          <a:prstGeom prst="rect">
            <a:avLst/>
          </a:prstGeom>
        </p:spPr>
      </p:pic>
      <p:sp>
        <p:nvSpPr>
          <p:cNvPr id="21" name="Pentagon 20"/>
          <p:cNvSpPr/>
          <p:nvPr/>
        </p:nvSpPr>
        <p:spPr>
          <a:xfrm>
            <a:off x="196280" y="1053701"/>
            <a:ext cx="1298830" cy="442035"/>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sr-Latn-RS"/>
          </a:p>
        </p:txBody>
      </p:sp>
      <p:sp>
        <p:nvSpPr>
          <p:cNvPr id="5" name="Rectangle 4"/>
          <p:cNvSpPr/>
          <p:nvPr/>
        </p:nvSpPr>
        <p:spPr>
          <a:xfrm>
            <a:off x="1495110" y="1048668"/>
            <a:ext cx="7008976" cy="2308324"/>
          </a:xfrm>
          <a:prstGeom prst="rect">
            <a:avLst/>
          </a:prstGeom>
        </p:spPr>
        <p:txBody>
          <a:bodyPr wrap="square">
            <a:spAutoFit/>
          </a:bodyPr>
          <a:lstStyle/>
          <a:p>
            <a:r>
              <a:rPr lang="en-US" dirty="0"/>
              <a:t>Groundwater contamination in the</a:t>
            </a:r>
            <a:r>
              <a:rPr lang="sr-Latn-RS" dirty="0"/>
              <a:t> </a:t>
            </a:r>
            <a:r>
              <a:rPr lang="en-US" dirty="0"/>
              <a:t>United States</a:t>
            </a:r>
            <a:r>
              <a:rPr lang="sr-Latn-RS" dirty="0"/>
              <a:t> </a:t>
            </a:r>
            <a:r>
              <a:rPr lang="nb-NO" dirty="0"/>
              <a:t> </a:t>
            </a:r>
            <a:r>
              <a:rPr lang="sr-Latn-RS" dirty="0"/>
              <a:t>(</a:t>
            </a:r>
            <a:r>
              <a:rPr lang="nb-NO" dirty="0"/>
              <a:t>NRC</a:t>
            </a:r>
            <a:r>
              <a:rPr lang="sr-Latn-RS" dirty="0"/>
              <a:t>, 1</a:t>
            </a:r>
            <a:r>
              <a:rPr lang="nb-NO" dirty="0"/>
              <a:t>994, 1997)</a:t>
            </a:r>
            <a:r>
              <a:rPr lang="sr-Latn-RS" dirty="0"/>
              <a:t>:</a:t>
            </a:r>
          </a:p>
          <a:p>
            <a:endParaRPr lang="sr-Latn-RS" b="1" dirty="0"/>
          </a:p>
          <a:p>
            <a:pPr marL="285750" indent="-285750">
              <a:buFont typeface="Wingdings" panose="05000000000000000000" pitchFamily="2" charset="2"/>
              <a:buChar char="ü"/>
            </a:pPr>
            <a:r>
              <a:rPr lang="sr-Latn-RS" b="1" dirty="0"/>
              <a:t>Leaking underground storage tanks </a:t>
            </a:r>
            <a:r>
              <a:rPr lang="sr-Latn-RS" dirty="0"/>
              <a:t>(450,000)</a:t>
            </a:r>
          </a:p>
          <a:p>
            <a:pPr marL="285750" indent="-285750">
              <a:buFont typeface="Wingdings" panose="05000000000000000000" pitchFamily="2" charset="2"/>
              <a:buChar char="ü"/>
            </a:pPr>
            <a:r>
              <a:rPr lang="sr-Latn-RS" dirty="0"/>
              <a:t>Municipal solids and hazardous waste landfills (93,000)</a:t>
            </a:r>
          </a:p>
          <a:p>
            <a:pPr marL="285750" indent="-285750">
              <a:buFont typeface="Wingdings" panose="05000000000000000000" pitchFamily="2" charset="2"/>
              <a:buChar char="ü"/>
            </a:pPr>
            <a:r>
              <a:rPr lang="sr-Latn-RS" dirty="0"/>
              <a:t>Hazardous waste management sites (18,000)</a:t>
            </a:r>
          </a:p>
          <a:p>
            <a:pPr marL="285750" indent="-285750">
              <a:buFont typeface="Wingdings" panose="05000000000000000000" pitchFamily="2" charset="2"/>
              <a:buChar char="ü"/>
            </a:pPr>
            <a:r>
              <a:rPr lang="sr-Latn-RS" dirty="0"/>
              <a:t>Unlined pits, ponds, and lagoons (180,000)</a:t>
            </a:r>
          </a:p>
          <a:p>
            <a:pPr marL="285750" indent="-285750">
              <a:buFont typeface="Wingdings" panose="05000000000000000000" pitchFamily="2" charset="2"/>
              <a:buChar char="ü"/>
            </a:pPr>
            <a:r>
              <a:rPr lang="sr-Latn-RS" dirty="0"/>
              <a:t>Household septic systems (20 million)</a:t>
            </a:r>
          </a:p>
          <a:p>
            <a:pPr marL="285750" indent="-285750">
              <a:buFont typeface="Wingdings" panose="05000000000000000000" pitchFamily="2" charset="2"/>
              <a:buChar char="ü"/>
            </a:pPr>
            <a:r>
              <a:rPr lang="sr-Latn-RS" dirty="0" err="1"/>
              <a:t>Surface</a:t>
            </a:r>
            <a:r>
              <a:rPr lang="sr-Latn-RS" dirty="0"/>
              <a:t> spills</a:t>
            </a:r>
          </a:p>
        </p:txBody>
      </p:sp>
      <p:sp>
        <p:nvSpPr>
          <p:cNvPr id="7" name="Title 1"/>
          <p:cNvSpPr txBox="1">
            <a:spLocks/>
          </p:cNvSpPr>
          <p:nvPr/>
        </p:nvSpPr>
        <p:spPr>
          <a:xfrm>
            <a:off x="0" y="0"/>
            <a:ext cx="9144000" cy="776787"/>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just">
              <a:buNone/>
            </a:pPr>
            <a:r>
              <a:rPr lang="en-US" sz="3000" dirty="0">
                <a:effectLst>
                  <a:outerShdw blurRad="38100" dist="38100" dir="2700000" algn="tl">
                    <a:srgbClr val="000000">
                      <a:alpha val="43137"/>
                    </a:srgbClr>
                  </a:outerShdw>
                </a:effectLst>
              </a:rPr>
              <a:t>Groundwater contaminants</a:t>
            </a:r>
            <a:r>
              <a:rPr lang="sr-Latn-RS" sz="3000" dirty="0">
                <a:effectLst>
                  <a:outerShdw blurRad="38100" dist="38100" dir="2700000" algn="tl">
                    <a:srgbClr val="000000">
                      <a:alpha val="43137"/>
                    </a:srgbClr>
                  </a:outerShdw>
                </a:effectLst>
              </a:rPr>
              <a:t> in </a:t>
            </a:r>
            <a:r>
              <a:rPr lang="sr-Latn-RS" sz="3000" dirty="0" err="1">
                <a:effectLst>
                  <a:outerShdw blurRad="38100" dist="38100" dir="2700000" algn="tl">
                    <a:srgbClr val="000000">
                      <a:alpha val="43137"/>
                    </a:srgbClr>
                  </a:outerShdw>
                </a:effectLst>
              </a:rPr>
              <a:t>non</a:t>
            </a:r>
            <a:r>
              <a:rPr lang="sr-Latn-RS" sz="3000" dirty="0">
                <a:effectLst>
                  <a:outerShdw blurRad="38100" dist="38100" dir="2700000" algn="tl">
                    <a:srgbClr val="000000">
                      <a:alpha val="43137"/>
                    </a:srgbClr>
                  </a:outerShdw>
                </a:effectLst>
              </a:rPr>
              <a:t>-karst </a:t>
            </a:r>
            <a:r>
              <a:rPr lang="sr-Latn-RS" sz="3000" dirty="0" err="1">
                <a:effectLst>
                  <a:outerShdw blurRad="38100" dist="38100" dir="2700000" algn="tl">
                    <a:srgbClr val="000000">
                      <a:alpha val="43137"/>
                    </a:srgbClr>
                  </a:outerShdw>
                </a:effectLst>
              </a:rPr>
              <a:t>hydrogeologic</a:t>
            </a:r>
            <a:r>
              <a:rPr lang="sr-Latn-RS" sz="3000" dirty="0">
                <a:effectLst>
                  <a:outerShdw blurRad="38100" dist="38100" dir="2700000" algn="tl">
                    <a:srgbClr val="000000">
                      <a:alpha val="43137"/>
                    </a:srgbClr>
                  </a:outerShdw>
                </a:effectLst>
              </a:rPr>
              <a:t> settings</a:t>
            </a:r>
            <a:r>
              <a:rPr lang="en-US" sz="3000" dirty="0">
                <a:effectLst>
                  <a:outerShdw blurRad="38100" dist="38100" dir="2700000" algn="tl">
                    <a:srgbClr val="000000">
                      <a:alpha val="43137"/>
                    </a:srgbClr>
                  </a:outerShdw>
                </a:effectLst>
              </a:rPr>
              <a:t>: petroleum hydrocarbons</a:t>
            </a:r>
            <a:r>
              <a:rPr lang="sr-Latn-RS" sz="3000" dirty="0">
                <a:effectLst>
                  <a:outerShdw blurRad="38100" dist="38100" dir="2700000" algn="tl">
                    <a:srgbClr val="000000">
                      <a:alpha val="43137"/>
                    </a:srgbClr>
                  </a:outerShdw>
                </a:effectLst>
              </a:rPr>
              <a:t> </a:t>
            </a:r>
          </a:p>
        </p:txBody>
      </p:sp>
      <p:sp>
        <p:nvSpPr>
          <p:cNvPr id="10" name="TextBox 9"/>
          <p:cNvSpPr txBox="1"/>
          <p:nvPr/>
        </p:nvSpPr>
        <p:spPr>
          <a:xfrm>
            <a:off x="237666" y="1090052"/>
            <a:ext cx="1257444" cy="369332"/>
          </a:xfrm>
          <a:prstGeom prst="rect">
            <a:avLst/>
          </a:prstGeom>
          <a:noFill/>
        </p:spPr>
        <p:txBody>
          <a:bodyPr wrap="square" rtlCol="0">
            <a:spAutoFit/>
          </a:bodyPr>
          <a:lstStyle/>
          <a:p>
            <a:r>
              <a:rPr lang="sr-Latn-RS" b="1" dirty="0">
                <a:cs typeface="Arial" panose="020B0604020202020204" pitchFamily="34" charset="0"/>
              </a:rPr>
              <a:t>Sources</a:t>
            </a:r>
          </a:p>
        </p:txBody>
      </p:sp>
      <p:sp>
        <p:nvSpPr>
          <p:cNvPr id="24" name="object 2">
            <a:extLst>
              <a:ext uri="{FF2B5EF4-FFF2-40B4-BE49-F238E27FC236}">
                <a16:creationId xmlns:a16="http://schemas.microsoft.com/office/drawing/2014/main" id="{6720494A-80C8-4293-B1D8-671CEF3B9BBA}"/>
              </a:ext>
            </a:extLst>
          </p:cNvPr>
          <p:cNvSpPr>
            <a:spLocks noChangeArrowheads="1"/>
          </p:cNvSpPr>
          <p:nvPr/>
        </p:nvSpPr>
        <p:spPr bwMode="auto">
          <a:xfrm>
            <a:off x="3843143" y="3717032"/>
            <a:ext cx="5222466" cy="2592288"/>
          </a:xfrm>
          <a:prstGeom prst="rect">
            <a:avLst/>
          </a:prstGeom>
          <a:blipFill dpi="0" rotWithShape="1">
            <a:blip r:embed="rId4"/>
            <a:srcRect/>
            <a:stretch>
              <a:fillRect/>
            </a:stretch>
          </a:blipFill>
          <a:ln w="9525">
            <a:solidFill>
              <a:schemeClr val="bg1"/>
            </a:solidFill>
            <a:miter lim="800000"/>
            <a:headEnd/>
            <a:tailEnd/>
          </a:ln>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sr-Latn-RS" altLang="sr-Latn-RS" dirty="0"/>
          </a:p>
        </p:txBody>
      </p:sp>
      <p:sp>
        <p:nvSpPr>
          <p:cNvPr id="27" name="Rectangle 26">
            <a:extLst>
              <a:ext uri="{FF2B5EF4-FFF2-40B4-BE49-F238E27FC236}">
                <a16:creationId xmlns:a16="http://schemas.microsoft.com/office/drawing/2014/main" id="{0FDED191-E003-4B74-B552-9A50610B336C}"/>
              </a:ext>
            </a:extLst>
          </p:cNvPr>
          <p:cNvSpPr/>
          <p:nvPr/>
        </p:nvSpPr>
        <p:spPr>
          <a:xfrm>
            <a:off x="5859367" y="4825411"/>
            <a:ext cx="2901380" cy="646331"/>
          </a:xfrm>
          <a:prstGeom prst="rect">
            <a:avLst/>
          </a:prstGeom>
        </p:spPr>
        <p:txBody>
          <a:bodyPr wrap="square">
            <a:spAutoFit/>
          </a:bodyPr>
          <a:lstStyle/>
          <a:p>
            <a:pPr>
              <a:defRPr/>
            </a:pPr>
            <a:r>
              <a:rPr lang="sr-Latn-RS" b="1" dirty="0">
                <a:solidFill>
                  <a:srgbClr val="0070C0"/>
                </a:solidFill>
                <a:cs typeface="Times New Roman" pitchFamily="18" charset="0"/>
              </a:rPr>
              <a:t>Reductions can occur, </a:t>
            </a:r>
          </a:p>
          <a:p>
            <a:pPr>
              <a:defRPr/>
            </a:pPr>
            <a:r>
              <a:rPr lang="sr-Latn-RS" b="1" dirty="0">
                <a:solidFill>
                  <a:srgbClr val="0070C0"/>
                </a:solidFill>
                <a:cs typeface="Times New Roman" pitchFamily="18" charset="0"/>
              </a:rPr>
              <a:t>even without remediation</a:t>
            </a:r>
            <a:endParaRPr lang="vi-VN" b="1" dirty="0">
              <a:solidFill>
                <a:srgbClr val="0070C0"/>
              </a:solidFill>
              <a:cs typeface="Times New Roman" pitchFamily="18" charset="0"/>
            </a:endParaRPr>
          </a:p>
        </p:txBody>
      </p:sp>
      <p:sp>
        <p:nvSpPr>
          <p:cNvPr id="28" name="object 4">
            <a:extLst>
              <a:ext uri="{FF2B5EF4-FFF2-40B4-BE49-F238E27FC236}">
                <a16:creationId xmlns:a16="http://schemas.microsoft.com/office/drawing/2014/main" id="{B9CFD1DD-3ADD-4AF8-967B-4153CFCA5582}"/>
              </a:ext>
            </a:extLst>
          </p:cNvPr>
          <p:cNvSpPr txBox="1"/>
          <p:nvPr/>
        </p:nvSpPr>
        <p:spPr>
          <a:xfrm>
            <a:off x="5826203" y="4095923"/>
            <a:ext cx="2901380" cy="584519"/>
          </a:xfrm>
          <a:prstGeom prst="rect">
            <a:avLst/>
          </a:prstGeom>
          <a:solidFill>
            <a:srgbClr val="FFFFFF"/>
          </a:solidFill>
          <a:ln w="9524">
            <a:solidFill>
              <a:schemeClr val="bg1"/>
            </a:solidFill>
          </a:ln>
        </p:spPr>
        <p:txBody>
          <a:bodyPr wrap="square" lIns="0" tIns="0" rIns="0" bIns="0">
            <a:spAutoFit/>
          </a:bodyPr>
          <a:lstStyle>
            <a:lvl1pPr marL="84138">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108000"/>
              </a:lnSpc>
            </a:pPr>
            <a:r>
              <a:rPr lang="sr-Latn-RS" altLang="sr-Latn-RS" b="1" dirty="0">
                <a:solidFill>
                  <a:srgbClr val="0070C0"/>
                </a:solidFill>
                <a:latin typeface="+mn-lt"/>
              </a:rPr>
              <a:t>Most</a:t>
            </a:r>
            <a:r>
              <a:rPr lang="sr-Latn-RS" altLang="sr-Latn-RS" b="1" dirty="0">
                <a:solidFill>
                  <a:srgbClr val="0070C0"/>
                </a:solidFill>
                <a:latin typeface="+mn-lt"/>
                <a:cs typeface="Times New Roman" pitchFamily="18" charset="0"/>
              </a:rPr>
              <a:t> </a:t>
            </a:r>
            <a:r>
              <a:rPr lang="en-US" altLang="sr-Latn-RS" b="1" dirty="0">
                <a:solidFill>
                  <a:srgbClr val="0070C0"/>
                </a:solidFill>
                <a:latin typeface="+mn-lt"/>
                <a:cs typeface="Times New Roman" pitchFamily="18" charset="0"/>
              </a:rPr>
              <a:t>p</a:t>
            </a:r>
            <a:r>
              <a:rPr lang="sr-Latn-RS" altLang="sr-Latn-RS" b="1" dirty="0" err="1">
                <a:solidFill>
                  <a:srgbClr val="0070C0"/>
                </a:solidFill>
                <a:latin typeface="+mn-lt"/>
              </a:rPr>
              <a:t>etroleum</a:t>
            </a:r>
            <a:r>
              <a:rPr lang="sr-Latn-RS" altLang="sr-Latn-RS" b="1" dirty="0">
                <a:solidFill>
                  <a:srgbClr val="0070C0"/>
                </a:solidFill>
                <a:latin typeface="+mn-lt"/>
                <a:cs typeface="Times New Roman" pitchFamily="18" charset="0"/>
              </a:rPr>
              <a:t> </a:t>
            </a:r>
            <a:r>
              <a:rPr lang="en-US" altLang="sr-Latn-RS" b="1" dirty="0">
                <a:solidFill>
                  <a:srgbClr val="0070C0"/>
                </a:solidFill>
                <a:latin typeface="+mn-lt"/>
                <a:cs typeface="Times New Roman" pitchFamily="18" charset="0"/>
              </a:rPr>
              <a:t>h</a:t>
            </a:r>
            <a:r>
              <a:rPr lang="sr-Latn-RS" altLang="sr-Latn-RS" b="1" dirty="0" err="1">
                <a:solidFill>
                  <a:srgbClr val="0070C0"/>
                </a:solidFill>
                <a:latin typeface="+mn-lt"/>
              </a:rPr>
              <a:t>ydrocarbon</a:t>
            </a:r>
            <a:r>
              <a:rPr lang="sr-Latn-RS" altLang="sr-Latn-RS" b="1" dirty="0">
                <a:solidFill>
                  <a:srgbClr val="0070C0"/>
                </a:solidFill>
                <a:latin typeface="+mn-lt"/>
                <a:cs typeface="Times New Roman" pitchFamily="18" charset="0"/>
              </a:rPr>
              <a:t> </a:t>
            </a:r>
            <a:r>
              <a:rPr lang="en-US" altLang="sr-Latn-RS" b="1" dirty="0">
                <a:solidFill>
                  <a:srgbClr val="0070C0"/>
                </a:solidFill>
                <a:latin typeface="+mn-lt"/>
                <a:cs typeface="Times New Roman" pitchFamily="18" charset="0"/>
              </a:rPr>
              <a:t>p</a:t>
            </a:r>
            <a:r>
              <a:rPr lang="sr-Latn-RS" altLang="sr-Latn-RS" b="1" dirty="0" err="1">
                <a:solidFill>
                  <a:srgbClr val="0070C0"/>
                </a:solidFill>
                <a:latin typeface="+mn-lt"/>
              </a:rPr>
              <a:t>lumes</a:t>
            </a:r>
            <a:r>
              <a:rPr lang="sr-Latn-RS" altLang="sr-Latn-RS" b="1" dirty="0">
                <a:solidFill>
                  <a:srgbClr val="0070C0"/>
                </a:solidFill>
                <a:latin typeface="+mn-lt"/>
                <a:cs typeface="Times New Roman" pitchFamily="18" charset="0"/>
              </a:rPr>
              <a:t> </a:t>
            </a:r>
            <a:r>
              <a:rPr lang="en-US" altLang="sr-Latn-RS" b="1" dirty="0">
                <a:solidFill>
                  <a:srgbClr val="0070C0"/>
                </a:solidFill>
                <a:latin typeface="+mn-lt"/>
                <a:cs typeface="Times New Roman" pitchFamily="18" charset="0"/>
              </a:rPr>
              <a:t>a</a:t>
            </a:r>
            <a:r>
              <a:rPr lang="sr-Latn-RS" altLang="sr-Latn-RS" b="1" dirty="0" err="1">
                <a:solidFill>
                  <a:srgbClr val="0070C0"/>
                </a:solidFill>
                <a:latin typeface="+mn-lt"/>
              </a:rPr>
              <a:t>re</a:t>
            </a:r>
            <a:r>
              <a:rPr lang="sr-Latn-RS" altLang="sr-Latn-RS" b="1" dirty="0">
                <a:solidFill>
                  <a:srgbClr val="0070C0"/>
                </a:solidFill>
                <a:latin typeface="+mn-lt"/>
                <a:cs typeface="Times New Roman" pitchFamily="18" charset="0"/>
              </a:rPr>
              <a:t> </a:t>
            </a:r>
            <a:r>
              <a:rPr lang="en-US" altLang="sr-Latn-RS" b="1" dirty="0">
                <a:solidFill>
                  <a:srgbClr val="0070C0"/>
                </a:solidFill>
                <a:latin typeface="+mn-lt"/>
                <a:cs typeface="Times New Roman" pitchFamily="18" charset="0"/>
              </a:rPr>
              <a:t>u</a:t>
            </a:r>
            <a:r>
              <a:rPr lang="sr-Latn-RS" altLang="sr-Latn-RS" b="1" dirty="0" err="1">
                <a:solidFill>
                  <a:srgbClr val="0070C0"/>
                </a:solidFill>
                <a:latin typeface="+mn-lt"/>
              </a:rPr>
              <a:t>nder</a:t>
            </a:r>
            <a:r>
              <a:rPr lang="sr-Latn-RS" altLang="sr-Latn-RS" b="1" dirty="0">
                <a:solidFill>
                  <a:srgbClr val="0070C0"/>
                </a:solidFill>
                <a:latin typeface="+mn-lt"/>
                <a:cs typeface="Times New Roman" pitchFamily="18" charset="0"/>
              </a:rPr>
              <a:t> </a:t>
            </a:r>
            <a:r>
              <a:rPr lang="sr-Latn-RS" altLang="sr-Latn-RS" b="1" dirty="0">
                <a:solidFill>
                  <a:srgbClr val="0070C0"/>
                </a:solidFill>
                <a:latin typeface="+mn-lt"/>
              </a:rPr>
              <a:t>200</a:t>
            </a:r>
            <a:r>
              <a:rPr lang="sr-Latn-RS" altLang="sr-Latn-RS" b="1" dirty="0">
                <a:solidFill>
                  <a:srgbClr val="0070C0"/>
                </a:solidFill>
                <a:latin typeface="+mn-lt"/>
                <a:cs typeface="Times New Roman" pitchFamily="18" charset="0"/>
              </a:rPr>
              <a:t> </a:t>
            </a:r>
            <a:r>
              <a:rPr lang="sr-Latn-RS" altLang="sr-Latn-RS" b="1" dirty="0" err="1">
                <a:solidFill>
                  <a:srgbClr val="0070C0"/>
                </a:solidFill>
                <a:latin typeface="+mn-lt"/>
              </a:rPr>
              <a:t>ft</a:t>
            </a:r>
            <a:r>
              <a:rPr lang="sr-Latn-RS" altLang="sr-Latn-RS" b="1" dirty="0">
                <a:solidFill>
                  <a:srgbClr val="0070C0"/>
                </a:solidFill>
                <a:latin typeface="+mn-lt"/>
                <a:cs typeface="Times New Roman" pitchFamily="18" charset="0"/>
              </a:rPr>
              <a:t> </a:t>
            </a:r>
            <a:r>
              <a:rPr lang="en-US" altLang="sr-Latn-RS" b="1" dirty="0">
                <a:solidFill>
                  <a:srgbClr val="0070C0"/>
                </a:solidFill>
                <a:latin typeface="+mn-lt"/>
                <a:cs typeface="Times New Roman" pitchFamily="18" charset="0"/>
              </a:rPr>
              <a:t>l</a:t>
            </a:r>
            <a:r>
              <a:rPr lang="sr-Latn-RS" altLang="sr-Latn-RS" b="1" dirty="0" err="1">
                <a:solidFill>
                  <a:srgbClr val="0070C0"/>
                </a:solidFill>
                <a:latin typeface="+mn-lt"/>
              </a:rPr>
              <a:t>ong</a:t>
            </a:r>
            <a:endParaRPr lang="sr-Latn-RS" altLang="sr-Latn-RS" b="1" dirty="0">
              <a:solidFill>
                <a:srgbClr val="0070C0"/>
              </a:solidFill>
              <a:latin typeface="+mn-lt"/>
            </a:endParaRPr>
          </a:p>
        </p:txBody>
      </p:sp>
      <p:sp>
        <p:nvSpPr>
          <p:cNvPr id="29" name="Rectangle 28">
            <a:extLst>
              <a:ext uri="{FF2B5EF4-FFF2-40B4-BE49-F238E27FC236}">
                <a16:creationId xmlns:a16="http://schemas.microsoft.com/office/drawing/2014/main" id="{5F3C6853-C13C-43EE-B320-29F1666B3958}"/>
              </a:ext>
            </a:extLst>
          </p:cNvPr>
          <p:cNvSpPr/>
          <p:nvPr/>
        </p:nvSpPr>
        <p:spPr>
          <a:xfrm>
            <a:off x="3843143" y="6273225"/>
            <a:ext cx="5222467" cy="584775"/>
          </a:xfrm>
          <a:prstGeom prst="rect">
            <a:avLst/>
          </a:prstGeom>
        </p:spPr>
        <p:txBody>
          <a:bodyPr wrap="square">
            <a:spAutoFit/>
          </a:bodyPr>
          <a:lstStyle/>
          <a:p>
            <a:pPr algn="ctr"/>
            <a:r>
              <a:rPr lang="sr-Latn-RS" sz="1600" dirty="0"/>
              <a:t>Limit of migration of petroleum hydrocarbon plumes, based on </a:t>
            </a:r>
            <a:r>
              <a:rPr lang="sr-Latn-RS" sz="1600" dirty="0" err="1"/>
              <a:t>combined</a:t>
            </a:r>
            <a:r>
              <a:rPr lang="sr-Latn-RS" sz="1600" dirty="0"/>
              <a:t> reuslts from 604 </a:t>
            </a:r>
            <a:r>
              <a:rPr lang="sr-Latn-RS" sz="1600" dirty="0" err="1"/>
              <a:t>sites</a:t>
            </a:r>
            <a:r>
              <a:rPr lang="sr-Latn-RS" sz="1600" dirty="0"/>
              <a:t> (</a:t>
            </a:r>
            <a:r>
              <a:rPr lang="sr-Latn-RS" sz="1600" dirty="0" err="1"/>
              <a:t>Newell</a:t>
            </a:r>
            <a:r>
              <a:rPr lang="sr-Latn-RS" sz="1600" dirty="0"/>
              <a:t> and Conor, 1998)</a:t>
            </a:r>
          </a:p>
        </p:txBody>
      </p:sp>
    </p:spTree>
    <p:extLst>
      <p:ext uri="{BB962C8B-B14F-4D97-AF65-F5344CB8AC3E}">
        <p14:creationId xmlns:p14="http://schemas.microsoft.com/office/powerpoint/2010/main" val="2215734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 y="29546"/>
            <a:ext cx="8920876" cy="879174"/>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just">
              <a:buNone/>
            </a:pPr>
            <a:r>
              <a:rPr lang="sr-Latn-RS" sz="2600" dirty="0" err="1">
                <a:effectLst>
                  <a:outerShdw blurRad="38100" dist="38100" dir="2700000" algn="tl">
                    <a:srgbClr val="000000">
                      <a:alpha val="43137"/>
                    </a:srgbClr>
                  </a:outerShdw>
                </a:effectLst>
              </a:rPr>
              <a:t>Key</a:t>
            </a:r>
            <a:r>
              <a:rPr lang="en-US" sz="2600" dirty="0">
                <a:effectLst>
                  <a:outerShdw blurRad="38100" dist="38100" dir="2700000" algn="tl">
                    <a:srgbClr val="000000">
                      <a:alpha val="43137"/>
                    </a:srgbClr>
                  </a:outerShdw>
                </a:effectLst>
              </a:rPr>
              <a:t> </a:t>
            </a:r>
            <a:r>
              <a:rPr lang="sr-Latn-RS" sz="2600" dirty="0" err="1">
                <a:effectLst>
                  <a:outerShdw blurRad="38100" dist="38100" dir="2700000" algn="tl">
                    <a:srgbClr val="000000">
                      <a:alpha val="43137"/>
                    </a:srgbClr>
                  </a:outerShdw>
                </a:effectLst>
              </a:rPr>
              <a:t>natural</a:t>
            </a:r>
            <a:r>
              <a:rPr lang="en-US" sz="2600" dirty="0">
                <a:effectLst>
                  <a:outerShdw blurRad="38100" dist="38100" dir="2700000" algn="tl">
                    <a:srgbClr val="000000">
                      <a:alpha val="43137"/>
                    </a:srgbClr>
                  </a:outerShdw>
                </a:effectLst>
              </a:rPr>
              <a:t> </a:t>
            </a:r>
            <a:r>
              <a:rPr lang="sr-Latn-RS" sz="2600" dirty="0" err="1">
                <a:effectLst>
                  <a:outerShdw blurRad="38100" dist="38100" dir="2700000" algn="tl">
                    <a:srgbClr val="000000">
                      <a:alpha val="43137"/>
                    </a:srgbClr>
                  </a:outerShdw>
                </a:effectLst>
              </a:rPr>
              <a:t>attenuation</a:t>
            </a:r>
            <a:r>
              <a:rPr lang="sr-Latn-RS" sz="2600" dirty="0">
                <a:effectLst>
                  <a:outerShdw blurRad="38100" dist="38100" dir="2700000" algn="tl">
                    <a:srgbClr val="000000">
                      <a:alpha val="43137"/>
                    </a:srgbClr>
                  </a:outerShdw>
                </a:effectLst>
              </a:rPr>
              <a:t> </a:t>
            </a:r>
            <a:r>
              <a:rPr lang="sr-Latn-RS" sz="2600" dirty="0" err="1">
                <a:effectLst>
                  <a:outerShdw blurRad="38100" dist="38100" dir="2700000" algn="tl">
                    <a:srgbClr val="000000">
                      <a:alpha val="43137"/>
                    </a:srgbClr>
                  </a:outerShdw>
                </a:effectLst>
              </a:rPr>
              <a:t>processes</a:t>
            </a:r>
            <a:r>
              <a:rPr lang="en-US" sz="2600" dirty="0">
                <a:effectLst>
                  <a:outerShdw blurRad="38100" dist="38100" dir="2700000" algn="tl">
                    <a:srgbClr val="000000">
                      <a:alpha val="43137"/>
                    </a:srgbClr>
                  </a:outerShdw>
                </a:effectLst>
              </a:rPr>
              <a:t> of</a:t>
            </a:r>
            <a:r>
              <a:rPr lang="sr-Latn-RS" sz="2600" dirty="0">
                <a:effectLst>
                  <a:outerShdw blurRad="38100" dist="38100" dir="2700000" algn="tl">
                    <a:srgbClr val="000000">
                      <a:alpha val="43137"/>
                    </a:srgbClr>
                  </a:outerShdw>
                </a:effectLst>
              </a:rPr>
              <a:t> </a:t>
            </a:r>
            <a:r>
              <a:rPr lang="en-US" sz="2600" dirty="0">
                <a:effectLst>
                  <a:outerShdw blurRad="38100" dist="38100" dir="2700000" algn="tl">
                    <a:srgbClr val="000000">
                      <a:alpha val="43137"/>
                    </a:srgbClr>
                  </a:outerShdw>
                </a:effectLst>
              </a:rPr>
              <a:t>petroleum </a:t>
            </a:r>
            <a:r>
              <a:rPr lang="sr-Latn-RS" sz="2600" dirty="0" err="1">
                <a:effectLst>
                  <a:outerShdw blurRad="38100" dist="38100" dir="2700000" algn="tl">
                    <a:srgbClr val="000000">
                      <a:alpha val="43137"/>
                    </a:srgbClr>
                  </a:outerShdw>
                </a:effectLst>
              </a:rPr>
              <a:t>hydrocarbon</a:t>
            </a:r>
            <a:r>
              <a:rPr lang="en-US" sz="2600" dirty="0">
                <a:effectLst>
                  <a:outerShdw blurRad="38100" dist="38100" dir="2700000" algn="tl">
                    <a:srgbClr val="000000">
                      <a:alpha val="43137"/>
                    </a:srgbClr>
                  </a:outerShdw>
                </a:effectLst>
              </a:rPr>
              <a:t>s</a:t>
            </a:r>
            <a:r>
              <a:rPr lang="sr-Latn-RS" sz="2600" dirty="0">
                <a:effectLst>
                  <a:outerShdw blurRad="38100" dist="38100" dir="2700000" algn="tl">
                    <a:srgbClr val="000000">
                      <a:alpha val="43137"/>
                    </a:srgbClr>
                  </a:outerShdw>
                </a:effectLst>
              </a:rPr>
              <a:t> </a:t>
            </a:r>
            <a:r>
              <a:rPr lang="en-US" sz="2600" dirty="0">
                <a:effectLst>
                  <a:outerShdw blurRad="38100" dist="38100" dir="2700000" algn="tl">
                    <a:srgbClr val="000000">
                      <a:alpha val="43137"/>
                    </a:srgbClr>
                  </a:outerShdw>
                </a:effectLst>
              </a:rPr>
              <a:t>in non-karst aquifers</a:t>
            </a:r>
            <a:endParaRPr lang="sr-Latn-RS" sz="2600" dirty="0">
              <a:effectLst>
                <a:outerShdw blurRad="38100" dist="38100" dir="2700000" algn="tl">
                  <a:srgbClr val="000000">
                    <a:alpha val="43137"/>
                  </a:srgbClr>
                </a:outerShdw>
              </a:effectLst>
            </a:endParaRPr>
          </a:p>
        </p:txBody>
      </p:sp>
      <p:sp>
        <p:nvSpPr>
          <p:cNvPr id="14" name="Rectangle 13"/>
          <p:cNvSpPr/>
          <p:nvPr/>
        </p:nvSpPr>
        <p:spPr>
          <a:xfrm>
            <a:off x="1691679" y="908720"/>
            <a:ext cx="7229197" cy="923330"/>
          </a:xfrm>
          <a:prstGeom prst="rect">
            <a:avLst/>
          </a:prstGeom>
        </p:spPr>
        <p:txBody>
          <a:bodyPr wrap="square">
            <a:spAutoFit/>
          </a:bodyPr>
          <a:lstStyle/>
          <a:p>
            <a:pPr algn="just"/>
            <a:r>
              <a:rPr lang="sr-Latn-RS" b="1" dirty="0"/>
              <a:t>Natural attenuation of petroleum hydrocarbons </a:t>
            </a:r>
            <a:r>
              <a:rPr lang="sr-Latn-RS" dirty="0"/>
              <a:t>in sediments and groundwater include: </a:t>
            </a:r>
            <a:r>
              <a:rPr lang="sr-Latn-RS" b="1" dirty="0"/>
              <a:t>biodegradation</a:t>
            </a:r>
            <a:r>
              <a:rPr lang="sr-Latn-RS" dirty="0"/>
              <a:t>, dispersion, sorption, advection, </a:t>
            </a:r>
            <a:r>
              <a:rPr lang="en-US" dirty="0"/>
              <a:t>dilution</a:t>
            </a:r>
            <a:r>
              <a:rPr lang="sr-Latn-RS" dirty="0"/>
              <a:t>, </a:t>
            </a:r>
            <a:r>
              <a:rPr lang="en-US" dirty="0"/>
              <a:t>volatilization</a:t>
            </a:r>
            <a:r>
              <a:rPr lang="sr-Latn-RS" dirty="0"/>
              <a:t> (Rifai et al., 1995);</a:t>
            </a: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696" y="1915091"/>
            <a:ext cx="6708480" cy="3384689"/>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6667" t="65000" r="2440"/>
          <a:stretch/>
        </p:blipFill>
        <p:spPr>
          <a:xfrm>
            <a:off x="251520" y="5157192"/>
            <a:ext cx="3275290" cy="1689348"/>
          </a:xfrm>
          <a:prstGeom prst="rect">
            <a:avLst/>
          </a:prstGeom>
        </p:spPr>
      </p:pic>
      <p:sp>
        <p:nvSpPr>
          <p:cNvPr id="55" name="Pentagon 54"/>
          <p:cNvSpPr/>
          <p:nvPr/>
        </p:nvSpPr>
        <p:spPr>
          <a:xfrm>
            <a:off x="283753" y="1050995"/>
            <a:ext cx="1334833" cy="442035"/>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sr-Latn-RS"/>
          </a:p>
        </p:txBody>
      </p:sp>
      <p:sp>
        <p:nvSpPr>
          <p:cNvPr id="56" name="TextBox 55"/>
          <p:cNvSpPr txBox="1"/>
          <p:nvPr/>
        </p:nvSpPr>
        <p:spPr>
          <a:xfrm>
            <a:off x="319757" y="1087346"/>
            <a:ext cx="1244742" cy="369332"/>
          </a:xfrm>
          <a:prstGeom prst="rect">
            <a:avLst/>
          </a:prstGeom>
          <a:noFill/>
        </p:spPr>
        <p:txBody>
          <a:bodyPr wrap="square" rtlCol="0">
            <a:spAutoFit/>
          </a:bodyPr>
          <a:lstStyle/>
          <a:p>
            <a:r>
              <a:rPr lang="sr-Latn-RS" b="1" dirty="0">
                <a:cs typeface="Arial" panose="020B0604020202020204" pitchFamily="34" charset="0"/>
              </a:rPr>
              <a:t>Processes</a:t>
            </a:r>
          </a:p>
        </p:txBody>
      </p:sp>
      <p:sp>
        <p:nvSpPr>
          <p:cNvPr id="57" name="Rectangle 56"/>
          <p:cNvSpPr/>
          <p:nvPr/>
        </p:nvSpPr>
        <p:spPr>
          <a:xfrm>
            <a:off x="3563889" y="5602014"/>
            <a:ext cx="5356988" cy="923330"/>
          </a:xfrm>
          <a:prstGeom prst="rect">
            <a:avLst/>
          </a:prstGeom>
        </p:spPr>
        <p:txBody>
          <a:bodyPr wrap="square">
            <a:spAutoFit/>
          </a:bodyPr>
          <a:lstStyle/>
          <a:p>
            <a:pPr algn="ctr"/>
            <a:r>
              <a:rPr lang="sr-Latn-RS" b="1" dirty="0"/>
              <a:t>B</a:t>
            </a:r>
            <a:r>
              <a:rPr lang="en-US" b="1" dirty="0" err="1"/>
              <a:t>iodegradation</a:t>
            </a:r>
            <a:r>
              <a:rPr lang="sr-Latn-RS" dirty="0"/>
              <a:t>: </a:t>
            </a:r>
            <a:r>
              <a:rPr lang="en-US" dirty="0"/>
              <a:t>process where </a:t>
            </a:r>
            <a:r>
              <a:rPr lang="en-US" b="1" dirty="0"/>
              <a:t>microorganisms</a:t>
            </a:r>
            <a:r>
              <a:rPr lang="en-US" dirty="0"/>
              <a:t> are</a:t>
            </a:r>
            <a:r>
              <a:rPr lang="sr-Latn-RS" dirty="0"/>
              <a:t> </a:t>
            </a:r>
            <a:r>
              <a:rPr lang="en-US" dirty="0"/>
              <a:t>capable</a:t>
            </a:r>
            <a:r>
              <a:rPr lang="sr-Latn-RS" dirty="0"/>
              <a:t> </a:t>
            </a:r>
            <a:r>
              <a:rPr lang="en-US" dirty="0"/>
              <a:t>of</a:t>
            </a:r>
            <a:r>
              <a:rPr lang="sr-Latn-RS" dirty="0"/>
              <a:t> </a:t>
            </a:r>
            <a:r>
              <a:rPr lang="en-US" dirty="0"/>
              <a:t>utilizing</a:t>
            </a:r>
            <a:r>
              <a:rPr lang="sr-Latn-RS" dirty="0"/>
              <a:t> </a:t>
            </a:r>
            <a:r>
              <a:rPr lang="en-US" dirty="0"/>
              <a:t>petroleum hydrocarbons as a metabolic carbon source</a:t>
            </a:r>
          </a:p>
        </p:txBody>
      </p:sp>
      <p:sp>
        <p:nvSpPr>
          <p:cNvPr id="58" name="Rounded Rectangle 57"/>
          <p:cNvSpPr/>
          <p:nvPr/>
        </p:nvSpPr>
        <p:spPr>
          <a:xfrm>
            <a:off x="3563888" y="5614217"/>
            <a:ext cx="5356988" cy="898353"/>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Tree>
    <p:extLst>
      <p:ext uri="{BB962C8B-B14F-4D97-AF65-F5344CB8AC3E}">
        <p14:creationId xmlns:p14="http://schemas.microsoft.com/office/powerpoint/2010/main" val="3246832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8126" y="1071153"/>
            <a:ext cx="2615962" cy="2031325"/>
          </a:xfrm>
          <a:prstGeom prst="rect">
            <a:avLst/>
          </a:prstGeom>
        </p:spPr>
        <p:txBody>
          <a:bodyPr wrap="square">
            <a:spAutoFit/>
          </a:bodyPr>
          <a:lstStyle/>
          <a:p>
            <a:pPr algn="ctr"/>
            <a:r>
              <a:rPr lang="sr-Latn-RS" b="1" dirty="0"/>
              <a:t>microorganisms</a:t>
            </a:r>
          </a:p>
          <a:p>
            <a:pPr algn="ctr"/>
            <a:r>
              <a:rPr lang="sr-Latn-RS" b="1" dirty="0"/>
              <a:t>+ </a:t>
            </a:r>
          </a:p>
          <a:p>
            <a:pPr algn="ctr"/>
            <a:r>
              <a:rPr lang="sr-Latn-RS" b="1" dirty="0"/>
              <a:t> electron donor</a:t>
            </a:r>
          </a:p>
          <a:p>
            <a:pPr algn="ctr"/>
            <a:r>
              <a:rPr lang="sr-Latn-RS" b="1" dirty="0"/>
              <a:t>+ </a:t>
            </a:r>
          </a:p>
          <a:p>
            <a:pPr algn="ctr"/>
            <a:r>
              <a:rPr lang="sr-Latn-RS" b="1" dirty="0"/>
              <a:t>electron acceptor </a:t>
            </a:r>
          </a:p>
          <a:p>
            <a:pPr algn="ctr"/>
            <a:r>
              <a:rPr lang="sr-Latn-RS" b="1" dirty="0"/>
              <a:t>+ </a:t>
            </a:r>
          </a:p>
          <a:p>
            <a:pPr algn="ctr"/>
            <a:r>
              <a:rPr lang="sr-Latn-RS" b="1" dirty="0"/>
              <a:t>nutrients</a:t>
            </a:r>
          </a:p>
        </p:txBody>
      </p:sp>
      <p:sp>
        <p:nvSpPr>
          <p:cNvPr id="5" name="Rectangle 4"/>
          <p:cNvSpPr/>
          <p:nvPr/>
        </p:nvSpPr>
        <p:spPr>
          <a:xfrm>
            <a:off x="188490" y="548680"/>
            <a:ext cx="6471742" cy="369332"/>
          </a:xfrm>
          <a:prstGeom prst="rect">
            <a:avLst/>
          </a:prstGeom>
        </p:spPr>
        <p:txBody>
          <a:bodyPr wrap="square">
            <a:spAutoFit/>
          </a:bodyPr>
          <a:lstStyle/>
          <a:p>
            <a:r>
              <a:rPr lang="sr-Latn-RS" dirty="0"/>
              <a:t>Generalized biodegradation equation (Wiedermeier et al. 1999):</a:t>
            </a:r>
          </a:p>
        </p:txBody>
      </p:sp>
      <p:sp>
        <p:nvSpPr>
          <p:cNvPr id="8" name="Rectangle 4"/>
          <p:cNvSpPr>
            <a:spLocks noChangeArrowheads="1"/>
          </p:cNvSpPr>
          <p:nvPr/>
        </p:nvSpPr>
        <p:spPr bwMode="auto">
          <a:xfrm>
            <a:off x="3397244" y="6405567"/>
            <a:ext cx="541866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r-Latn-RS" altLang="sr-Latn-RS" sz="1600" b="0" i="0" u="none" strike="noStrike" cap="none" normalizeH="0" baseline="0" dirty="0">
                <a:ln>
                  <a:noFill/>
                </a:ln>
                <a:solidFill>
                  <a:schemeClr val="tx1"/>
                </a:solidFill>
                <a:effectLst/>
                <a:ea typeface="Calibri" pitchFamily="34" charset="0"/>
                <a:cs typeface="Arial" pitchFamily="34" charset="0"/>
              </a:rPr>
              <a:t>Bacterial oxidation of fuel molecules (Alvarez </a:t>
            </a:r>
            <a:r>
              <a:rPr kumimoji="0" lang="sr-Latn-RS" altLang="sr-Latn-RS" sz="1600" b="0" i="0" u="none" strike="noStrike" cap="none" normalizeH="0" baseline="0" dirty="0" err="1">
                <a:ln>
                  <a:noFill/>
                </a:ln>
                <a:solidFill>
                  <a:schemeClr val="tx1"/>
                </a:solidFill>
                <a:effectLst/>
                <a:ea typeface="Calibri" pitchFamily="34" charset="0"/>
                <a:cs typeface="Arial" pitchFamily="34" charset="0"/>
              </a:rPr>
              <a:t>and</a:t>
            </a:r>
            <a:r>
              <a:rPr kumimoji="0" lang="sr-Latn-RS" altLang="sr-Latn-RS" sz="1600" b="0" i="0" u="none" strike="noStrike" cap="none" normalizeH="0" baseline="0" dirty="0">
                <a:ln>
                  <a:noFill/>
                </a:ln>
                <a:solidFill>
                  <a:schemeClr val="tx1"/>
                </a:solidFill>
                <a:effectLst/>
                <a:ea typeface="Calibri" pitchFamily="34" charset="0"/>
                <a:cs typeface="Arial" pitchFamily="34" charset="0"/>
              </a:rPr>
              <a:t> </a:t>
            </a:r>
            <a:r>
              <a:rPr kumimoji="0" lang="sr-Latn-RS" altLang="sr-Latn-RS" sz="1600" b="0" i="0" u="none" strike="noStrike" cap="none" normalizeH="0" baseline="0" dirty="0" err="1">
                <a:ln>
                  <a:noFill/>
                </a:ln>
                <a:solidFill>
                  <a:schemeClr val="tx1"/>
                </a:solidFill>
                <a:effectLst/>
                <a:ea typeface="Calibri" pitchFamily="34" charset="0"/>
                <a:cs typeface="Arial" pitchFamily="34" charset="0"/>
              </a:rPr>
              <a:t>Illman</a:t>
            </a:r>
            <a:r>
              <a:rPr kumimoji="0" lang="sr-Latn-RS" altLang="sr-Latn-RS" sz="1600" b="0" i="0" u="none" strike="noStrike" cap="none" normalizeH="0" baseline="0" dirty="0">
                <a:ln>
                  <a:noFill/>
                </a:ln>
                <a:solidFill>
                  <a:schemeClr val="tx1"/>
                </a:solidFill>
                <a:effectLst/>
                <a:ea typeface="Calibri" pitchFamily="34" charset="0"/>
                <a:cs typeface="Arial" pitchFamily="34" charset="0"/>
              </a:rPr>
              <a:t>, 2006)</a:t>
            </a:r>
            <a:endParaRPr kumimoji="0" lang="sr-Latn-RS" altLang="sr-Latn-RS" sz="1600" b="0" i="0" u="none" strike="noStrike" cap="none" normalizeH="0" baseline="0" dirty="0">
              <a:ln>
                <a:noFill/>
              </a:ln>
              <a:solidFill>
                <a:schemeClr val="tx1"/>
              </a:solidFill>
              <a:effectLst/>
              <a:cs typeface="Arial" pitchFamily="34" charset="0"/>
            </a:endParaRPr>
          </a:p>
        </p:txBody>
      </p:sp>
      <p:sp>
        <p:nvSpPr>
          <p:cNvPr id="6" name="Rectangle 5"/>
          <p:cNvSpPr/>
          <p:nvPr/>
        </p:nvSpPr>
        <p:spPr>
          <a:xfrm>
            <a:off x="321162" y="5189268"/>
            <a:ext cx="2416092" cy="923330"/>
          </a:xfrm>
          <a:prstGeom prst="rect">
            <a:avLst/>
          </a:prstGeom>
          <a:noFill/>
          <a:ln w="3175">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sr-Latn-RS" i="1" dirty="0">
                <a:solidFill>
                  <a:schemeClr val="tx1"/>
                </a:solidFill>
              </a:rPr>
              <a:t>fuel molecule oxidation coupled with reduction of electron accpetor</a:t>
            </a:r>
          </a:p>
        </p:txBody>
      </p:sp>
      <p:sp>
        <p:nvSpPr>
          <p:cNvPr id="10" name="Rectangle 9"/>
          <p:cNvSpPr/>
          <p:nvPr/>
        </p:nvSpPr>
        <p:spPr>
          <a:xfrm>
            <a:off x="6732240" y="1293812"/>
            <a:ext cx="2376264" cy="1477328"/>
          </a:xfrm>
          <a:prstGeom prst="rect">
            <a:avLst/>
          </a:prstGeom>
        </p:spPr>
        <p:txBody>
          <a:bodyPr wrap="square">
            <a:spAutoFit/>
          </a:bodyPr>
          <a:lstStyle/>
          <a:p>
            <a:pPr algn="ctr"/>
            <a:r>
              <a:rPr lang="sr-Latn-RS" b="1" dirty="0"/>
              <a:t>metabolic by-products  </a:t>
            </a:r>
          </a:p>
          <a:p>
            <a:pPr algn="ctr"/>
            <a:r>
              <a:rPr lang="sr-Latn-RS" b="1" dirty="0"/>
              <a:t>+</a:t>
            </a:r>
          </a:p>
          <a:p>
            <a:pPr algn="ctr"/>
            <a:r>
              <a:rPr lang="sr-Latn-RS" b="1" dirty="0"/>
              <a:t>energy</a:t>
            </a:r>
          </a:p>
          <a:p>
            <a:pPr algn="ctr"/>
            <a:r>
              <a:rPr lang="sr-Latn-RS" b="1" dirty="0"/>
              <a:t>+ </a:t>
            </a:r>
          </a:p>
          <a:p>
            <a:pPr algn="ctr"/>
            <a:r>
              <a:rPr lang="sr-Latn-RS" b="1" dirty="0"/>
              <a:t>microorganisms</a:t>
            </a:r>
          </a:p>
        </p:txBody>
      </p:sp>
      <p:cxnSp>
        <p:nvCxnSpPr>
          <p:cNvPr id="12" name="Straight Arrow Connector 11"/>
          <p:cNvCxnSpPr/>
          <p:nvPr/>
        </p:nvCxnSpPr>
        <p:spPr>
          <a:xfrm>
            <a:off x="5292080" y="2051060"/>
            <a:ext cx="14401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369568" y="2580431"/>
            <a:ext cx="2109943" cy="923330"/>
          </a:xfrm>
          <a:prstGeom prst="rect">
            <a:avLst/>
          </a:prstGeom>
          <a:ln>
            <a:noFill/>
          </a:ln>
        </p:spPr>
        <p:txBody>
          <a:bodyPr wrap="square">
            <a:spAutoFit/>
          </a:bodyPr>
          <a:lstStyle/>
          <a:p>
            <a:pPr algn="ctr"/>
            <a:r>
              <a:rPr lang="sr-Latn-RS" i="1" dirty="0"/>
              <a:t>electron acceptor</a:t>
            </a:r>
            <a:endParaRPr lang="sr-Latn-RS" sz="1000" i="1" dirty="0"/>
          </a:p>
          <a:p>
            <a:pPr algn="ctr"/>
            <a:r>
              <a:rPr lang="sr-Latn-RS" i="1"/>
              <a:t>(O</a:t>
            </a:r>
            <a:r>
              <a:rPr lang="sr-Latn-RS" i="1" baseline="-25000"/>
              <a:t>2</a:t>
            </a:r>
            <a:r>
              <a:rPr lang="sr-Latn-RS" i="1"/>
              <a:t>, NO</a:t>
            </a:r>
            <a:r>
              <a:rPr lang="sr-Latn-RS" i="1" baseline="-25000"/>
              <a:t>3</a:t>
            </a:r>
            <a:r>
              <a:rPr lang="sr-Latn-RS" i="1" baseline="30000"/>
              <a:t>-</a:t>
            </a:r>
            <a:r>
              <a:rPr lang="sr-Latn-RS" i="1"/>
              <a:t>, Mn</a:t>
            </a:r>
            <a:r>
              <a:rPr lang="sr-Latn-RS" i="1" baseline="30000"/>
              <a:t>4+</a:t>
            </a:r>
            <a:r>
              <a:rPr lang="sr-Latn-RS" i="1"/>
              <a:t>, </a:t>
            </a:r>
            <a:endParaRPr lang="sr-Latn-RS" i="1" dirty="0"/>
          </a:p>
          <a:p>
            <a:pPr algn="ctr"/>
            <a:r>
              <a:rPr lang="sr-Latn-RS" i="1"/>
              <a:t>Fe</a:t>
            </a:r>
            <a:r>
              <a:rPr lang="sr-Latn-RS" i="1" baseline="30000"/>
              <a:t>3+</a:t>
            </a:r>
            <a:r>
              <a:rPr lang="sr-Latn-RS" i="1"/>
              <a:t>, SO</a:t>
            </a:r>
            <a:r>
              <a:rPr lang="sr-Latn-RS" i="1" baseline="-25000"/>
              <a:t>4</a:t>
            </a:r>
            <a:r>
              <a:rPr lang="sr-Latn-RS" i="1"/>
              <a:t> </a:t>
            </a:r>
            <a:r>
              <a:rPr lang="sr-Latn-RS" i="1" baseline="30000"/>
              <a:t>2-</a:t>
            </a:r>
            <a:r>
              <a:rPr lang="sr-Latn-RS" i="1"/>
              <a:t>, </a:t>
            </a:r>
            <a:r>
              <a:rPr lang="sr-Latn-RS" i="1" dirty="0"/>
              <a:t>HCO</a:t>
            </a:r>
            <a:r>
              <a:rPr lang="sr-Latn-RS" i="1" baseline="-25000" dirty="0"/>
              <a:t>3</a:t>
            </a:r>
            <a:r>
              <a:rPr lang="sr-Latn-RS" i="1" baseline="30000" dirty="0"/>
              <a:t>-</a:t>
            </a:r>
            <a:r>
              <a:rPr lang="sr-Latn-RS" i="1" dirty="0"/>
              <a:t>)</a:t>
            </a:r>
          </a:p>
        </p:txBody>
      </p:sp>
      <p:cxnSp>
        <p:nvCxnSpPr>
          <p:cNvPr id="41" name="Straight Arrow Connector 40"/>
          <p:cNvCxnSpPr/>
          <p:nvPr/>
        </p:nvCxnSpPr>
        <p:spPr>
          <a:xfrm flipH="1">
            <a:off x="1479363" y="3647777"/>
            <a:ext cx="6145" cy="125761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3" name="Title 1"/>
          <p:cNvSpPr txBox="1">
            <a:spLocks/>
          </p:cNvSpPr>
          <p:nvPr/>
        </p:nvSpPr>
        <p:spPr>
          <a:xfrm>
            <a:off x="0" y="18345"/>
            <a:ext cx="9144000" cy="967013"/>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l">
              <a:buNone/>
            </a:pPr>
            <a:r>
              <a:rPr lang="sr-Latn-RS" sz="2800" dirty="0" err="1">
                <a:effectLst>
                  <a:outerShdw blurRad="38100" dist="38100" dir="2700000" algn="tl">
                    <a:srgbClr val="000000">
                      <a:alpha val="43137"/>
                    </a:srgbClr>
                  </a:outerShdw>
                </a:effectLst>
              </a:rPr>
              <a:t>Biodegradation</a:t>
            </a:r>
            <a:r>
              <a:rPr lang="en-US" sz="2800" dirty="0">
                <a:effectLst>
                  <a:outerShdw blurRad="38100" dist="38100" dir="2700000" algn="tl">
                    <a:srgbClr val="000000">
                      <a:alpha val="43137"/>
                    </a:srgbClr>
                  </a:outerShdw>
                </a:effectLst>
              </a:rPr>
              <a:t> as </a:t>
            </a:r>
            <a:r>
              <a:rPr lang="sr-Latn-RS" sz="2800" dirty="0" err="1">
                <a:effectLst>
                  <a:outerShdw blurRad="38100" dist="38100" dir="2700000" algn="tl">
                    <a:srgbClr val="000000">
                      <a:alpha val="43137"/>
                    </a:srgbClr>
                  </a:outerShdw>
                </a:effectLst>
              </a:rPr>
              <a:t>natural</a:t>
            </a:r>
            <a:r>
              <a:rPr lang="sr-Latn-RS" sz="2800" dirty="0">
                <a:effectLst>
                  <a:outerShdw blurRad="38100" dist="38100" dir="2700000" algn="tl">
                    <a:srgbClr val="000000">
                      <a:alpha val="43137"/>
                    </a:srgbClr>
                  </a:outerShdw>
                </a:effectLst>
              </a:rPr>
              <a:t> </a:t>
            </a:r>
            <a:r>
              <a:rPr lang="sr-Latn-RS" sz="2800" dirty="0" err="1">
                <a:effectLst>
                  <a:outerShdw blurRad="38100" dist="38100" dir="2700000" algn="tl">
                    <a:srgbClr val="000000">
                      <a:alpha val="43137"/>
                    </a:srgbClr>
                  </a:outerShdw>
                </a:effectLst>
              </a:rPr>
              <a:t>attenuation</a:t>
            </a:r>
            <a:r>
              <a:rPr lang="sr-Latn-RS" sz="2800" dirty="0">
                <a:effectLst>
                  <a:outerShdw blurRad="38100" dist="38100" dir="2700000" algn="tl">
                    <a:srgbClr val="000000">
                      <a:alpha val="43137"/>
                    </a:srgbClr>
                  </a:outerShdw>
                </a:effectLst>
              </a:rPr>
              <a:t> </a:t>
            </a:r>
            <a:r>
              <a:rPr lang="sr-Latn-RS" sz="2800" dirty="0" err="1">
                <a:effectLst>
                  <a:outerShdw blurRad="38100" dist="38100" dir="2700000" algn="tl">
                    <a:srgbClr val="000000">
                      <a:alpha val="43137"/>
                    </a:srgbClr>
                  </a:outerShdw>
                </a:effectLst>
              </a:rPr>
              <a:t>mechanism</a:t>
            </a:r>
            <a:r>
              <a:rPr lang="en-US" sz="2800" dirty="0">
                <a:effectLst>
                  <a:outerShdw blurRad="38100" dist="38100" dir="2700000" algn="tl">
                    <a:srgbClr val="000000">
                      <a:alpha val="43137"/>
                    </a:srgbClr>
                  </a:outerShdw>
                </a:effectLst>
              </a:rPr>
              <a:t> </a:t>
            </a:r>
            <a:endParaRPr lang="sr-Latn-RS" sz="2800" dirty="0">
              <a:effectLst>
                <a:outerShdw blurRad="38100" dist="38100" dir="2700000" algn="tl">
                  <a:srgbClr val="000000">
                    <a:alpha val="43137"/>
                  </a:srgbClr>
                </a:outerShdw>
              </a:effectLst>
            </a:endParaRPr>
          </a:p>
        </p:txBody>
      </p:sp>
      <p:sp>
        <p:nvSpPr>
          <p:cNvPr id="2" name="Rounded Rectangle 1"/>
          <p:cNvSpPr/>
          <p:nvPr/>
        </p:nvSpPr>
        <p:spPr>
          <a:xfrm>
            <a:off x="409828" y="1299481"/>
            <a:ext cx="2095445" cy="701404"/>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9" name="Rounded Rectangle 8"/>
          <p:cNvSpPr/>
          <p:nvPr/>
        </p:nvSpPr>
        <p:spPr>
          <a:xfrm>
            <a:off x="277462" y="5050769"/>
            <a:ext cx="2416092" cy="1200329"/>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21" name="Rectangle 20"/>
          <p:cNvSpPr/>
          <p:nvPr/>
        </p:nvSpPr>
        <p:spPr>
          <a:xfrm>
            <a:off x="602957" y="1354554"/>
            <a:ext cx="1694696" cy="646331"/>
          </a:xfrm>
          <a:prstGeom prst="rect">
            <a:avLst/>
          </a:prstGeom>
          <a:ln>
            <a:noFill/>
          </a:ln>
        </p:spPr>
        <p:txBody>
          <a:bodyPr wrap="none">
            <a:spAutoFit/>
          </a:bodyPr>
          <a:lstStyle/>
          <a:p>
            <a:pPr algn="ctr"/>
            <a:r>
              <a:rPr lang="sr-Latn-RS" i="1" dirty="0"/>
              <a:t>fuel molecule </a:t>
            </a:r>
          </a:p>
          <a:p>
            <a:pPr algn="ctr"/>
            <a:r>
              <a:rPr lang="sr-Latn-RS" i="1" dirty="0"/>
              <a:t>(electron donor)</a:t>
            </a:r>
          </a:p>
        </p:txBody>
      </p:sp>
      <p:sp>
        <p:nvSpPr>
          <p:cNvPr id="22" name="Rounded Rectangle 21"/>
          <p:cNvSpPr/>
          <p:nvPr/>
        </p:nvSpPr>
        <p:spPr>
          <a:xfrm>
            <a:off x="395329" y="2580431"/>
            <a:ext cx="2109943" cy="92333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20" name="Oval 19"/>
          <p:cNvSpPr/>
          <p:nvPr/>
        </p:nvSpPr>
        <p:spPr>
          <a:xfrm>
            <a:off x="5635336" y="1216440"/>
            <a:ext cx="684639" cy="72008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23" name="TextBox 22"/>
          <p:cNvSpPr txBox="1"/>
          <p:nvPr/>
        </p:nvSpPr>
        <p:spPr>
          <a:xfrm>
            <a:off x="5563327" y="1299481"/>
            <a:ext cx="828656" cy="553998"/>
          </a:xfrm>
          <a:prstGeom prst="rect">
            <a:avLst/>
          </a:prstGeom>
          <a:noFill/>
        </p:spPr>
        <p:txBody>
          <a:bodyPr wrap="square" rtlCol="0">
            <a:spAutoFit/>
          </a:bodyPr>
          <a:lstStyle/>
          <a:p>
            <a:pPr algn="ctr"/>
            <a:r>
              <a:rPr lang="sr-Latn-RS" sz="3000" b="1" dirty="0">
                <a:solidFill>
                  <a:schemeClr val="bg1"/>
                </a:solidFill>
                <a:latin typeface="+mj-lt"/>
              </a:rPr>
              <a:t>1</a:t>
            </a:r>
          </a:p>
        </p:txBody>
      </p:sp>
      <p:sp>
        <p:nvSpPr>
          <p:cNvPr id="24" name="Oval 23"/>
          <p:cNvSpPr/>
          <p:nvPr/>
        </p:nvSpPr>
        <p:spPr>
          <a:xfrm>
            <a:off x="611561" y="3935809"/>
            <a:ext cx="684639" cy="72008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25" name="TextBox 24"/>
          <p:cNvSpPr txBox="1"/>
          <p:nvPr/>
        </p:nvSpPr>
        <p:spPr>
          <a:xfrm>
            <a:off x="539552" y="4018850"/>
            <a:ext cx="828656" cy="553998"/>
          </a:xfrm>
          <a:prstGeom prst="rect">
            <a:avLst/>
          </a:prstGeom>
          <a:noFill/>
        </p:spPr>
        <p:txBody>
          <a:bodyPr wrap="square" rtlCol="0">
            <a:spAutoFit/>
          </a:bodyPr>
          <a:lstStyle/>
          <a:p>
            <a:pPr algn="ctr"/>
            <a:r>
              <a:rPr lang="sr-Latn-RS" sz="3000" b="1" dirty="0">
                <a:solidFill>
                  <a:schemeClr val="bg1"/>
                </a:solidFill>
                <a:latin typeface="+mj-lt"/>
              </a:rPr>
              <a:t>2</a:t>
            </a:r>
          </a:p>
        </p:txBody>
      </p:sp>
      <p:sp>
        <p:nvSpPr>
          <p:cNvPr id="3" name="Plus 2"/>
          <p:cNvSpPr/>
          <p:nvPr/>
        </p:nvSpPr>
        <p:spPr>
          <a:xfrm>
            <a:off x="1305488" y="2107719"/>
            <a:ext cx="360040" cy="33682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3593" y="3748183"/>
            <a:ext cx="5342863" cy="2594314"/>
          </a:xfrm>
          <a:prstGeom prst="rect">
            <a:avLst/>
          </a:prstGeom>
        </p:spPr>
      </p:pic>
      <p:sp>
        <p:nvSpPr>
          <p:cNvPr id="26" name="Oval 25"/>
          <p:cNvSpPr/>
          <p:nvPr/>
        </p:nvSpPr>
        <p:spPr>
          <a:xfrm>
            <a:off x="5687561" y="3359745"/>
            <a:ext cx="684639" cy="72008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27" name="TextBox 26"/>
          <p:cNvSpPr txBox="1"/>
          <p:nvPr/>
        </p:nvSpPr>
        <p:spPr>
          <a:xfrm>
            <a:off x="5615552" y="3442786"/>
            <a:ext cx="828656" cy="553998"/>
          </a:xfrm>
          <a:prstGeom prst="rect">
            <a:avLst/>
          </a:prstGeom>
          <a:noFill/>
        </p:spPr>
        <p:txBody>
          <a:bodyPr wrap="square" rtlCol="0">
            <a:spAutoFit/>
          </a:bodyPr>
          <a:lstStyle/>
          <a:p>
            <a:pPr algn="ctr"/>
            <a:r>
              <a:rPr lang="sr-Latn-RS" sz="3000" b="1" dirty="0">
                <a:solidFill>
                  <a:schemeClr val="bg1"/>
                </a:solidFill>
                <a:latin typeface="+mj-lt"/>
              </a:rPr>
              <a:t>3</a:t>
            </a:r>
          </a:p>
        </p:txBody>
      </p:sp>
    </p:spTree>
    <p:extLst>
      <p:ext uri="{BB962C8B-B14F-4D97-AF65-F5344CB8AC3E}">
        <p14:creationId xmlns:p14="http://schemas.microsoft.com/office/powerpoint/2010/main" val="2535282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31032" y="2742993"/>
            <a:ext cx="437196" cy="384721"/>
          </a:xfrm>
          <a:prstGeom prst="rect">
            <a:avLst/>
          </a:prstGeom>
        </p:spPr>
        <p:txBody>
          <a:bodyPr wrap="square">
            <a:spAutoFit/>
          </a:bodyPr>
          <a:lstStyle/>
          <a:p>
            <a:pPr algn="ctr"/>
            <a:r>
              <a:rPr lang="sr-Latn-CS" sz="1900" b="1" dirty="0"/>
              <a:t>→</a:t>
            </a:r>
            <a:endParaRPr lang="sr-Latn-RS" sz="1900" b="1" dirty="0"/>
          </a:p>
        </p:txBody>
      </p:sp>
      <p:sp>
        <p:nvSpPr>
          <p:cNvPr id="11" name="Rectangle 10"/>
          <p:cNvSpPr/>
          <p:nvPr/>
        </p:nvSpPr>
        <p:spPr>
          <a:xfrm>
            <a:off x="971600" y="979401"/>
            <a:ext cx="7961496" cy="646331"/>
          </a:xfrm>
          <a:prstGeom prst="rect">
            <a:avLst/>
          </a:prstGeom>
        </p:spPr>
        <p:txBody>
          <a:bodyPr wrap="square">
            <a:spAutoFit/>
          </a:bodyPr>
          <a:lstStyle/>
          <a:p>
            <a:pPr lvl="0" algn="just"/>
            <a:r>
              <a:rPr lang="sr-Latn-RS" dirty="0"/>
              <a:t>Thermodynamic sequence of electron acceptor utilization </a:t>
            </a:r>
            <a:r>
              <a:rPr lang="sr-Latn-RS" altLang="sr-Latn-RS" dirty="0">
                <a:ea typeface="Calibri" pitchFamily="34" charset="0"/>
                <a:cs typeface="Arial" pitchFamily="34" charset="0"/>
              </a:rPr>
              <a:t>(Alvarez </a:t>
            </a:r>
            <a:r>
              <a:rPr lang="sr-Latn-RS" altLang="sr-Latn-RS" dirty="0" err="1">
                <a:ea typeface="Calibri" pitchFamily="34" charset="0"/>
                <a:cs typeface="Arial" pitchFamily="34" charset="0"/>
              </a:rPr>
              <a:t>and</a:t>
            </a:r>
            <a:r>
              <a:rPr lang="sr-Latn-RS" altLang="sr-Latn-RS" dirty="0">
                <a:ea typeface="Calibri" pitchFamily="34" charset="0"/>
                <a:cs typeface="Arial" pitchFamily="34" charset="0"/>
              </a:rPr>
              <a:t> </a:t>
            </a:r>
            <a:r>
              <a:rPr lang="sr-Latn-RS" altLang="sr-Latn-RS" dirty="0" err="1">
                <a:ea typeface="Calibri" pitchFamily="34" charset="0"/>
                <a:cs typeface="Arial" pitchFamily="34" charset="0"/>
              </a:rPr>
              <a:t>Illman</a:t>
            </a:r>
            <a:r>
              <a:rPr lang="sr-Latn-RS" altLang="sr-Latn-RS" dirty="0">
                <a:ea typeface="Calibri" pitchFamily="34" charset="0"/>
                <a:cs typeface="Arial" pitchFamily="34" charset="0"/>
              </a:rPr>
              <a:t>, 2006)</a:t>
            </a:r>
            <a:r>
              <a:rPr lang="sr-Latn-RS" altLang="sr-Latn-RS" dirty="0"/>
              <a:t>:</a:t>
            </a:r>
            <a:endParaRPr lang="sr-Latn-RS" altLang="sr-Latn-RS" dirty="0">
              <a:cs typeface="Arial" pitchFamily="34" charset="0"/>
            </a:endParaRPr>
          </a:p>
        </p:txBody>
      </p:sp>
      <p:sp>
        <p:nvSpPr>
          <p:cNvPr id="13" name="Rectangle 12"/>
          <p:cNvSpPr/>
          <p:nvPr/>
        </p:nvSpPr>
        <p:spPr>
          <a:xfrm>
            <a:off x="359579" y="2608075"/>
            <a:ext cx="1286827" cy="677108"/>
          </a:xfrm>
          <a:prstGeom prst="rect">
            <a:avLst/>
          </a:prstGeom>
        </p:spPr>
        <p:txBody>
          <a:bodyPr wrap="none">
            <a:spAutoFit/>
          </a:bodyPr>
          <a:lstStyle/>
          <a:p>
            <a:r>
              <a:rPr lang="sr-Latn-RS" sz="1900" b="1" dirty="0"/>
              <a:t>aerobic </a:t>
            </a:r>
          </a:p>
          <a:p>
            <a:r>
              <a:rPr lang="sr-Latn-RS" sz="1900" b="1" dirty="0"/>
              <a:t>respiration</a:t>
            </a:r>
            <a:endParaRPr lang="sr-Latn-RS" sz="1900" dirty="0"/>
          </a:p>
        </p:txBody>
      </p:sp>
      <p:sp>
        <p:nvSpPr>
          <p:cNvPr id="14" name="Rectangle 13"/>
          <p:cNvSpPr/>
          <p:nvPr/>
        </p:nvSpPr>
        <p:spPr>
          <a:xfrm>
            <a:off x="3307037" y="2608075"/>
            <a:ext cx="1219052" cy="677108"/>
          </a:xfrm>
          <a:prstGeom prst="rect">
            <a:avLst/>
          </a:prstGeom>
        </p:spPr>
        <p:txBody>
          <a:bodyPr wrap="none">
            <a:spAutoFit/>
          </a:bodyPr>
          <a:lstStyle/>
          <a:p>
            <a:pPr algn="ctr"/>
            <a:r>
              <a:rPr lang="sr-Latn-RS" sz="1900" b="1" dirty="0"/>
              <a:t>Mn (IV) </a:t>
            </a:r>
          </a:p>
          <a:p>
            <a:pPr algn="ctr"/>
            <a:r>
              <a:rPr lang="sr-Latn-RS" sz="1900" b="1" dirty="0"/>
              <a:t>reduction </a:t>
            </a:r>
          </a:p>
        </p:txBody>
      </p:sp>
      <p:sp>
        <p:nvSpPr>
          <p:cNvPr id="15" name="Rectangle 14"/>
          <p:cNvSpPr/>
          <p:nvPr/>
        </p:nvSpPr>
        <p:spPr>
          <a:xfrm>
            <a:off x="4528601" y="2596799"/>
            <a:ext cx="1219052" cy="677108"/>
          </a:xfrm>
          <a:prstGeom prst="rect">
            <a:avLst/>
          </a:prstGeom>
        </p:spPr>
        <p:txBody>
          <a:bodyPr wrap="none">
            <a:spAutoFit/>
          </a:bodyPr>
          <a:lstStyle/>
          <a:p>
            <a:pPr algn="ctr"/>
            <a:r>
              <a:rPr lang="sr-Latn-RS" sz="1900" b="1" dirty="0"/>
              <a:t>Fe (III) </a:t>
            </a:r>
            <a:endParaRPr lang="sr-Latn-RS" sz="1900" dirty="0"/>
          </a:p>
          <a:p>
            <a:pPr algn="ctr"/>
            <a:r>
              <a:rPr lang="sr-Latn-RS" sz="1900" b="1" dirty="0"/>
              <a:t>reduction </a:t>
            </a:r>
          </a:p>
        </p:txBody>
      </p:sp>
      <p:sp>
        <p:nvSpPr>
          <p:cNvPr id="16" name="Rectangle 15"/>
          <p:cNvSpPr/>
          <p:nvPr/>
        </p:nvSpPr>
        <p:spPr>
          <a:xfrm>
            <a:off x="5725486" y="2565276"/>
            <a:ext cx="1273555" cy="677108"/>
          </a:xfrm>
          <a:prstGeom prst="rect">
            <a:avLst/>
          </a:prstGeom>
        </p:spPr>
        <p:txBody>
          <a:bodyPr wrap="none">
            <a:spAutoFit/>
          </a:bodyPr>
          <a:lstStyle/>
          <a:p>
            <a:pPr algn="ctr"/>
            <a:r>
              <a:rPr lang="sr-Latn-RS" sz="1900" b="1" dirty="0"/>
              <a:t>sulfate</a:t>
            </a:r>
          </a:p>
          <a:p>
            <a:pPr algn="ctr"/>
            <a:r>
              <a:rPr lang="sr-Latn-RS" sz="1900" b="1" dirty="0"/>
              <a:t>reduction  </a:t>
            </a:r>
            <a:endParaRPr lang="sr-Latn-RS" sz="1900" dirty="0"/>
          </a:p>
        </p:txBody>
      </p:sp>
      <p:sp>
        <p:nvSpPr>
          <p:cNvPr id="17" name="Rectangle 16"/>
          <p:cNvSpPr/>
          <p:nvPr/>
        </p:nvSpPr>
        <p:spPr>
          <a:xfrm>
            <a:off x="6969773" y="2742992"/>
            <a:ext cx="1850699" cy="384721"/>
          </a:xfrm>
          <a:prstGeom prst="rect">
            <a:avLst/>
          </a:prstGeom>
        </p:spPr>
        <p:txBody>
          <a:bodyPr wrap="none">
            <a:spAutoFit/>
          </a:bodyPr>
          <a:lstStyle/>
          <a:p>
            <a:pPr algn="ctr"/>
            <a:r>
              <a:rPr lang="sr-Latn-RS" sz="1900" b="1" dirty="0"/>
              <a:t>methanogenesis</a:t>
            </a:r>
          </a:p>
        </p:txBody>
      </p:sp>
      <p:sp>
        <p:nvSpPr>
          <p:cNvPr id="18" name="Rectangle 17"/>
          <p:cNvSpPr/>
          <p:nvPr/>
        </p:nvSpPr>
        <p:spPr>
          <a:xfrm>
            <a:off x="1619064" y="2719910"/>
            <a:ext cx="1623714" cy="384721"/>
          </a:xfrm>
          <a:prstGeom prst="rect">
            <a:avLst/>
          </a:prstGeom>
        </p:spPr>
        <p:txBody>
          <a:bodyPr wrap="none">
            <a:spAutoFit/>
          </a:bodyPr>
          <a:lstStyle/>
          <a:p>
            <a:r>
              <a:rPr lang="sr-Latn-RS" sz="1900" b="1" dirty="0"/>
              <a:t>denitrification</a:t>
            </a:r>
            <a:endParaRPr lang="sr-Latn-RS" sz="1900" dirty="0"/>
          </a:p>
        </p:txBody>
      </p:sp>
      <p:sp>
        <p:nvSpPr>
          <p:cNvPr id="19" name="Rectangle 18"/>
          <p:cNvSpPr/>
          <p:nvPr/>
        </p:nvSpPr>
        <p:spPr>
          <a:xfrm>
            <a:off x="3059224" y="2742993"/>
            <a:ext cx="437196" cy="384721"/>
          </a:xfrm>
          <a:prstGeom prst="rect">
            <a:avLst/>
          </a:prstGeom>
        </p:spPr>
        <p:txBody>
          <a:bodyPr wrap="square">
            <a:spAutoFit/>
          </a:bodyPr>
          <a:lstStyle/>
          <a:p>
            <a:pPr algn="ctr"/>
            <a:r>
              <a:rPr lang="sr-Latn-CS" sz="1900" b="1" dirty="0"/>
              <a:t>→</a:t>
            </a:r>
            <a:endParaRPr lang="sr-Latn-RS" sz="1900" b="1" dirty="0"/>
          </a:p>
        </p:txBody>
      </p:sp>
      <p:sp>
        <p:nvSpPr>
          <p:cNvPr id="20" name="Rectangle 19"/>
          <p:cNvSpPr/>
          <p:nvPr/>
        </p:nvSpPr>
        <p:spPr>
          <a:xfrm>
            <a:off x="4283360" y="2742993"/>
            <a:ext cx="437196" cy="384721"/>
          </a:xfrm>
          <a:prstGeom prst="rect">
            <a:avLst/>
          </a:prstGeom>
        </p:spPr>
        <p:txBody>
          <a:bodyPr wrap="square">
            <a:spAutoFit/>
          </a:bodyPr>
          <a:lstStyle/>
          <a:p>
            <a:pPr algn="ctr"/>
            <a:r>
              <a:rPr lang="sr-Latn-CS" sz="1900" b="1" dirty="0"/>
              <a:t>→</a:t>
            </a:r>
            <a:endParaRPr lang="sr-Latn-RS" sz="1900" b="1" dirty="0"/>
          </a:p>
        </p:txBody>
      </p:sp>
      <p:sp>
        <p:nvSpPr>
          <p:cNvPr id="21" name="Rectangle 20"/>
          <p:cNvSpPr/>
          <p:nvPr/>
        </p:nvSpPr>
        <p:spPr>
          <a:xfrm>
            <a:off x="5502348" y="2754269"/>
            <a:ext cx="437196" cy="384721"/>
          </a:xfrm>
          <a:prstGeom prst="rect">
            <a:avLst/>
          </a:prstGeom>
        </p:spPr>
        <p:txBody>
          <a:bodyPr wrap="square">
            <a:spAutoFit/>
          </a:bodyPr>
          <a:lstStyle/>
          <a:p>
            <a:pPr algn="ctr"/>
            <a:r>
              <a:rPr lang="sr-Latn-CS" sz="1900" b="1" dirty="0"/>
              <a:t>→</a:t>
            </a:r>
            <a:endParaRPr lang="sr-Latn-RS" sz="1900" b="1" dirty="0"/>
          </a:p>
        </p:txBody>
      </p:sp>
      <p:sp>
        <p:nvSpPr>
          <p:cNvPr id="22" name="Rectangle 21"/>
          <p:cNvSpPr/>
          <p:nvPr/>
        </p:nvSpPr>
        <p:spPr>
          <a:xfrm>
            <a:off x="6731632" y="2754269"/>
            <a:ext cx="437196" cy="384721"/>
          </a:xfrm>
          <a:prstGeom prst="rect">
            <a:avLst/>
          </a:prstGeom>
        </p:spPr>
        <p:txBody>
          <a:bodyPr wrap="square">
            <a:spAutoFit/>
          </a:bodyPr>
          <a:lstStyle/>
          <a:p>
            <a:pPr algn="ctr"/>
            <a:r>
              <a:rPr lang="sr-Latn-CS" sz="1900" b="1" dirty="0"/>
              <a:t>→</a:t>
            </a:r>
            <a:endParaRPr lang="sr-Latn-RS" sz="1900" b="1" dirty="0"/>
          </a:p>
        </p:txBody>
      </p:sp>
      <p:sp>
        <p:nvSpPr>
          <p:cNvPr id="23" name="Rectangle 22"/>
          <p:cNvSpPr/>
          <p:nvPr/>
        </p:nvSpPr>
        <p:spPr>
          <a:xfrm>
            <a:off x="1007880" y="2144725"/>
            <a:ext cx="8280920" cy="369332"/>
          </a:xfrm>
          <a:prstGeom prst="rect">
            <a:avLst/>
          </a:prstGeom>
          <a:ln w="19050">
            <a:noFill/>
          </a:ln>
        </p:spPr>
        <p:txBody>
          <a:bodyPr wrap="square">
            <a:spAutoFit/>
          </a:bodyPr>
          <a:lstStyle/>
          <a:p>
            <a:r>
              <a:rPr lang="sr-Latn-RS" dirty="0"/>
              <a:t>Sequence of biodegradradation mechanisms occurence in groundwater:</a:t>
            </a:r>
          </a:p>
        </p:txBody>
      </p:sp>
      <p:sp>
        <p:nvSpPr>
          <p:cNvPr id="28" name="Title 1"/>
          <p:cNvSpPr txBox="1">
            <a:spLocks/>
          </p:cNvSpPr>
          <p:nvPr/>
        </p:nvSpPr>
        <p:spPr>
          <a:xfrm>
            <a:off x="-108520" y="-1"/>
            <a:ext cx="9252520" cy="899863"/>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l">
              <a:buNone/>
            </a:pPr>
            <a:r>
              <a:rPr lang="en-US" sz="2800" dirty="0">
                <a:effectLst>
                  <a:outerShdw blurRad="38100" dist="38100" dir="2700000" algn="tl">
                    <a:srgbClr val="000000">
                      <a:alpha val="43137"/>
                    </a:srgbClr>
                  </a:outerShdw>
                </a:effectLst>
              </a:rPr>
              <a:t>Fingerprints </a:t>
            </a:r>
            <a:r>
              <a:rPr lang="sr-Latn-RS" sz="2800" dirty="0" err="1">
                <a:effectLst>
                  <a:outerShdw blurRad="38100" dist="38100" dir="2700000" algn="tl">
                    <a:srgbClr val="000000">
                      <a:alpha val="43137"/>
                    </a:srgbClr>
                  </a:outerShdw>
                </a:effectLst>
              </a:rPr>
              <a:t>of</a:t>
            </a:r>
            <a:r>
              <a:rPr lang="sr-Latn-RS" sz="2800" dirty="0">
                <a:effectLst>
                  <a:outerShdw blurRad="38100" dist="38100" dir="2700000" algn="tl">
                    <a:srgbClr val="000000">
                      <a:alpha val="43137"/>
                    </a:srgbClr>
                  </a:outerShdw>
                </a:effectLst>
              </a:rPr>
              <a:t> </a:t>
            </a:r>
            <a:r>
              <a:rPr lang="sr-Latn-RS" sz="2800" dirty="0" err="1">
                <a:effectLst>
                  <a:outerShdw blurRad="38100" dist="38100" dir="2700000" algn="tl">
                    <a:srgbClr val="000000">
                      <a:alpha val="43137"/>
                    </a:srgbClr>
                  </a:outerShdw>
                </a:effectLst>
              </a:rPr>
              <a:t>hydrocarbon</a:t>
            </a:r>
            <a:r>
              <a:rPr lang="sr-Latn-RS" sz="2800" dirty="0">
                <a:effectLst>
                  <a:outerShdw blurRad="38100" dist="38100" dir="2700000" algn="tl">
                    <a:srgbClr val="000000">
                      <a:alpha val="43137"/>
                    </a:srgbClr>
                  </a:outerShdw>
                </a:effectLst>
              </a:rPr>
              <a:t> </a:t>
            </a:r>
            <a:r>
              <a:rPr lang="sr-Latn-RS" sz="2800" dirty="0" err="1">
                <a:effectLst>
                  <a:outerShdw blurRad="38100" dist="38100" dir="2700000" algn="tl">
                    <a:srgbClr val="000000">
                      <a:alpha val="43137"/>
                    </a:srgbClr>
                  </a:outerShdw>
                </a:effectLst>
              </a:rPr>
              <a:t>biodegradation</a:t>
            </a:r>
            <a:r>
              <a:rPr lang="en-US" sz="2800" dirty="0">
                <a:effectLst>
                  <a:outerShdw blurRad="38100" dist="38100" dir="2700000" algn="tl">
                    <a:srgbClr val="000000">
                      <a:alpha val="43137"/>
                    </a:srgbClr>
                  </a:outerShdw>
                </a:effectLst>
              </a:rPr>
              <a:t> in</a:t>
            </a:r>
            <a:r>
              <a:rPr lang="sr-Latn-RS" sz="2800" dirty="0">
                <a:effectLst>
                  <a:outerShdw blurRad="38100" dist="38100" dir="2700000" algn="tl">
                    <a:srgbClr val="000000">
                      <a:alpha val="43137"/>
                    </a:srgbClr>
                  </a:outerShdw>
                </a:effectLst>
              </a:rPr>
              <a:t> </a:t>
            </a:r>
            <a:r>
              <a:rPr lang="en-US" sz="2800" dirty="0">
                <a:effectLst>
                  <a:outerShdw blurRad="38100" dist="38100" dir="2700000" algn="tl">
                    <a:srgbClr val="000000">
                      <a:alpha val="43137"/>
                    </a:srgbClr>
                  </a:outerShdw>
                </a:effectLst>
              </a:rPr>
              <a:t>non-karst aquifers</a:t>
            </a:r>
            <a:endParaRPr lang="sr-Latn-RS" sz="2800" dirty="0">
              <a:effectLst>
                <a:outerShdw blurRad="38100" dist="38100" dir="2700000" algn="tl">
                  <a:srgbClr val="000000">
                    <a:alpha val="43137"/>
                  </a:srgbClr>
                </a:outerShdw>
              </a:effectLst>
            </a:endParaRPr>
          </a:p>
        </p:txBody>
      </p:sp>
      <p:sp>
        <p:nvSpPr>
          <p:cNvPr id="35" name="Rectangle 34"/>
          <p:cNvSpPr/>
          <p:nvPr/>
        </p:nvSpPr>
        <p:spPr>
          <a:xfrm>
            <a:off x="493661" y="1295559"/>
            <a:ext cx="7930767" cy="384721"/>
          </a:xfrm>
          <a:prstGeom prst="rect">
            <a:avLst/>
          </a:prstGeom>
          <a:ln>
            <a:noFill/>
          </a:ln>
        </p:spPr>
        <p:txBody>
          <a:bodyPr wrap="square">
            <a:spAutoFit/>
          </a:bodyPr>
          <a:lstStyle/>
          <a:p>
            <a:pPr algn="ctr"/>
            <a:r>
              <a:rPr lang="sr-Latn-RS" sz="1900" b="1" dirty="0">
                <a:latin typeface="+mj-lt"/>
              </a:rPr>
              <a:t>O</a:t>
            </a:r>
            <a:r>
              <a:rPr lang="sr-Latn-RS" sz="1900" b="1" baseline="-25000" dirty="0">
                <a:latin typeface="+mj-lt"/>
              </a:rPr>
              <a:t>2</a:t>
            </a:r>
            <a:r>
              <a:rPr lang="sr-Latn-RS" sz="1900" b="1" dirty="0">
                <a:latin typeface="+mj-lt"/>
              </a:rPr>
              <a:t>         NO</a:t>
            </a:r>
            <a:r>
              <a:rPr lang="sr-Latn-RS" sz="1900" b="1" baseline="-25000" dirty="0">
                <a:latin typeface="+mj-lt"/>
              </a:rPr>
              <a:t>3</a:t>
            </a:r>
            <a:r>
              <a:rPr lang="sr-Latn-RS" sz="1900" b="1" baseline="30000" dirty="0">
                <a:latin typeface="+mj-lt"/>
              </a:rPr>
              <a:t>-</a:t>
            </a:r>
            <a:r>
              <a:rPr lang="sr-Latn-RS" sz="1900" b="1" dirty="0">
                <a:latin typeface="+mj-lt"/>
              </a:rPr>
              <a:t>        Mn</a:t>
            </a:r>
            <a:r>
              <a:rPr lang="sr-Latn-RS" sz="1900" b="1" baseline="30000" dirty="0">
                <a:latin typeface="+mj-lt"/>
              </a:rPr>
              <a:t>4+            </a:t>
            </a:r>
            <a:r>
              <a:rPr lang="sr-Latn-RS" sz="1900" b="1" dirty="0">
                <a:latin typeface="+mj-lt"/>
              </a:rPr>
              <a:t>Fe</a:t>
            </a:r>
            <a:r>
              <a:rPr lang="sr-Latn-RS" sz="1900" b="1" baseline="30000" dirty="0">
                <a:latin typeface="+mj-lt"/>
              </a:rPr>
              <a:t>3+</a:t>
            </a:r>
            <a:r>
              <a:rPr lang="sr-Latn-RS" sz="1900" b="1" dirty="0">
                <a:latin typeface="+mj-lt"/>
              </a:rPr>
              <a:t>       SO</a:t>
            </a:r>
            <a:r>
              <a:rPr lang="sr-Latn-RS" sz="1900" b="1" baseline="-25000" dirty="0">
                <a:latin typeface="+mj-lt"/>
              </a:rPr>
              <a:t>4</a:t>
            </a:r>
            <a:r>
              <a:rPr lang="sr-Latn-RS" sz="1900" b="1" dirty="0">
                <a:latin typeface="+mj-lt"/>
              </a:rPr>
              <a:t> </a:t>
            </a:r>
            <a:r>
              <a:rPr lang="sr-Latn-RS" sz="1900" b="1" baseline="30000" dirty="0">
                <a:latin typeface="+mj-lt"/>
              </a:rPr>
              <a:t>2-     </a:t>
            </a:r>
            <a:r>
              <a:rPr lang="sr-Latn-RS" sz="1900" b="1" dirty="0">
                <a:latin typeface="+mj-lt"/>
              </a:rPr>
              <a:t>    HCO</a:t>
            </a:r>
            <a:r>
              <a:rPr lang="sr-Latn-RS" sz="1900" b="1" baseline="-25000" dirty="0">
                <a:latin typeface="+mj-lt"/>
              </a:rPr>
              <a:t>3</a:t>
            </a:r>
            <a:r>
              <a:rPr lang="sr-Latn-RS" sz="1900" b="1" dirty="0">
                <a:latin typeface="+mj-lt"/>
              </a:rPr>
              <a:t>-</a:t>
            </a:r>
          </a:p>
        </p:txBody>
      </p:sp>
      <p:sp>
        <p:nvSpPr>
          <p:cNvPr id="36" name="Rectangle 35"/>
          <p:cNvSpPr/>
          <p:nvPr/>
        </p:nvSpPr>
        <p:spPr>
          <a:xfrm>
            <a:off x="2268297" y="1296399"/>
            <a:ext cx="575511" cy="384721"/>
          </a:xfrm>
          <a:prstGeom prst="rect">
            <a:avLst/>
          </a:prstGeom>
        </p:spPr>
        <p:txBody>
          <a:bodyPr wrap="square">
            <a:spAutoFit/>
          </a:bodyPr>
          <a:lstStyle/>
          <a:p>
            <a:pPr algn="ctr"/>
            <a:r>
              <a:rPr lang="sr-Latn-CS" sz="1900" b="1" dirty="0"/>
              <a:t>→</a:t>
            </a:r>
            <a:endParaRPr lang="sr-Latn-RS" sz="1900" b="1" dirty="0"/>
          </a:p>
        </p:txBody>
      </p:sp>
      <p:sp>
        <p:nvSpPr>
          <p:cNvPr id="37" name="Rectangle 36"/>
          <p:cNvSpPr/>
          <p:nvPr/>
        </p:nvSpPr>
        <p:spPr>
          <a:xfrm>
            <a:off x="3131840" y="1287864"/>
            <a:ext cx="575511" cy="384721"/>
          </a:xfrm>
          <a:prstGeom prst="rect">
            <a:avLst/>
          </a:prstGeom>
        </p:spPr>
        <p:txBody>
          <a:bodyPr wrap="square">
            <a:spAutoFit/>
          </a:bodyPr>
          <a:lstStyle/>
          <a:p>
            <a:pPr algn="ctr"/>
            <a:r>
              <a:rPr lang="sr-Latn-CS" sz="1900" b="1" dirty="0"/>
              <a:t>→</a:t>
            </a:r>
            <a:endParaRPr lang="sr-Latn-RS" sz="1900" b="1" dirty="0"/>
          </a:p>
        </p:txBody>
      </p:sp>
      <p:sp>
        <p:nvSpPr>
          <p:cNvPr id="38" name="Rectangle 37"/>
          <p:cNvSpPr/>
          <p:nvPr/>
        </p:nvSpPr>
        <p:spPr>
          <a:xfrm>
            <a:off x="4068497" y="1280170"/>
            <a:ext cx="575511" cy="384721"/>
          </a:xfrm>
          <a:prstGeom prst="rect">
            <a:avLst/>
          </a:prstGeom>
        </p:spPr>
        <p:txBody>
          <a:bodyPr wrap="square">
            <a:spAutoFit/>
          </a:bodyPr>
          <a:lstStyle/>
          <a:p>
            <a:pPr algn="ctr"/>
            <a:r>
              <a:rPr lang="sr-Latn-CS" sz="1900" b="1" dirty="0"/>
              <a:t>→</a:t>
            </a:r>
            <a:endParaRPr lang="sr-Latn-RS" sz="1900" b="1" dirty="0"/>
          </a:p>
        </p:txBody>
      </p:sp>
      <p:sp>
        <p:nvSpPr>
          <p:cNvPr id="39" name="Rectangle 38"/>
          <p:cNvSpPr/>
          <p:nvPr/>
        </p:nvSpPr>
        <p:spPr>
          <a:xfrm>
            <a:off x="4860585" y="1296398"/>
            <a:ext cx="575511" cy="384721"/>
          </a:xfrm>
          <a:prstGeom prst="rect">
            <a:avLst/>
          </a:prstGeom>
        </p:spPr>
        <p:txBody>
          <a:bodyPr wrap="square">
            <a:spAutoFit/>
          </a:bodyPr>
          <a:lstStyle/>
          <a:p>
            <a:pPr algn="ctr"/>
            <a:r>
              <a:rPr lang="sr-Latn-CS" sz="1900" b="1" dirty="0"/>
              <a:t>→</a:t>
            </a:r>
            <a:endParaRPr lang="sr-Latn-RS" sz="1900" b="1" dirty="0"/>
          </a:p>
        </p:txBody>
      </p:sp>
      <p:sp>
        <p:nvSpPr>
          <p:cNvPr id="40" name="Rectangle 39"/>
          <p:cNvSpPr/>
          <p:nvPr/>
        </p:nvSpPr>
        <p:spPr>
          <a:xfrm>
            <a:off x="5796689" y="1296399"/>
            <a:ext cx="575511" cy="384721"/>
          </a:xfrm>
          <a:prstGeom prst="rect">
            <a:avLst/>
          </a:prstGeom>
        </p:spPr>
        <p:txBody>
          <a:bodyPr wrap="square">
            <a:spAutoFit/>
          </a:bodyPr>
          <a:lstStyle/>
          <a:p>
            <a:pPr algn="ctr"/>
            <a:r>
              <a:rPr lang="sr-Latn-CS" sz="1900" b="1" dirty="0"/>
              <a:t>→</a:t>
            </a:r>
            <a:endParaRPr lang="sr-Latn-RS" sz="1900" b="1" dirty="0"/>
          </a:p>
        </p:txBody>
      </p:sp>
      <p:sp>
        <p:nvSpPr>
          <p:cNvPr id="41" name="Right Arrow 40"/>
          <p:cNvSpPr/>
          <p:nvPr/>
        </p:nvSpPr>
        <p:spPr>
          <a:xfrm>
            <a:off x="1016675" y="3285356"/>
            <a:ext cx="6780467" cy="64770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RS"/>
          </a:p>
        </p:txBody>
      </p:sp>
      <p:sp>
        <p:nvSpPr>
          <p:cNvPr id="43" name="TextBox 42"/>
          <p:cNvSpPr txBox="1">
            <a:spLocks noChangeArrowheads="1"/>
          </p:cNvSpPr>
          <p:nvPr/>
        </p:nvSpPr>
        <p:spPr bwMode="auto">
          <a:xfrm flipH="1">
            <a:off x="3167653" y="3450858"/>
            <a:ext cx="31058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eaLnBrk="1" hangingPunct="1">
              <a:spcBef>
                <a:spcPct val="0"/>
              </a:spcBef>
              <a:spcAft>
                <a:spcPct val="0"/>
              </a:spcAft>
              <a:buClrTx/>
              <a:buSzTx/>
              <a:buFontTx/>
              <a:buNone/>
            </a:pPr>
            <a:r>
              <a:rPr lang="sr-Latn-RS" altLang="sr-Latn-RS" sz="1600" b="1" dirty="0">
                <a:solidFill>
                  <a:schemeClr val="tx1"/>
                </a:solidFill>
              </a:rPr>
              <a:t>groundwater </a:t>
            </a:r>
            <a:r>
              <a:rPr lang="fr-FR" altLang="sr-Latn-RS" sz="1600" b="1" dirty="0">
                <a:solidFill>
                  <a:schemeClr val="tx1"/>
                </a:solidFill>
              </a:rPr>
              <a:t>redox conditions</a:t>
            </a:r>
            <a:endParaRPr lang="sr-Latn-RS" altLang="sr-Latn-RS" sz="1600" b="1" dirty="0">
              <a:solidFill>
                <a:schemeClr val="tx1"/>
              </a:solidFill>
            </a:endParaRPr>
          </a:p>
        </p:txBody>
      </p:sp>
      <p:sp>
        <p:nvSpPr>
          <p:cNvPr id="44" name="Rectangle 43"/>
          <p:cNvSpPr>
            <a:spLocks noChangeArrowheads="1"/>
          </p:cNvSpPr>
          <p:nvPr/>
        </p:nvSpPr>
        <p:spPr bwMode="auto">
          <a:xfrm>
            <a:off x="249848" y="3389302"/>
            <a:ext cx="7152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rebuchet MS" pitchFamily="34" charset="0"/>
                <a:cs typeface="Arial" charset="0"/>
              </a:defRPr>
            </a:lvl1pPr>
            <a:lvl2pPr marL="742950" indent="-285750" eaLnBrk="0" hangingPunct="0">
              <a:defRPr>
                <a:solidFill>
                  <a:schemeClr val="tx1"/>
                </a:solidFill>
                <a:latin typeface="Trebuchet MS" pitchFamily="34" charset="0"/>
                <a:cs typeface="Arial" charset="0"/>
              </a:defRPr>
            </a:lvl2pPr>
            <a:lvl3pPr marL="1143000" indent="-228600" eaLnBrk="0" hangingPunct="0">
              <a:defRPr>
                <a:solidFill>
                  <a:schemeClr val="tx1"/>
                </a:solidFill>
                <a:latin typeface="Trebuchet MS" pitchFamily="34" charset="0"/>
                <a:cs typeface="Arial" charset="0"/>
              </a:defRPr>
            </a:lvl3pPr>
            <a:lvl4pPr marL="1600200" indent="-228600" eaLnBrk="0" hangingPunct="0">
              <a:defRPr>
                <a:solidFill>
                  <a:schemeClr val="tx1"/>
                </a:solidFill>
                <a:latin typeface="Trebuchet MS" pitchFamily="34" charset="0"/>
                <a:cs typeface="Arial" charset="0"/>
              </a:defRPr>
            </a:lvl4pPr>
            <a:lvl5pPr marL="2057400" indent="-228600" eaLnBrk="0" hangingPunct="0">
              <a:defRPr>
                <a:solidFill>
                  <a:schemeClr val="tx1"/>
                </a:solidFill>
                <a:latin typeface="Trebuchet MS" pitchFamily="34" charset="0"/>
                <a:cs typeface="Arial" charset="0"/>
              </a:defRPr>
            </a:lvl5pPr>
            <a:lvl6pPr marL="2514600" indent="-228600" eaLnBrk="0" fontAlgn="base" hangingPunct="0">
              <a:spcBef>
                <a:spcPct val="0"/>
              </a:spcBef>
              <a:spcAft>
                <a:spcPct val="0"/>
              </a:spcAft>
              <a:defRPr>
                <a:solidFill>
                  <a:schemeClr val="tx1"/>
                </a:solidFill>
                <a:latin typeface="Trebuchet MS" pitchFamily="34" charset="0"/>
                <a:cs typeface="Arial" charset="0"/>
              </a:defRPr>
            </a:lvl6pPr>
            <a:lvl7pPr marL="2971800" indent="-228600" eaLnBrk="0" fontAlgn="base" hangingPunct="0">
              <a:spcBef>
                <a:spcPct val="0"/>
              </a:spcBef>
              <a:spcAft>
                <a:spcPct val="0"/>
              </a:spcAft>
              <a:defRPr>
                <a:solidFill>
                  <a:schemeClr val="tx1"/>
                </a:solidFill>
                <a:latin typeface="Trebuchet MS" pitchFamily="34" charset="0"/>
                <a:cs typeface="Arial" charset="0"/>
              </a:defRPr>
            </a:lvl7pPr>
            <a:lvl8pPr marL="3429000" indent="-228600" eaLnBrk="0" fontAlgn="base" hangingPunct="0">
              <a:spcBef>
                <a:spcPct val="0"/>
              </a:spcBef>
              <a:spcAft>
                <a:spcPct val="0"/>
              </a:spcAft>
              <a:defRPr>
                <a:solidFill>
                  <a:schemeClr val="tx1"/>
                </a:solidFill>
                <a:latin typeface="Trebuchet MS" pitchFamily="34" charset="0"/>
                <a:cs typeface="Arial" charset="0"/>
              </a:defRPr>
            </a:lvl8pPr>
            <a:lvl9pPr marL="3886200" indent="-228600" eaLnBrk="0" fontAlgn="base" hangingPunct="0">
              <a:spcBef>
                <a:spcPct val="0"/>
              </a:spcBef>
              <a:spcAft>
                <a:spcPct val="0"/>
              </a:spcAft>
              <a:defRPr>
                <a:solidFill>
                  <a:schemeClr val="tx1"/>
                </a:solidFill>
                <a:latin typeface="Trebuchet MS" pitchFamily="34" charset="0"/>
                <a:cs typeface="Arial" charset="0"/>
              </a:defRPr>
            </a:lvl9pPr>
          </a:lstStyle>
          <a:p>
            <a:pPr eaLnBrk="1" hangingPunct="1">
              <a:defRPr/>
            </a:pPr>
            <a:r>
              <a:rPr lang="sr-Latn-CS" altLang="sr-Latn-RS" sz="2000" b="1" dirty="0"/>
              <a:t>Oxic</a:t>
            </a:r>
            <a:endParaRPr lang="sr-Latn-RS" altLang="sr-Latn-RS" sz="2000" dirty="0">
              <a:solidFill>
                <a:schemeClr val="accent6">
                  <a:lumMod val="75000"/>
                </a:schemeClr>
              </a:solidFill>
            </a:endParaRPr>
          </a:p>
        </p:txBody>
      </p:sp>
      <p:sp>
        <p:nvSpPr>
          <p:cNvPr id="42" name="Rectangle 41"/>
          <p:cNvSpPr>
            <a:spLocks noChangeArrowheads="1"/>
          </p:cNvSpPr>
          <p:nvPr/>
        </p:nvSpPr>
        <p:spPr bwMode="auto">
          <a:xfrm>
            <a:off x="7797143" y="3389302"/>
            <a:ext cx="9925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rebuchet MS" pitchFamily="34" charset="0"/>
                <a:cs typeface="Arial" charset="0"/>
              </a:defRPr>
            </a:lvl1pPr>
            <a:lvl2pPr marL="742950" indent="-285750" eaLnBrk="0" hangingPunct="0">
              <a:defRPr>
                <a:solidFill>
                  <a:schemeClr val="tx1"/>
                </a:solidFill>
                <a:latin typeface="Trebuchet MS" pitchFamily="34" charset="0"/>
                <a:cs typeface="Arial" charset="0"/>
              </a:defRPr>
            </a:lvl2pPr>
            <a:lvl3pPr marL="1143000" indent="-228600" eaLnBrk="0" hangingPunct="0">
              <a:defRPr>
                <a:solidFill>
                  <a:schemeClr val="tx1"/>
                </a:solidFill>
                <a:latin typeface="Trebuchet MS" pitchFamily="34" charset="0"/>
                <a:cs typeface="Arial" charset="0"/>
              </a:defRPr>
            </a:lvl3pPr>
            <a:lvl4pPr marL="1600200" indent="-228600" eaLnBrk="0" hangingPunct="0">
              <a:defRPr>
                <a:solidFill>
                  <a:schemeClr val="tx1"/>
                </a:solidFill>
                <a:latin typeface="Trebuchet MS" pitchFamily="34" charset="0"/>
                <a:cs typeface="Arial" charset="0"/>
              </a:defRPr>
            </a:lvl4pPr>
            <a:lvl5pPr marL="2057400" indent="-228600" eaLnBrk="0" hangingPunct="0">
              <a:defRPr>
                <a:solidFill>
                  <a:schemeClr val="tx1"/>
                </a:solidFill>
                <a:latin typeface="Trebuchet MS" pitchFamily="34" charset="0"/>
                <a:cs typeface="Arial" charset="0"/>
              </a:defRPr>
            </a:lvl5pPr>
            <a:lvl6pPr marL="2514600" indent="-228600" eaLnBrk="0" fontAlgn="base" hangingPunct="0">
              <a:spcBef>
                <a:spcPct val="0"/>
              </a:spcBef>
              <a:spcAft>
                <a:spcPct val="0"/>
              </a:spcAft>
              <a:defRPr>
                <a:solidFill>
                  <a:schemeClr val="tx1"/>
                </a:solidFill>
                <a:latin typeface="Trebuchet MS" pitchFamily="34" charset="0"/>
                <a:cs typeface="Arial" charset="0"/>
              </a:defRPr>
            </a:lvl6pPr>
            <a:lvl7pPr marL="2971800" indent="-228600" eaLnBrk="0" fontAlgn="base" hangingPunct="0">
              <a:spcBef>
                <a:spcPct val="0"/>
              </a:spcBef>
              <a:spcAft>
                <a:spcPct val="0"/>
              </a:spcAft>
              <a:defRPr>
                <a:solidFill>
                  <a:schemeClr val="tx1"/>
                </a:solidFill>
                <a:latin typeface="Trebuchet MS" pitchFamily="34" charset="0"/>
                <a:cs typeface="Arial" charset="0"/>
              </a:defRPr>
            </a:lvl7pPr>
            <a:lvl8pPr marL="3429000" indent="-228600" eaLnBrk="0" fontAlgn="base" hangingPunct="0">
              <a:spcBef>
                <a:spcPct val="0"/>
              </a:spcBef>
              <a:spcAft>
                <a:spcPct val="0"/>
              </a:spcAft>
              <a:defRPr>
                <a:solidFill>
                  <a:schemeClr val="tx1"/>
                </a:solidFill>
                <a:latin typeface="Trebuchet MS" pitchFamily="34" charset="0"/>
                <a:cs typeface="Arial" charset="0"/>
              </a:defRPr>
            </a:lvl8pPr>
            <a:lvl9pPr marL="3886200" indent="-228600" eaLnBrk="0" fontAlgn="base" hangingPunct="0">
              <a:spcBef>
                <a:spcPct val="0"/>
              </a:spcBef>
              <a:spcAft>
                <a:spcPct val="0"/>
              </a:spcAft>
              <a:defRPr>
                <a:solidFill>
                  <a:schemeClr val="tx1"/>
                </a:solidFill>
                <a:latin typeface="Trebuchet MS" pitchFamily="34" charset="0"/>
                <a:cs typeface="Arial" charset="0"/>
              </a:defRPr>
            </a:lvl9pPr>
          </a:lstStyle>
          <a:p>
            <a:pPr eaLnBrk="1" hangingPunct="1">
              <a:defRPr/>
            </a:pPr>
            <a:r>
              <a:rPr lang="sr-Latn-CS" altLang="sr-Latn-RS" sz="2000" b="1" dirty="0"/>
              <a:t>Anoxic</a:t>
            </a:r>
            <a:endParaRPr lang="sr-Latn-RS" altLang="sr-Latn-RS" sz="2000" dirty="0">
              <a:solidFill>
                <a:schemeClr val="accent6">
                  <a:lumMod val="75000"/>
                </a:schemeClr>
              </a:solidFill>
            </a:endParaRPr>
          </a:p>
        </p:txBody>
      </p:sp>
      <p:sp>
        <p:nvSpPr>
          <p:cNvPr id="77" name="Rectangle 76">
            <a:extLst>
              <a:ext uri="{FF2B5EF4-FFF2-40B4-BE49-F238E27FC236}">
                <a16:creationId xmlns:a16="http://schemas.microsoft.com/office/drawing/2014/main" id="{8604255A-DD7B-476A-93ED-9A5C15B13CCB}"/>
              </a:ext>
            </a:extLst>
          </p:cNvPr>
          <p:cNvSpPr/>
          <p:nvPr/>
        </p:nvSpPr>
        <p:spPr>
          <a:xfrm>
            <a:off x="2955587" y="6258027"/>
            <a:ext cx="5765442" cy="584775"/>
          </a:xfrm>
          <a:prstGeom prst="rect">
            <a:avLst/>
          </a:prstGeom>
        </p:spPr>
        <p:txBody>
          <a:bodyPr wrap="square">
            <a:spAutoFit/>
          </a:bodyPr>
          <a:lstStyle/>
          <a:p>
            <a:pPr algn="ctr"/>
            <a:r>
              <a:rPr lang="sr-Latn-RS" sz="1600" dirty="0"/>
              <a:t>Main biodegradation mechanisms and </a:t>
            </a:r>
            <a:r>
              <a:rPr lang="sr-Latn-RS" sz="1600" dirty="0" err="1"/>
              <a:t>their</a:t>
            </a:r>
            <a:r>
              <a:rPr lang="sr-Latn-RS" sz="1600" dirty="0"/>
              <a:t> </a:t>
            </a:r>
            <a:r>
              <a:rPr lang="sr-Latn-RS" sz="1600" dirty="0" err="1"/>
              <a:t>expected</a:t>
            </a:r>
            <a:r>
              <a:rPr lang="sr-Latn-RS" sz="1600" dirty="0"/>
              <a:t> </a:t>
            </a:r>
            <a:r>
              <a:rPr lang="sr-Latn-RS" sz="1600" dirty="0" err="1"/>
              <a:t>impact</a:t>
            </a:r>
            <a:r>
              <a:rPr lang="sr-Latn-RS" sz="1600" dirty="0"/>
              <a:t> on groundwater hydrochemistry</a:t>
            </a:r>
          </a:p>
        </p:txBody>
      </p:sp>
      <p:graphicFrame>
        <p:nvGraphicFramePr>
          <p:cNvPr id="78" name="Table 77">
            <a:extLst>
              <a:ext uri="{FF2B5EF4-FFF2-40B4-BE49-F238E27FC236}">
                <a16:creationId xmlns:a16="http://schemas.microsoft.com/office/drawing/2014/main" id="{A96BFBB8-382A-4F1A-8228-4A46177429DD}"/>
              </a:ext>
            </a:extLst>
          </p:cNvPr>
          <p:cNvGraphicFramePr>
            <a:graphicFrameLocks noGrp="1"/>
          </p:cNvGraphicFramePr>
          <p:nvPr>
            <p:extLst>
              <p:ext uri="{D42A27DB-BD31-4B8C-83A1-F6EECF244321}">
                <p14:modId xmlns:p14="http://schemas.microsoft.com/office/powerpoint/2010/main" val="1288294210"/>
              </p:ext>
            </p:extLst>
          </p:nvPr>
        </p:nvGraphicFramePr>
        <p:xfrm>
          <a:off x="2607027" y="4179842"/>
          <a:ext cx="6326069" cy="2129478"/>
        </p:xfrm>
        <a:graphic>
          <a:graphicData uri="http://schemas.openxmlformats.org/drawingml/2006/table">
            <a:tbl>
              <a:tblPr firstRow="1" firstCol="1" bandRow="1">
                <a:tableStyleId>{5C22544A-7EE6-4342-B048-85BDC9FD1C3A}</a:tableStyleId>
              </a:tblPr>
              <a:tblGrid>
                <a:gridCol w="1259629">
                  <a:extLst>
                    <a:ext uri="{9D8B030D-6E8A-4147-A177-3AD203B41FA5}">
                      <a16:colId xmlns:a16="http://schemas.microsoft.com/office/drawing/2014/main" val="20000"/>
                    </a:ext>
                  </a:extLst>
                </a:gridCol>
                <a:gridCol w="4274352">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tblGrid>
              <a:tr h="3549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RS" sz="1100" dirty="0">
                          <a:effectLst/>
                        </a:rPr>
                        <a:t>Biodegradation</a:t>
                      </a:r>
                      <a:endParaRPr lang="sr-Latn-RS" sz="1200" dirty="0">
                        <a:effectLst/>
                        <a:latin typeface="Times New Roman"/>
                        <a:ea typeface="Calibri"/>
                      </a:endParaRPr>
                    </a:p>
                    <a:p>
                      <a:pPr algn="ctr">
                        <a:spcAft>
                          <a:spcPts val="0"/>
                        </a:spcAft>
                      </a:pPr>
                      <a:r>
                        <a:rPr lang="sr-Latn-RS" sz="1100" dirty="0">
                          <a:effectLst/>
                        </a:rPr>
                        <a:t>mechanism</a:t>
                      </a:r>
                      <a:endParaRPr lang="sr-Latn-RS" sz="1200" dirty="0">
                        <a:effectLst/>
                        <a:latin typeface="Times New Roman"/>
                        <a:ea typeface="Calibri"/>
                      </a:endParaRPr>
                    </a:p>
                  </a:txBody>
                  <a:tcPr marL="68580" marR="68580" marT="0" marB="0" anchor="ctr"/>
                </a:tc>
                <a:tc>
                  <a:txBody>
                    <a:bodyPr/>
                    <a:lstStyle/>
                    <a:p>
                      <a:pPr algn="ctr">
                        <a:spcAft>
                          <a:spcPts val="0"/>
                        </a:spcAft>
                      </a:pPr>
                      <a:r>
                        <a:rPr lang="sr-Latn-RS" sz="1100" dirty="0">
                          <a:effectLst/>
                        </a:rPr>
                        <a:t>Reaction</a:t>
                      </a:r>
                      <a:endParaRPr lang="sr-Latn-RS" sz="1200" dirty="0">
                        <a:effectLst/>
                        <a:latin typeface="Times New Roman"/>
                        <a:ea typeface="Calibri"/>
                      </a:endParaRPr>
                    </a:p>
                  </a:txBody>
                  <a:tcPr marL="68580" marR="68580" marT="0" marB="0" anchor="ctr"/>
                </a:tc>
                <a:tc>
                  <a:txBody>
                    <a:bodyPr/>
                    <a:lstStyle/>
                    <a:p>
                      <a:pPr algn="ctr">
                        <a:spcAft>
                          <a:spcPts val="0"/>
                        </a:spcAft>
                      </a:pPr>
                      <a:r>
                        <a:rPr lang="sr-Latn-RS" sz="1100" dirty="0">
                          <a:effectLst/>
                        </a:rPr>
                        <a:t>Effect</a:t>
                      </a:r>
                      <a:endParaRPr lang="sr-Latn-RS" sz="1200" dirty="0">
                        <a:effectLst/>
                        <a:latin typeface="Times New Roman"/>
                        <a:ea typeface="Calibri"/>
                      </a:endParaRPr>
                    </a:p>
                  </a:txBody>
                  <a:tcPr marL="68580" marR="68580" marT="0" marB="0" anchor="ctr"/>
                </a:tc>
                <a:extLst>
                  <a:ext uri="{0D108BD9-81ED-4DB2-BD59-A6C34878D82A}">
                    <a16:rowId xmlns:a16="http://schemas.microsoft.com/office/drawing/2014/main" val="10000"/>
                  </a:ext>
                </a:extLst>
              </a:tr>
              <a:tr h="354913">
                <a:tc>
                  <a:txBody>
                    <a:bodyPr/>
                    <a:lstStyle/>
                    <a:p>
                      <a:pPr algn="ctr">
                        <a:spcAft>
                          <a:spcPts val="0"/>
                        </a:spcAft>
                      </a:pPr>
                      <a:r>
                        <a:rPr lang="sr-Latn-RS" sz="1100" dirty="0">
                          <a:effectLst/>
                        </a:rPr>
                        <a:t>aerobic respiration</a:t>
                      </a:r>
                      <a:endParaRPr lang="sr-Latn-RS" sz="1200" dirty="0">
                        <a:effectLst/>
                        <a:latin typeface="Times New Roman"/>
                        <a:ea typeface="Calibri"/>
                      </a:endParaRPr>
                    </a:p>
                  </a:txBody>
                  <a:tcPr marL="68580" marR="68580" marT="0" marB="0" anchor="ctr"/>
                </a:tc>
                <a:tc>
                  <a:txBody>
                    <a:bodyPr/>
                    <a:lstStyle/>
                    <a:p>
                      <a:pPr algn="ctr">
                        <a:spcAft>
                          <a:spcPts val="0"/>
                        </a:spcAft>
                      </a:pPr>
                      <a:endParaRPr lang="sr-Latn-RS" sz="1000">
                        <a:effectLst/>
                        <a:latin typeface="Times New Roman"/>
                        <a:ea typeface="Calibri"/>
                      </a:endParaRPr>
                    </a:p>
                  </a:txBody>
                  <a:tcPr marL="68580" marR="68580" marT="0" marB="0" anchor="ctr"/>
                </a:tc>
                <a:tc>
                  <a:txBody>
                    <a:bodyPr/>
                    <a:lstStyle/>
                    <a:p>
                      <a:pPr algn="ctr">
                        <a:spcAft>
                          <a:spcPts val="0"/>
                        </a:spcAft>
                      </a:pPr>
                      <a:r>
                        <a:rPr lang="sr-Latn-RS" sz="1300" b="1" dirty="0">
                          <a:effectLst/>
                        </a:rPr>
                        <a:t>O</a:t>
                      </a:r>
                      <a:r>
                        <a:rPr lang="sr-Latn-RS" sz="1300" b="1" baseline="-25000" dirty="0">
                          <a:effectLst/>
                        </a:rPr>
                        <a:t>2</a:t>
                      </a:r>
                      <a:endParaRPr lang="sr-Latn-RS" sz="1300" b="1" dirty="0">
                        <a:effectLst/>
                        <a:latin typeface="Times New Roman"/>
                        <a:ea typeface="Calibri"/>
                      </a:endParaRPr>
                    </a:p>
                  </a:txBody>
                  <a:tcPr marL="68580" marR="68580" marT="0" marB="0" anchor="ctr"/>
                </a:tc>
                <a:extLst>
                  <a:ext uri="{0D108BD9-81ED-4DB2-BD59-A6C34878D82A}">
                    <a16:rowId xmlns:a16="http://schemas.microsoft.com/office/drawing/2014/main" val="10001"/>
                  </a:ext>
                </a:extLst>
              </a:tr>
              <a:tr h="354913">
                <a:tc>
                  <a:txBody>
                    <a:bodyPr/>
                    <a:lstStyle/>
                    <a:p>
                      <a:pPr algn="ctr">
                        <a:spcAft>
                          <a:spcPts val="0"/>
                        </a:spcAft>
                      </a:pPr>
                      <a:r>
                        <a:rPr lang="sr-Latn-RS" sz="1100" dirty="0">
                          <a:effectLst/>
                        </a:rPr>
                        <a:t>denitrification</a:t>
                      </a:r>
                      <a:endParaRPr lang="sr-Latn-RS" sz="1200" dirty="0">
                        <a:effectLst/>
                        <a:latin typeface="Times New Roman"/>
                        <a:ea typeface="Calibri"/>
                      </a:endParaRPr>
                    </a:p>
                  </a:txBody>
                  <a:tcPr marL="68580" marR="68580" marT="0" marB="0" anchor="ctr"/>
                </a:tc>
                <a:tc>
                  <a:txBody>
                    <a:bodyPr/>
                    <a:lstStyle/>
                    <a:p>
                      <a:pPr algn="ctr">
                        <a:spcAft>
                          <a:spcPts val="0"/>
                        </a:spcAft>
                      </a:pPr>
                      <a:endParaRPr lang="sr-Latn-RS" sz="1100" dirty="0">
                        <a:effectLst/>
                        <a:latin typeface="Times New Roman"/>
                        <a:ea typeface="Calibri"/>
                      </a:endParaRPr>
                    </a:p>
                  </a:txBody>
                  <a:tcPr marL="68580" marR="68580" marT="0" marB="0" anchor="ctr"/>
                </a:tc>
                <a:tc>
                  <a:txBody>
                    <a:bodyPr/>
                    <a:lstStyle/>
                    <a:p>
                      <a:pPr algn="ctr">
                        <a:spcAft>
                          <a:spcPts val="0"/>
                        </a:spcAft>
                      </a:pPr>
                      <a:r>
                        <a:rPr lang="sr-Latn-RS" sz="1300" b="1" dirty="0">
                          <a:effectLst/>
                        </a:rPr>
                        <a:t>NO</a:t>
                      </a:r>
                      <a:r>
                        <a:rPr lang="sr-Latn-RS" sz="1300" b="1" baseline="-25000" dirty="0">
                          <a:effectLst/>
                        </a:rPr>
                        <a:t>3</a:t>
                      </a:r>
                      <a:r>
                        <a:rPr lang="sr-Latn-RS" sz="1300" b="1" baseline="30000" dirty="0">
                          <a:effectLst/>
                        </a:rPr>
                        <a:t>-</a:t>
                      </a:r>
                      <a:endParaRPr lang="sr-Latn-RS" sz="1300" b="1" dirty="0">
                        <a:effectLst/>
                        <a:latin typeface="Times New Roman"/>
                        <a:ea typeface="Calibri"/>
                      </a:endParaRPr>
                    </a:p>
                  </a:txBody>
                  <a:tcPr marL="68580" marR="68580" marT="0" marB="0" anchor="ctr"/>
                </a:tc>
                <a:extLst>
                  <a:ext uri="{0D108BD9-81ED-4DB2-BD59-A6C34878D82A}">
                    <a16:rowId xmlns:a16="http://schemas.microsoft.com/office/drawing/2014/main" val="10002"/>
                  </a:ext>
                </a:extLst>
              </a:tr>
              <a:tr h="354913">
                <a:tc>
                  <a:txBody>
                    <a:bodyPr/>
                    <a:lstStyle/>
                    <a:p>
                      <a:pPr algn="ctr">
                        <a:spcAft>
                          <a:spcPts val="0"/>
                        </a:spcAft>
                      </a:pPr>
                      <a:r>
                        <a:rPr lang="sr-Latn-RS" sz="1100" dirty="0">
                          <a:effectLst/>
                        </a:rPr>
                        <a:t>reduction of  manganese (IV)</a:t>
                      </a:r>
                      <a:endParaRPr lang="sr-Latn-RS" sz="1200" dirty="0">
                        <a:effectLst/>
                        <a:latin typeface="Times New Roman"/>
                        <a:ea typeface="Calibri"/>
                      </a:endParaRPr>
                    </a:p>
                  </a:txBody>
                  <a:tcPr marL="68580" marR="68580" marT="0" marB="0" anchor="ctr"/>
                </a:tc>
                <a:tc>
                  <a:txBody>
                    <a:bodyPr/>
                    <a:lstStyle/>
                    <a:p>
                      <a:pPr algn="ctr">
                        <a:spcAft>
                          <a:spcPts val="0"/>
                        </a:spcAft>
                      </a:pPr>
                      <a:endParaRPr lang="sr-Latn-RS" sz="1100">
                        <a:effectLst/>
                        <a:latin typeface="Times New Roman"/>
                        <a:ea typeface="Calibri"/>
                      </a:endParaRPr>
                    </a:p>
                  </a:txBody>
                  <a:tcPr marL="68580" marR="68580" marT="0" marB="0" anchor="ctr"/>
                </a:tc>
                <a:tc>
                  <a:txBody>
                    <a:bodyPr/>
                    <a:lstStyle/>
                    <a:p>
                      <a:pPr algn="ctr">
                        <a:spcAft>
                          <a:spcPts val="0"/>
                        </a:spcAft>
                      </a:pPr>
                      <a:r>
                        <a:rPr lang="sr-Latn-RS" sz="1300" b="1" dirty="0">
                          <a:effectLst/>
                        </a:rPr>
                        <a:t>Mn</a:t>
                      </a:r>
                      <a:endParaRPr lang="sr-Latn-RS" sz="1300" b="1" dirty="0">
                        <a:effectLst/>
                        <a:latin typeface="Times New Roman"/>
                        <a:ea typeface="Calibri"/>
                      </a:endParaRPr>
                    </a:p>
                  </a:txBody>
                  <a:tcPr marL="68580" marR="68580" marT="0" marB="0" anchor="ctr"/>
                </a:tc>
                <a:extLst>
                  <a:ext uri="{0D108BD9-81ED-4DB2-BD59-A6C34878D82A}">
                    <a16:rowId xmlns:a16="http://schemas.microsoft.com/office/drawing/2014/main" val="10003"/>
                  </a:ext>
                </a:extLst>
              </a:tr>
              <a:tr h="354913">
                <a:tc>
                  <a:txBody>
                    <a:bodyPr/>
                    <a:lstStyle/>
                    <a:p>
                      <a:pPr algn="ctr">
                        <a:spcAft>
                          <a:spcPts val="0"/>
                        </a:spcAft>
                      </a:pPr>
                      <a:r>
                        <a:rPr lang="sr-Latn-RS" sz="1100" dirty="0">
                          <a:effectLst/>
                        </a:rPr>
                        <a:t>reduction of </a:t>
                      </a:r>
                    </a:p>
                    <a:p>
                      <a:pPr algn="ctr">
                        <a:spcAft>
                          <a:spcPts val="0"/>
                        </a:spcAft>
                      </a:pPr>
                      <a:r>
                        <a:rPr lang="sr-Latn-RS" sz="1100" dirty="0">
                          <a:effectLst/>
                        </a:rPr>
                        <a:t>iron (III)</a:t>
                      </a:r>
                      <a:endParaRPr lang="sr-Latn-RS" sz="1200" dirty="0">
                        <a:effectLst/>
                        <a:latin typeface="Times New Roman"/>
                        <a:ea typeface="Calibri"/>
                      </a:endParaRPr>
                    </a:p>
                  </a:txBody>
                  <a:tcPr marL="68580" marR="68580" marT="0" marB="0" anchor="ctr"/>
                </a:tc>
                <a:tc>
                  <a:txBody>
                    <a:bodyPr/>
                    <a:lstStyle/>
                    <a:p>
                      <a:pPr algn="ctr">
                        <a:spcAft>
                          <a:spcPts val="0"/>
                        </a:spcAft>
                      </a:pPr>
                      <a:endParaRPr lang="sr-Latn-RS" sz="1100">
                        <a:effectLst/>
                        <a:latin typeface="Times New Roman"/>
                        <a:ea typeface="Calibri"/>
                      </a:endParaRPr>
                    </a:p>
                  </a:txBody>
                  <a:tcPr marL="68580" marR="68580" marT="0" marB="0" anchor="ctr"/>
                </a:tc>
                <a:tc>
                  <a:txBody>
                    <a:bodyPr/>
                    <a:lstStyle/>
                    <a:p>
                      <a:pPr algn="ctr">
                        <a:spcAft>
                          <a:spcPts val="0"/>
                        </a:spcAft>
                      </a:pPr>
                      <a:r>
                        <a:rPr lang="sr-Latn-RS" sz="1300" b="1" dirty="0">
                          <a:effectLst/>
                        </a:rPr>
                        <a:t>Fe</a:t>
                      </a:r>
                      <a:endParaRPr lang="sr-Latn-RS" sz="1300" b="1" dirty="0">
                        <a:effectLst/>
                        <a:latin typeface="Times New Roman"/>
                        <a:ea typeface="Calibri"/>
                      </a:endParaRPr>
                    </a:p>
                  </a:txBody>
                  <a:tcPr marL="68580" marR="68580" marT="0" marB="0" anchor="ctr"/>
                </a:tc>
                <a:extLst>
                  <a:ext uri="{0D108BD9-81ED-4DB2-BD59-A6C34878D82A}">
                    <a16:rowId xmlns:a16="http://schemas.microsoft.com/office/drawing/2014/main" val="10004"/>
                  </a:ext>
                </a:extLst>
              </a:tr>
              <a:tr h="354913">
                <a:tc>
                  <a:txBody>
                    <a:bodyPr/>
                    <a:lstStyle/>
                    <a:p>
                      <a:pPr algn="ctr">
                        <a:spcAft>
                          <a:spcPts val="0"/>
                        </a:spcAft>
                      </a:pPr>
                      <a:r>
                        <a:rPr lang="sr-Latn-RS" sz="1100" dirty="0">
                          <a:effectLst/>
                        </a:rPr>
                        <a:t>sulfate</a:t>
                      </a:r>
                    </a:p>
                    <a:p>
                      <a:pPr algn="ctr">
                        <a:spcAft>
                          <a:spcPts val="0"/>
                        </a:spcAft>
                      </a:pPr>
                      <a:r>
                        <a:rPr lang="sr-Latn-RS" sz="1100" dirty="0">
                          <a:effectLst/>
                        </a:rPr>
                        <a:t>reduction </a:t>
                      </a:r>
                      <a:endParaRPr lang="sr-Latn-RS" sz="1200" dirty="0">
                        <a:effectLst/>
                        <a:latin typeface="Times New Roman"/>
                        <a:ea typeface="Calibri"/>
                      </a:endParaRPr>
                    </a:p>
                  </a:txBody>
                  <a:tcPr marL="68580" marR="68580" marT="0" marB="0" anchor="ctr"/>
                </a:tc>
                <a:tc>
                  <a:txBody>
                    <a:bodyPr/>
                    <a:lstStyle/>
                    <a:p>
                      <a:pPr algn="ctr">
                        <a:spcAft>
                          <a:spcPts val="0"/>
                        </a:spcAft>
                      </a:pPr>
                      <a:endParaRPr lang="sr-Latn-RS" sz="1100" dirty="0">
                        <a:effectLst/>
                        <a:latin typeface="Times New Roman"/>
                        <a:ea typeface="Calibri"/>
                      </a:endParaRPr>
                    </a:p>
                  </a:txBody>
                  <a:tcPr marL="68580" marR="68580" marT="0" marB="0" anchor="ctr"/>
                </a:tc>
                <a:tc>
                  <a:txBody>
                    <a:bodyPr/>
                    <a:lstStyle/>
                    <a:p>
                      <a:pPr algn="ctr">
                        <a:spcAft>
                          <a:spcPts val="0"/>
                        </a:spcAft>
                      </a:pPr>
                      <a:r>
                        <a:rPr lang="sr-Latn-RS" sz="1300" b="1" dirty="0">
                          <a:effectLst/>
                        </a:rPr>
                        <a:t>  SO</a:t>
                      </a:r>
                      <a:r>
                        <a:rPr lang="sr-Latn-RS" sz="1300" b="1" baseline="-25000" dirty="0">
                          <a:effectLst/>
                        </a:rPr>
                        <a:t>4</a:t>
                      </a:r>
                      <a:r>
                        <a:rPr lang="sr-Latn-RS" sz="1300" b="1" baseline="30000" dirty="0">
                          <a:effectLst/>
                        </a:rPr>
                        <a:t>2-</a:t>
                      </a:r>
                      <a:endParaRPr lang="sr-Latn-RS" sz="1300" b="1" dirty="0">
                        <a:effectLst/>
                        <a:latin typeface="Times New Roman"/>
                        <a:ea typeface="Calibri"/>
                      </a:endParaRPr>
                    </a:p>
                  </a:txBody>
                  <a:tcPr marL="68580" marR="68580" marT="0" marB="0" anchor="ctr"/>
                </a:tc>
                <a:extLst>
                  <a:ext uri="{0D108BD9-81ED-4DB2-BD59-A6C34878D82A}">
                    <a16:rowId xmlns:a16="http://schemas.microsoft.com/office/drawing/2014/main" val="10005"/>
                  </a:ext>
                </a:extLst>
              </a:tr>
            </a:tbl>
          </a:graphicData>
        </a:graphic>
      </p:graphicFrame>
      <p:pic>
        <p:nvPicPr>
          <p:cNvPr id="79" name="Picture 24">
            <a:extLst>
              <a:ext uri="{FF2B5EF4-FFF2-40B4-BE49-F238E27FC236}">
                <a16:creationId xmlns:a16="http://schemas.microsoft.com/office/drawing/2014/main" id="{A9A30A28-A7C1-4846-8BF0-9F556156FD9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95452" y="4611892"/>
            <a:ext cx="2245541" cy="20711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2">
            <a:extLst>
              <a:ext uri="{FF2B5EF4-FFF2-40B4-BE49-F238E27FC236}">
                <a16:creationId xmlns:a16="http://schemas.microsoft.com/office/drawing/2014/main" id="{163CF8AC-06B2-47F5-93A3-458F101ADD3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95453" y="4971932"/>
            <a:ext cx="3313808" cy="20711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6AE47A8E-D0E8-4C20-96DC-CAFD575D1B6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1813" y="5331972"/>
            <a:ext cx="4011451" cy="207113"/>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8">
            <a:extLst>
              <a:ext uri="{FF2B5EF4-FFF2-40B4-BE49-F238E27FC236}">
                <a16:creationId xmlns:a16="http://schemas.microsoft.com/office/drawing/2014/main" id="{122D1588-09B3-4E78-8DBA-F258040305E5}"/>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92536" y="5692012"/>
            <a:ext cx="4153160" cy="20711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6">
            <a:extLst>
              <a:ext uri="{FF2B5EF4-FFF2-40B4-BE49-F238E27FC236}">
                <a16:creationId xmlns:a16="http://schemas.microsoft.com/office/drawing/2014/main" id="{FF6BFA27-38EA-45B4-AB9E-3D254F319F1E}"/>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92536" y="6014375"/>
            <a:ext cx="3891544" cy="207113"/>
          </a:xfrm>
          <a:prstGeom prst="rect">
            <a:avLst/>
          </a:prstGeom>
          <a:noFill/>
          <a:extLst>
            <a:ext uri="{909E8E84-426E-40DD-AFC4-6F175D3DCCD1}">
              <a14:hiddenFill xmlns:a14="http://schemas.microsoft.com/office/drawing/2010/main">
                <a:solidFill>
                  <a:srgbClr val="FFFFFF"/>
                </a:solidFill>
              </a14:hiddenFill>
            </a:ext>
          </a:extLst>
        </p:spPr>
      </p:pic>
      <p:cxnSp>
        <p:nvCxnSpPr>
          <p:cNvPr id="84" name="Straight Arrow Connector 83">
            <a:extLst>
              <a:ext uri="{FF2B5EF4-FFF2-40B4-BE49-F238E27FC236}">
                <a16:creationId xmlns:a16="http://schemas.microsoft.com/office/drawing/2014/main" id="{1707B398-FD03-4DD0-A818-4EE50E17CDE3}"/>
              </a:ext>
            </a:extLst>
          </p:cNvPr>
          <p:cNvCxnSpPr/>
          <p:nvPr/>
        </p:nvCxnSpPr>
        <p:spPr>
          <a:xfrm flipV="1">
            <a:off x="8235794" y="5288297"/>
            <a:ext cx="0" cy="25648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90378AAD-0DAB-4F09-A6BC-14C00F874EE3}"/>
              </a:ext>
            </a:extLst>
          </p:cNvPr>
          <p:cNvCxnSpPr/>
          <p:nvPr/>
        </p:nvCxnSpPr>
        <p:spPr>
          <a:xfrm>
            <a:off x="8235794" y="4562522"/>
            <a:ext cx="0" cy="25648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3106ED19-9051-4EF0-93D2-9F439640C764}"/>
              </a:ext>
            </a:extLst>
          </p:cNvPr>
          <p:cNvCxnSpPr/>
          <p:nvPr/>
        </p:nvCxnSpPr>
        <p:spPr>
          <a:xfrm flipV="1">
            <a:off x="8235794" y="5642642"/>
            <a:ext cx="0" cy="25648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D84653A9-D159-466F-9D71-0CFCD7A04782}"/>
              </a:ext>
            </a:extLst>
          </p:cNvPr>
          <p:cNvCxnSpPr/>
          <p:nvPr/>
        </p:nvCxnSpPr>
        <p:spPr>
          <a:xfrm>
            <a:off x="8235794" y="4922562"/>
            <a:ext cx="0" cy="25648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779755C7-2E7B-4948-9E9A-890CE732BB1D}"/>
              </a:ext>
            </a:extLst>
          </p:cNvPr>
          <p:cNvCxnSpPr/>
          <p:nvPr/>
        </p:nvCxnSpPr>
        <p:spPr>
          <a:xfrm>
            <a:off x="8235794" y="5989689"/>
            <a:ext cx="0" cy="25648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9" name="Pentagon 15">
            <a:extLst>
              <a:ext uri="{FF2B5EF4-FFF2-40B4-BE49-F238E27FC236}">
                <a16:creationId xmlns:a16="http://schemas.microsoft.com/office/drawing/2014/main" id="{7A4774D7-4C85-4C36-A32B-12A79D5ED939}"/>
              </a:ext>
            </a:extLst>
          </p:cNvPr>
          <p:cNvSpPr/>
          <p:nvPr/>
        </p:nvSpPr>
        <p:spPr>
          <a:xfrm>
            <a:off x="529720" y="4643149"/>
            <a:ext cx="1710833" cy="442035"/>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sr-Latn-RS"/>
          </a:p>
        </p:txBody>
      </p:sp>
      <p:sp>
        <p:nvSpPr>
          <p:cNvPr id="90" name="TextBox 89">
            <a:extLst>
              <a:ext uri="{FF2B5EF4-FFF2-40B4-BE49-F238E27FC236}">
                <a16:creationId xmlns:a16="http://schemas.microsoft.com/office/drawing/2014/main" id="{3456A042-1425-4E53-AF23-4FABAE5E1967}"/>
              </a:ext>
            </a:extLst>
          </p:cNvPr>
          <p:cNvSpPr txBox="1"/>
          <p:nvPr/>
        </p:nvSpPr>
        <p:spPr>
          <a:xfrm>
            <a:off x="467544" y="4679500"/>
            <a:ext cx="1773010" cy="369332"/>
          </a:xfrm>
          <a:prstGeom prst="rect">
            <a:avLst/>
          </a:prstGeom>
          <a:noFill/>
        </p:spPr>
        <p:txBody>
          <a:bodyPr wrap="square" rtlCol="0">
            <a:spAutoFit/>
          </a:bodyPr>
          <a:lstStyle/>
          <a:p>
            <a:r>
              <a:rPr lang="sr-Latn-RS" b="1" dirty="0">
                <a:cs typeface="Arial" panose="020B0604020202020204" pitchFamily="34" charset="0"/>
              </a:rPr>
              <a:t>Expected impact</a:t>
            </a:r>
          </a:p>
        </p:txBody>
      </p:sp>
      <p:sp>
        <p:nvSpPr>
          <p:cNvPr id="96" name="Oval 95">
            <a:extLst>
              <a:ext uri="{FF2B5EF4-FFF2-40B4-BE49-F238E27FC236}">
                <a16:creationId xmlns:a16="http://schemas.microsoft.com/office/drawing/2014/main" id="{F02DFA68-D001-470B-999C-6C707C55E84A}"/>
              </a:ext>
            </a:extLst>
          </p:cNvPr>
          <p:cNvSpPr/>
          <p:nvPr/>
        </p:nvSpPr>
        <p:spPr>
          <a:xfrm>
            <a:off x="251521" y="980728"/>
            <a:ext cx="684639" cy="72008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97" name="TextBox 96">
            <a:extLst>
              <a:ext uri="{FF2B5EF4-FFF2-40B4-BE49-F238E27FC236}">
                <a16:creationId xmlns:a16="http://schemas.microsoft.com/office/drawing/2014/main" id="{B74B17D4-2C61-4F03-BA3A-A6C5D0E58CB1}"/>
              </a:ext>
            </a:extLst>
          </p:cNvPr>
          <p:cNvSpPr txBox="1"/>
          <p:nvPr/>
        </p:nvSpPr>
        <p:spPr>
          <a:xfrm>
            <a:off x="179512" y="1063769"/>
            <a:ext cx="828656" cy="553998"/>
          </a:xfrm>
          <a:prstGeom prst="rect">
            <a:avLst/>
          </a:prstGeom>
          <a:noFill/>
        </p:spPr>
        <p:txBody>
          <a:bodyPr wrap="square" rtlCol="0">
            <a:spAutoFit/>
          </a:bodyPr>
          <a:lstStyle/>
          <a:p>
            <a:pPr algn="ctr"/>
            <a:r>
              <a:rPr lang="sr-Latn-RS" sz="3000" b="1" dirty="0">
                <a:solidFill>
                  <a:schemeClr val="bg1"/>
                </a:solidFill>
                <a:latin typeface="+mj-lt"/>
              </a:rPr>
              <a:t>1</a:t>
            </a:r>
          </a:p>
        </p:txBody>
      </p:sp>
      <p:sp>
        <p:nvSpPr>
          <p:cNvPr id="98" name="Oval 97">
            <a:extLst>
              <a:ext uri="{FF2B5EF4-FFF2-40B4-BE49-F238E27FC236}">
                <a16:creationId xmlns:a16="http://schemas.microsoft.com/office/drawing/2014/main" id="{AEB955F8-D2CE-4D3C-8620-34413B97253B}"/>
              </a:ext>
            </a:extLst>
          </p:cNvPr>
          <p:cNvSpPr/>
          <p:nvPr/>
        </p:nvSpPr>
        <p:spPr>
          <a:xfrm>
            <a:off x="251521" y="1916832"/>
            <a:ext cx="684639" cy="72008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99" name="TextBox 98">
            <a:extLst>
              <a:ext uri="{FF2B5EF4-FFF2-40B4-BE49-F238E27FC236}">
                <a16:creationId xmlns:a16="http://schemas.microsoft.com/office/drawing/2014/main" id="{73E2AC22-0CA6-422E-B778-539E72B534AC}"/>
              </a:ext>
            </a:extLst>
          </p:cNvPr>
          <p:cNvSpPr txBox="1"/>
          <p:nvPr/>
        </p:nvSpPr>
        <p:spPr>
          <a:xfrm>
            <a:off x="179512" y="1999873"/>
            <a:ext cx="828656" cy="553998"/>
          </a:xfrm>
          <a:prstGeom prst="rect">
            <a:avLst/>
          </a:prstGeom>
          <a:noFill/>
        </p:spPr>
        <p:txBody>
          <a:bodyPr wrap="square" rtlCol="0">
            <a:spAutoFit/>
          </a:bodyPr>
          <a:lstStyle/>
          <a:p>
            <a:pPr algn="ctr"/>
            <a:r>
              <a:rPr lang="en-US" sz="3000" b="1" dirty="0">
                <a:solidFill>
                  <a:schemeClr val="bg1"/>
                </a:solidFill>
                <a:latin typeface="+mj-lt"/>
              </a:rPr>
              <a:t>2</a:t>
            </a:r>
            <a:endParaRPr lang="sr-Latn-RS" sz="3000" b="1" dirty="0">
              <a:solidFill>
                <a:schemeClr val="bg1"/>
              </a:solidFill>
              <a:latin typeface="+mj-lt"/>
            </a:endParaRPr>
          </a:p>
        </p:txBody>
      </p:sp>
      <p:sp>
        <p:nvSpPr>
          <p:cNvPr id="100" name="Oval 99">
            <a:extLst>
              <a:ext uri="{FF2B5EF4-FFF2-40B4-BE49-F238E27FC236}">
                <a16:creationId xmlns:a16="http://schemas.microsoft.com/office/drawing/2014/main" id="{252E09A5-E955-4E17-B7C5-616EB59947FA}"/>
              </a:ext>
            </a:extLst>
          </p:cNvPr>
          <p:cNvSpPr/>
          <p:nvPr/>
        </p:nvSpPr>
        <p:spPr>
          <a:xfrm>
            <a:off x="321857" y="4006109"/>
            <a:ext cx="684639" cy="72008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01" name="TextBox 100">
            <a:extLst>
              <a:ext uri="{FF2B5EF4-FFF2-40B4-BE49-F238E27FC236}">
                <a16:creationId xmlns:a16="http://schemas.microsoft.com/office/drawing/2014/main" id="{E43B1297-5389-4E39-BE8F-65F1B8C003B6}"/>
              </a:ext>
            </a:extLst>
          </p:cNvPr>
          <p:cNvSpPr txBox="1"/>
          <p:nvPr/>
        </p:nvSpPr>
        <p:spPr>
          <a:xfrm>
            <a:off x="249848" y="4089150"/>
            <a:ext cx="828656" cy="553998"/>
          </a:xfrm>
          <a:prstGeom prst="rect">
            <a:avLst/>
          </a:prstGeom>
          <a:noFill/>
        </p:spPr>
        <p:txBody>
          <a:bodyPr wrap="square" rtlCol="0">
            <a:spAutoFit/>
          </a:bodyPr>
          <a:lstStyle/>
          <a:p>
            <a:pPr algn="ctr"/>
            <a:r>
              <a:rPr lang="en-US" sz="3000" b="1" dirty="0">
                <a:solidFill>
                  <a:schemeClr val="bg1"/>
                </a:solidFill>
                <a:latin typeface="+mj-lt"/>
              </a:rPr>
              <a:t>3</a:t>
            </a:r>
            <a:endParaRPr lang="sr-Latn-RS" sz="3000" b="1" dirty="0">
              <a:solidFill>
                <a:schemeClr val="bg1"/>
              </a:solidFill>
              <a:latin typeface="+mj-lt"/>
            </a:endParaRPr>
          </a:p>
        </p:txBody>
      </p:sp>
    </p:spTree>
    <p:extLst>
      <p:ext uri="{BB962C8B-B14F-4D97-AF65-F5344CB8AC3E}">
        <p14:creationId xmlns:p14="http://schemas.microsoft.com/office/powerpoint/2010/main" val="4244949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4B2BB6C-6C7A-471C-9163-D85A2948846E}"/>
              </a:ext>
            </a:extLst>
          </p:cNvPr>
          <p:cNvPicPr>
            <a:picLocks noChangeAspect="1"/>
          </p:cNvPicPr>
          <p:nvPr/>
        </p:nvPicPr>
        <p:blipFill rotWithShape="1">
          <a:blip r:embed="rId3">
            <a:extLst>
              <a:ext uri="{28A0092B-C50C-407E-A947-70E740481C1C}">
                <a14:useLocalDpi xmlns:a14="http://schemas.microsoft.com/office/drawing/2010/main" val="0"/>
              </a:ext>
            </a:extLst>
          </a:blip>
          <a:srcRect l="20931" b="25316"/>
          <a:stretch/>
        </p:blipFill>
        <p:spPr>
          <a:xfrm>
            <a:off x="1187624" y="2270844"/>
            <a:ext cx="7734469" cy="4440432"/>
          </a:xfrm>
          <a:prstGeom prst="rect">
            <a:avLst/>
          </a:prstGeom>
        </p:spPr>
      </p:pic>
      <p:pic>
        <p:nvPicPr>
          <p:cNvPr id="3" name="Picture 2">
            <a:extLst>
              <a:ext uri="{FF2B5EF4-FFF2-40B4-BE49-F238E27FC236}">
                <a16:creationId xmlns:a16="http://schemas.microsoft.com/office/drawing/2014/main" id="{626A243D-AE29-4925-BF7E-0DC7EF05FA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0908"/>
          <a:stretch/>
        </p:blipFill>
        <p:spPr>
          <a:xfrm>
            <a:off x="6507566" y="144315"/>
            <a:ext cx="2414526" cy="2124120"/>
          </a:xfrm>
          <a:prstGeom prst="rect">
            <a:avLst/>
          </a:prstGeom>
        </p:spPr>
      </p:pic>
      <p:sp>
        <p:nvSpPr>
          <p:cNvPr id="16" name="Title 1">
            <a:extLst>
              <a:ext uri="{FF2B5EF4-FFF2-40B4-BE49-F238E27FC236}">
                <a16:creationId xmlns:a16="http://schemas.microsoft.com/office/drawing/2014/main" id="{B877BE53-DAEC-465B-8F46-0AE0D78744C7}"/>
              </a:ext>
            </a:extLst>
          </p:cNvPr>
          <p:cNvSpPr txBox="1">
            <a:spLocks/>
          </p:cNvSpPr>
          <p:nvPr/>
        </p:nvSpPr>
        <p:spPr>
          <a:xfrm>
            <a:off x="0" y="18345"/>
            <a:ext cx="9144000" cy="967013"/>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l">
              <a:buNone/>
            </a:pPr>
            <a:r>
              <a:rPr lang="en-US" sz="2800" dirty="0">
                <a:effectLst>
                  <a:outerShdw blurRad="38100" dist="38100" dir="2700000" algn="tl">
                    <a:srgbClr val="000000">
                      <a:alpha val="43137"/>
                    </a:srgbClr>
                  </a:outerShdw>
                </a:effectLst>
              </a:rPr>
              <a:t>Study area: Lyda Well-1</a:t>
            </a:r>
            <a:endParaRPr lang="sr-Latn-RS" sz="2800" dirty="0">
              <a:effectLst>
                <a:outerShdw blurRad="38100" dist="38100" dir="2700000" algn="tl">
                  <a:srgbClr val="000000">
                    <a:alpha val="43137"/>
                  </a:srgbClr>
                </a:outerShdw>
              </a:effectLst>
            </a:endParaRPr>
          </a:p>
        </p:txBody>
      </p:sp>
      <p:sp>
        <p:nvSpPr>
          <p:cNvPr id="9" name="Rectangle 8">
            <a:extLst>
              <a:ext uri="{FF2B5EF4-FFF2-40B4-BE49-F238E27FC236}">
                <a16:creationId xmlns:a16="http://schemas.microsoft.com/office/drawing/2014/main" id="{9641C14A-2FB0-45AA-95BA-EAD1858ED2D7}"/>
              </a:ext>
            </a:extLst>
          </p:cNvPr>
          <p:cNvSpPr/>
          <p:nvPr/>
        </p:nvSpPr>
        <p:spPr>
          <a:xfrm>
            <a:off x="4499992" y="4876395"/>
            <a:ext cx="1084848" cy="323165"/>
          </a:xfrm>
          <a:prstGeom prst="rect">
            <a:avLst/>
          </a:prstGeom>
          <a:noFill/>
        </p:spPr>
        <p:txBody>
          <a:bodyPr wrap="none" lIns="91440" tIns="45720" rIns="91440" bIns="45720">
            <a:spAutoFit/>
          </a:bodyPr>
          <a:lstStyle/>
          <a:p>
            <a:pPr algn="ctr"/>
            <a:r>
              <a:rPr lang="en-US" sz="1500" b="0" cap="none" spc="0" dirty="0">
                <a:ln w="0"/>
                <a:solidFill>
                  <a:srgbClr val="FF0000"/>
                </a:solidFill>
                <a:effectLst>
                  <a:outerShdw blurRad="38100" dist="19050" dir="2700000" algn="tl" rotWithShape="0">
                    <a:schemeClr val="dk1">
                      <a:alpha val="40000"/>
                    </a:schemeClr>
                  </a:outerShdw>
                </a:effectLst>
              </a:rPr>
              <a:t>Lyda Well-1</a:t>
            </a:r>
          </a:p>
        </p:txBody>
      </p:sp>
      <p:sp>
        <p:nvSpPr>
          <p:cNvPr id="21" name="TextBox 20">
            <a:extLst>
              <a:ext uri="{FF2B5EF4-FFF2-40B4-BE49-F238E27FC236}">
                <a16:creationId xmlns:a16="http://schemas.microsoft.com/office/drawing/2014/main" id="{C075374B-8AD2-42B8-ACF8-7944AD0923EB}"/>
              </a:ext>
            </a:extLst>
          </p:cNvPr>
          <p:cNvSpPr txBox="1"/>
          <p:nvPr/>
        </p:nvSpPr>
        <p:spPr>
          <a:xfrm>
            <a:off x="1673762" y="706821"/>
            <a:ext cx="2500574" cy="1477328"/>
          </a:xfrm>
          <a:prstGeom prst="rect">
            <a:avLst/>
          </a:prstGeom>
          <a:noFill/>
        </p:spPr>
        <p:txBody>
          <a:bodyPr wrap="square">
            <a:spAutoFit/>
          </a:bodyPr>
          <a:lstStyle/>
          <a:p>
            <a:r>
              <a:rPr lang="en-CA" b="1" dirty="0">
                <a:solidFill>
                  <a:schemeClr val="tx2">
                    <a:lumMod val="60000"/>
                    <a:lumOff val="40000"/>
                  </a:schemeClr>
                </a:solidFill>
              </a:rPr>
              <a:t>Natural seep </a:t>
            </a:r>
          </a:p>
          <a:p>
            <a:r>
              <a:rPr lang="en-CA" b="1" dirty="0">
                <a:solidFill>
                  <a:schemeClr val="tx2">
                    <a:lumMod val="60000"/>
                    <a:lumOff val="40000"/>
                  </a:schemeClr>
                </a:solidFill>
              </a:rPr>
              <a:t>of hydrocarbons </a:t>
            </a:r>
          </a:p>
          <a:p>
            <a:endParaRPr lang="en-CA" b="1" dirty="0">
              <a:solidFill>
                <a:schemeClr val="tx2">
                  <a:lumMod val="60000"/>
                  <a:lumOff val="40000"/>
                </a:schemeClr>
              </a:solidFill>
            </a:endParaRPr>
          </a:p>
          <a:p>
            <a:r>
              <a:rPr lang="en-CA" b="1" dirty="0">
                <a:solidFill>
                  <a:schemeClr val="tx2">
                    <a:lumMod val="60000"/>
                    <a:lumOff val="40000"/>
                  </a:schemeClr>
                </a:solidFill>
              </a:rPr>
              <a:t>Base water level </a:t>
            </a:r>
          </a:p>
          <a:p>
            <a:r>
              <a:rPr lang="en-CA" b="1" dirty="0">
                <a:solidFill>
                  <a:schemeClr val="tx2">
                    <a:lumMod val="60000"/>
                    <a:lumOff val="40000"/>
                  </a:schemeClr>
                </a:solidFill>
              </a:rPr>
              <a:t>depth around 50 feet </a:t>
            </a:r>
          </a:p>
        </p:txBody>
      </p:sp>
      <p:sp>
        <p:nvSpPr>
          <p:cNvPr id="22" name="Pentagon 20">
            <a:extLst>
              <a:ext uri="{FF2B5EF4-FFF2-40B4-BE49-F238E27FC236}">
                <a16:creationId xmlns:a16="http://schemas.microsoft.com/office/drawing/2014/main" id="{213DD224-EAFA-4413-8E8F-9426DD0272CD}"/>
              </a:ext>
            </a:extLst>
          </p:cNvPr>
          <p:cNvSpPr/>
          <p:nvPr/>
        </p:nvSpPr>
        <p:spPr>
          <a:xfrm>
            <a:off x="333546" y="764340"/>
            <a:ext cx="1298830" cy="442035"/>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sr-Latn-RS"/>
          </a:p>
        </p:txBody>
      </p:sp>
      <p:sp>
        <p:nvSpPr>
          <p:cNvPr id="23" name="TextBox 22">
            <a:extLst>
              <a:ext uri="{FF2B5EF4-FFF2-40B4-BE49-F238E27FC236}">
                <a16:creationId xmlns:a16="http://schemas.microsoft.com/office/drawing/2014/main" id="{0124A20F-AE29-4F20-A5BC-A5E4368183E0}"/>
              </a:ext>
            </a:extLst>
          </p:cNvPr>
          <p:cNvSpPr txBox="1"/>
          <p:nvPr/>
        </p:nvSpPr>
        <p:spPr>
          <a:xfrm>
            <a:off x="374932" y="800691"/>
            <a:ext cx="1257444" cy="369332"/>
          </a:xfrm>
          <a:prstGeom prst="rect">
            <a:avLst/>
          </a:prstGeom>
          <a:noFill/>
        </p:spPr>
        <p:txBody>
          <a:bodyPr wrap="square" rtlCol="0">
            <a:spAutoFit/>
          </a:bodyPr>
          <a:lstStyle/>
          <a:p>
            <a:r>
              <a:rPr lang="en-US" b="1" dirty="0">
                <a:cs typeface="Arial" panose="020B0604020202020204" pitchFamily="34" charset="0"/>
              </a:rPr>
              <a:t>Results</a:t>
            </a:r>
            <a:endParaRPr lang="sr-Latn-RS" b="1" dirty="0">
              <a:cs typeface="Arial" panose="020B0604020202020204" pitchFamily="34" charset="0"/>
            </a:endParaRPr>
          </a:p>
        </p:txBody>
      </p:sp>
      <p:pic>
        <p:nvPicPr>
          <p:cNvPr id="24" name="Picture 23">
            <a:extLst>
              <a:ext uri="{FF2B5EF4-FFF2-40B4-BE49-F238E27FC236}">
                <a16:creationId xmlns:a16="http://schemas.microsoft.com/office/drawing/2014/main" id="{B795FDDC-3B14-49D1-9CA9-89D2C69F19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6980" y="6212160"/>
            <a:ext cx="2095500" cy="457200"/>
          </a:xfrm>
          <a:prstGeom prst="rect">
            <a:avLst/>
          </a:prstGeom>
        </p:spPr>
      </p:pic>
      <p:pic>
        <p:nvPicPr>
          <p:cNvPr id="26" name="Picture 25">
            <a:extLst>
              <a:ext uri="{FF2B5EF4-FFF2-40B4-BE49-F238E27FC236}">
                <a16:creationId xmlns:a16="http://schemas.microsoft.com/office/drawing/2014/main" id="{938215C6-B1AC-4E9D-A12E-47AAC3D08D7A}"/>
              </a:ext>
            </a:extLst>
          </p:cNvPr>
          <p:cNvPicPr>
            <a:picLocks noChangeAspect="1"/>
          </p:cNvPicPr>
          <p:nvPr/>
        </p:nvPicPr>
        <p:blipFill rotWithShape="1">
          <a:blip r:embed="rId6">
            <a:extLst>
              <a:ext uri="{28A0092B-C50C-407E-A947-70E740481C1C}">
                <a14:useLocalDpi xmlns:a14="http://schemas.microsoft.com/office/drawing/2010/main" val="0"/>
              </a:ext>
            </a:extLst>
          </a:blip>
          <a:srcRect t="7202" r="4572"/>
          <a:stretch/>
        </p:blipFill>
        <p:spPr>
          <a:xfrm>
            <a:off x="4704319" y="144315"/>
            <a:ext cx="1761042" cy="2124120"/>
          </a:xfrm>
          <a:prstGeom prst="rect">
            <a:avLst/>
          </a:prstGeom>
        </p:spPr>
      </p:pic>
    </p:spTree>
    <p:extLst>
      <p:ext uri="{BB962C8B-B14F-4D97-AF65-F5344CB8AC3E}">
        <p14:creationId xmlns:p14="http://schemas.microsoft.com/office/powerpoint/2010/main" val="4081846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yda well">
            <a:hlinkClick r:id="" action="ppaction://media"/>
            <a:extLst>
              <a:ext uri="{FF2B5EF4-FFF2-40B4-BE49-F238E27FC236}">
                <a16:creationId xmlns:a16="http://schemas.microsoft.com/office/drawing/2014/main" id="{B02C423B-2EAD-4D3B-8B39-97D33B8F2F5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1905" y="982071"/>
            <a:ext cx="8700190" cy="4893857"/>
          </a:xfrm>
          <a:prstGeom prst="rect">
            <a:avLst/>
          </a:prstGeom>
        </p:spPr>
      </p:pic>
      <p:sp>
        <p:nvSpPr>
          <p:cNvPr id="6" name="Title 1">
            <a:extLst>
              <a:ext uri="{FF2B5EF4-FFF2-40B4-BE49-F238E27FC236}">
                <a16:creationId xmlns:a16="http://schemas.microsoft.com/office/drawing/2014/main" id="{FE8AB835-49BD-47F6-9BC4-CBFE9C0BB651}"/>
              </a:ext>
            </a:extLst>
          </p:cNvPr>
          <p:cNvSpPr txBox="1">
            <a:spLocks/>
          </p:cNvSpPr>
          <p:nvPr/>
        </p:nvSpPr>
        <p:spPr>
          <a:xfrm>
            <a:off x="0" y="129406"/>
            <a:ext cx="9144000" cy="967013"/>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l">
              <a:buNone/>
            </a:pPr>
            <a:r>
              <a:rPr lang="en-US" sz="2800" dirty="0">
                <a:effectLst>
                  <a:outerShdw blurRad="38100" dist="38100" dir="2700000" algn="tl">
                    <a:srgbClr val="000000">
                      <a:alpha val="43137"/>
                    </a:srgbClr>
                  </a:outerShdw>
                </a:effectLst>
              </a:rPr>
              <a:t>Lyda Well-1: closer look</a:t>
            </a:r>
            <a:endParaRPr lang="sr-Latn-RS" sz="2800"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E97FAF8D-10B7-4954-9141-1AF74F4DF64E}"/>
              </a:ext>
            </a:extLst>
          </p:cNvPr>
          <p:cNvSpPr txBox="1"/>
          <p:nvPr/>
        </p:nvSpPr>
        <p:spPr>
          <a:xfrm>
            <a:off x="221905" y="5934670"/>
            <a:ext cx="5286199" cy="923330"/>
          </a:xfrm>
          <a:prstGeom prst="rect">
            <a:avLst/>
          </a:prstGeom>
          <a:noFill/>
        </p:spPr>
        <p:txBody>
          <a:bodyPr wrap="square">
            <a:spAutoFit/>
          </a:bodyPr>
          <a:lstStyle/>
          <a:p>
            <a:r>
              <a:rPr lang="en-US" b="1" i="0" dirty="0">
                <a:solidFill>
                  <a:srgbClr val="030303"/>
                </a:solidFill>
                <a:effectLst/>
              </a:rPr>
              <a:t>Under BGKY Injection Well Series </a:t>
            </a:r>
          </a:p>
          <a:p>
            <a:r>
              <a:rPr lang="en-US" b="1" i="0" dirty="0">
                <a:solidFill>
                  <a:srgbClr val="030303"/>
                </a:solidFill>
                <a:effectLst/>
              </a:rPr>
              <a:t>Ep: Lyda Avenue Well</a:t>
            </a:r>
          </a:p>
          <a:p>
            <a:r>
              <a:rPr lang="en-US" b="1" i="0" dirty="0">
                <a:solidFill>
                  <a:srgbClr val="030303"/>
                </a:solidFill>
                <a:effectLst/>
              </a:rPr>
              <a:t>Captured by James Troxell</a:t>
            </a:r>
            <a:endParaRPr lang="en-CA" b="1" dirty="0"/>
          </a:p>
        </p:txBody>
      </p:sp>
      <p:sp>
        <p:nvSpPr>
          <p:cNvPr id="11" name="TextBox 10">
            <a:extLst>
              <a:ext uri="{FF2B5EF4-FFF2-40B4-BE49-F238E27FC236}">
                <a16:creationId xmlns:a16="http://schemas.microsoft.com/office/drawing/2014/main" id="{F35B9A92-1817-486B-A1CC-67E2F05F5D5B}"/>
              </a:ext>
            </a:extLst>
          </p:cNvPr>
          <p:cNvSpPr txBox="1"/>
          <p:nvPr/>
        </p:nvSpPr>
        <p:spPr>
          <a:xfrm>
            <a:off x="4001817" y="6034697"/>
            <a:ext cx="5142183" cy="723275"/>
          </a:xfrm>
          <a:prstGeom prst="rect">
            <a:avLst/>
          </a:prstGeom>
          <a:noFill/>
        </p:spPr>
        <p:txBody>
          <a:bodyPr wrap="square">
            <a:spAutoFit/>
          </a:bodyPr>
          <a:lstStyle/>
          <a:p>
            <a:pPr marL="285750" indent="-285750">
              <a:buFont typeface="Wingdings" panose="05000000000000000000" pitchFamily="2" charset="2"/>
              <a:buChar char="ü"/>
            </a:pPr>
            <a:r>
              <a:rPr lang="en-US" b="1" dirty="0">
                <a:solidFill>
                  <a:schemeClr val="tx2">
                    <a:lumMod val="60000"/>
                    <a:lumOff val="40000"/>
                  </a:schemeClr>
                </a:solidFill>
              </a:rPr>
              <a:t>uncased well in limestone </a:t>
            </a:r>
          </a:p>
          <a:p>
            <a:pPr marL="285750" indent="-285750">
              <a:buFont typeface="Wingdings" panose="05000000000000000000" pitchFamily="2" charset="2"/>
              <a:buChar char="ü"/>
            </a:pPr>
            <a:endParaRPr lang="en-US" sz="500" b="1" dirty="0">
              <a:solidFill>
                <a:schemeClr val="tx2">
                  <a:lumMod val="60000"/>
                  <a:lumOff val="40000"/>
                </a:schemeClr>
              </a:solidFill>
            </a:endParaRPr>
          </a:p>
          <a:p>
            <a:pPr marL="285750" indent="-285750">
              <a:buFont typeface="Wingdings" panose="05000000000000000000" pitchFamily="2" charset="2"/>
              <a:buChar char="ü"/>
            </a:pPr>
            <a:r>
              <a:rPr lang="en-US" b="1" dirty="0">
                <a:solidFill>
                  <a:schemeClr val="tx2">
                    <a:lumMod val="60000"/>
                    <a:lumOff val="40000"/>
                  </a:schemeClr>
                </a:solidFill>
              </a:rPr>
              <a:t>permeable carbonate rocks with chert layers</a:t>
            </a:r>
            <a:endParaRPr lang="en-CA" b="1" dirty="0">
              <a:solidFill>
                <a:schemeClr val="tx2">
                  <a:lumMod val="60000"/>
                  <a:lumOff val="40000"/>
                </a:schemeClr>
              </a:solidFill>
            </a:endParaRPr>
          </a:p>
        </p:txBody>
      </p:sp>
    </p:spTree>
    <p:extLst>
      <p:ext uri="{BB962C8B-B14F-4D97-AF65-F5344CB8AC3E}">
        <p14:creationId xmlns:p14="http://schemas.microsoft.com/office/powerpoint/2010/main" val="34737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71951">
                <p:cTn id="12"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A6144C6-2BFF-4AF0-817C-F20DD0B14AD5}"/>
              </a:ext>
            </a:extLst>
          </p:cNvPr>
          <p:cNvSpPr txBox="1">
            <a:spLocks/>
          </p:cNvSpPr>
          <p:nvPr/>
        </p:nvSpPr>
        <p:spPr>
          <a:xfrm>
            <a:off x="0" y="-1"/>
            <a:ext cx="9144000" cy="620689"/>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l">
              <a:buNone/>
            </a:pPr>
            <a:r>
              <a:rPr lang="en-US" sz="2800" dirty="0">
                <a:effectLst>
                  <a:outerShdw blurRad="38100" dist="38100" dir="2700000" algn="tl">
                    <a:srgbClr val="000000">
                      <a:alpha val="43137"/>
                    </a:srgbClr>
                  </a:outerShdw>
                </a:effectLst>
              </a:rPr>
              <a:t>Hydrology of Lyda Well-1</a:t>
            </a:r>
          </a:p>
        </p:txBody>
      </p:sp>
      <p:pic>
        <p:nvPicPr>
          <p:cNvPr id="10" name="Picture 9">
            <a:extLst>
              <a:ext uri="{FF2B5EF4-FFF2-40B4-BE49-F238E27FC236}">
                <a16:creationId xmlns:a16="http://schemas.microsoft.com/office/drawing/2014/main" id="{A01BB1D6-D5D2-45C3-A76A-1E8806AF0E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66" t="12937" r="5864" b="1138"/>
          <a:stretch/>
        </p:blipFill>
        <p:spPr>
          <a:xfrm>
            <a:off x="2051720" y="620688"/>
            <a:ext cx="6912768" cy="5256584"/>
          </a:xfrm>
          <a:prstGeom prst="rect">
            <a:avLst/>
          </a:prstGeom>
        </p:spPr>
      </p:pic>
      <p:sp>
        <p:nvSpPr>
          <p:cNvPr id="16" name="TextBox 15">
            <a:extLst>
              <a:ext uri="{FF2B5EF4-FFF2-40B4-BE49-F238E27FC236}">
                <a16:creationId xmlns:a16="http://schemas.microsoft.com/office/drawing/2014/main" id="{BB669B60-9272-4020-AFCC-7EFA78B9CC43}"/>
              </a:ext>
            </a:extLst>
          </p:cNvPr>
          <p:cNvSpPr txBox="1"/>
          <p:nvPr/>
        </p:nvSpPr>
        <p:spPr>
          <a:xfrm>
            <a:off x="1835696" y="6018093"/>
            <a:ext cx="7308304" cy="723275"/>
          </a:xfrm>
          <a:prstGeom prst="rect">
            <a:avLst/>
          </a:prstGeom>
          <a:noFill/>
        </p:spPr>
        <p:txBody>
          <a:bodyPr wrap="square">
            <a:spAutoFit/>
          </a:bodyPr>
          <a:lstStyle/>
          <a:p>
            <a:pPr marL="285750" indent="-285750">
              <a:buFont typeface="Wingdings" panose="05000000000000000000" pitchFamily="2" charset="2"/>
              <a:buChar char="ü"/>
            </a:pPr>
            <a:r>
              <a:rPr lang="en-US" b="1" dirty="0">
                <a:solidFill>
                  <a:schemeClr val="tx2">
                    <a:lumMod val="60000"/>
                    <a:lumOff val="40000"/>
                  </a:schemeClr>
                </a:solidFill>
              </a:rPr>
              <a:t>continuous monitoring of water levels/precipitation (1 min resolution)</a:t>
            </a:r>
          </a:p>
          <a:p>
            <a:pPr marL="285750" indent="-285750">
              <a:buFont typeface="Wingdings" panose="05000000000000000000" pitchFamily="2" charset="2"/>
              <a:buChar char="ü"/>
            </a:pPr>
            <a:endParaRPr lang="en-US" sz="500" b="1" dirty="0">
              <a:solidFill>
                <a:schemeClr val="tx2">
                  <a:lumMod val="60000"/>
                  <a:lumOff val="40000"/>
                </a:schemeClr>
              </a:solidFill>
            </a:endParaRPr>
          </a:p>
          <a:p>
            <a:pPr marL="285750" indent="-285750">
              <a:buFont typeface="Wingdings" panose="05000000000000000000" pitchFamily="2" charset="2"/>
              <a:buChar char="ü"/>
            </a:pPr>
            <a:r>
              <a:rPr lang="en-US" b="1" dirty="0">
                <a:solidFill>
                  <a:schemeClr val="tx2">
                    <a:lumMod val="60000"/>
                    <a:lumOff val="40000"/>
                  </a:schemeClr>
                </a:solidFill>
              </a:rPr>
              <a:t>quick response of the system on recharge events </a:t>
            </a:r>
            <a:endParaRPr lang="en-CA" b="1" dirty="0">
              <a:solidFill>
                <a:schemeClr val="tx2">
                  <a:lumMod val="60000"/>
                  <a:lumOff val="40000"/>
                </a:schemeClr>
              </a:solidFill>
            </a:endParaRPr>
          </a:p>
        </p:txBody>
      </p:sp>
      <p:sp>
        <p:nvSpPr>
          <p:cNvPr id="17" name="Pentagon 20">
            <a:extLst>
              <a:ext uri="{FF2B5EF4-FFF2-40B4-BE49-F238E27FC236}">
                <a16:creationId xmlns:a16="http://schemas.microsoft.com/office/drawing/2014/main" id="{5C7FC208-2EC4-4AE1-A7CA-3F58E0B38128}"/>
              </a:ext>
            </a:extLst>
          </p:cNvPr>
          <p:cNvSpPr/>
          <p:nvPr/>
        </p:nvSpPr>
        <p:spPr>
          <a:xfrm>
            <a:off x="282142" y="6093296"/>
            <a:ext cx="1298830" cy="442035"/>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sr-Latn-RS"/>
          </a:p>
        </p:txBody>
      </p:sp>
      <p:sp>
        <p:nvSpPr>
          <p:cNvPr id="18" name="TextBox 17">
            <a:extLst>
              <a:ext uri="{FF2B5EF4-FFF2-40B4-BE49-F238E27FC236}">
                <a16:creationId xmlns:a16="http://schemas.microsoft.com/office/drawing/2014/main" id="{4E48616C-1B22-4C2B-88E3-89DE3C2D249C}"/>
              </a:ext>
            </a:extLst>
          </p:cNvPr>
          <p:cNvSpPr txBox="1"/>
          <p:nvPr/>
        </p:nvSpPr>
        <p:spPr>
          <a:xfrm>
            <a:off x="323528" y="6129647"/>
            <a:ext cx="1257444" cy="369332"/>
          </a:xfrm>
          <a:prstGeom prst="rect">
            <a:avLst/>
          </a:prstGeom>
          <a:noFill/>
        </p:spPr>
        <p:txBody>
          <a:bodyPr wrap="square" rtlCol="0">
            <a:spAutoFit/>
          </a:bodyPr>
          <a:lstStyle/>
          <a:p>
            <a:r>
              <a:rPr lang="en-US" b="1" dirty="0">
                <a:cs typeface="Arial" panose="020B0604020202020204" pitchFamily="34" charset="0"/>
              </a:rPr>
              <a:t>Analysis</a:t>
            </a:r>
            <a:endParaRPr lang="sr-Latn-RS" b="1" dirty="0">
              <a:cs typeface="Arial" panose="020B0604020202020204" pitchFamily="34" charset="0"/>
            </a:endParaRPr>
          </a:p>
        </p:txBody>
      </p:sp>
      <p:sp>
        <p:nvSpPr>
          <p:cNvPr id="20" name="Oval 19">
            <a:extLst>
              <a:ext uri="{FF2B5EF4-FFF2-40B4-BE49-F238E27FC236}">
                <a16:creationId xmlns:a16="http://schemas.microsoft.com/office/drawing/2014/main" id="{A09F7047-DB03-42E9-B779-29A45BBFE473}"/>
              </a:ext>
            </a:extLst>
          </p:cNvPr>
          <p:cNvSpPr/>
          <p:nvPr/>
        </p:nvSpPr>
        <p:spPr>
          <a:xfrm>
            <a:off x="6372200" y="764704"/>
            <a:ext cx="432048" cy="31683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Oval 20">
            <a:extLst>
              <a:ext uri="{FF2B5EF4-FFF2-40B4-BE49-F238E27FC236}">
                <a16:creationId xmlns:a16="http://schemas.microsoft.com/office/drawing/2014/main" id="{BDDE2FBC-A6CC-4810-9C60-3AE54EE62C18}"/>
              </a:ext>
            </a:extLst>
          </p:cNvPr>
          <p:cNvSpPr/>
          <p:nvPr/>
        </p:nvSpPr>
        <p:spPr>
          <a:xfrm>
            <a:off x="7668344" y="764704"/>
            <a:ext cx="432048" cy="31683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Oval 21">
            <a:extLst>
              <a:ext uri="{FF2B5EF4-FFF2-40B4-BE49-F238E27FC236}">
                <a16:creationId xmlns:a16="http://schemas.microsoft.com/office/drawing/2014/main" id="{625632AE-C4AC-4711-9F79-7AEA9F1B8C86}"/>
              </a:ext>
            </a:extLst>
          </p:cNvPr>
          <p:cNvSpPr/>
          <p:nvPr/>
        </p:nvSpPr>
        <p:spPr>
          <a:xfrm>
            <a:off x="4355976" y="764704"/>
            <a:ext cx="432048" cy="31683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Oval 22">
            <a:extLst>
              <a:ext uri="{FF2B5EF4-FFF2-40B4-BE49-F238E27FC236}">
                <a16:creationId xmlns:a16="http://schemas.microsoft.com/office/drawing/2014/main" id="{61C72AB3-0196-42D5-B5ED-C028B0E48924}"/>
              </a:ext>
            </a:extLst>
          </p:cNvPr>
          <p:cNvSpPr/>
          <p:nvPr/>
        </p:nvSpPr>
        <p:spPr>
          <a:xfrm>
            <a:off x="3558614" y="764704"/>
            <a:ext cx="432048" cy="31683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821046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14280</TotalTime>
  <Words>2329</Words>
  <Application>Microsoft Office PowerPoint</Application>
  <PresentationFormat>On-screen Show (4:3)</PresentationFormat>
  <Paragraphs>325</Paragraphs>
  <Slides>14</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Georgia</vt:lpstr>
      <vt:lpstr>NexusSans</vt:lpstr>
      <vt:lpstr>Times New Roman</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PRIRODNO PREČIŠĆAVANJE I STIMULISANA BIOREMEDIJACIJA PODZEMNIH VODA ZAGAĐENIH NAFTNIM UGLJOVODONICIMA</dc:title>
  <dc:creator>Maric</dc:creator>
  <cp:lastModifiedBy>Nenad Maric</cp:lastModifiedBy>
  <cp:revision>885</cp:revision>
  <dcterms:created xsi:type="dcterms:W3CDTF">2016-06-27T09:04:57Z</dcterms:created>
  <dcterms:modified xsi:type="dcterms:W3CDTF">2021-11-03T23:53:05Z</dcterms:modified>
</cp:coreProperties>
</file>