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3" r:id="rId6"/>
    <p:sldId id="261" r:id="rId7"/>
    <p:sldId id="264" r:id="rId8"/>
    <p:sldId id="266" r:id="rId9"/>
    <p:sldId id="265" r:id="rId10"/>
    <p:sldId id="267" r:id="rId11"/>
    <p:sldId id="25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7F6134-27B7-DD07-E928-4CAC02DBD980}" v="242" dt="2021-11-04T00:43:06.157"/>
    <p1510:client id="{6BF64B69-73C6-4EA7-AE71-2EBFC4BE0C80}" v="39" dt="2021-11-04T02:57:59.8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jpg"/><Relationship Id="rId7" Type="http://schemas.openxmlformats.org/officeDocument/2006/relationships/image" Target="../media/image1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ymesonet.org/monthly_summaries.html?county=HDY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7889" y="771526"/>
            <a:ext cx="8676222" cy="3200400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lt"/>
                <a:cs typeface="+mj-lt"/>
              </a:rPr>
              <a:t>Storm Event Analysis of Karst Groundwater Quality Variability in the Hidden River Cave System, Hart County, Kentucky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7889" y="4252912"/>
            <a:ext cx="8676222" cy="1905000"/>
          </a:xfrm>
        </p:spPr>
        <p:txBody>
          <a:bodyPr/>
          <a:lstStyle/>
          <a:p>
            <a:r>
              <a:rPr lang="en-US" sz="2800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Amy Hourigan</a:t>
            </a:r>
          </a:p>
          <a:p>
            <a:r>
              <a:rPr lang="en-US" sz="2400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Co-authors: Patricia Kambesis, Jason Polk</a:t>
            </a:r>
          </a:p>
          <a:p>
            <a:r>
              <a:rPr lang="en-US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Western Kentucky University</a:t>
            </a:r>
          </a:p>
        </p:txBody>
      </p:sp>
    </p:spTree>
    <p:extLst>
      <p:ext uri="{BB962C8B-B14F-4D97-AF65-F5344CB8AC3E}">
        <p14:creationId xmlns:p14="http://schemas.microsoft.com/office/powerpoint/2010/main" val="2979223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D5011-829D-4ACE-BB33-70CDA1993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795130"/>
          </a:xfrm>
        </p:spPr>
        <p:txBody>
          <a:bodyPr/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48C7E-9BA1-48E2-9ED1-EC229AE8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122" y="1311965"/>
            <a:ext cx="10853530" cy="512859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masis MT Pro" panose="02040504050005020304" pitchFamily="18" charset="0"/>
              </a:rPr>
              <a:t>Hourly sample collection (1000 -1600) </a:t>
            </a:r>
          </a:p>
          <a:p>
            <a:r>
              <a:rPr lang="en-US" sz="2400" dirty="0">
                <a:latin typeface="Amasis MT Pro" panose="02040504050005020304" pitchFamily="18" charset="0"/>
              </a:rPr>
              <a:t>Storm produced 1.38” precipitation in 24 hours (KY </a:t>
            </a:r>
            <a:r>
              <a:rPr lang="en-US" sz="2400" dirty="0" err="1">
                <a:latin typeface="Amasis MT Pro" panose="02040504050005020304" pitchFamily="18" charset="0"/>
              </a:rPr>
              <a:t>Mesonet</a:t>
            </a:r>
            <a:r>
              <a:rPr lang="en-US" sz="2400" dirty="0">
                <a:latin typeface="Amasis MT Pro" panose="02040504050005020304" pitchFamily="18" charset="0"/>
              </a:rPr>
              <a:t>) </a:t>
            </a:r>
          </a:p>
          <a:p>
            <a:r>
              <a:rPr lang="en-US" sz="2400" dirty="0">
                <a:latin typeface="Amasis MT Pro" panose="02040504050005020304" pitchFamily="18" charset="0"/>
              </a:rPr>
              <a:t>Sample sites: East River (Main Trunk) and </a:t>
            </a:r>
            <a:r>
              <a:rPr lang="en-US" sz="2400" dirty="0" err="1">
                <a:latin typeface="Amasis MT Pro" panose="02040504050005020304" pitchFamily="18" charset="0"/>
              </a:rPr>
              <a:t>Wheet</a:t>
            </a:r>
            <a:r>
              <a:rPr lang="en-US" sz="2400" dirty="0">
                <a:latin typeface="Amasis MT Pro" panose="02040504050005020304" pitchFamily="18" charset="0"/>
              </a:rPr>
              <a:t> River (Major Tributary)</a:t>
            </a:r>
          </a:p>
          <a:p>
            <a:r>
              <a:rPr lang="en-US" sz="2400" dirty="0">
                <a:latin typeface="Amasis MT Pro" panose="02040504050005020304" pitchFamily="18" charset="0"/>
              </a:rPr>
              <a:t>In situ: pH, Turbidity, Total Suspended Solids, Specific Conductivity, Temperature, Dissolved Oxygen, Total Chlorine </a:t>
            </a:r>
            <a:br>
              <a:rPr lang="en-US" sz="2400" dirty="0">
                <a:latin typeface="Amasis MT Pro" panose="02040504050005020304" pitchFamily="18" charset="0"/>
              </a:rPr>
            </a:br>
            <a:r>
              <a:rPr lang="en-US" sz="2400" dirty="0">
                <a:latin typeface="Amasis MT Pro" panose="02040504050005020304" pitchFamily="18" charset="0"/>
              </a:rPr>
              <a:t>(Equipment: YSI </a:t>
            </a:r>
            <a:r>
              <a:rPr lang="en-US" sz="2400" dirty="0" err="1">
                <a:latin typeface="Amasis MT Pro" panose="02040504050005020304" pitchFamily="18" charset="0"/>
              </a:rPr>
              <a:t>ProDSS</a:t>
            </a:r>
            <a:r>
              <a:rPr lang="en-US" sz="2400" dirty="0">
                <a:latin typeface="Amasis MT Pro" panose="02040504050005020304" pitchFamily="18" charset="0"/>
              </a:rPr>
              <a:t> multiparameter handheld sonde, Hach DR900)</a:t>
            </a:r>
          </a:p>
          <a:p>
            <a:r>
              <a:rPr lang="en-US" sz="2400" dirty="0">
                <a:latin typeface="Amasis MT Pro" panose="02040504050005020304" pitchFamily="18" charset="0"/>
              </a:rPr>
              <a:t>Laboratory: Anions, Cations (Metals), Total Organic Carbon, Biochemical Oxygen Demand, Chemical Oxygen Demand, E. coli, Oil and Grease </a:t>
            </a:r>
            <a:br>
              <a:rPr lang="en-US" sz="2400" dirty="0">
                <a:latin typeface="Amasis MT Pro" panose="02040504050005020304" pitchFamily="18" charset="0"/>
              </a:rPr>
            </a:br>
            <a:r>
              <a:rPr lang="en-US" sz="2400" dirty="0">
                <a:latin typeface="Amasis MT Pro" panose="02040504050005020304" pitchFamily="18" charset="0"/>
              </a:rPr>
              <a:t>(WKU-HydroAnalytical Lab)  </a:t>
            </a:r>
          </a:p>
          <a:p>
            <a:pPr marL="0" indent="0">
              <a:buNone/>
            </a:pPr>
            <a:endParaRPr lang="en-US" sz="2400" dirty="0"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35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A270B5E-90F8-42A2-B1B1-B95582D0F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51" b="7812"/>
          <a:stretch/>
        </p:blipFill>
        <p:spPr>
          <a:xfrm>
            <a:off x="8579222" y="141896"/>
            <a:ext cx="3349968" cy="3832826"/>
          </a:xfrm>
          <a:prstGeom prst="rect">
            <a:avLst/>
          </a:prstGeom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4B4D9041-F790-451B-82B3-40EF15750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593" y="154615"/>
            <a:ext cx="3429767" cy="2572325"/>
          </a:xfrm>
          <a:prstGeom prst="rect">
            <a:avLst/>
          </a:prstGeom>
        </p:spPr>
      </p:pic>
      <p:pic>
        <p:nvPicPr>
          <p:cNvPr id="9" name="Picture 8" descr="A picture containing text, indoor, table, worktable&#10;&#10;Description automatically generated">
            <a:extLst>
              <a:ext uri="{FF2B5EF4-FFF2-40B4-BE49-F238E27FC236}">
                <a16:creationId xmlns:a16="http://schemas.microsoft.com/office/drawing/2014/main" id="{50510E8F-C30F-47DF-BD4C-36069267E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4413" y="4116126"/>
            <a:ext cx="3429767" cy="2572325"/>
          </a:xfrm>
          <a:prstGeom prst="rect">
            <a:avLst/>
          </a:prstGeom>
        </p:spPr>
      </p:pic>
      <p:pic>
        <p:nvPicPr>
          <p:cNvPr id="11" name="Picture 10" descr="A picture containing grass, outdoor, nature, hole&#10;&#10;Description automatically generated">
            <a:extLst>
              <a:ext uri="{FF2B5EF4-FFF2-40B4-BE49-F238E27FC236}">
                <a16:creationId xmlns:a16="http://schemas.microsoft.com/office/drawing/2014/main" id="{F0063DB5-8909-4132-9DBC-3AD4DDA6D2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5000" contras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820" y="169548"/>
            <a:ext cx="4608921" cy="3456691"/>
          </a:xfrm>
          <a:prstGeom prst="rect">
            <a:avLst/>
          </a:prstGeom>
        </p:spPr>
      </p:pic>
      <p:pic>
        <p:nvPicPr>
          <p:cNvPr id="13" name="Picture 12" descr="A close-up of a pen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B847EB5F-16F5-4C93-8996-88F015256F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520" b="6666"/>
          <a:stretch/>
        </p:blipFill>
        <p:spPr>
          <a:xfrm>
            <a:off x="5010593" y="2855625"/>
            <a:ext cx="3429767" cy="3832826"/>
          </a:xfrm>
          <a:prstGeom prst="rect">
            <a:avLst/>
          </a:prstGeom>
        </p:spPr>
      </p:pic>
      <p:pic>
        <p:nvPicPr>
          <p:cNvPr id="15" name="Picture 14" descr="A picture containing night, dark, floor&#10;&#10;Description automatically generated">
            <a:extLst>
              <a:ext uri="{FF2B5EF4-FFF2-40B4-BE49-F238E27FC236}">
                <a16:creationId xmlns:a16="http://schemas.microsoft.com/office/drawing/2014/main" id="{0452C638-3D1B-4AC1-8A4C-4A97F238CE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819" y="3694166"/>
            <a:ext cx="4608921" cy="299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92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8E255-F70E-4C2E-BF12-30BF96C49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491406"/>
            <a:ext cx="9905998" cy="649357"/>
          </a:xfrm>
        </p:spPr>
        <p:txBody>
          <a:bodyPr/>
          <a:lstStyle/>
          <a:p>
            <a:pPr algn="ctr"/>
            <a:r>
              <a:rPr lang="en-US" dirty="0"/>
              <a:t>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086C0-E219-406F-9CB8-B2E733AEB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693142"/>
            <a:ext cx="9905998" cy="434877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masis MT Pro" panose="02040504050005020304" pitchFamily="18" charset="0"/>
              </a:rPr>
              <a:t>ALL Data were compiled into a master data sheet</a:t>
            </a:r>
          </a:p>
          <a:p>
            <a:r>
              <a:rPr lang="en-US" sz="2800" dirty="0">
                <a:latin typeface="Amasis MT Pro" panose="02040504050005020304" pitchFamily="18" charset="0"/>
              </a:rPr>
              <a:t>Data were inspected against water quality expectations</a:t>
            </a:r>
          </a:p>
          <a:p>
            <a:r>
              <a:rPr lang="en-US" sz="2800" dirty="0">
                <a:latin typeface="Amasis MT Pro" panose="02040504050005020304" pitchFamily="18" charset="0"/>
              </a:rPr>
              <a:t>Data were plotted in stack scatterplots </a:t>
            </a:r>
            <a:br>
              <a:rPr lang="en-US" sz="2800" dirty="0">
                <a:latin typeface="Amasis MT Pro" panose="02040504050005020304" pitchFamily="18" charset="0"/>
              </a:rPr>
            </a:br>
            <a:r>
              <a:rPr lang="en-US" sz="2800" dirty="0">
                <a:latin typeface="Amasis MT Pro" panose="02040504050005020304" pitchFamily="18" charset="0"/>
              </a:rPr>
              <a:t>(origin pro software)</a:t>
            </a:r>
          </a:p>
        </p:txBody>
      </p:sp>
    </p:spTree>
    <p:extLst>
      <p:ext uri="{BB962C8B-B14F-4D97-AF65-F5344CB8AC3E}">
        <p14:creationId xmlns:p14="http://schemas.microsoft.com/office/powerpoint/2010/main" val="683602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87BA89CA-402D-4B8F-A944-B095175C9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83" b="14889"/>
          <a:stretch/>
        </p:blipFill>
        <p:spPr>
          <a:xfrm>
            <a:off x="3020241" y="940904"/>
            <a:ext cx="6151518" cy="591709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D3BAADD-9D4F-4F7B-B0F8-3F61556F8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98783"/>
            <a:ext cx="9905998" cy="622852"/>
          </a:xfrm>
        </p:spPr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320124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1EE4EA65-D008-488F-988B-A5D5EDEA63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6" b="10988"/>
          <a:stretch/>
        </p:blipFill>
        <p:spPr>
          <a:xfrm>
            <a:off x="3116425" y="873950"/>
            <a:ext cx="5959150" cy="598405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7C5B48B-F2BA-4855-B4A0-167EED4EF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85530"/>
            <a:ext cx="9905998" cy="583096"/>
          </a:xfrm>
        </p:spPr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868283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A7BCBF4A-AAE5-49BD-A965-0E1B8F50A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579" y="20272"/>
            <a:ext cx="5303264" cy="681745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0BBD9C5-95B0-4785-878B-D80510A1E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7009" y="609600"/>
            <a:ext cx="4160402" cy="728870"/>
          </a:xfrm>
        </p:spPr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22648E9-4402-40D8-821A-41342A840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4922" y="1351722"/>
            <a:ext cx="4593495" cy="4896678"/>
          </a:xfrm>
        </p:spPr>
        <p:txBody>
          <a:bodyPr>
            <a:normAutofit/>
          </a:bodyPr>
          <a:lstStyle/>
          <a:p>
            <a:r>
              <a:rPr lang="en-US" sz="2400" dirty="0"/>
              <a:t>The contaminants that appeared in the samples for both subsurface streams were:</a:t>
            </a:r>
          </a:p>
          <a:p>
            <a:pPr lvl="1"/>
            <a:r>
              <a:rPr lang="en-US" dirty="0"/>
              <a:t>E. coli</a:t>
            </a:r>
          </a:p>
          <a:p>
            <a:pPr lvl="1"/>
            <a:r>
              <a:rPr lang="en-US" dirty="0"/>
              <a:t>Oil and Grease</a:t>
            </a:r>
          </a:p>
          <a:p>
            <a:pPr lvl="1"/>
            <a:r>
              <a:rPr lang="en-US" dirty="0"/>
              <a:t>Sulfates</a:t>
            </a:r>
          </a:p>
          <a:p>
            <a:pPr lvl="1"/>
            <a:r>
              <a:rPr lang="en-US" dirty="0"/>
              <a:t>Nitrates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383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4DFA8-D99F-4D9E-A0AF-B43992FC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44556"/>
            <a:ext cx="9905998" cy="768626"/>
          </a:xfrm>
        </p:spPr>
        <p:txBody>
          <a:bodyPr/>
          <a:lstStyle/>
          <a:p>
            <a:pPr algn="ctr"/>
            <a:r>
              <a:rPr lang="en-US" dirty="0"/>
              <a:t>Results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A5822-1F72-4285-9ABE-F627829DF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608" y="1272210"/>
            <a:ext cx="10866784" cy="4810538"/>
          </a:xfrm>
        </p:spPr>
        <p:txBody>
          <a:bodyPr>
            <a:normAutofit/>
          </a:bodyPr>
          <a:lstStyle/>
          <a:p>
            <a:r>
              <a:rPr lang="en-US" sz="2800" dirty="0"/>
              <a:t>There are concentrations of contaminants present in all samples that have the potential to pose a risk to the cave biota.</a:t>
            </a:r>
          </a:p>
          <a:p>
            <a:r>
              <a:rPr lang="en-US" sz="2800" dirty="0"/>
              <a:t>The results confirm a difference in the water quality conditions between the East and </a:t>
            </a:r>
            <a:r>
              <a:rPr lang="en-US" sz="2800" dirty="0" err="1"/>
              <a:t>Wheet</a:t>
            </a:r>
            <a:r>
              <a:rPr lang="en-US" sz="2800" dirty="0"/>
              <a:t> Rivers.</a:t>
            </a:r>
          </a:p>
          <a:p>
            <a:r>
              <a:rPr lang="en-US" sz="2800" dirty="0"/>
              <a:t>Some parameters demonstrated a surge in concentrations during the sampled storm event. 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4505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C938E-D0B5-45DA-B429-F86430AF5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99393"/>
            <a:ext cx="9905998" cy="667407"/>
          </a:xfrm>
        </p:spPr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E7CE7-BC40-4227-9039-2C0172995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30" y="1066801"/>
            <a:ext cx="11272345" cy="5391806"/>
          </a:xfrm>
        </p:spPr>
        <p:txBody>
          <a:bodyPr>
            <a:normAutofit/>
          </a:bodyPr>
          <a:lstStyle/>
          <a:p>
            <a:pPr marL="0" indent="-457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Amasis MT Pro" panose="02040504050005020304" pitchFamily="18" charset="0"/>
              </a:rPr>
              <a:t>KY </a:t>
            </a:r>
            <a:r>
              <a:rPr lang="en-US" sz="1600" dirty="0" err="1">
                <a:latin typeface="Amasis MT Pro" panose="02040504050005020304" pitchFamily="18" charset="0"/>
              </a:rPr>
              <a:t>mesonet</a:t>
            </a:r>
            <a:r>
              <a:rPr lang="en-US" sz="1600" dirty="0">
                <a:latin typeface="Amasis MT Pro" panose="02040504050005020304" pitchFamily="18" charset="0"/>
              </a:rPr>
              <a:t>. 2021. Monthly climatological summary. Hart county, </a:t>
            </a:r>
            <a:r>
              <a:rPr lang="en-US" sz="1600" dirty="0" err="1">
                <a:latin typeface="Amasis MT Pro" panose="02040504050005020304" pitchFamily="18" charset="0"/>
              </a:rPr>
              <a:t>kentucky</a:t>
            </a:r>
            <a:r>
              <a:rPr lang="en-US" sz="1600" dirty="0">
                <a:latin typeface="Amasis MT Pro" panose="02040504050005020304" pitchFamily="18" charset="0"/>
              </a:rPr>
              <a:t>. </a:t>
            </a:r>
            <a:r>
              <a:rPr lang="en-US" sz="1600" dirty="0">
                <a:latin typeface="Amasis MT Pro" panose="02040504050005020304" pitchFamily="18" charset="0"/>
                <a:hlinkClick r:id="rId2"/>
              </a:rPr>
              <a:t>Https://www.Kymesonet.Org/monthly_summaries.Html?County=hdyv</a:t>
            </a:r>
            <a:endParaRPr lang="en-US" sz="1600" dirty="0">
              <a:latin typeface="Amasis MT Pro" panose="02040504050005020304" pitchFamily="18" charset="0"/>
            </a:endParaRPr>
          </a:p>
          <a:p>
            <a:pPr marL="0" indent="-457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masis MT Pro" panose="02040504050005020304" pitchFamily="18" charset="0"/>
              </a:rPr>
              <a:t>Foster, D.G., 2009. American cave museum and hidden river cave, horse cave, </a:t>
            </a:r>
            <a:r>
              <a:rPr lang="en-US" sz="1600" dirty="0" err="1">
                <a:effectLst/>
                <a:latin typeface="Amasis MT Pro" panose="02040504050005020304" pitchFamily="18" charset="0"/>
              </a:rPr>
              <a:t>kentucky</a:t>
            </a:r>
            <a:r>
              <a:rPr lang="en-US" sz="1600" dirty="0">
                <a:effectLst/>
                <a:latin typeface="Amasis MT Pro" panose="02040504050005020304" pitchFamily="18" charset="0"/>
              </a:rPr>
              <a:t>. Field trip 31: exploration and science in the mammoth cave system, </a:t>
            </a:r>
            <a:r>
              <a:rPr lang="en-US" sz="1600" dirty="0" err="1">
                <a:effectLst/>
                <a:latin typeface="Amasis MT Pro" panose="02040504050005020304" pitchFamily="18" charset="0"/>
              </a:rPr>
              <a:t>july</a:t>
            </a:r>
            <a:r>
              <a:rPr lang="en-US" sz="1600" dirty="0">
                <a:effectLst/>
                <a:latin typeface="Amasis MT Pro" panose="02040504050005020304" pitchFamily="18" charset="0"/>
              </a:rPr>
              <a:t> 27 to august 2. Huntsville, AL: national speleological society.</a:t>
            </a:r>
            <a:endParaRPr lang="en-US" sz="1600" dirty="0">
              <a:latin typeface="Amasis MT Pro" panose="02040504050005020304" pitchFamily="18" charset="0"/>
            </a:endParaRPr>
          </a:p>
          <a:p>
            <a:pPr marL="0" indent="-457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masis MT Pro" panose="02040504050005020304" pitchFamily="18" charset="0"/>
              </a:rPr>
              <a:t>Lewis, j. 1995. The devastation and recovery of caves and karst affected by industrialization. In rea, T. (Ed.) Proceedings of the 1995 national cave management symposium: spring mill state park, </a:t>
            </a:r>
            <a:r>
              <a:rPr lang="en-US" sz="1600" dirty="0" err="1">
                <a:effectLst/>
                <a:latin typeface="Amasis MT Pro" panose="02040504050005020304" pitchFamily="18" charset="0"/>
              </a:rPr>
              <a:t>october</a:t>
            </a:r>
            <a:r>
              <a:rPr lang="en-US" sz="1600" dirty="0">
                <a:effectLst/>
                <a:latin typeface="Amasis MT Pro" panose="02040504050005020304" pitchFamily="18" charset="0"/>
              </a:rPr>
              <a:t> 25-28. Mitchell, IN: national cave management symposium steering committee, 214-227.</a:t>
            </a:r>
            <a:endParaRPr lang="en-US" sz="1600" dirty="0">
              <a:latin typeface="Amasis MT Pro" panose="02040504050005020304" pitchFamily="18" charset="0"/>
            </a:endParaRPr>
          </a:p>
          <a:p>
            <a:pPr marL="0" indent="-457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masis MT Pro" panose="02040504050005020304" pitchFamily="18" charset="0"/>
              </a:rPr>
              <a:t>Meiman, j., Groves, C., </a:t>
            </a:r>
            <a:r>
              <a:rPr lang="en-US" sz="1600" dirty="0" err="1">
                <a:effectLst/>
                <a:latin typeface="Amasis MT Pro" panose="02040504050005020304" pitchFamily="18" charset="0"/>
              </a:rPr>
              <a:t>Herstein</a:t>
            </a:r>
            <a:r>
              <a:rPr lang="en-US" sz="1600" dirty="0">
                <a:effectLst/>
                <a:latin typeface="Amasis MT Pro" panose="02040504050005020304" pitchFamily="18" charset="0"/>
              </a:rPr>
              <a:t>, S., 2001. In-cave dye tracing and drainage basin divides in the mammoth cave karst aquifer, </a:t>
            </a:r>
            <a:r>
              <a:rPr lang="en-US" sz="1600" dirty="0" err="1">
                <a:effectLst/>
                <a:latin typeface="Amasis MT Pro" panose="02040504050005020304" pitchFamily="18" charset="0"/>
              </a:rPr>
              <a:t>kentucky</a:t>
            </a:r>
            <a:r>
              <a:rPr lang="en-US" sz="1600" dirty="0">
                <a:effectLst/>
                <a:latin typeface="Amasis MT Pro" panose="02040504050005020304" pitchFamily="18" charset="0"/>
              </a:rPr>
              <a:t>. In </a:t>
            </a:r>
            <a:r>
              <a:rPr lang="en-US" sz="1600" dirty="0" err="1">
                <a:effectLst/>
                <a:latin typeface="Amasis MT Pro" panose="02040504050005020304" pitchFamily="18" charset="0"/>
              </a:rPr>
              <a:t>kuniansky</a:t>
            </a:r>
            <a:r>
              <a:rPr lang="en-US" sz="1600" dirty="0">
                <a:effectLst/>
                <a:latin typeface="Amasis MT Pro" panose="02040504050005020304" pitchFamily="18" charset="0"/>
              </a:rPr>
              <a:t>, E.L. (Ed.) U.S. Geological survey karst interest group proceedings, water-resources 131.</a:t>
            </a:r>
          </a:p>
          <a:p>
            <a:pPr marL="0" indent="-457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masis MT Pro" panose="02040504050005020304" pitchFamily="18" charset="0"/>
              </a:rPr>
              <a:t>Quinlan, </a:t>
            </a:r>
            <a:r>
              <a:rPr lang="en-US" sz="1600" dirty="0" err="1">
                <a:effectLst/>
                <a:latin typeface="Amasis MT Pro" panose="02040504050005020304" pitchFamily="18" charset="0"/>
              </a:rPr>
              <a:t>j.F</a:t>
            </a:r>
            <a:r>
              <a:rPr lang="en-US" sz="1600" dirty="0">
                <a:effectLst/>
                <a:latin typeface="Amasis MT Pro" panose="02040504050005020304" pitchFamily="18" charset="0"/>
              </a:rPr>
              <a:t>., Ewers, R.O., 1989. Subsurface drainage in the mammoth cave area. In white, W.B., White, E.L. (Eds.) Karst hydrology: concepts from the mammoth cave area. New </a:t>
            </a:r>
            <a:r>
              <a:rPr lang="en-US" sz="1600" dirty="0" err="1">
                <a:effectLst/>
                <a:latin typeface="Amasis MT Pro" panose="02040504050005020304" pitchFamily="18" charset="0"/>
              </a:rPr>
              <a:t>york</a:t>
            </a:r>
            <a:r>
              <a:rPr lang="en-US" sz="1600" dirty="0">
                <a:effectLst/>
                <a:latin typeface="Amasis MT Pro" panose="02040504050005020304" pitchFamily="18" charset="0"/>
              </a:rPr>
              <a:t>, NY: van </a:t>
            </a:r>
            <a:r>
              <a:rPr lang="en-US" sz="1600" dirty="0" err="1">
                <a:effectLst/>
                <a:latin typeface="Amasis MT Pro" panose="02040504050005020304" pitchFamily="18" charset="0"/>
              </a:rPr>
              <a:t>nostrand</a:t>
            </a:r>
            <a:r>
              <a:rPr lang="en-US" sz="1600" dirty="0">
                <a:effectLst/>
                <a:latin typeface="Amasis MT Pro" panose="02040504050005020304" pitchFamily="18" charset="0"/>
              </a:rPr>
              <a:t> </a:t>
            </a:r>
            <a:r>
              <a:rPr lang="en-US" sz="1600" dirty="0" err="1">
                <a:effectLst/>
                <a:latin typeface="Amasis MT Pro" panose="02040504050005020304" pitchFamily="18" charset="0"/>
              </a:rPr>
              <a:t>reinhold</a:t>
            </a:r>
            <a:r>
              <a:rPr lang="en-US" sz="1600" dirty="0">
                <a:effectLst/>
                <a:latin typeface="Amasis MT Pro" panose="02040504050005020304" pitchFamily="18" charset="0"/>
              </a:rPr>
              <a:t>, 65-103.</a:t>
            </a:r>
          </a:p>
          <a:p>
            <a:pPr marL="0" indent="-457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masis MT Pro" panose="02040504050005020304" pitchFamily="18" charset="0"/>
              </a:rPr>
              <a:t>Quinlan, </a:t>
            </a:r>
            <a:r>
              <a:rPr lang="en-US" sz="1600" dirty="0" err="1">
                <a:effectLst/>
                <a:latin typeface="Amasis MT Pro" panose="02040504050005020304" pitchFamily="18" charset="0"/>
              </a:rPr>
              <a:t>j.F</a:t>
            </a:r>
            <a:r>
              <a:rPr lang="en-US" sz="1600" dirty="0">
                <a:effectLst/>
                <a:latin typeface="Amasis MT Pro" panose="02040504050005020304" pitchFamily="18" charset="0"/>
              </a:rPr>
              <a:t>., Rowe D.R., 1977. Hydrology and water quality in the central </a:t>
            </a:r>
            <a:r>
              <a:rPr lang="en-US" sz="1600" dirty="0" err="1">
                <a:effectLst/>
                <a:latin typeface="Amasis MT Pro" panose="02040504050005020304" pitchFamily="18" charset="0"/>
              </a:rPr>
              <a:t>kentucky</a:t>
            </a:r>
            <a:r>
              <a:rPr lang="en-US" sz="1600" dirty="0">
                <a:effectLst/>
                <a:latin typeface="Amasis MT Pro" panose="02040504050005020304" pitchFamily="18" charset="0"/>
              </a:rPr>
              <a:t> karst: phase I. Lexington, KY: university of </a:t>
            </a:r>
            <a:r>
              <a:rPr lang="en-US" sz="1600" dirty="0" err="1">
                <a:effectLst/>
                <a:latin typeface="Amasis MT Pro" panose="02040504050005020304" pitchFamily="18" charset="0"/>
              </a:rPr>
              <a:t>kentucky</a:t>
            </a:r>
            <a:r>
              <a:rPr lang="en-US" sz="1600" dirty="0">
                <a:effectLst/>
                <a:latin typeface="Amasis MT Pro" panose="02040504050005020304" pitchFamily="18" charset="0"/>
              </a:rPr>
              <a:t>, water resources research institute, research report no. 101. Investigations report 01-4011, 179-185.</a:t>
            </a:r>
            <a:endParaRPr lang="en-US" sz="1600" dirty="0">
              <a:latin typeface="Amasis MT Pro" panose="02040504050005020304" pitchFamily="18" charset="0"/>
            </a:endParaRPr>
          </a:p>
          <a:p>
            <a:pPr marL="0" indent="-457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effectLst/>
                <a:latin typeface="Amasis MT Pro" panose="02040504050005020304" pitchFamily="18" charset="0"/>
              </a:rPr>
              <a:t>Raedts</a:t>
            </a:r>
            <a:r>
              <a:rPr lang="en-US" sz="1600" dirty="0">
                <a:effectLst/>
                <a:latin typeface="Amasis MT Pro" panose="02040504050005020304" pitchFamily="18" charset="0"/>
              </a:rPr>
              <a:t>, c., Smart, C., 2015. Tracking of karst contamination using alternative monitoring strategies: hidden river cave, </a:t>
            </a:r>
            <a:r>
              <a:rPr lang="en-US" sz="1600" dirty="0" err="1">
                <a:effectLst/>
                <a:latin typeface="Amasis MT Pro" panose="02040504050005020304" pitchFamily="18" charset="0"/>
              </a:rPr>
              <a:t>kentucky</a:t>
            </a:r>
            <a:r>
              <a:rPr lang="en-US" sz="1600" dirty="0">
                <a:effectLst/>
                <a:latin typeface="Amasis MT Pro" panose="02040504050005020304" pitchFamily="18" charset="0"/>
              </a:rPr>
              <a:t>. Proceedings of the 14th multidisciplinary conference on sinkholes and the engineering and environmental impacts of karst. Rochester, MN: national cave and karst research institute, 327-336.</a:t>
            </a:r>
            <a:endParaRPr lang="en-US" sz="1600" dirty="0"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062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taircase leading up to a building&#10;&#10;Description automatically generated with low confidence">
            <a:extLst>
              <a:ext uri="{FF2B5EF4-FFF2-40B4-BE49-F238E27FC236}">
                <a16:creationId xmlns:a16="http://schemas.microsoft.com/office/drawing/2014/main" id="{C9E4EBBA-D2C8-CF44-B456-08E253F29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9332"/>
            <a:ext cx="4523213" cy="602932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3687C6-92A6-254F-A77D-386CF060FC4F}"/>
              </a:ext>
            </a:extLst>
          </p:cNvPr>
          <p:cNvSpPr txBox="1"/>
          <p:nvPr/>
        </p:nvSpPr>
        <p:spPr>
          <a:xfrm>
            <a:off x="4604993" y="382012"/>
            <a:ext cx="7587007" cy="62478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Hidden River Cave (HRC)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Horse Cave, KY (Mammoth Cave Biosphere Region)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Mammoth Cave karst groundwater system contains 28 major groundwater basins, including the Hidden River </a:t>
            </a:r>
            <a:br>
              <a:rPr lang="en-US" sz="2000" dirty="0"/>
            </a:br>
            <a:r>
              <a:rPr lang="en-US" sz="2000" dirty="0"/>
              <a:t>groundwater subbasin </a:t>
            </a:r>
            <a:r>
              <a:rPr lang="en-US" dirty="0"/>
              <a:t>(Quinlan and Ewers 1989; Meiman et al. 2001)</a:t>
            </a:r>
            <a:r>
              <a:rPr lang="en-U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HRC is one of the main tributaries of the Hidden River groundwater subbasin that spans parts of Barren, Hart, </a:t>
            </a:r>
            <a:br>
              <a:rPr lang="en-US" sz="2000" dirty="0"/>
            </a:br>
            <a:r>
              <a:rPr lang="en-US" sz="2000" dirty="0"/>
              <a:t>and Metcalf counties.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Hidden River Cave consists of a dendritic network of canyons and collapsed domes, formed in Mississippian-aged carbonates.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 major trunk stream flows through the cave, contributing recharge to the Mammoth Cave aquifer, and supports a variety subsurface ecosystems.</a:t>
            </a:r>
          </a:p>
        </p:txBody>
      </p:sp>
    </p:spTree>
    <p:extLst>
      <p:ext uri="{BB962C8B-B14F-4D97-AF65-F5344CB8AC3E}">
        <p14:creationId xmlns:p14="http://schemas.microsoft.com/office/powerpoint/2010/main" val="2637306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4582C-13BB-47AD-A6C1-45CC67D59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822" y="5018312"/>
            <a:ext cx="12767019" cy="2109909"/>
          </a:xfrm>
        </p:spPr>
        <p:txBody>
          <a:bodyPr>
            <a:normAutofit/>
          </a:bodyPr>
          <a:lstStyle/>
          <a:p>
            <a:pPr>
              <a:spcBef>
                <a:spcPts val="1500"/>
              </a:spcBef>
              <a:spcAft>
                <a:spcPts val="0"/>
              </a:spcAft>
            </a:pPr>
            <a:r>
              <a:rPr lang="en-US" sz="2400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Located beneath the town of Horse Cave, in Hart Co. Kentucky. </a:t>
            </a:r>
            <a:endParaRPr lang="en-US" sz="24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</a:pPr>
            <a:r>
              <a:rPr lang="en-US" sz="2400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The cave entrance is a sinkhole collapse managed by the American Cave Museum. </a:t>
            </a:r>
          </a:p>
          <a:p>
            <a:pPr>
              <a:spcBef>
                <a:spcPts val="1500"/>
              </a:spcBef>
              <a:spcAft>
                <a:spcPts val="0"/>
              </a:spcAft>
              <a:buClr>
                <a:prstClr val="white"/>
              </a:buClr>
            </a:pPr>
            <a:endParaRPr lang="en-US" sz="24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ea typeface="+mn-lt"/>
              <a:cs typeface="+mn-lt"/>
            </a:endParaRPr>
          </a:p>
        </p:txBody>
      </p:sp>
      <p:pic>
        <p:nvPicPr>
          <p:cNvPr id="4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592286DF-52EF-4F6E-A2F3-0AA037F27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50" y="166033"/>
            <a:ext cx="11943524" cy="4844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01FD82-05FE-4A81-B4F9-1E8614AB54F7}"/>
              </a:ext>
            </a:extLst>
          </p:cNvPr>
          <p:cNvSpPr txBox="1"/>
          <p:nvPr/>
        </p:nvSpPr>
        <p:spPr>
          <a:xfrm>
            <a:off x="9896179" y="5018312"/>
            <a:ext cx="2295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Palmer and Palmer 2000</a:t>
            </a:r>
          </a:p>
        </p:txBody>
      </p:sp>
    </p:spTree>
    <p:extLst>
      <p:ext uri="{BB962C8B-B14F-4D97-AF65-F5344CB8AC3E}">
        <p14:creationId xmlns:p14="http://schemas.microsoft.com/office/powerpoint/2010/main" val="1624484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&#10;&#10;Description automatically generated">
            <a:extLst>
              <a:ext uri="{FF2B5EF4-FFF2-40B4-BE49-F238E27FC236}">
                <a16:creationId xmlns:a16="http://schemas.microsoft.com/office/drawing/2014/main" id="{2C632027-1108-C34B-9DB8-BE1E034F8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5B814-0BF6-EE49-A7CB-9A149C75F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090" y="51602"/>
            <a:ext cx="7976911" cy="2061869"/>
          </a:xfrm>
        </p:spPr>
        <p:txBody>
          <a:bodyPr anchor="ctr">
            <a:normAutofit fontScale="92500" lnSpcReduction="10000"/>
          </a:bodyPr>
          <a:lstStyle/>
          <a:p>
            <a:pPr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</a:pP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</a:pPr>
            <a:r>
              <a:rPr lang="en-US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/>
                <a:ea typeface="+mn-lt"/>
                <a:cs typeface="Arial"/>
              </a:rPr>
              <a:t>A smaller stream named south river drains ~8km</a:t>
            </a:r>
            <a:r>
              <a:rPr lang="en-US" baseline="30000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/>
                <a:ea typeface="+mn-lt"/>
                <a:cs typeface="Arial"/>
              </a:rPr>
              <a:t>2</a:t>
            </a:r>
            <a:r>
              <a:rPr lang="en-US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/>
                <a:ea typeface="+mn-lt"/>
                <a:cs typeface="Arial"/>
              </a:rPr>
              <a:t> and has been explored up three main tributaries: </a:t>
            </a:r>
            <a:r>
              <a:rPr lang="en-US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/>
                <a:ea typeface="+mn-lt"/>
                <a:cs typeface="Arial"/>
              </a:rPr>
              <a:t>kneebuster</a:t>
            </a:r>
            <a:r>
              <a:rPr lang="en-US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/>
                <a:ea typeface="+mn-lt"/>
                <a:cs typeface="Arial"/>
              </a:rPr>
              <a:t>, lover’s lane, and </a:t>
            </a:r>
            <a:r>
              <a:rPr lang="en-US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/>
                <a:ea typeface="+mn-lt"/>
                <a:cs typeface="Arial"/>
              </a:rPr>
              <a:t>wheet</a:t>
            </a:r>
            <a:r>
              <a:rPr lang="en-US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/>
                <a:ea typeface="+mn-lt"/>
                <a:cs typeface="Arial"/>
              </a:rPr>
              <a:t> river. 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spcAft>
                <a:spcPts val="0"/>
              </a:spcAft>
            </a:pPr>
            <a:r>
              <a:rPr lang="en-US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/>
                <a:ea typeface="+mn-lt"/>
                <a:cs typeface="Arial"/>
              </a:rPr>
              <a:t>Wheet river is the dominant source of the south river (</a:t>
            </a:r>
            <a:r>
              <a:rPr lang="en-US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/>
                <a:ea typeface="+mn-lt"/>
                <a:cs typeface="Arial"/>
              </a:rPr>
              <a:t>raedts</a:t>
            </a:r>
            <a:r>
              <a:rPr lang="en-US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/>
                <a:ea typeface="+mn-lt"/>
                <a:cs typeface="Arial"/>
              </a:rPr>
              <a:t> and smart 2015). </a:t>
            </a: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17D3CF-3BC1-4618-AE78-57B068B9528E}"/>
              </a:ext>
            </a:extLst>
          </p:cNvPr>
          <p:cNvSpPr txBox="1"/>
          <p:nvPr/>
        </p:nvSpPr>
        <p:spPr>
          <a:xfrm>
            <a:off x="351434" y="5075582"/>
            <a:ext cx="8302236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cap="small" dirty="0">
                <a:latin typeface="Arial"/>
                <a:cs typeface="Arial"/>
              </a:rPr>
              <a:t>The east river rises from the breakdown rubble near the bottom of the entrance. </a:t>
            </a:r>
            <a:endParaRPr lang="en-US" dirty="0">
              <a:latin typeface="Century Gothic" panose="020B0502020202020204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cap="small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cap="small" dirty="0">
                <a:latin typeface="Arial"/>
                <a:cs typeface="Arial"/>
              </a:rPr>
              <a:t>This is the Main Trunk Stream, which drains ~150 km</a:t>
            </a:r>
            <a:r>
              <a:rPr lang="en-US" cap="small" baseline="30000" dirty="0">
                <a:latin typeface="Arial"/>
                <a:cs typeface="Arial"/>
              </a:rPr>
              <a:t>2</a:t>
            </a:r>
            <a:r>
              <a:rPr lang="en-US" cap="small" dirty="0">
                <a:latin typeface="Arial"/>
                <a:cs typeface="Arial"/>
              </a:rPr>
              <a:t> (</a:t>
            </a:r>
            <a:r>
              <a:rPr lang="en-US" cap="small" dirty="0" err="1">
                <a:latin typeface="Arial"/>
                <a:cs typeface="Arial"/>
              </a:rPr>
              <a:t>quinlan</a:t>
            </a:r>
            <a:r>
              <a:rPr lang="en-US" cap="small" dirty="0">
                <a:latin typeface="Arial"/>
                <a:cs typeface="Arial"/>
              </a:rPr>
              <a:t> and </a:t>
            </a:r>
            <a:r>
              <a:rPr lang="en-US" cap="small" dirty="0" err="1">
                <a:latin typeface="Arial"/>
                <a:cs typeface="Arial"/>
              </a:rPr>
              <a:t>rowe</a:t>
            </a:r>
            <a:r>
              <a:rPr lang="en-US" cap="small" dirty="0">
                <a:latin typeface="Arial"/>
                <a:cs typeface="Arial"/>
              </a:rPr>
              <a:t> 1977).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68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9FF20-147B-2046-B01E-F834985AD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935819"/>
          </a:xfrm>
        </p:spPr>
        <p:txBody>
          <a:bodyPr>
            <a:normAutofit/>
          </a:bodyPr>
          <a:lstStyle/>
          <a:p>
            <a:pPr algn="ctr"/>
            <a:r>
              <a:rPr lang="en-US" sz="3500" dirty="0"/>
              <a:t>A history of water quality problems</a:t>
            </a:r>
            <a:endParaRPr lang="en-US" dirty="0"/>
          </a:p>
        </p:txBody>
      </p:sp>
      <p:pic>
        <p:nvPicPr>
          <p:cNvPr id="5" name="Picture 4" descr="A picture containing old, dirty, engine&#10;&#10;Description automatically generated">
            <a:extLst>
              <a:ext uri="{FF2B5EF4-FFF2-40B4-BE49-F238E27FC236}">
                <a16:creationId xmlns:a16="http://schemas.microsoft.com/office/drawing/2014/main" id="{74BF4178-D085-1B4C-B9AE-00674C32A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386" y="935819"/>
            <a:ext cx="8741227" cy="592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03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580E3-A966-B64B-BDDD-DC2C2A4D6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56" y="352942"/>
            <a:ext cx="11129288" cy="6152116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Amasis MT Pro" panose="02040504050005020304" pitchFamily="18" charset="0"/>
                <a:cs typeface="Aldhabi" panose="01000000000000000000" pitchFamily="2" charset="-78"/>
              </a:rPr>
              <a:t>Since early settlement of Horse Cave: trash and sewage disposed of in cave passages, shallow wells, and nearby sinkholes.</a:t>
            </a:r>
            <a:endParaRPr lang="en-US" sz="24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Amasis MT Pro" panose="02040504050005020304" pitchFamily="18" charset="0"/>
              <a:cs typeface="Aldhabi" panose="01000000000000000000" pitchFamily="2" charset="-78"/>
            </a:endParaRPr>
          </a:p>
          <a:p>
            <a:r>
              <a:rPr lang="en-US" sz="2400" dirty="0">
                <a:latin typeface="Amasis MT Pro" panose="02040504050005020304" pitchFamily="18" charset="0"/>
                <a:cs typeface="Aldhabi" panose="01000000000000000000" pitchFamily="2" charset="-78"/>
              </a:rPr>
              <a:t>1930s: Hidden River Cave, the local water source, was polluted. </a:t>
            </a:r>
            <a:endParaRPr lang="en-US" sz="24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Amasis MT Pro" panose="02040504050005020304" pitchFamily="18" charset="0"/>
              <a:cs typeface="Aldhabi" panose="01000000000000000000" pitchFamily="2" charset="-78"/>
            </a:endParaRPr>
          </a:p>
          <a:p>
            <a:r>
              <a:rPr lang="en-US" sz="2400" dirty="0">
                <a:latin typeface="Amasis MT Pro" panose="02040504050005020304" pitchFamily="18" charset="0"/>
                <a:cs typeface="Aldhabi" panose="01000000000000000000" pitchFamily="2" charset="-78"/>
              </a:rPr>
              <a:t>1940s: Tours ended - noxious odors filled town and waste from local industries depleted the stream of dissolved oxygen. </a:t>
            </a:r>
          </a:p>
          <a:p>
            <a:r>
              <a:rPr lang="en-US" sz="2400" dirty="0">
                <a:latin typeface="Amasis MT Pro" panose="02040504050005020304" pitchFamily="18" charset="0"/>
                <a:cs typeface="Aldhabi" panose="01000000000000000000" pitchFamily="2" charset="-78"/>
              </a:rPr>
              <a:t>1950s: The odors continued to rise from the cave entrance and cave biota disappeared from the main stream passages and was replaced with organisms that could live in low oxygen environments. </a:t>
            </a:r>
            <a:endParaRPr lang="en-US" sz="24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Amasis MT Pro" panose="02040504050005020304" pitchFamily="18" charset="0"/>
              <a:cs typeface="Aldhabi" panose="01000000000000000000" pitchFamily="2" charset="-78"/>
            </a:endParaRPr>
          </a:p>
          <a:p>
            <a:r>
              <a:rPr lang="en-US" sz="2400" dirty="0">
                <a:latin typeface="Amasis MT Pro" panose="02040504050005020304" pitchFamily="18" charset="0"/>
                <a:cs typeface="Aldhabi" panose="01000000000000000000" pitchFamily="2" charset="-78"/>
              </a:rPr>
              <a:t>1960s: A domestic sewage treatment plant was constructed, but wastewater from the plant was injected into wells hydrologically connected to Hidden River Cave. </a:t>
            </a:r>
            <a:endParaRPr lang="en-US" sz="24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Amasis MT Pro" panose="02040504050005020304" pitchFamily="18" charset="0"/>
              <a:cs typeface="Aldhabi" panose="01000000000000000000" pitchFamily="2" charset="-78"/>
            </a:endParaRPr>
          </a:p>
          <a:p>
            <a:r>
              <a:rPr lang="en-US" sz="2400" dirty="0">
                <a:latin typeface="Amasis MT Pro" panose="02040504050005020304" pitchFamily="18" charset="0"/>
                <a:cs typeface="Aldhabi" panose="01000000000000000000" pitchFamily="2" charset="-78"/>
              </a:rPr>
              <a:t>1970s: A leaking gasoline tank polluted the cave system and could be smelled in the basements of local homes. </a:t>
            </a:r>
            <a:endParaRPr lang="en-US" sz="24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Amasis MT Pro" panose="02040504050005020304" pitchFamily="18" charset="0"/>
              <a:cs typeface="Aldhabi" panose="01000000000000000000" pitchFamily="2" charset="-78"/>
            </a:endParaRPr>
          </a:p>
          <a:p>
            <a:pPr marL="0" indent="0">
              <a:buNone/>
            </a:pPr>
            <a:endParaRPr lang="en-US" sz="24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Amasis MT Pro" panose="02040504050005020304" pitchFamily="18" charset="0"/>
              <a:cs typeface="Aldhabi" panose="01000000000000000000" pitchFamily="2" charset="-78"/>
            </a:endParaRPr>
          </a:p>
          <a:p>
            <a:pPr marL="0" indent="0">
              <a:buNone/>
            </a:pPr>
            <a:r>
              <a:rPr lang="en-US" sz="1400" dirty="0">
                <a:latin typeface="Amasis MT Pro" panose="02040504050005020304" pitchFamily="18" charset="0"/>
                <a:cs typeface="Aldhabi" panose="01000000000000000000" pitchFamily="2" charset="-78"/>
              </a:rPr>
              <a:t>(Source: HiddenRiverCave.com)</a:t>
            </a:r>
            <a:endParaRPr lang="en-US" sz="14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Amasis MT Pro" panose="02040504050005020304" pitchFamily="18" charset="0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7309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9FF20-147B-2046-B01E-F834985AD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935819"/>
          </a:xfrm>
        </p:spPr>
        <p:txBody>
          <a:bodyPr>
            <a:normAutofit/>
          </a:bodyPr>
          <a:lstStyle/>
          <a:p>
            <a:pPr algn="ctr"/>
            <a:r>
              <a:rPr lang="en-US" sz="3500" dirty="0"/>
              <a:t>A Remediation Success Story</a:t>
            </a:r>
          </a:p>
        </p:txBody>
      </p:sp>
      <p:pic>
        <p:nvPicPr>
          <p:cNvPr id="7" name="Picture 6" descr="A picture containing outdoor, tree, nature, hole&#10;&#10;Description automatically generated">
            <a:extLst>
              <a:ext uri="{FF2B5EF4-FFF2-40B4-BE49-F238E27FC236}">
                <a16:creationId xmlns:a16="http://schemas.microsoft.com/office/drawing/2014/main" id="{EA5B239E-76D8-45F9-B38A-63FF92A2F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131" y="843196"/>
            <a:ext cx="8019738" cy="601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13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46B39-8FFC-404C-8731-62484FDC9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56" y="0"/>
            <a:ext cx="11198087" cy="7957931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masis MT Pro" panose="020B0604020202020204" pitchFamily="18" charset="0"/>
                <a:cs typeface="Aharoni" panose="02010803020104030203" pitchFamily="2" charset="-79"/>
              </a:rPr>
              <a:t>1981: The </a:t>
            </a:r>
            <a:r>
              <a:rPr lang="en-US" sz="2400" dirty="0" err="1">
                <a:effectLst/>
                <a:latin typeface="Amasis MT Pro" panose="020B0604020202020204" pitchFamily="18" charset="0"/>
                <a:cs typeface="Aharoni" panose="02010803020104030203" pitchFamily="2" charset="-79"/>
              </a:rPr>
              <a:t>epa</a:t>
            </a:r>
            <a:r>
              <a:rPr lang="en-US" sz="2400" dirty="0">
                <a:effectLst/>
                <a:latin typeface="Amasis MT Pro" panose="020B0604020202020204" pitchFamily="18" charset="0"/>
                <a:cs typeface="Aharoni" panose="02010803020104030203" pitchFamily="2" charset="-79"/>
              </a:rPr>
              <a:t> proposed a new regional sewage treatment facility ending subsurface effluent discharge – by channeling wastewater to a new treatment plant in </a:t>
            </a:r>
            <a:r>
              <a:rPr lang="en-US" sz="2400" dirty="0" err="1">
                <a:effectLst/>
                <a:latin typeface="Amasis MT Pro" panose="020B0604020202020204" pitchFamily="18" charset="0"/>
                <a:cs typeface="Aharoni" panose="02010803020104030203" pitchFamily="2" charset="-79"/>
              </a:rPr>
              <a:t>munfordville</a:t>
            </a:r>
            <a:r>
              <a:rPr lang="en-US" sz="2400" dirty="0">
                <a:effectLst/>
                <a:latin typeface="Amasis MT Pro" panose="020B0604020202020204" pitchFamily="18" charset="0"/>
                <a:cs typeface="Aharoni" panose="02010803020104030203" pitchFamily="2" charset="-79"/>
              </a:rPr>
              <a:t>, where it was treated again before being released into the green river (</a:t>
            </a:r>
            <a:r>
              <a:rPr lang="en-US" sz="2400" dirty="0" err="1">
                <a:effectLst/>
                <a:latin typeface="Amasis MT Pro" panose="020B0604020202020204" pitchFamily="18" charset="0"/>
                <a:cs typeface="Aharoni" panose="02010803020104030203" pitchFamily="2" charset="-79"/>
              </a:rPr>
              <a:t>lewis</a:t>
            </a:r>
            <a:r>
              <a:rPr lang="en-US" sz="2400" dirty="0">
                <a:effectLst/>
                <a:latin typeface="Amasis MT Pro" panose="020B0604020202020204" pitchFamily="18" charset="0"/>
                <a:cs typeface="Aharoni" panose="02010803020104030203" pitchFamily="2" charset="-79"/>
              </a:rPr>
              <a:t> 1995, </a:t>
            </a:r>
            <a:r>
              <a:rPr lang="en-US" sz="2400" dirty="0" err="1">
                <a:effectLst/>
                <a:latin typeface="Amasis MT Pro" panose="020B0604020202020204" pitchFamily="18" charset="0"/>
                <a:cs typeface="Aharoni" panose="02010803020104030203" pitchFamily="2" charset="-79"/>
              </a:rPr>
              <a:t>raedts</a:t>
            </a:r>
            <a:r>
              <a:rPr lang="en-US" sz="2400" dirty="0">
                <a:effectLst/>
                <a:latin typeface="Amasis MT Pro" panose="020B0604020202020204" pitchFamily="18" charset="0"/>
                <a:cs typeface="Aharoni" panose="02010803020104030203" pitchFamily="2" charset="-79"/>
              </a:rPr>
              <a:t> and smart 2015).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masis MT Pro" panose="020B0604020202020204" pitchFamily="18" charset="0"/>
                <a:cs typeface="Aharoni" panose="02010803020104030203" pitchFamily="2" charset="-79"/>
              </a:rPr>
              <a:t>Late 1980s: Water Quality improved to a degree that the cave biota returned to the main stream passages.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masis MT Pro" panose="020B0604020202020204" pitchFamily="18" charset="0"/>
                <a:cs typeface="Aharoni" panose="02010803020104030203" pitchFamily="2" charset="-79"/>
              </a:rPr>
              <a:t>1992: The </a:t>
            </a:r>
            <a:r>
              <a:rPr lang="en-US" sz="2400" dirty="0" err="1">
                <a:effectLst/>
                <a:latin typeface="Amasis MT Pro" panose="020B0604020202020204" pitchFamily="18" charset="0"/>
                <a:cs typeface="Aharoni" panose="02010803020104030203" pitchFamily="2" charset="-79"/>
              </a:rPr>
              <a:t>american</a:t>
            </a:r>
            <a:r>
              <a:rPr lang="en-US" sz="2400" dirty="0">
                <a:effectLst/>
                <a:latin typeface="Amasis MT Pro" panose="020B0604020202020204" pitchFamily="18" charset="0"/>
                <a:cs typeface="Aharoni" panose="02010803020104030203" pitchFamily="2" charset="-79"/>
              </a:rPr>
              <a:t> cave museum (</a:t>
            </a:r>
            <a:r>
              <a:rPr lang="en-US" sz="2400" dirty="0" err="1">
                <a:effectLst/>
                <a:latin typeface="Amasis MT Pro" panose="020B0604020202020204" pitchFamily="18" charset="0"/>
                <a:cs typeface="Aharoni" panose="02010803020104030203" pitchFamily="2" charset="-79"/>
              </a:rPr>
              <a:t>acm</a:t>
            </a:r>
            <a:r>
              <a:rPr lang="en-US" sz="2400" dirty="0">
                <a:effectLst/>
                <a:latin typeface="Amasis MT Pro" panose="020B0604020202020204" pitchFamily="18" charset="0"/>
                <a:cs typeface="Aharoni" panose="02010803020104030203" pitchFamily="2" charset="-79"/>
              </a:rPr>
              <a:t>), managed by the </a:t>
            </a:r>
            <a:r>
              <a:rPr lang="en-US" sz="2400" dirty="0" err="1">
                <a:effectLst/>
                <a:latin typeface="Amasis MT Pro" panose="020B0604020202020204" pitchFamily="18" charset="0"/>
                <a:cs typeface="Aharoni" panose="02010803020104030203" pitchFamily="2" charset="-79"/>
              </a:rPr>
              <a:t>american</a:t>
            </a:r>
            <a:r>
              <a:rPr lang="en-US" sz="2400" dirty="0">
                <a:effectLst/>
                <a:latin typeface="Amasis MT Pro" panose="020B0604020202020204" pitchFamily="18" charset="0"/>
                <a:cs typeface="Aharoni" panose="02010803020104030203" pitchFamily="2" charset="-79"/>
              </a:rPr>
              <a:t> cave conservation association (acca) opened in horse cave.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masis MT Pro" panose="020B0604020202020204" pitchFamily="18" charset="0"/>
                <a:cs typeface="Aharoni" panose="02010803020104030203" pitchFamily="2" charset="-79"/>
              </a:rPr>
              <a:t>1993: Limited tours of the cave began again after 50 years of closure.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masis MT Pro" panose="020B0604020202020204" pitchFamily="18" charset="0"/>
                <a:cs typeface="Aharoni" panose="02010803020104030203" pitchFamily="2" charset="-79"/>
              </a:rPr>
              <a:t>1995: Extended tours were offered, and an educational program was created to teach visitors about the protection and conservation of caves and karst (</a:t>
            </a:r>
            <a:r>
              <a:rPr lang="en-US" sz="2400" dirty="0" err="1">
                <a:effectLst/>
                <a:latin typeface="Amasis MT Pro" panose="020B0604020202020204" pitchFamily="18" charset="0"/>
                <a:cs typeface="Aharoni" panose="02010803020104030203" pitchFamily="2" charset="-79"/>
              </a:rPr>
              <a:t>lewis</a:t>
            </a:r>
            <a:r>
              <a:rPr lang="en-US" sz="2400" dirty="0">
                <a:effectLst/>
                <a:latin typeface="Amasis MT Pro" panose="020B0604020202020204" pitchFamily="18" charset="0"/>
                <a:cs typeface="Aharoni" panose="02010803020104030203" pitchFamily="2" charset="-79"/>
              </a:rPr>
              <a:t> 1995, foster 2009). </a:t>
            </a:r>
            <a:endParaRPr lang="en-US" sz="2400" dirty="0">
              <a:latin typeface="Amasis MT Pro" panose="020B0604020202020204" pitchFamily="18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US" sz="2400" dirty="0">
              <a:latin typeface="Amasis MT Pro" panose="020B0604020202020204" pitchFamily="18" charset="0"/>
              <a:cs typeface="Aharoni" panose="02010803020104030203" pitchFamily="2" charset="-79"/>
            </a:endParaRPr>
          </a:p>
          <a:p>
            <a:endParaRPr lang="en-US" sz="2400" dirty="0">
              <a:latin typeface="Amasis MT Pro" panose="020B06040202020202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05246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95771-BEA9-5442-B4C2-A2D28766A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182" y="1212574"/>
            <a:ext cx="11489635" cy="51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effectLst/>
                <a:latin typeface="Amasis MT Pro" panose="02040504050005020304" pitchFamily="18" charset="0"/>
                <a:ea typeface="Times New Roman" panose="02020603050405020304" pitchFamily="18" charset="0"/>
              </a:rPr>
              <a:t>Karst groundwater quality is impacted by land use and ingress of contaminants during storm events. Fast flow within 12-24 hours in the HRC system suggests close connections between surface inputs and groundwater. In HRC, die-offs of cave biota have been documented, most recently in 2019. </a:t>
            </a:r>
          </a:p>
          <a:p>
            <a:pPr marL="0" indent="0">
              <a:buNone/>
            </a:pPr>
            <a:r>
              <a:rPr lang="en-US" sz="2400" b="1" dirty="0">
                <a:effectLst/>
                <a:latin typeface="Amasis MT Pro" panose="02040504050005020304" pitchFamily="18" charset="0"/>
                <a:ea typeface="Times New Roman" panose="02020603050405020304" pitchFamily="18" charset="0"/>
              </a:rPr>
              <a:t>Research Question 1</a:t>
            </a:r>
            <a:r>
              <a:rPr lang="en-US" sz="2400" dirty="0">
                <a:effectLst/>
                <a:latin typeface="Amasis MT Pro" panose="02040504050005020304" pitchFamily="18" charset="0"/>
                <a:ea typeface="Times New Roman" panose="02020603050405020304" pitchFamily="18" charset="0"/>
              </a:rPr>
              <a:t>: Do speedy hydrologic response times in HRC result in contaminant surges through the system during a precipitation event?</a:t>
            </a:r>
          </a:p>
          <a:p>
            <a:pPr marL="0" indent="0">
              <a:buNone/>
            </a:pPr>
            <a:r>
              <a:rPr lang="en-US" sz="2400" b="1" dirty="0">
                <a:effectLst/>
                <a:latin typeface="Amasis MT Pro" panose="02040504050005020304" pitchFamily="18" charset="0"/>
                <a:ea typeface="Times New Roman" panose="02020603050405020304" pitchFamily="18" charset="0"/>
              </a:rPr>
              <a:t>Research Question 2</a:t>
            </a:r>
            <a:r>
              <a:rPr lang="en-US" sz="2400" dirty="0">
                <a:effectLst/>
                <a:latin typeface="Amasis MT Pro" panose="02040504050005020304" pitchFamily="18" charset="0"/>
                <a:ea typeface="Times New Roman" panose="02020603050405020304" pitchFamily="18" charset="0"/>
              </a:rPr>
              <a:t>: Are there contaminants detected that pose a significant threat to the </a:t>
            </a:r>
            <a:r>
              <a:rPr lang="en-US" sz="2400" dirty="0" err="1">
                <a:effectLst/>
                <a:latin typeface="Amasis MT Pro" panose="02040504050005020304" pitchFamily="18" charset="0"/>
                <a:ea typeface="Times New Roman" panose="02020603050405020304" pitchFamily="18" charset="0"/>
              </a:rPr>
              <a:t>stygobiont</a:t>
            </a:r>
            <a:r>
              <a:rPr lang="en-US" sz="2400" dirty="0">
                <a:effectLst/>
                <a:latin typeface="Amasis MT Pro" panose="02040504050005020304" pitchFamily="18" charset="0"/>
                <a:ea typeface="Times New Roman" panose="02020603050405020304" pitchFamily="18" charset="0"/>
              </a:rPr>
              <a:t> populations of HRC?</a:t>
            </a:r>
          </a:p>
          <a:p>
            <a:pPr marL="0" indent="0">
              <a:buNone/>
            </a:pPr>
            <a:r>
              <a:rPr lang="en-US" sz="2400" dirty="0">
                <a:effectLst/>
                <a:latin typeface="Amasis MT Pro" panose="02040504050005020304" pitchFamily="18" charset="0"/>
                <a:ea typeface="Times New Roman" panose="02020603050405020304" pitchFamily="18" charset="0"/>
              </a:rPr>
              <a:t>The </a:t>
            </a:r>
            <a:r>
              <a:rPr lang="en-US" sz="2800" b="1" dirty="0">
                <a:effectLst/>
                <a:latin typeface="Amasis MT Pro" panose="02040504050005020304" pitchFamily="18" charset="0"/>
                <a:ea typeface="Times New Roman" panose="02020603050405020304" pitchFamily="18" charset="0"/>
              </a:rPr>
              <a:t>purpose of this study </a:t>
            </a:r>
            <a:r>
              <a:rPr lang="en-US" sz="2400" dirty="0">
                <a:effectLst/>
                <a:latin typeface="Amasis MT Pro" panose="02040504050005020304" pitchFamily="18" charset="0"/>
                <a:ea typeface="Times New Roman" panose="02020603050405020304" pitchFamily="18" charset="0"/>
              </a:rPr>
              <a:t>was to document contaminant concentrations and geochemical response of the two streams during a storm event. </a:t>
            </a:r>
          </a:p>
          <a:p>
            <a:pPr marL="0" indent="0">
              <a:buNone/>
            </a:pPr>
            <a:endParaRPr lang="en-US" sz="2800" dirty="0">
              <a:latin typeface="Amasis MT Pro" panose="020405040500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0D57E7-5166-40B7-B06D-D4049DB6E7AE}"/>
              </a:ext>
            </a:extLst>
          </p:cNvPr>
          <p:cNvSpPr txBox="1"/>
          <p:nvPr/>
        </p:nvSpPr>
        <p:spPr>
          <a:xfrm>
            <a:off x="4018309" y="516834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 OF STUDY</a:t>
            </a:r>
          </a:p>
        </p:txBody>
      </p:sp>
    </p:spTree>
    <p:extLst>
      <p:ext uri="{BB962C8B-B14F-4D97-AF65-F5344CB8AC3E}">
        <p14:creationId xmlns:p14="http://schemas.microsoft.com/office/powerpoint/2010/main" val="10730968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TC103457485[[fn=Mesh]]</Template>
  <TotalTime>1207</TotalTime>
  <Words>1232</Words>
  <Application>Microsoft Office PowerPoint</Application>
  <PresentationFormat>Widescreen</PresentationFormat>
  <Paragraphs>74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Amasis MT Pro</vt:lpstr>
      <vt:lpstr>Arial</vt:lpstr>
      <vt:lpstr>Century Gothic</vt:lpstr>
      <vt:lpstr>Mesh</vt:lpstr>
      <vt:lpstr>Storm Event Analysis of Karst Groundwater Quality Variability in the Hidden River Cave System, Hart County, Kentucky</vt:lpstr>
      <vt:lpstr>PowerPoint Presentation</vt:lpstr>
      <vt:lpstr>PowerPoint Presentation</vt:lpstr>
      <vt:lpstr>PowerPoint Presentation</vt:lpstr>
      <vt:lpstr>A history of water quality problems</vt:lpstr>
      <vt:lpstr>PowerPoint Presentation</vt:lpstr>
      <vt:lpstr>A Remediation Success Story</vt:lpstr>
      <vt:lpstr>PowerPoint Presentation</vt:lpstr>
      <vt:lpstr>PowerPoint Presentation</vt:lpstr>
      <vt:lpstr>Methodology</vt:lpstr>
      <vt:lpstr>PowerPoint Presentation</vt:lpstr>
      <vt:lpstr>Data Analysis</vt:lpstr>
      <vt:lpstr>results</vt:lpstr>
      <vt:lpstr>results</vt:lpstr>
      <vt:lpstr>results</vt:lpstr>
      <vt:lpstr>Results 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</dc:creator>
  <cp:lastModifiedBy>Hourigan, Amy</cp:lastModifiedBy>
  <cp:revision>92</cp:revision>
  <dcterms:created xsi:type="dcterms:W3CDTF">2021-11-02T02:34:10Z</dcterms:created>
  <dcterms:modified xsi:type="dcterms:W3CDTF">2021-11-04T03:31:10Z</dcterms:modified>
</cp:coreProperties>
</file>