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3"/>
  </p:notesMasterIdLst>
  <p:sldIdLst>
    <p:sldId id="256" r:id="rId5"/>
    <p:sldId id="257" r:id="rId6"/>
    <p:sldId id="277" r:id="rId7"/>
    <p:sldId id="288" r:id="rId8"/>
    <p:sldId id="278" r:id="rId9"/>
    <p:sldId id="298" r:id="rId10"/>
    <p:sldId id="282" r:id="rId11"/>
    <p:sldId id="283" r:id="rId12"/>
    <p:sldId id="292" r:id="rId13"/>
    <p:sldId id="284" r:id="rId14"/>
    <p:sldId id="285" r:id="rId15"/>
    <p:sldId id="286" r:id="rId16"/>
    <p:sldId id="293" r:id="rId17"/>
    <p:sldId id="294" r:id="rId18"/>
    <p:sldId id="295" r:id="rId19"/>
    <p:sldId id="287" r:id="rId20"/>
    <p:sldId id="297" r:id="rId21"/>
    <p:sldId id="28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78F4492-E811-4809-8750-516953DF119B}">
          <p14:sldIdLst>
            <p14:sldId id="256"/>
            <p14:sldId id="257"/>
          </p14:sldIdLst>
        </p14:section>
        <p14:section name="Purpose" id="{2790DABE-CC25-4145-8922-F8677B07672A}">
          <p14:sldIdLst>
            <p14:sldId id="277"/>
            <p14:sldId id="288"/>
          </p14:sldIdLst>
        </p14:section>
        <p14:section name="Study Area" id="{EAE2BFD4-4AB6-4589-89AA-35FDCE9F2FE6}">
          <p14:sldIdLst>
            <p14:sldId id="278"/>
            <p14:sldId id="298"/>
          </p14:sldIdLst>
        </p14:section>
        <p14:section name="Methods" id="{6BAA416E-A727-4603-A1C1-938EA3AEE818}">
          <p14:sldIdLst>
            <p14:sldId id="282"/>
            <p14:sldId id="283"/>
            <p14:sldId id="292"/>
            <p14:sldId id="284"/>
            <p14:sldId id="285"/>
            <p14:sldId id="286"/>
            <p14:sldId id="293"/>
            <p14:sldId id="294"/>
            <p14:sldId id="295"/>
            <p14:sldId id="287"/>
          </p14:sldIdLst>
        </p14:section>
        <p14:section name="Limitations and Expectations" id="{59A22EDA-1B42-4BA9-A68C-BE5A2E567DC0}">
          <p14:sldIdLst>
            <p14:sldId id="297"/>
            <p14:sldId id="2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cil, Matthew" initials="CM" lastIdx="1" clrIdx="0">
    <p:extLst>
      <p:ext uri="{19B8F6BF-5375-455C-9EA6-DF929625EA0E}">
        <p15:presenceInfo xmlns:p15="http://schemas.microsoft.com/office/powerpoint/2012/main" userId="Cecil, Matthe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1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CABE39-A2D8-439B-B95E-9A8B3F98C2C7}" v="566" dt="2021-04-05T05:59:04.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85050" autoAdjust="0"/>
  </p:normalViewPr>
  <p:slideViewPr>
    <p:cSldViewPr snapToGrid="0">
      <p:cViewPr varScale="1">
        <p:scale>
          <a:sx n="97" d="100"/>
          <a:sy n="97" d="100"/>
        </p:scale>
        <p:origin x="450" y="90"/>
      </p:cViewPr>
      <p:guideLst/>
    </p:cSldViewPr>
  </p:slideViewPr>
  <p:notesTextViewPr>
    <p:cViewPr>
      <p:scale>
        <a:sx n="1" d="1"/>
        <a:sy n="1" d="1"/>
      </p:scale>
      <p:origin x="0" y="0"/>
    </p:cViewPr>
  </p:notesTextViewPr>
  <p:notesViewPr>
    <p:cSldViewPr snapToGrid="0">
      <p:cViewPr varScale="1">
        <p:scale>
          <a:sx n="124" d="100"/>
          <a:sy n="124" d="100"/>
        </p:scale>
        <p:origin x="4960" y="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36D863-31FD-4C73-B568-D56AA40CABD9}" type="datetimeFigureOut">
              <a:rPr lang="en-US" smtClean="0"/>
              <a:t>9/12/2021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6FC0B-AAA4-49B4-830C-10E17AFF5DDC}" type="slidenum">
              <a:rPr lang="en-US" smtClean="0"/>
              <a:t>‹#›</a:t>
            </a:fld>
            <a:endParaRPr lang="en-US"/>
          </a:p>
        </p:txBody>
      </p:sp>
    </p:spTree>
    <p:extLst>
      <p:ext uri="{BB962C8B-B14F-4D97-AF65-F5344CB8AC3E}">
        <p14:creationId xmlns:p14="http://schemas.microsoft.com/office/powerpoint/2010/main" val="1651038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terrain, generally underlain by limestone or dolomite, in which the topography is chiefly formed by the dissolving of rock and which may be characterized by sinkholes, sinking streams, closed depressions, subterranean drainage, and caves. (Monroe, W.H., 1970, A glossary of karst terminology: U.S. Geological Survey, Water-Supply Paper 1899, 26 p.)</a:t>
            </a:r>
          </a:p>
          <a:p>
            <a:pPr marL="171450" indent="-171450">
              <a:buFont typeface="Arial" panose="020B0604020202020204" pitchFamily="34" charset="0"/>
              <a:buChar char="•"/>
            </a:pPr>
            <a:r>
              <a:rPr lang="en-US" dirty="0"/>
              <a:t>Over 68 percent of fresh water found on Earth is contained in icecaps and glaciers and 30 percent can be found in groundwater (</a:t>
            </a:r>
            <a:r>
              <a:rPr lang="en-US" dirty="0" err="1"/>
              <a:t>Gleick</a:t>
            </a:r>
            <a:r>
              <a:rPr lang="en-US" dirty="0"/>
              <a:t> 1993)</a:t>
            </a:r>
          </a:p>
          <a:p>
            <a:pPr marL="171450" indent="-171450">
              <a:buFont typeface="Arial" panose="020B0604020202020204" pitchFamily="34" charset="0"/>
              <a:buChar char="•"/>
            </a:pPr>
            <a:r>
              <a:rPr lang="en-US" dirty="0"/>
              <a:t>Surface water and groundwater in non-karstic terrain is easily distinguishable from one another. However, the vast conduit systems in a karst terrain, complicate the distinction between surface and groundwater hydrology.</a:t>
            </a:r>
          </a:p>
        </p:txBody>
      </p:sp>
      <p:sp>
        <p:nvSpPr>
          <p:cNvPr id="4" name="Slide Number Placeholder 3"/>
          <p:cNvSpPr>
            <a:spLocks noGrp="1"/>
          </p:cNvSpPr>
          <p:nvPr>
            <p:ph type="sldNum" sz="quarter" idx="5"/>
          </p:nvPr>
        </p:nvSpPr>
        <p:spPr/>
        <p:txBody>
          <a:bodyPr/>
          <a:lstStyle/>
          <a:p>
            <a:fld id="{BFF6FC0B-AAA4-49B4-830C-10E17AFF5DDC}" type="slidenum">
              <a:rPr lang="en-US" smtClean="0"/>
              <a:t>2</a:t>
            </a:fld>
            <a:endParaRPr lang="en-US"/>
          </a:p>
        </p:txBody>
      </p:sp>
    </p:spTree>
    <p:extLst>
      <p:ext uri="{BB962C8B-B14F-4D97-AF65-F5344CB8AC3E}">
        <p14:creationId xmlns:p14="http://schemas.microsoft.com/office/powerpoint/2010/main" val="458135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Each week from the start date in January 2021 through June 2021, water samples for isotope analysis (O and H) will be collected from each of groundwater and surface sites.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O and H isotope samples will be collected in 10 mL vials with no preservative directly from the water source, sealed with no headspace, wrapped with parafilm to prevent outgassing and fractionation, and stored at 4°C until analysis (Wilde et al. 2004). </a:t>
            </a:r>
            <a:endParaRPr lang="en-US" dirty="0"/>
          </a:p>
        </p:txBody>
      </p:sp>
      <p:sp>
        <p:nvSpPr>
          <p:cNvPr id="4" name="Slide Number Placeholder 3"/>
          <p:cNvSpPr>
            <a:spLocks noGrp="1"/>
          </p:cNvSpPr>
          <p:nvPr>
            <p:ph type="sldNum" sz="quarter" idx="5"/>
          </p:nvPr>
        </p:nvSpPr>
        <p:spPr/>
        <p:txBody>
          <a:bodyPr/>
          <a:lstStyle/>
          <a:p>
            <a:fld id="{BFF6FC0B-AAA4-49B4-830C-10E17AFF5DDC}" type="slidenum">
              <a:rPr lang="en-US" smtClean="0"/>
              <a:t>11</a:t>
            </a:fld>
            <a:endParaRPr lang="en-US"/>
          </a:p>
        </p:txBody>
      </p:sp>
    </p:spTree>
    <p:extLst>
      <p:ext uri="{BB962C8B-B14F-4D97-AF65-F5344CB8AC3E}">
        <p14:creationId xmlns:p14="http://schemas.microsoft.com/office/powerpoint/2010/main" val="38712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Isotope samples will be analyzed at the University of Kentucky and University of Utah’s Stable Isotope Labs using a Los Gatos Research T-LWIA-45-EP liquid water isotope analyzer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samples will be normalized to Vienna Standard Mean Ocean Water (VSMOW) using the IAEA standards VSMOW2 and VSLAP, along with a local standard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Amount-weighted rainfall isotope data will be used to create a local meteoric water line to compare surface and in-cave isotope data, which will be used to determine the sourcing and evolution of rainfall through the system (Polk et al. 2012), including when reversals occur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will be used in conjunction with rainfall amount data and water level data to quantify the relationship between recharge, rainfall amount, and composition of the baselevel and flood stage groundwater as the Green River and the two springs flux between normal and reverse flow into the cave</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OriginPro</a:t>
            </a:r>
            <a:r>
              <a:rPr lang="en-US" sz="1200" kern="1200" dirty="0">
                <a:solidFill>
                  <a:schemeClr val="tx1"/>
                </a:solidFill>
                <a:effectLst/>
                <a:latin typeface="+mn-lt"/>
                <a:ea typeface="+mn-ea"/>
                <a:cs typeface="+mn-cs"/>
              </a:rPr>
              <a:t> software will be used for data analysis and to represent the data graphically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Mixing models showing composition and influence of recharge sources along the flow system and reversal </a:t>
            </a:r>
            <a:r>
              <a:rPr lang="en-US" sz="1200" kern="1200" dirty="0" err="1">
                <a:solidFill>
                  <a:schemeClr val="tx1"/>
                </a:solidFill>
                <a:effectLst/>
                <a:latin typeface="+mn-lt"/>
                <a:ea typeface="+mn-ea"/>
                <a:cs typeface="+mn-cs"/>
              </a:rPr>
              <a:t>flowpaths</a:t>
            </a:r>
            <a:r>
              <a:rPr lang="en-US" sz="1200" kern="1200" dirty="0">
                <a:solidFill>
                  <a:schemeClr val="tx1"/>
                </a:solidFill>
                <a:effectLst/>
                <a:latin typeface="+mn-lt"/>
                <a:ea typeface="+mn-ea"/>
                <a:cs typeface="+mn-cs"/>
              </a:rPr>
              <a:t> will be created by identifying trends with precipitation amounts, discharge data, and isotopic analysis and correlating it with the meteoric water lines and reversal conditions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FF6FC0B-AAA4-49B4-830C-10E17AFF5DDC}" type="slidenum">
              <a:rPr lang="en-US" smtClean="0"/>
              <a:t>12</a:t>
            </a:fld>
            <a:endParaRPr lang="en-US"/>
          </a:p>
        </p:txBody>
      </p:sp>
    </p:spTree>
    <p:extLst>
      <p:ext uri="{BB962C8B-B14F-4D97-AF65-F5344CB8AC3E}">
        <p14:creationId xmlns:p14="http://schemas.microsoft.com/office/powerpoint/2010/main" val="318521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125 mm of rain between 2/25/2021 and 3/4/2021</a:t>
            </a:r>
          </a:p>
        </p:txBody>
      </p:sp>
      <p:sp>
        <p:nvSpPr>
          <p:cNvPr id="4" name="Slide Number Placeholder 3"/>
          <p:cNvSpPr>
            <a:spLocks noGrp="1"/>
          </p:cNvSpPr>
          <p:nvPr>
            <p:ph type="sldNum" sz="quarter" idx="5"/>
          </p:nvPr>
        </p:nvSpPr>
        <p:spPr/>
        <p:txBody>
          <a:bodyPr/>
          <a:lstStyle/>
          <a:p>
            <a:fld id="{BFF6FC0B-AAA4-49B4-830C-10E17AFF5DDC}" type="slidenum">
              <a:rPr lang="en-US" smtClean="0"/>
              <a:t>14</a:t>
            </a:fld>
            <a:endParaRPr lang="en-US"/>
          </a:p>
        </p:txBody>
      </p:sp>
    </p:spTree>
    <p:extLst>
      <p:ext uri="{BB962C8B-B14F-4D97-AF65-F5344CB8AC3E}">
        <p14:creationId xmlns:p14="http://schemas.microsoft.com/office/powerpoint/2010/main" val="2232167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FF6FC0B-AAA4-49B4-830C-10E17AFF5DDC}" type="slidenum">
              <a:rPr lang="en-US" smtClean="0"/>
              <a:t>16</a:t>
            </a:fld>
            <a:endParaRPr lang="en-US"/>
          </a:p>
        </p:txBody>
      </p:sp>
    </p:spTree>
    <p:extLst>
      <p:ext uri="{BB962C8B-B14F-4D97-AF65-F5344CB8AC3E}">
        <p14:creationId xmlns:p14="http://schemas.microsoft.com/office/powerpoint/2010/main" val="3224863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research will add to the baseline data for flooding and reversal events between the Green River, River Styx, and Echo Spring, which can impact tourism, exploration, sensitive biota and ecosystems, and potential contamination events within Mammoth Cave, especially since the removal of Lock and Dam No. 6. created a new hydrologic regime between the cave system and Green River.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Through this study, a better understanding of </a:t>
            </a:r>
            <a:r>
              <a:rPr lang="en-US" sz="1200" kern="1200" dirty="0" err="1">
                <a:solidFill>
                  <a:schemeClr val="tx1"/>
                </a:solidFill>
                <a:effectLst/>
                <a:latin typeface="+mn-lt"/>
                <a:ea typeface="+mn-ea"/>
                <a:cs typeface="+mn-cs"/>
              </a:rPr>
              <a:t>sourcewater</a:t>
            </a:r>
            <a:r>
              <a:rPr lang="en-US" sz="1200" kern="1200" dirty="0">
                <a:solidFill>
                  <a:schemeClr val="tx1"/>
                </a:solidFill>
                <a:effectLst/>
                <a:latin typeface="+mn-lt"/>
                <a:ea typeface="+mn-ea"/>
                <a:cs typeface="+mn-cs"/>
              </a:rPr>
              <a:t> inputs, the mixing dynamics, and the recharge regimes will be created through the use of isotopes and water level as tracers of rainfall and groundwater through the system. While other hydrologic studies have occurred at Mammoth Cave National Park, there have been no studies to isotopically characterize these karst aquifers withing the Park. </a:t>
            </a:r>
          </a:p>
          <a:p>
            <a:pPr marL="171450" indent="-171450">
              <a:buFont typeface="Arial" panose="020B0604020202020204" pitchFamily="34" charset="0"/>
              <a:buChar char="•"/>
            </a:pPr>
            <a:r>
              <a:rPr lang="en-US" dirty="0"/>
              <a:t>This study aims to provide Mammoth Cave National Park managers with information to help them make scientifically informed decisions to protect the cave environment, manage flooding, and establish longer-term monitoring of the hydrologic conditions controlling the evolution of Mammoth Cave, as well as provide a conceptual model of complex </a:t>
            </a:r>
            <a:r>
              <a:rPr lang="en-US" dirty="0" err="1"/>
              <a:t>telogenetic</a:t>
            </a:r>
            <a:r>
              <a:rPr lang="en-US" dirty="0"/>
              <a:t> fluvial karst recharge and baselevel response dynamics applicable to many other caves around the world</a:t>
            </a:r>
          </a:p>
          <a:p>
            <a:pPr marL="171450" indent="-171450">
              <a:buFont typeface="Arial" panose="020B0604020202020204" pitchFamily="34" charset="0"/>
              <a:buChar char="•"/>
            </a:pPr>
            <a:r>
              <a:rPr lang="en-US" dirty="0"/>
              <a:t>Results from this study can possibly be used in improving the interpretation and understanding of Mammoth Cave and the regionally-important Green River; improved scientific information regarding the story of how the cave formed, is forming, and will evolve in the future will be incorporated into guide training at Mammoth Cave National Park for use in guided tours and their Visitor’s Center, which hosts nearly two million visitors per year, thus providing a perfect outlet for ensuring that the outcomes of the study and advancement of knowledge on Mammoth Cave can be broadly disseminated to the public and the Park staff supporting future research efforts.	</a:t>
            </a:r>
          </a:p>
        </p:txBody>
      </p:sp>
      <p:sp>
        <p:nvSpPr>
          <p:cNvPr id="4" name="Slide Number Placeholder 3"/>
          <p:cNvSpPr>
            <a:spLocks noGrp="1"/>
          </p:cNvSpPr>
          <p:nvPr>
            <p:ph type="sldNum" sz="quarter" idx="5"/>
          </p:nvPr>
        </p:nvSpPr>
        <p:spPr/>
        <p:txBody>
          <a:bodyPr/>
          <a:lstStyle/>
          <a:p>
            <a:fld id="{BFF6FC0B-AAA4-49B4-830C-10E17AFF5DDC}" type="slidenum">
              <a:rPr lang="en-US" smtClean="0"/>
              <a:t>17</a:t>
            </a:fld>
            <a:endParaRPr lang="en-US"/>
          </a:p>
        </p:txBody>
      </p:sp>
    </p:spTree>
    <p:extLst>
      <p:ext uri="{BB962C8B-B14F-4D97-AF65-F5344CB8AC3E}">
        <p14:creationId xmlns:p14="http://schemas.microsoft.com/office/powerpoint/2010/main" val="2354916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Isotopic analysis gives us the best opportunity to understand the complexity of a karst aquifer</a:t>
            </a:r>
          </a:p>
          <a:p>
            <a:pPr marL="628650" lvl="1" indent="-171450">
              <a:buFont typeface="Arial" panose="020B0604020202020204" pitchFamily="34" charset="0"/>
              <a:buChar char="•"/>
            </a:pPr>
            <a:r>
              <a:rPr lang="en-US" dirty="0"/>
              <a:t>By looking at O+H, we can eliminate any carbonate or geological influence on the data</a:t>
            </a:r>
          </a:p>
          <a:p>
            <a:pPr marL="171450" indent="-171450">
              <a:buFont typeface="Arial" panose="020B0604020202020204" pitchFamily="34" charset="0"/>
              <a:buChar char="•"/>
            </a:pPr>
            <a:r>
              <a:rPr lang="en-US" dirty="0"/>
              <a:t>Understanding sourcing is important</a:t>
            </a:r>
          </a:p>
          <a:p>
            <a:pPr marL="171450" indent="-171450">
              <a:buFont typeface="Arial" panose="020B0604020202020204" pitchFamily="34" charset="0"/>
              <a:buChar char="•"/>
            </a:pPr>
            <a:r>
              <a:rPr lang="en-US" dirty="0"/>
              <a:t>Seasonal variabilities?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FF6FC0B-AAA4-49B4-830C-10E17AFF5DDC}" type="slidenum">
              <a:rPr lang="en-US" smtClean="0"/>
              <a:t>3</a:t>
            </a:fld>
            <a:endParaRPr lang="en-US"/>
          </a:p>
        </p:txBody>
      </p:sp>
    </p:spTree>
    <p:extLst>
      <p:ext uri="{BB962C8B-B14F-4D97-AF65-F5344CB8AC3E}">
        <p14:creationId xmlns:p14="http://schemas.microsoft.com/office/powerpoint/2010/main" val="1776050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focus of this study is to improve source delineation and </a:t>
            </a:r>
            <a:r>
              <a:rPr lang="en-US" dirty="0" err="1"/>
              <a:t>flowpath</a:t>
            </a:r>
            <a:r>
              <a:rPr lang="en-US" dirty="0"/>
              <a:t> dynamics for the hydrologic regime between the Green River, the River Styx, and Echo River using isotopic analysis combined with discharge, temperature, and other hydrologic data</a:t>
            </a:r>
          </a:p>
          <a:p>
            <a:pPr marL="171450" indent="-171450">
              <a:buFont typeface="Arial" panose="020B0604020202020204" pitchFamily="34" charset="0"/>
              <a:buChar char="•"/>
            </a:pPr>
            <a:r>
              <a:rPr lang="en-US" dirty="0"/>
              <a:t>The goal is to provide information on the effects that spring flow reversals have on hydrologic variability under differing conditions. It also looks to provide information regarding the sources of recharge feeding primary inputs and tributaries to baselevel springs in Mammoth Cave, and further understanding of complex groundwater flow in well-developed karst systems, which are often subject to flooding and contamination, as well as human modification from development, dams, and alteration of natural drainage systems</a:t>
            </a:r>
          </a:p>
        </p:txBody>
      </p:sp>
      <p:sp>
        <p:nvSpPr>
          <p:cNvPr id="4" name="Slide Number Placeholder 3"/>
          <p:cNvSpPr>
            <a:spLocks noGrp="1"/>
          </p:cNvSpPr>
          <p:nvPr>
            <p:ph type="sldNum" sz="quarter" idx="5"/>
          </p:nvPr>
        </p:nvSpPr>
        <p:spPr/>
        <p:txBody>
          <a:bodyPr/>
          <a:lstStyle/>
          <a:p>
            <a:fld id="{BFF6FC0B-AAA4-49B4-830C-10E17AFF5DDC}" type="slidenum">
              <a:rPr lang="en-US" smtClean="0"/>
              <a:t>4</a:t>
            </a:fld>
            <a:endParaRPr lang="en-US"/>
          </a:p>
        </p:txBody>
      </p:sp>
    </p:spTree>
    <p:extLst>
      <p:ext uri="{BB962C8B-B14F-4D97-AF65-F5344CB8AC3E}">
        <p14:creationId xmlns:p14="http://schemas.microsoft.com/office/powerpoint/2010/main" val="861730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complex hydrological regime of the Mammoth Cave system has been studied in the past, but there are still aspects yet to be fully looked at in fine detail. Pollution and other contaminants can be introduced into the cave system during a reverse flow event (</a:t>
            </a:r>
            <a:r>
              <a:rPr lang="en-US" dirty="0" err="1"/>
              <a:t>Trimboli</a:t>
            </a:r>
            <a:r>
              <a:rPr lang="en-US" dirty="0"/>
              <a:t> and Toomey 2019)</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Park has more than two million visitors a year, and close to 500,000 of those visitors take cave tours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215 square kilometers of protected land and over 647 kilometers of surveyed cave passages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FF6FC0B-AAA4-49B4-830C-10E17AFF5DDC}" type="slidenum">
              <a:rPr lang="en-US" smtClean="0"/>
              <a:t>5</a:t>
            </a:fld>
            <a:endParaRPr lang="en-US"/>
          </a:p>
        </p:txBody>
      </p:sp>
    </p:spTree>
    <p:extLst>
      <p:ext uri="{BB962C8B-B14F-4D97-AF65-F5344CB8AC3E}">
        <p14:creationId xmlns:p14="http://schemas.microsoft.com/office/powerpoint/2010/main" val="2503144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focus of this study is to improve source delineation and </a:t>
            </a:r>
            <a:r>
              <a:rPr lang="en-US" dirty="0" err="1"/>
              <a:t>flowpath</a:t>
            </a:r>
            <a:r>
              <a:rPr lang="en-US" dirty="0"/>
              <a:t> dynamics for the hydrologic regime between the Green River, the River Styx, and Echo River using isotopic analysis combined with discharge, temperature, and other hydrologic data</a:t>
            </a:r>
          </a:p>
          <a:p>
            <a:pPr marL="171450" indent="-171450">
              <a:buFont typeface="Arial" panose="020B0604020202020204" pitchFamily="34" charset="0"/>
              <a:buChar char="•"/>
            </a:pPr>
            <a:r>
              <a:rPr lang="en-US" dirty="0"/>
              <a:t>The goal is to provide information on the effects that spring flow reversals have on hydrologic variability under differing conditions. It also looks to provide information regarding the sources of recharge feeding primary inputs and tributaries to baselevel springs in Mammoth Cave, and further understanding of complex groundwater flow in well-developed karst systems, which are often subject to flooding and contamination, as well as human modification from development, dams, and alteration of natural drainage systems</a:t>
            </a:r>
          </a:p>
        </p:txBody>
      </p:sp>
      <p:sp>
        <p:nvSpPr>
          <p:cNvPr id="4" name="Slide Number Placeholder 3"/>
          <p:cNvSpPr>
            <a:spLocks noGrp="1"/>
          </p:cNvSpPr>
          <p:nvPr>
            <p:ph type="sldNum" sz="quarter" idx="5"/>
          </p:nvPr>
        </p:nvSpPr>
        <p:spPr/>
        <p:txBody>
          <a:bodyPr/>
          <a:lstStyle/>
          <a:p>
            <a:fld id="{BFF6FC0B-AAA4-49B4-830C-10E17AFF5DDC}" type="slidenum">
              <a:rPr lang="en-US" smtClean="0"/>
              <a:t>6</a:t>
            </a:fld>
            <a:endParaRPr lang="en-US"/>
          </a:p>
        </p:txBody>
      </p:sp>
    </p:spTree>
    <p:extLst>
      <p:ext uri="{BB962C8B-B14F-4D97-AF65-F5344CB8AC3E}">
        <p14:creationId xmlns:p14="http://schemas.microsoft.com/office/powerpoint/2010/main" val="2822241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To understand the hydrological regime of Mammoth Cave at the selected springs, 17 total sites are used for sampling and monitoring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sites hope to best represent the areas affected by the reverse flow phenomenon, as well as allow for a representative sample for baseflow and storm event dynamics through the </a:t>
            </a:r>
            <a:r>
              <a:rPr lang="en-US" sz="1200" kern="1200" dirty="0" err="1">
                <a:solidFill>
                  <a:schemeClr val="tx1"/>
                </a:solidFill>
                <a:effectLst/>
                <a:latin typeface="+mn-lt"/>
                <a:ea typeface="+mn-ea"/>
                <a:cs typeface="+mn-cs"/>
              </a:rPr>
              <a:t>epikarst</a:t>
            </a:r>
            <a:r>
              <a:rPr lang="en-US" sz="1200" kern="1200" dirty="0">
                <a:solidFill>
                  <a:schemeClr val="tx1"/>
                </a:solidFill>
                <a:effectLst/>
                <a:latin typeface="+mn-lt"/>
                <a:ea typeface="+mn-ea"/>
                <a:cs typeface="+mn-cs"/>
              </a:rPr>
              <a:t> and vadose zone as they recharge the major in-cave rivers feeding the springs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FF6FC0B-AAA4-49B4-830C-10E17AFF5DDC}" type="slidenum">
              <a:rPr lang="en-US" smtClean="0"/>
              <a:t>7</a:t>
            </a:fld>
            <a:endParaRPr lang="en-US"/>
          </a:p>
        </p:txBody>
      </p:sp>
    </p:spTree>
    <p:extLst>
      <p:ext uri="{BB962C8B-B14F-4D97-AF65-F5344CB8AC3E}">
        <p14:creationId xmlns:p14="http://schemas.microsoft.com/office/powerpoint/2010/main" val="559855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Water level loggers (Onset HOBO UL20) are installed at each of the six input/output sites to collect stage and temperature at 10-minute intervals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Discharge measurements are collected regularly at River Styx Spring, Echo River Spring, and a Combination site of Echo River Spring and Accessory Spring using United States Geological Survey (USGS) standard equipment and methods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SonTek</a:t>
            </a:r>
            <a:r>
              <a:rPr lang="en-US" sz="1200" kern="1200" dirty="0">
                <a:solidFill>
                  <a:schemeClr val="tx1"/>
                </a:solidFill>
                <a:effectLst/>
                <a:latin typeface="+mn-lt"/>
                <a:ea typeface="+mn-ea"/>
                <a:cs typeface="+mn-cs"/>
              </a:rPr>
              <a:t> ADCP (Acoustic Doppler Current Profiler) is used for automated discharge measurements.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Green River dam release and water level/discharge data will also be collected over this period from USGS gauging stations </a:t>
            </a:r>
            <a:r>
              <a:rPr lang="en-US" sz="1200" kern="1200" dirty="0">
                <a:solidFill>
                  <a:schemeClr val="tx1"/>
                </a:solidFill>
                <a:effectLst/>
                <a:latin typeface="+mn-lt"/>
                <a:ea typeface="+mn-ea"/>
                <a:cs typeface="+mn-cs"/>
              </a:rPr>
              <a:t>to establish when artificially-induced baselevel changes or reversals occur.</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FF6FC0B-AAA4-49B4-830C-10E17AFF5DDC}" type="slidenum">
              <a:rPr lang="en-US" smtClean="0"/>
              <a:t>8</a:t>
            </a:fld>
            <a:endParaRPr lang="en-US"/>
          </a:p>
        </p:txBody>
      </p:sp>
    </p:spTree>
    <p:extLst>
      <p:ext uri="{BB962C8B-B14F-4D97-AF65-F5344CB8AC3E}">
        <p14:creationId xmlns:p14="http://schemas.microsoft.com/office/powerpoint/2010/main" val="1927656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t>
            </a:r>
            <a:r>
              <a:rPr lang="en-US" dirty="0" err="1"/>
              <a:t>RiverSurveyor</a:t>
            </a:r>
            <a:r>
              <a:rPr lang="en-US" dirty="0"/>
              <a:t> is a river discharge measurement system that uses </a:t>
            </a:r>
            <a:r>
              <a:rPr lang="en-US" sz="1200" b="0" i="0" kern="1200" dirty="0">
                <a:solidFill>
                  <a:schemeClr val="tx1"/>
                </a:solidFill>
                <a:effectLst/>
                <a:latin typeface="+mn-lt"/>
                <a:ea typeface="+mn-ea"/>
                <a:cs typeface="+mn-cs"/>
              </a:rPr>
              <a:t> multiple acoustic frequencies with precise GPS location to create discharge measurements and bathymetric profiles</a:t>
            </a:r>
            <a:endParaRPr lang="en-US" dirty="0"/>
          </a:p>
        </p:txBody>
      </p:sp>
      <p:sp>
        <p:nvSpPr>
          <p:cNvPr id="4" name="Slide Number Placeholder 3"/>
          <p:cNvSpPr>
            <a:spLocks noGrp="1"/>
          </p:cNvSpPr>
          <p:nvPr>
            <p:ph type="sldNum" sz="quarter" idx="5"/>
          </p:nvPr>
        </p:nvSpPr>
        <p:spPr/>
        <p:txBody>
          <a:bodyPr/>
          <a:lstStyle/>
          <a:p>
            <a:fld id="{BFF6FC0B-AAA4-49B4-830C-10E17AFF5DDC}" type="slidenum">
              <a:rPr lang="en-US" smtClean="0"/>
              <a:t>9</a:t>
            </a:fld>
            <a:endParaRPr lang="en-US"/>
          </a:p>
        </p:txBody>
      </p:sp>
    </p:spTree>
    <p:extLst>
      <p:ext uri="{BB962C8B-B14F-4D97-AF65-F5344CB8AC3E}">
        <p14:creationId xmlns:p14="http://schemas.microsoft.com/office/powerpoint/2010/main" val="1158918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Rain gauges are used within the two main drainage basins (already delineated) for Echo and River Styx Springs to collect high-resolution rainfall data (10-minute) and include approved IAEA (International Atomic Energy Agency) water isotope (oxygen and hydrogen) collection devices (Wilde et al. 2015)</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FF6FC0B-AAA4-49B4-830C-10E17AFF5DDC}" type="slidenum">
              <a:rPr lang="en-US" smtClean="0"/>
              <a:t>10</a:t>
            </a:fld>
            <a:endParaRPr lang="en-US"/>
          </a:p>
        </p:txBody>
      </p:sp>
    </p:spTree>
    <p:extLst>
      <p:ext uri="{BB962C8B-B14F-4D97-AF65-F5344CB8AC3E}">
        <p14:creationId xmlns:p14="http://schemas.microsoft.com/office/powerpoint/2010/main" val="366461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9/12/2021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9/12/2021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9/12/2021</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9/12/2021</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9/12/2021</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9/12/2021</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9/12/2021</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9/12/2021</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0.emf"/><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8BC3-0A40-44FD-BAE1-16E23A064C19}"/>
              </a:ext>
            </a:extLst>
          </p:cNvPr>
          <p:cNvSpPr>
            <a:spLocks noGrp="1"/>
          </p:cNvSpPr>
          <p:nvPr>
            <p:ph type="ctrTitle"/>
          </p:nvPr>
        </p:nvSpPr>
        <p:spPr/>
        <p:txBody>
          <a:bodyPr anchor="t">
            <a:normAutofit/>
          </a:bodyPr>
          <a:lstStyle/>
          <a:p>
            <a:r>
              <a:rPr lang="en-US" sz="2800" dirty="0">
                <a:solidFill>
                  <a:srgbClr val="000000"/>
                </a:solidFill>
              </a:rPr>
              <a:t>EXAMINING HYDROGEOLOGICAL DYNAMICS OF BASELEVEL AND REVERSE FLOW OF THE GREEN RIVER AND MAJOR SPRINGS OF MAMMOTH CAVE, KENTUCKY</a:t>
            </a:r>
            <a:endParaRPr lang="en-US" sz="2800" dirty="0"/>
          </a:p>
        </p:txBody>
      </p:sp>
      <p:sp>
        <p:nvSpPr>
          <p:cNvPr id="3" name="Subtitle 2">
            <a:extLst>
              <a:ext uri="{FF2B5EF4-FFF2-40B4-BE49-F238E27FC236}">
                <a16:creationId xmlns:a16="http://schemas.microsoft.com/office/drawing/2014/main" id="{35295A57-88F5-443E-A803-9B7AD6DE24E5}"/>
              </a:ext>
            </a:extLst>
          </p:cNvPr>
          <p:cNvSpPr>
            <a:spLocks noGrp="1"/>
          </p:cNvSpPr>
          <p:nvPr>
            <p:ph type="subTitle" idx="1"/>
          </p:nvPr>
        </p:nvSpPr>
        <p:spPr>
          <a:xfrm>
            <a:off x="1759237" y="3480123"/>
            <a:ext cx="8673427" cy="1778657"/>
          </a:xfrm>
        </p:spPr>
        <p:txBody>
          <a:bodyPr>
            <a:normAutofit fontScale="92500"/>
          </a:bodyPr>
          <a:lstStyle/>
          <a:p>
            <a:endParaRPr lang="en-US" sz="3400" dirty="0"/>
          </a:p>
          <a:p>
            <a:r>
              <a:rPr lang="en-US" sz="2500" b="1" dirty="0"/>
              <a:t> </a:t>
            </a:r>
            <a:r>
              <a:rPr lang="en-US" sz="2100" b="1" dirty="0"/>
              <a:t>Matthew Cecil, </a:t>
            </a:r>
            <a:r>
              <a:rPr lang="en-US" sz="2100" dirty="0"/>
              <a:t>Jason Polk, Rick Toomey, Pat </a:t>
            </a:r>
            <a:r>
              <a:rPr lang="en-US" sz="2100" dirty="0" err="1"/>
              <a:t>Kambesis</a:t>
            </a:r>
            <a:r>
              <a:rPr lang="en-US" sz="2100" dirty="0"/>
              <a:t>, Chris Groves</a:t>
            </a:r>
          </a:p>
          <a:p>
            <a:r>
              <a:rPr lang="en-US" sz="1500" dirty="0"/>
              <a:t>Department of Earth, Environmental &amp; Atmospheric Sciences</a:t>
            </a:r>
          </a:p>
          <a:p>
            <a:r>
              <a:rPr lang="en-US" sz="1500" dirty="0"/>
              <a:t>Western Kentucky University, Bowling Green, Kentucky</a:t>
            </a:r>
          </a:p>
          <a:p>
            <a:endParaRPr lang="en-US" sz="2500" b="1" dirty="0"/>
          </a:p>
        </p:txBody>
      </p:sp>
      <p:pic>
        <p:nvPicPr>
          <p:cNvPr id="5" name="Picture 4" descr="Logo, company name&#10;&#10;Description automatically generated">
            <a:extLst>
              <a:ext uri="{FF2B5EF4-FFF2-40B4-BE49-F238E27FC236}">
                <a16:creationId xmlns:a16="http://schemas.microsoft.com/office/drawing/2014/main" id="{43C6C7E2-AECE-489D-82C9-8D85AB9FD2E4}"/>
              </a:ext>
            </a:extLst>
          </p:cNvPr>
          <p:cNvPicPr>
            <a:picLocks noChangeAspect="1"/>
          </p:cNvPicPr>
          <p:nvPr/>
        </p:nvPicPr>
        <p:blipFill>
          <a:blip r:embed="rId2"/>
          <a:stretch>
            <a:fillRect/>
          </a:stretch>
        </p:blipFill>
        <p:spPr>
          <a:xfrm>
            <a:off x="1657218" y="5555890"/>
            <a:ext cx="1772826" cy="1302110"/>
          </a:xfrm>
          <a:prstGeom prst="rect">
            <a:avLst/>
          </a:prstGeom>
        </p:spPr>
      </p:pic>
      <p:pic>
        <p:nvPicPr>
          <p:cNvPr id="7" name="Picture 6" descr="Text&#10;&#10;Description automatically generated">
            <a:extLst>
              <a:ext uri="{FF2B5EF4-FFF2-40B4-BE49-F238E27FC236}">
                <a16:creationId xmlns:a16="http://schemas.microsoft.com/office/drawing/2014/main" id="{25357792-70AA-4048-87CC-9747E465CD98}"/>
              </a:ext>
            </a:extLst>
          </p:cNvPr>
          <p:cNvPicPr>
            <a:picLocks noChangeAspect="1"/>
          </p:cNvPicPr>
          <p:nvPr/>
        </p:nvPicPr>
        <p:blipFill>
          <a:blip r:embed="rId3"/>
          <a:stretch>
            <a:fillRect/>
          </a:stretch>
        </p:blipFill>
        <p:spPr>
          <a:xfrm>
            <a:off x="3821169" y="6172200"/>
            <a:ext cx="2858414" cy="685800"/>
          </a:xfrm>
          <a:prstGeom prst="rect">
            <a:avLst/>
          </a:prstGeom>
        </p:spPr>
      </p:pic>
      <p:pic>
        <p:nvPicPr>
          <p:cNvPr id="9" name="Picture 8" descr="Logo, company name&#10;&#10;Description automatically generated">
            <a:extLst>
              <a:ext uri="{FF2B5EF4-FFF2-40B4-BE49-F238E27FC236}">
                <a16:creationId xmlns:a16="http://schemas.microsoft.com/office/drawing/2014/main" id="{58EDB7D3-A041-4944-8CE1-DF7FBD82D9BA}"/>
              </a:ext>
            </a:extLst>
          </p:cNvPr>
          <p:cNvPicPr>
            <a:picLocks noChangeAspect="1"/>
          </p:cNvPicPr>
          <p:nvPr/>
        </p:nvPicPr>
        <p:blipFill>
          <a:blip r:embed="rId4"/>
          <a:stretch>
            <a:fillRect/>
          </a:stretch>
        </p:blipFill>
        <p:spPr>
          <a:xfrm>
            <a:off x="7070708" y="5738978"/>
            <a:ext cx="1267097" cy="1119022"/>
          </a:xfrm>
          <a:prstGeom prst="rect">
            <a:avLst/>
          </a:prstGeom>
        </p:spPr>
      </p:pic>
      <p:pic>
        <p:nvPicPr>
          <p:cNvPr id="1026" name="Picture 2" descr="logoshort">
            <a:extLst>
              <a:ext uri="{FF2B5EF4-FFF2-40B4-BE49-F238E27FC236}">
                <a16:creationId xmlns:a16="http://schemas.microsoft.com/office/drawing/2014/main" id="{887993DD-9972-4350-BA52-939135C43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500" y="5996795"/>
            <a:ext cx="1924282" cy="861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376194"/>
      </p:ext>
    </p:extLst>
  </p:cSld>
  <p:clrMapOvr>
    <a:masterClrMapping/>
  </p:clrMapOvr>
  <mc:AlternateContent xmlns:mc="http://schemas.openxmlformats.org/markup-compatibility/2006" xmlns:p14="http://schemas.microsoft.com/office/powerpoint/2010/main">
    <mc:Choice Requires="p14">
      <p:transition spd="slow" p14:dur="2000" advTm="12047"/>
    </mc:Choice>
    <mc:Fallback xmlns="">
      <p:transition spd="slow" advTm="1204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EED486D-50DC-40B5-B6BB-E18A56619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4E06636-FD81-4CFB-877B-32085067C3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7" name="Freeform 5">
              <a:extLst>
                <a:ext uri="{FF2B5EF4-FFF2-40B4-BE49-F238E27FC236}">
                  <a16:creationId xmlns:a16="http://schemas.microsoft.com/office/drawing/2014/main" id="{E2CF2E69-B9D0-457B-ABFC-FBA19D203D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5151AA6D-6CA5-4BDF-8A77-C7606698C9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103D99E1-4029-4589-B6F0-94821DB4E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A86BA9C2-A058-41BB-AB0A-75C5FB5BB6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5EEE7D04-AE36-4378-A69E-60E8450074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85E3A5A7-22F3-40DF-857E-A6C62BFBE5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a:extLst>
                <a:ext uri="{FF2B5EF4-FFF2-40B4-BE49-F238E27FC236}">
                  <a16:creationId xmlns:a16="http://schemas.microsoft.com/office/drawing/2014/main" id="{FF259E04-F46D-4DCC-9AB3-9A1625634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a:extLst>
                <a:ext uri="{FF2B5EF4-FFF2-40B4-BE49-F238E27FC236}">
                  <a16:creationId xmlns:a16="http://schemas.microsoft.com/office/drawing/2014/main" id="{DC728E11-3843-49B2-87D0-C6A4F6A12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a:extLst>
                <a:ext uri="{FF2B5EF4-FFF2-40B4-BE49-F238E27FC236}">
                  <a16:creationId xmlns:a16="http://schemas.microsoft.com/office/drawing/2014/main" id="{58F60833-DE23-4160-9500-3513A12422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a:extLst>
                <a:ext uri="{FF2B5EF4-FFF2-40B4-BE49-F238E27FC236}">
                  <a16:creationId xmlns:a16="http://schemas.microsoft.com/office/drawing/2014/main" id="{8076BDE8-42FE-4B07-8497-301F9EA3F5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a:extLst>
                <a:ext uri="{FF2B5EF4-FFF2-40B4-BE49-F238E27FC236}">
                  <a16:creationId xmlns:a16="http://schemas.microsoft.com/office/drawing/2014/main" id="{36AE6D8F-BF10-4257-913B-D58BFDDCA0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a:extLst>
                <a:ext uri="{FF2B5EF4-FFF2-40B4-BE49-F238E27FC236}">
                  <a16:creationId xmlns:a16="http://schemas.microsoft.com/office/drawing/2014/main" id="{0AADAF7D-FB50-45EE-A30F-7677E939EF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a:extLst>
                <a:ext uri="{FF2B5EF4-FFF2-40B4-BE49-F238E27FC236}">
                  <a16:creationId xmlns:a16="http://schemas.microsoft.com/office/drawing/2014/main" id="{AE1D6987-8A1B-4240-9987-1B14540B8F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467D3129-38C8-46A9-ACDC-8A09D9C7F7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9">
              <a:extLst>
                <a:ext uri="{FF2B5EF4-FFF2-40B4-BE49-F238E27FC236}">
                  <a16:creationId xmlns:a16="http://schemas.microsoft.com/office/drawing/2014/main" id="{54267F25-9577-4999-8A85-D31048EE1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a:extLst>
                <a:ext uri="{FF2B5EF4-FFF2-40B4-BE49-F238E27FC236}">
                  <a16:creationId xmlns:a16="http://schemas.microsoft.com/office/drawing/2014/main" id="{7D1B8F8B-2873-4706-97AB-26D9BD6CBC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a:extLst>
                <a:ext uri="{FF2B5EF4-FFF2-40B4-BE49-F238E27FC236}">
                  <a16:creationId xmlns:a16="http://schemas.microsoft.com/office/drawing/2014/main" id="{92328B9F-78D3-49F8-865E-1F88BE5564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a:extLst>
                <a:ext uri="{FF2B5EF4-FFF2-40B4-BE49-F238E27FC236}">
                  <a16:creationId xmlns:a16="http://schemas.microsoft.com/office/drawing/2014/main" id="{CFB61E99-5EBC-4B63-9A72-DF00DF6A6C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3">
              <a:extLst>
                <a:ext uri="{FF2B5EF4-FFF2-40B4-BE49-F238E27FC236}">
                  <a16:creationId xmlns:a16="http://schemas.microsoft.com/office/drawing/2014/main" id="{CB29336D-643E-4F31-A9AD-B4E5932932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4">
              <a:extLst>
                <a:ext uri="{FF2B5EF4-FFF2-40B4-BE49-F238E27FC236}">
                  <a16:creationId xmlns:a16="http://schemas.microsoft.com/office/drawing/2014/main" id="{0D030337-0389-41D9-A5B8-AE6F007563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25">
              <a:extLst>
                <a:ext uri="{FF2B5EF4-FFF2-40B4-BE49-F238E27FC236}">
                  <a16:creationId xmlns:a16="http://schemas.microsoft.com/office/drawing/2014/main" id="{03E09386-7A3B-48F3-A7A2-3F342D9917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9" name="Rectangle 38">
            <a:extLst>
              <a:ext uri="{FF2B5EF4-FFF2-40B4-BE49-F238E27FC236}">
                <a16:creationId xmlns:a16="http://schemas.microsoft.com/office/drawing/2014/main" id="{FD425171-B724-4A7F-81FB-15CC599D5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37768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22">
            <a:extLst>
              <a:ext uri="{FF2B5EF4-FFF2-40B4-BE49-F238E27FC236}">
                <a16:creationId xmlns:a16="http://schemas.microsoft.com/office/drawing/2014/main" id="{DD767DAD-8184-49CD-9312-531CBE37C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223532"/>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8F895A8-954D-4E6F-A5B9-13CA65339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961035"/>
            <a:ext cx="5935796" cy="32676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FE9553-FC2B-4E90-990C-72B9A4EEE067}"/>
              </a:ext>
            </a:extLst>
          </p:cNvPr>
          <p:cNvSpPr>
            <a:spLocks noGrp="1"/>
          </p:cNvSpPr>
          <p:nvPr>
            <p:ph type="title"/>
          </p:nvPr>
        </p:nvSpPr>
        <p:spPr>
          <a:xfrm>
            <a:off x="873978" y="2039943"/>
            <a:ext cx="5767566" cy="838773"/>
          </a:xfrm>
        </p:spPr>
        <p:txBody>
          <a:bodyPr anchor="ctr">
            <a:normAutofit/>
          </a:bodyPr>
          <a:lstStyle/>
          <a:p>
            <a:r>
              <a:rPr lang="en-US" sz="2800"/>
              <a:t>Precipitation Monitoring and Sampling</a:t>
            </a:r>
          </a:p>
        </p:txBody>
      </p:sp>
      <p:sp>
        <p:nvSpPr>
          <p:cNvPr id="3" name="Content Placeholder 2">
            <a:extLst>
              <a:ext uri="{FF2B5EF4-FFF2-40B4-BE49-F238E27FC236}">
                <a16:creationId xmlns:a16="http://schemas.microsoft.com/office/drawing/2014/main" id="{EABD3979-ADE2-4896-A62D-A171F0EDC352}"/>
              </a:ext>
            </a:extLst>
          </p:cNvPr>
          <p:cNvSpPr>
            <a:spLocks noGrp="1"/>
          </p:cNvSpPr>
          <p:nvPr>
            <p:ph idx="1"/>
          </p:nvPr>
        </p:nvSpPr>
        <p:spPr>
          <a:xfrm>
            <a:off x="873102" y="2878716"/>
            <a:ext cx="5768442" cy="2262085"/>
          </a:xfrm>
        </p:spPr>
        <p:txBody>
          <a:bodyPr>
            <a:normAutofit/>
          </a:bodyPr>
          <a:lstStyle/>
          <a:p>
            <a:pPr>
              <a:lnSpc>
                <a:spcPct val="110000"/>
              </a:lnSpc>
            </a:pPr>
            <a:r>
              <a:rPr lang="en-US" sz="1600" dirty="0">
                <a:solidFill>
                  <a:srgbClr val="FFFFFE"/>
                </a:solidFill>
              </a:rPr>
              <a:t>Two HOBO weather stations (mm/hour)</a:t>
            </a:r>
          </a:p>
          <a:p>
            <a:pPr lvl="1">
              <a:lnSpc>
                <a:spcPct val="110000"/>
              </a:lnSpc>
              <a:buClr>
                <a:schemeClr val="bg1"/>
              </a:buClr>
            </a:pPr>
            <a:r>
              <a:rPr lang="en-US" dirty="0">
                <a:solidFill>
                  <a:srgbClr val="FFFFFE"/>
                </a:solidFill>
              </a:rPr>
              <a:t>Located within pre-delineated drainage basins for Echo River and River Styx</a:t>
            </a:r>
          </a:p>
          <a:p>
            <a:pPr lvl="1">
              <a:lnSpc>
                <a:spcPct val="110000"/>
              </a:lnSpc>
              <a:buClr>
                <a:schemeClr val="bg1"/>
              </a:buClr>
            </a:pPr>
            <a:r>
              <a:rPr lang="en-US" dirty="0">
                <a:solidFill>
                  <a:srgbClr val="FFFFFE"/>
                </a:solidFill>
              </a:rPr>
              <a:t>2-minute intervals using a tipping bucket collected weekly and after rain events</a:t>
            </a:r>
          </a:p>
          <a:p>
            <a:pPr lvl="1">
              <a:lnSpc>
                <a:spcPct val="110000"/>
              </a:lnSpc>
              <a:buClr>
                <a:schemeClr val="bg1"/>
              </a:buClr>
            </a:pPr>
            <a:r>
              <a:rPr lang="en-US" dirty="0">
                <a:solidFill>
                  <a:srgbClr val="FFFFFE"/>
                </a:solidFill>
              </a:rPr>
              <a:t>Isotope samples collected weekly</a:t>
            </a:r>
          </a:p>
        </p:txBody>
      </p:sp>
      <p:pic>
        <p:nvPicPr>
          <p:cNvPr id="9" name="Content Placeholder 8">
            <a:extLst>
              <a:ext uri="{FF2B5EF4-FFF2-40B4-BE49-F238E27FC236}">
                <a16:creationId xmlns:a16="http://schemas.microsoft.com/office/drawing/2014/main" id="{274B236D-6967-42B5-B02A-CF88185315E4}"/>
              </a:ext>
            </a:extLst>
          </p:cNvPr>
          <p:cNvPicPr>
            <a:picLocks noGrp="1" noChangeAspect="1"/>
          </p:cNvPicPr>
          <p:nvPr>
            <p:ph sz="quarter" idx="4294967295"/>
          </p:nvPr>
        </p:nvPicPr>
        <p:blipFill rotWithShape="1">
          <a:blip r:embed="rId3"/>
          <a:srcRect t="9753"/>
          <a:stretch/>
        </p:blipFill>
        <p:spPr>
          <a:xfrm rot="5400000">
            <a:off x="6421762" y="1271215"/>
            <a:ext cx="6354857" cy="4301281"/>
          </a:xfrm>
          <a:prstGeom prst="rect">
            <a:avLst/>
          </a:prstGeom>
        </p:spPr>
      </p:pic>
    </p:spTree>
    <p:extLst>
      <p:ext uri="{BB962C8B-B14F-4D97-AF65-F5344CB8AC3E}">
        <p14:creationId xmlns:p14="http://schemas.microsoft.com/office/powerpoint/2010/main" val="3067482335"/>
      </p:ext>
    </p:extLst>
  </p:cSld>
  <p:clrMapOvr>
    <a:masterClrMapping/>
  </p:clrMapOvr>
  <mc:AlternateContent xmlns:mc="http://schemas.openxmlformats.org/markup-compatibility/2006" xmlns:p14="http://schemas.microsoft.com/office/powerpoint/2010/main">
    <mc:Choice Requires="p14">
      <p:transition spd="slow" p14:dur="2000" advTm="53376"/>
    </mc:Choice>
    <mc:Fallback xmlns="">
      <p:transition spd="slow" advTm="5337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4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29F9112E-1805-4168-80F4-502E1D9BE97D}"/>
              </a:ext>
            </a:extLst>
          </p:cNvPr>
          <p:cNvSpPr>
            <a:spLocks noGrp="1"/>
          </p:cNvSpPr>
          <p:nvPr>
            <p:ph type="title"/>
          </p:nvPr>
        </p:nvSpPr>
        <p:spPr>
          <a:xfrm>
            <a:off x="888631" y="4760132"/>
            <a:ext cx="3947420" cy="1777829"/>
          </a:xfrm>
        </p:spPr>
        <p:txBody>
          <a:bodyPr>
            <a:normAutofit/>
          </a:bodyPr>
          <a:lstStyle/>
          <a:p>
            <a:pPr algn="l"/>
            <a:r>
              <a:rPr lang="en-US">
                <a:solidFill>
                  <a:schemeClr val="tx1"/>
                </a:solidFill>
              </a:rPr>
              <a:t>Isotope Sampling</a:t>
            </a:r>
          </a:p>
        </p:txBody>
      </p:sp>
      <p:sp>
        <p:nvSpPr>
          <p:cNvPr id="158" name="Freeform: Shape 157">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DA2AB4A2-81D0-4F4A-AD57-079499001E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64507" y="626940"/>
            <a:ext cx="2497890" cy="32545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messy, cluttered&#10;&#10;Description automatically generated">
            <a:extLst>
              <a:ext uri="{FF2B5EF4-FFF2-40B4-BE49-F238E27FC236}">
                <a16:creationId xmlns:a16="http://schemas.microsoft.com/office/drawing/2014/main" id="{E71B500E-6BA4-40E3-9A32-52480402B4CA}"/>
              </a:ext>
            </a:extLst>
          </p:cNvPr>
          <p:cNvPicPr>
            <a:picLocks noChangeAspect="1"/>
          </p:cNvPicPr>
          <p:nvPr/>
        </p:nvPicPr>
        <p:blipFill>
          <a:blip r:embed="rId4"/>
          <a:stretch>
            <a:fillRect/>
          </a:stretch>
        </p:blipFill>
        <p:spPr>
          <a:xfrm>
            <a:off x="4344148" y="938164"/>
            <a:ext cx="3539970" cy="2654977"/>
          </a:xfrm>
          <a:prstGeom prst="rect">
            <a:avLst/>
          </a:prstGeom>
        </p:spPr>
      </p:pic>
      <p:pic>
        <p:nvPicPr>
          <p:cNvPr id="6" name="Picture 5" descr="A picture containing clothes&#10;&#10;Description automatically generated">
            <a:extLst>
              <a:ext uri="{FF2B5EF4-FFF2-40B4-BE49-F238E27FC236}">
                <a16:creationId xmlns:a16="http://schemas.microsoft.com/office/drawing/2014/main" id="{0839ED9B-AE09-4BA6-A218-E344F2297FCE}"/>
              </a:ext>
            </a:extLst>
          </p:cNvPr>
          <p:cNvPicPr>
            <a:picLocks noChangeAspect="1"/>
          </p:cNvPicPr>
          <p:nvPr/>
        </p:nvPicPr>
        <p:blipFill>
          <a:blip r:embed="rId5"/>
          <a:stretch>
            <a:fillRect/>
          </a:stretch>
        </p:blipFill>
        <p:spPr>
          <a:xfrm rot="5400000">
            <a:off x="8175557" y="1045185"/>
            <a:ext cx="3254581" cy="2440935"/>
          </a:xfrm>
          <a:prstGeom prst="rect">
            <a:avLst/>
          </a:prstGeom>
        </p:spPr>
      </p:pic>
      <p:sp>
        <p:nvSpPr>
          <p:cNvPr id="3" name="Content Placeholder 2">
            <a:extLst>
              <a:ext uri="{FF2B5EF4-FFF2-40B4-BE49-F238E27FC236}">
                <a16:creationId xmlns:a16="http://schemas.microsoft.com/office/drawing/2014/main" id="{6C31A412-46B7-4217-AFCF-F7F8BEFDD503}"/>
              </a:ext>
            </a:extLst>
          </p:cNvPr>
          <p:cNvSpPr>
            <a:spLocks noGrp="1"/>
          </p:cNvSpPr>
          <p:nvPr>
            <p:ph idx="1"/>
          </p:nvPr>
        </p:nvSpPr>
        <p:spPr>
          <a:xfrm>
            <a:off x="5118447" y="4767660"/>
            <a:ext cx="6281873" cy="1770300"/>
          </a:xfrm>
        </p:spPr>
        <p:txBody>
          <a:bodyPr>
            <a:normAutofit/>
          </a:bodyPr>
          <a:lstStyle/>
          <a:p>
            <a:r>
              <a:rPr lang="en-US"/>
              <a:t>Water for oxygen and hydrogen isotopes</a:t>
            </a:r>
          </a:p>
          <a:p>
            <a:r>
              <a:rPr lang="en-US"/>
              <a:t>10 mL vials</a:t>
            </a:r>
          </a:p>
          <a:p>
            <a:r>
              <a:rPr lang="en-US"/>
              <a:t>Stored at 4°C until analysis </a:t>
            </a:r>
          </a:p>
          <a:p>
            <a:endParaRPr lang="en-US" dirty="0"/>
          </a:p>
        </p:txBody>
      </p:sp>
    </p:spTree>
    <p:extLst>
      <p:ext uri="{BB962C8B-B14F-4D97-AF65-F5344CB8AC3E}">
        <p14:creationId xmlns:p14="http://schemas.microsoft.com/office/powerpoint/2010/main" val="24585128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2978"/>
    </mc:Choice>
    <mc:Fallback xmlns="">
      <p:transition spd="slow" advTm="2297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67CFE9CF-FF76-4487-9835-BD4D7BE7A0D6}"/>
              </a:ext>
            </a:extLst>
          </p:cNvPr>
          <p:cNvSpPr>
            <a:spLocks noGrp="1"/>
          </p:cNvSpPr>
          <p:nvPr>
            <p:ph type="title"/>
          </p:nvPr>
        </p:nvSpPr>
        <p:spPr>
          <a:xfrm>
            <a:off x="888631" y="4760132"/>
            <a:ext cx="3947420" cy="1777829"/>
          </a:xfrm>
        </p:spPr>
        <p:txBody>
          <a:bodyPr>
            <a:normAutofit/>
          </a:bodyPr>
          <a:lstStyle/>
          <a:p>
            <a:r>
              <a:rPr lang="en-US" dirty="0"/>
              <a:t>Sample and Data Analysis</a:t>
            </a:r>
          </a:p>
        </p:txBody>
      </p:sp>
      <p:sp>
        <p:nvSpPr>
          <p:cNvPr id="33" name="Freeform: Shape 32">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Microscope">
            <a:extLst>
              <a:ext uri="{FF2B5EF4-FFF2-40B4-BE49-F238E27FC236}">
                <a16:creationId xmlns:a16="http://schemas.microsoft.com/office/drawing/2014/main" id="{DA3ED647-0A7E-427F-B341-DA1E84DBD5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0943" y="671951"/>
            <a:ext cx="3359108" cy="3359108"/>
          </a:xfrm>
          <a:prstGeom prst="rect">
            <a:avLst/>
          </a:prstGeom>
        </p:spPr>
      </p:pic>
      <p:sp>
        <p:nvSpPr>
          <p:cNvPr id="3" name="Content Placeholder 2">
            <a:extLst>
              <a:ext uri="{FF2B5EF4-FFF2-40B4-BE49-F238E27FC236}">
                <a16:creationId xmlns:a16="http://schemas.microsoft.com/office/drawing/2014/main" id="{34FD7278-158E-43EE-9A7D-B8E58FA97106}"/>
              </a:ext>
            </a:extLst>
          </p:cNvPr>
          <p:cNvSpPr>
            <a:spLocks noGrp="1"/>
          </p:cNvSpPr>
          <p:nvPr>
            <p:ph idx="1"/>
          </p:nvPr>
        </p:nvSpPr>
        <p:spPr>
          <a:xfrm>
            <a:off x="5118447" y="4767660"/>
            <a:ext cx="6281873" cy="1770300"/>
          </a:xfrm>
        </p:spPr>
        <p:txBody>
          <a:bodyPr>
            <a:normAutofit/>
          </a:bodyPr>
          <a:lstStyle/>
          <a:p>
            <a:r>
              <a:rPr lang="en-US" dirty="0"/>
              <a:t>University of Kentucky &amp; University of Utah	 Stable Isotope Labs</a:t>
            </a:r>
          </a:p>
          <a:p>
            <a:r>
              <a:rPr lang="en-US" dirty="0"/>
              <a:t>Determining sourcing (mixing model)</a:t>
            </a:r>
          </a:p>
          <a:p>
            <a:r>
              <a:rPr lang="en-US" dirty="0" err="1"/>
              <a:t>OriginPro</a:t>
            </a:r>
            <a:r>
              <a:rPr lang="en-US" dirty="0"/>
              <a:t> software</a:t>
            </a:r>
          </a:p>
          <a:p>
            <a:endParaRPr lang="en-US" dirty="0"/>
          </a:p>
        </p:txBody>
      </p:sp>
    </p:spTree>
    <p:extLst>
      <p:ext uri="{BB962C8B-B14F-4D97-AF65-F5344CB8AC3E}">
        <p14:creationId xmlns:p14="http://schemas.microsoft.com/office/powerpoint/2010/main" val="38745897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1152"/>
    </mc:Choice>
    <mc:Fallback xmlns="">
      <p:transition spd="slow" advTm="7115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60F9-AB36-4478-B4C5-28C12F9B9780}"/>
              </a:ext>
            </a:extLst>
          </p:cNvPr>
          <p:cNvSpPr>
            <a:spLocks noGrp="1"/>
          </p:cNvSpPr>
          <p:nvPr>
            <p:ph type="title"/>
          </p:nvPr>
        </p:nvSpPr>
        <p:spPr/>
        <p:txBody>
          <a:bodyPr/>
          <a:lstStyle/>
          <a:p>
            <a:r>
              <a:rPr lang="en-US" dirty="0"/>
              <a:t>Preliminary </a:t>
            </a:r>
            <a:br>
              <a:rPr lang="en-US" dirty="0">
                <a:cs typeface="Calibri Light"/>
              </a:rPr>
            </a:br>
            <a:r>
              <a:rPr lang="en-US" dirty="0"/>
              <a:t> Results</a:t>
            </a:r>
          </a:p>
        </p:txBody>
      </p:sp>
      <p:pic>
        <p:nvPicPr>
          <p:cNvPr id="7" name="Picture 6">
            <a:extLst>
              <a:ext uri="{FF2B5EF4-FFF2-40B4-BE49-F238E27FC236}">
                <a16:creationId xmlns:a16="http://schemas.microsoft.com/office/drawing/2014/main" id="{650E2E54-5269-47AD-8D24-F615EDF63750}"/>
              </a:ext>
            </a:extLst>
          </p:cNvPr>
          <p:cNvPicPr>
            <a:picLocks noChangeAspect="1"/>
          </p:cNvPicPr>
          <p:nvPr/>
        </p:nvPicPr>
        <p:blipFill>
          <a:blip r:embed="rId2"/>
          <a:stretch>
            <a:fillRect/>
          </a:stretch>
        </p:blipFill>
        <p:spPr>
          <a:xfrm>
            <a:off x="5133682" y="673369"/>
            <a:ext cx="6169687" cy="2755631"/>
          </a:xfrm>
          <a:prstGeom prst="rect">
            <a:avLst/>
          </a:prstGeom>
        </p:spPr>
      </p:pic>
      <p:pic>
        <p:nvPicPr>
          <p:cNvPr id="8" name="Picture 7">
            <a:extLst>
              <a:ext uri="{FF2B5EF4-FFF2-40B4-BE49-F238E27FC236}">
                <a16:creationId xmlns:a16="http://schemas.microsoft.com/office/drawing/2014/main" id="{1FF7FD91-83E0-4125-989F-267228E4CE6B}"/>
              </a:ext>
            </a:extLst>
          </p:cNvPr>
          <p:cNvPicPr>
            <a:picLocks noChangeAspect="1"/>
          </p:cNvPicPr>
          <p:nvPr/>
        </p:nvPicPr>
        <p:blipFill>
          <a:blip r:embed="rId3"/>
          <a:stretch>
            <a:fillRect/>
          </a:stretch>
        </p:blipFill>
        <p:spPr>
          <a:xfrm>
            <a:off x="5121489" y="3659267"/>
            <a:ext cx="6181880" cy="2755631"/>
          </a:xfrm>
          <a:prstGeom prst="rect">
            <a:avLst/>
          </a:prstGeom>
        </p:spPr>
      </p:pic>
    </p:spTree>
    <p:extLst>
      <p:ext uri="{BB962C8B-B14F-4D97-AF65-F5344CB8AC3E}">
        <p14:creationId xmlns:p14="http://schemas.microsoft.com/office/powerpoint/2010/main" val="3516908538"/>
      </p:ext>
    </p:extLst>
  </p:cSld>
  <p:clrMapOvr>
    <a:masterClrMapping/>
  </p:clrMapOvr>
  <mc:AlternateContent xmlns:mc="http://schemas.openxmlformats.org/markup-compatibility/2006" xmlns:p14="http://schemas.microsoft.com/office/powerpoint/2010/main">
    <mc:Choice Requires="p14">
      <p:transition spd="slow" p14:dur="2000" advTm="36452"/>
    </mc:Choice>
    <mc:Fallback xmlns="">
      <p:transition spd="slow" advTm="3645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5818E-9B70-4171-8371-DC7DF499F8E7}"/>
              </a:ext>
            </a:extLst>
          </p:cNvPr>
          <p:cNvSpPr>
            <a:spLocks noGrp="1"/>
          </p:cNvSpPr>
          <p:nvPr>
            <p:ph type="title" idx="4294967295"/>
          </p:nvPr>
        </p:nvSpPr>
        <p:spPr>
          <a:xfrm>
            <a:off x="0" y="0"/>
            <a:ext cx="3498850" cy="2452688"/>
          </a:xfrm>
        </p:spPr>
        <p:txBody>
          <a:bodyPr vert="horz" lIns="228600" tIns="228600" rIns="228600" bIns="228600" rtlCol="0" anchor="ctr">
            <a:normAutofit/>
          </a:bodyPr>
          <a:lstStyle/>
          <a:p>
            <a:r>
              <a:rPr lang="en-US" dirty="0"/>
              <a:t>February 28- March 1, 2021 Flood Event</a:t>
            </a:r>
          </a:p>
        </p:txBody>
      </p:sp>
      <p:pic>
        <p:nvPicPr>
          <p:cNvPr id="6" name="Picture 5">
            <a:extLst>
              <a:ext uri="{FF2B5EF4-FFF2-40B4-BE49-F238E27FC236}">
                <a16:creationId xmlns:a16="http://schemas.microsoft.com/office/drawing/2014/main" id="{F0F87DF6-816C-4D2C-AEA4-C330DFEB38E2}"/>
              </a:ext>
            </a:extLst>
          </p:cNvPr>
          <p:cNvPicPr>
            <a:picLocks noChangeAspect="1"/>
          </p:cNvPicPr>
          <p:nvPr/>
        </p:nvPicPr>
        <p:blipFill rotWithShape="1">
          <a:blip r:embed="rId3"/>
          <a:srcRect l="17393" r="-1" b="-1"/>
          <a:stretch/>
        </p:blipFill>
        <p:spPr>
          <a:xfrm>
            <a:off x="6096000" y="0"/>
            <a:ext cx="3617911" cy="3284744"/>
          </a:xfrm>
          <a:prstGeom prst="rect">
            <a:avLst/>
          </a:prstGeom>
          <a:ln w="9525">
            <a:solidFill>
              <a:schemeClr val="tx1">
                <a:alpha val="20000"/>
              </a:schemeClr>
            </a:solidFill>
          </a:ln>
        </p:spPr>
      </p:pic>
      <p:pic>
        <p:nvPicPr>
          <p:cNvPr id="5" name="Picture 4">
            <a:extLst>
              <a:ext uri="{FF2B5EF4-FFF2-40B4-BE49-F238E27FC236}">
                <a16:creationId xmlns:a16="http://schemas.microsoft.com/office/drawing/2014/main" id="{93F0992E-565B-48EC-B976-A2EDCA5083E0}"/>
              </a:ext>
            </a:extLst>
          </p:cNvPr>
          <p:cNvPicPr>
            <a:picLocks noChangeAspect="1"/>
          </p:cNvPicPr>
          <p:nvPr/>
        </p:nvPicPr>
        <p:blipFill rotWithShape="1">
          <a:blip r:embed="rId4"/>
          <a:srcRect l="9094" r="8298" b="-1"/>
          <a:stretch/>
        </p:blipFill>
        <p:spPr>
          <a:xfrm>
            <a:off x="8234101" y="3403651"/>
            <a:ext cx="3732380" cy="3388672"/>
          </a:xfrm>
          <a:prstGeom prst="rect">
            <a:avLst/>
          </a:prstGeom>
          <a:ln w="9525">
            <a:solidFill>
              <a:schemeClr val="tx1">
                <a:alpha val="20000"/>
              </a:schemeClr>
            </a:solidFill>
          </a:ln>
        </p:spPr>
      </p:pic>
      <p:pic>
        <p:nvPicPr>
          <p:cNvPr id="7" name="Picture 6">
            <a:extLst>
              <a:ext uri="{FF2B5EF4-FFF2-40B4-BE49-F238E27FC236}">
                <a16:creationId xmlns:a16="http://schemas.microsoft.com/office/drawing/2014/main" id="{5361F608-3C08-46C1-B9F5-8B23EF2DD144}"/>
              </a:ext>
            </a:extLst>
          </p:cNvPr>
          <p:cNvPicPr>
            <a:picLocks noChangeAspect="1"/>
          </p:cNvPicPr>
          <p:nvPr/>
        </p:nvPicPr>
        <p:blipFill>
          <a:blip r:embed="rId5"/>
          <a:stretch>
            <a:fillRect/>
          </a:stretch>
        </p:blipFill>
        <p:spPr>
          <a:xfrm>
            <a:off x="0" y="2317058"/>
            <a:ext cx="5926310" cy="4535028"/>
          </a:xfrm>
          <a:prstGeom prst="rect">
            <a:avLst/>
          </a:prstGeom>
          <a:ln>
            <a:solidFill>
              <a:schemeClr val="tx1"/>
            </a:solidFill>
          </a:ln>
        </p:spPr>
      </p:pic>
      <p:sp>
        <p:nvSpPr>
          <p:cNvPr id="63" name="TextBox 62">
            <a:extLst>
              <a:ext uri="{FF2B5EF4-FFF2-40B4-BE49-F238E27FC236}">
                <a16:creationId xmlns:a16="http://schemas.microsoft.com/office/drawing/2014/main" id="{87F90217-AA05-408F-B576-248308B3F9A7}"/>
              </a:ext>
            </a:extLst>
          </p:cNvPr>
          <p:cNvSpPr txBox="1"/>
          <p:nvPr/>
        </p:nvSpPr>
        <p:spPr>
          <a:xfrm>
            <a:off x="1068949" y="5245471"/>
            <a:ext cx="2254353" cy="646331"/>
          </a:xfrm>
          <a:prstGeom prst="rect">
            <a:avLst/>
          </a:prstGeom>
          <a:noFill/>
        </p:spPr>
        <p:txBody>
          <a:bodyPr wrap="square" rtlCol="0">
            <a:spAutoFit/>
          </a:bodyPr>
          <a:lstStyle/>
          <a:p>
            <a:pPr algn="ctr"/>
            <a:r>
              <a:rPr lang="en-US" dirty="0"/>
              <a:t>Total </a:t>
            </a:r>
            <a:r>
              <a:rPr lang="en-US" dirty="0" err="1"/>
              <a:t>Precip</a:t>
            </a:r>
            <a:r>
              <a:rPr lang="en-US" dirty="0"/>
              <a:t> =</a:t>
            </a:r>
          </a:p>
          <a:p>
            <a:pPr algn="ctr"/>
            <a:r>
              <a:rPr lang="en-US" dirty="0"/>
              <a:t>114 mm (4.48 in)</a:t>
            </a:r>
          </a:p>
        </p:txBody>
      </p:sp>
    </p:spTree>
    <p:extLst>
      <p:ext uri="{BB962C8B-B14F-4D97-AF65-F5344CB8AC3E}">
        <p14:creationId xmlns:p14="http://schemas.microsoft.com/office/powerpoint/2010/main" val="190020098"/>
      </p:ext>
    </p:extLst>
  </p:cSld>
  <p:clrMapOvr>
    <a:masterClrMapping/>
  </p:clrMapOvr>
  <mc:AlternateContent xmlns:mc="http://schemas.openxmlformats.org/markup-compatibility/2006" xmlns:p14="http://schemas.microsoft.com/office/powerpoint/2010/main">
    <mc:Choice Requires="p14">
      <p:transition spd="slow" p14:dur="2000" advTm="61585"/>
    </mc:Choice>
    <mc:Fallback xmlns="">
      <p:transition spd="slow" advTm="6158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979B4-7440-45A6-B552-92981BB782DB}"/>
              </a:ext>
            </a:extLst>
          </p:cNvPr>
          <p:cNvPicPr>
            <a:picLocks noChangeAspect="1"/>
          </p:cNvPicPr>
          <p:nvPr/>
        </p:nvPicPr>
        <p:blipFill>
          <a:blip r:embed="rId2"/>
          <a:stretch>
            <a:fillRect/>
          </a:stretch>
        </p:blipFill>
        <p:spPr>
          <a:xfrm>
            <a:off x="29496" y="2083399"/>
            <a:ext cx="5987230" cy="4438809"/>
          </a:xfrm>
          <a:prstGeom prst="rect">
            <a:avLst/>
          </a:prstGeom>
        </p:spPr>
      </p:pic>
      <p:pic>
        <p:nvPicPr>
          <p:cNvPr id="5" name="Picture 4">
            <a:extLst>
              <a:ext uri="{FF2B5EF4-FFF2-40B4-BE49-F238E27FC236}">
                <a16:creationId xmlns:a16="http://schemas.microsoft.com/office/drawing/2014/main" id="{374A7E35-537F-4C55-A295-308BCAA9CEB8}"/>
              </a:ext>
            </a:extLst>
          </p:cNvPr>
          <p:cNvPicPr>
            <a:picLocks noChangeAspect="1"/>
          </p:cNvPicPr>
          <p:nvPr/>
        </p:nvPicPr>
        <p:blipFill>
          <a:blip r:embed="rId3"/>
          <a:stretch>
            <a:fillRect/>
          </a:stretch>
        </p:blipFill>
        <p:spPr>
          <a:xfrm>
            <a:off x="6174042" y="2083399"/>
            <a:ext cx="5987230" cy="4438809"/>
          </a:xfrm>
          <a:prstGeom prst="rect">
            <a:avLst/>
          </a:prstGeom>
        </p:spPr>
      </p:pic>
      <p:sp>
        <p:nvSpPr>
          <p:cNvPr id="6" name="Title 5">
            <a:extLst>
              <a:ext uri="{FF2B5EF4-FFF2-40B4-BE49-F238E27FC236}">
                <a16:creationId xmlns:a16="http://schemas.microsoft.com/office/drawing/2014/main" id="{E2180F1E-6EDE-4CEF-953D-546E3CA5D467}"/>
              </a:ext>
            </a:extLst>
          </p:cNvPr>
          <p:cNvSpPr>
            <a:spLocks noGrp="1"/>
          </p:cNvSpPr>
          <p:nvPr>
            <p:ph type="title" idx="4294967295"/>
          </p:nvPr>
        </p:nvSpPr>
        <p:spPr>
          <a:xfrm>
            <a:off x="2207158" y="2304"/>
            <a:ext cx="7202005" cy="2470150"/>
          </a:xfrm>
        </p:spPr>
        <p:txBody>
          <a:bodyPr/>
          <a:lstStyle/>
          <a:p>
            <a:r>
              <a:rPr lang="en-US" dirty="0"/>
              <a:t>Green River Response</a:t>
            </a:r>
            <a:br>
              <a:rPr lang="en-US" dirty="0"/>
            </a:br>
            <a:r>
              <a:rPr lang="en-US" dirty="0"/>
              <a:t>Feb 28 Event</a:t>
            </a:r>
          </a:p>
        </p:txBody>
      </p:sp>
    </p:spTree>
    <p:extLst>
      <p:ext uri="{BB962C8B-B14F-4D97-AF65-F5344CB8AC3E}">
        <p14:creationId xmlns:p14="http://schemas.microsoft.com/office/powerpoint/2010/main" val="2144411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77371D-6A9D-4696-AD88-E4D8BB01DE0D}"/>
              </a:ext>
            </a:extLst>
          </p:cNvPr>
          <p:cNvSpPr>
            <a:spLocks noGrp="1"/>
          </p:cNvSpPr>
          <p:nvPr>
            <p:ph type="body" sz="quarter" idx="3"/>
          </p:nvPr>
        </p:nvSpPr>
        <p:spPr>
          <a:xfrm>
            <a:off x="326606" y="179663"/>
            <a:ext cx="6264414" cy="685800"/>
          </a:xfrm>
        </p:spPr>
        <p:txBody>
          <a:bodyPr/>
          <a:lstStyle/>
          <a:p>
            <a:r>
              <a:rPr lang="en-US" dirty="0"/>
              <a:t> Results &amp; discussion</a:t>
            </a:r>
          </a:p>
        </p:txBody>
      </p:sp>
      <p:sp>
        <p:nvSpPr>
          <p:cNvPr id="4" name="Content Placeholder 3">
            <a:extLst>
              <a:ext uri="{FF2B5EF4-FFF2-40B4-BE49-F238E27FC236}">
                <a16:creationId xmlns:a16="http://schemas.microsoft.com/office/drawing/2014/main" id="{25220261-F5C9-4BAD-AA25-58D976AA8B3D}"/>
              </a:ext>
            </a:extLst>
          </p:cNvPr>
          <p:cNvSpPr>
            <a:spLocks noGrp="1"/>
          </p:cNvSpPr>
          <p:nvPr>
            <p:ph sz="quarter" idx="4"/>
          </p:nvPr>
        </p:nvSpPr>
        <p:spPr>
          <a:xfrm>
            <a:off x="326606" y="865463"/>
            <a:ext cx="4626460" cy="5594331"/>
          </a:xfrm>
        </p:spPr>
        <p:txBody>
          <a:bodyPr vert="horz" lIns="91440" tIns="45720" rIns="91440" bIns="45720" rtlCol="0" anchor="t">
            <a:normAutofit/>
          </a:bodyPr>
          <a:lstStyle/>
          <a:p>
            <a:r>
              <a:rPr lang="en-US" dirty="0"/>
              <a:t>Large flooding event of Feb 28 caused rapid response of both in-cave and surface sites</a:t>
            </a:r>
          </a:p>
          <a:p>
            <a:r>
              <a:rPr lang="en-US" dirty="0"/>
              <a:t>RSS and MH in-cave sites demonstrate a pulse of storage water pushed out ahead of the recharge event</a:t>
            </a:r>
          </a:p>
          <a:p>
            <a:r>
              <a:rPr lang="en-US" dirty="0"/>
              <a:t>Surface sites (RSS, ERS, GRU, AS) lag response to in-cave sites</a:t>
            </a:r>
          </a:p>
          <a:p>
            <a:r>
              <a:rPr lang="en-US" dirty="0"/>
              <a:t>Hydrographs look similar through event on recession due to </a:t>
            </a:r>
            <a:r>
              <a:rPr lang="en-US" dirty="0" err="1"/>
              <a:t>backflooding</a:t>
            </a:r>
            <a:r>
              <a:rPr lang="en-US" dirty="0"/>
              <a:t> of Green dominating flow regime</a:t>
            </a:r>
          </a:p>
          <a:p>
            <a:r>
              <a:rPr lang="en-US" dirty="0"/>
              <a:t>Need isotope and discharge data processed to determine timing of reversal and response to smaller events </a:t>
            </a:r>
          </a:p>
        </p:txBody>
      </p:sp>
      <p:pic>
        <p:nvPicPr>
          <p:cNvPr id="7" name="Picture 6">
            <a:extLst>
              <a:ext uri="{FF2B5EF4-FFF2-40B4-BE49-F238E27FC236}">
                <a16:creationId xmlns:a16="http://schemas.microsoft.com/office/drawing/2014/main" id="{AFCBC924-377E-4B7D-B544-DE41E77BDD03}"/>
              </a:ext>
            </a:extLst>
          </p:cNvPr>
          <p:cNvPicPr>
            <a:picLocks noChangeAspect="1"/>
          </p:cNvPicPr>
          <p:nvPr/>
        </p:nvPicPr>
        <p:blipFill>
          <a:blip r:embed="rId3"/>
          <a:stretch>
            <a:fillRect/>
          </a:stretch>
        </p:blipFill>
        <p:spPr>
          <a:xfrm>
            <a:off x="5048304" y="0"/>
            <a:ext cx="3943855" cy="6858000"/>
          </a:xfrm>
          <a:prstGeom prst="rect">
            <a:avLst/>
          </a:prstGeom>
          <a:ln w="3175">
            <a:solidFill>
              <a:schemeClr val="tx1"/>
            </a:solidFill>
          </a:ln>
        </p:spPr>
      </p:pic>
      <p:sp>
        <p:nvSpPr>
          <p:cNvPr id="8" name="Rectangle 7">
            <a:extLst>
              <a:ext uri="{FF2B5EF4-FFF2-40B4-BE49-F238E27FC236}">
                <a16:creationId xmlns:a16="http://schemas.microsoft.com/office/drawing/2014/main" id="{91E27618-8B80-4BB5-9B84-2E1FE008503D}"/>
              </a:ext>
            </a:extLst>
          </p:cNvPr>
          <p:cNvSpPr/>
          <p:nvPr/>
        </p:nvSpPr>
        <p:spPr>
          <a:xfrm>
            <a:off x="7020231" y="658760"/>
            <a:ext cx="383459" cy="5378245"/>
          </a:xfrm>
          <a:prstGeom prst="rect">
            <a:avLst/>
          </a:prstGeom>
          <a:solidFill>
            <a:srgbClr val="FFD1C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93A9E45-A5B9-4D2F-ABB6-33DDFFB4991B}"/>
              </a:ext>
            </a:extLst>
          </p:cNvPr>
          <p:cNvPicPr>
            <a:picLocks noChangeAspect="1"/>
          </p:cNvPicPr>
          <p:nvPr/>
        </p:nvPicPr>
        <p:blipFill>
          <a:blip r:embed="rId4"/>
          <a:stretch>
            <a:fillRect/>
          </a:stretch>
        </p:blipFill>
        <p:spPr>
          <a:xfrm>
            <a:off x="9087397" y="179663"/>
            <a:ext cx="3017943" cy="2177230"/>
          </a:xfrm>
          <a:prstGeom prst="rect">
            <a:avLst/>
          </a:prstGeom>
        </p:spPr>
      </p:pic>
      <p:pic>
        <p:nvPicPr>
          <p:cNvPr id="10" name="Picture 9">
            <a:extLst>
              <a:ext uri="{FF2B5EF4-FFF2-40B4-BE49-F238E27FC236}">
                <a16:creationId xmlns:a16="http://schemas.microsoft.com/office/drawing/2014/main" id="{FBBECC5E-1395-44A5-A842-CCD2E1D1BAB8}"/>
              </a:ext>
            </a:extLst>
          </p:cNvPr>
          <p:cNvPicPr>
            <a:picLocks noChangeAspect="1"/>
          </p:cNvPicPr>
          <p:nvPr/>
        </p:nvPicPr>
        <p:blipFill>
          <a:blip r:embed="rId5"/>
          <a:stretch>
            <a:fillRect/>
          </a:stretch>
        </p:blipFill>
        <p:spPr>
          <a:xfrm>
            <a:off x="9087397" y="3739022"/>
            <a:ext cx="3017943" cy="2177230"/>
          </a:xfrm>
          <a:prstGeom prst="rect">
            <a:avLst/>
          </a:prstGeom>
        </p:spPr>
      </p:pic>
      <p:cxnSp>
        <p:nvCxnSpPr>
          <p:cNvPr id="12" name="Straight Arrow Connector 11">
            <a:extLst>
              <a:ext uri="{FF2B5EF4-FFF2-40B4-BE49-F238E27FC236}">
                <a16:creationId xmlns:a16="http://schemas.microsoft.com/office/drawing/2014/main" id="{98AADF98-0D51-475E-91FE-F9322DA087C1}"/>
              </a:ext>
            </a:extLst>
          </p:cNvPr>
          <p:cNvCxnSpPr>
            <a:stCxn id="9" idx="1"/>
          </p:cNvCxnSpPr>
          <p:nvPr/>
        </p:nvCxnSpPr>
        <p:spPr>
          <a:xfrm flipH="1">
            <a:off x="7138219" y="1268278"/>
            <a:ext cx="1949178" cy="2065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22C6C6E-8803-42D3-82CE-02A20FFE31A4}"/>
              </a:ext>
            </a:extLst>
          </p:cNvPr>
          <p:cNvCxnSpPr>
            <a:stCxn id="9" idx="1"/>
          </p:cNvCxnSpPr>
          <p:nvPr/>
        </p:nvCxnSpPr>
        <p:spPr>
          <a:xfrm flipH="1">
            <a:off x="7138219" y="1268278"/>
            <a:ext cx="1949178" cy="10029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FC2F5CB-1B6C-407A-9FE7-90A7534C9C97}"/>
              </a:ext>
            </a:extLst>
          </p:cNvPr>
          <p:cNvCxnSpPr/>
          <p:nvPr/>
        </p:nvCxnSpPr>
        <p:spPr>
          <a:xfrm flipH="1" flipV="1">
            <a:off x="7285703" y="2356893"/>
            <a:ext cx="1801694" cy="1389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1250E2D-F9FE-469D-B558-8187C002B8AF}"/>
              </a:ext>
            </a:extLst>
          </p:cNvPr>
          <p:cNvCxnSpPr>
            <a:cxnSpLocks/>
          </p:cNvCxnSpPr>
          <p:nvPr/>
        </p:nvCxnSpPr>
        <p:spPr>
          <a:xfrm flipH="1" flipV="1">
            <a:off x="7285703" y="1695326"/>
            <a:ext cx="1801695" cy="2043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075003"/>
      </p:ext>
    </p:extLst>
  </p:cSld>
  <p:clrMapOvr>
    <a:masterClrMapping/>
  </p:clrMapOvr>
  <mc:AlternateContent xmlns:mc="http://schemas.openxmlformats.org/markup-compatibility/2006" xmlns:p14="http://schemas.microsoft.com/office/powerpoint/2010/main">
    <mc:Choice Requires="p14">
      <p:transition spd="slow" p14:dur="2000" advTm="48527"/>
    </mc:Choice>
    <mc:Fallback xmlns="">
      <p:transition spd="slow" advTm="485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A54A2-A601-484E-99A8-55E9E40559B3}"/>
              </a:ext>
            </a:extLst>
          </p:cNvPr>
          <p:cNvSpPr>
            <a:spLocks noGrp="1"/>
          </p:cNvSpPr>
          <p:nvPr>
            <p:ph type="title"/>
          </p:nvPr>
        </p:nvSpPr>
        <p:spPr/>
        <p:txBody>
          <a:bodyPr/>
          <a:lstStyle/>
          <a:p>
            <a:r>
              <a:rPr lang="en-US" dirty="0"/>
              <a:t> Results &amp; Discussion</a:t>
            </a:r>
          </a:p>
        </p:txBody>
      </p:sp>
      <p:sp>
        <p:nvSpPr>
          <p:cNvPr id="6" name="Text Placeholder 5">
            <a:extLst>
              <a:ext uri="{FF2B5EF4-FFF2-40B4-BE49-F238E27FC236}">
                <a16:creationId xmlns:a16="http://schemas.microsoft.com/office/drawing/2014/main" id="{BA77371D-6A9D-4696-AD88-E4D8BB01DE0D}"/>
              </a:ext>
            </a:extLst>
          </p:cNvPr>
          <p:cNvSpPr>
            <a:spLocks noGrp="1"/>
          </p:cNvSpPr>
          <p:nvPr>
            <p:ph type="body" sz="quarter" idx="3"/>
          </p:nvPr>
        </p:nvSpPr>
        <p:spPr>
          <a:xfrm>
            <a:off x="5058888" y="692593"/>
            <a:ext cx="6264414" cy="685800"/>
          </a:xfrm>
        </p:spPr>
        <p:txBody>
          <a:bodyPr/>
          <a:lstStyle/>
          <a:p>
            <a:r>
              <a:rPr lang="en-US" dirty="0"/>
              <a:t> Results &amp; FUTURE WORK</a:t>
            </a:r>
          </a:p>
        </p:txBody>
      </p:sp>
      <p:sp>
        <p:nvSpPr>
          <p:cNvPr id="4" name="Content Placeholder 3">
            <a:extLst>
              <a:ext uri="{FF2B5EF4-FFF2-40B4-BE49-F238E27FC236}">
                <a16:creationId xmlns:a16="http://schemas.microsoft.com/office/drawing/2014/main" id="{25220261-F5C9-4BAD-AA25-58D976AA8B3D}"/>
              </a:ext>
            </a:extLst>
          </p:cNvPr>
          <p:cNvSpPr>
            <a:spLocks noGrp="1"/>
          </p:cNvSpPr>
          <p:nvPr>
            <p:ph sz="quarter" idx="4"/>
          </p:nvPr>
        </p:nvSpPr>
        <p:spPr>
          <a:xfrm>
            <a:off x="4916741" y="1326099"/>
            <a:ext cx="6265588" cy="4550353"/>
          </a:xfrm>
        </p:spPr>
        <p:txBody>
          <a:bodyPr vert="horz" lIns="91440" tIns="45720" rIns="91440" bIns="45720" rtlCol="0" anchor="t">
            <a:normAutofit fontScale="92500"/>
          </a:bodyPr>
          <a:lstStyle/>
          <a:p>
            <a:r>
              <a:rPr lang="en-US" dirty="0"/>
              <a:t>Collecting some of the first comprehensive discharge data under flood conditions for Styx and Echo Springs</a:t>
            </a:r>
          </a:p>
          <a:p>
            <a:r>
              <a:rPr lang="en-US" dirty="0"/>
              <a:t>Indications of complex recharge/discharge relationship based on water levels and discharge measurements thus far</a:t>
            </a:r>
          </a:p>
          <a:p>
            <a:r>
              <a:rPr lang="en-US" dirty="0"/>
              <a:t>Add to the baseline data for flooding and reversal events</a:t>
            </a:r>
          </a:p>
          <a:p>
            <a:r>
              <a:rPr lang="en-US" dirty="0"/>
              <a:t>Future work includes sampling through December 2021 and developing mixing models and completing isotopic analysis </a:t>
            </a:r>
          </a:p>
          <a:p>
            <a:r>
              <a:rPr lang="en-US" dirty="0"/>
              <a:t>Results from those will aid in understanding of </a:t>
            </a:r>
            <a:r>
              <a:rPr lang="en-US" dirty="0" err="1"/>
              <a:t>sourcewater</a:t>
            </a:r>
            <a:r>
              <a:rPr lang="en-US" dirty="0"/>
              <a:t> inputs, mixing dynamics, and recharge regimes</a:t>
            </a:r>
          </a:p>
          <a:p>
            <a:r>
              <a:rPr lang="en-US" dirty="0"/>
              <a:t>Provide MACA managers with useful information</a:t>
            </a:r>
          </a:p>
        </p:txBody>
      </p:sp>
    </p:spTree>
    <p:extLst>
      <p:ext uri="{BB962C8B-B14F-4D97-AF65-F5344CB8AC3E}">
        <p14:creationId xmlns:p14="http://schemas.microsoft.com/office/powerpoint/2010/main" val="343628125"/>
      </p:ext>
    </p:extLst>
  </p:cSld>
  <p:clrMapOvr>
    <a:masterClrMapping/>
  </p:clrMapOvr>
  <mc:AlternateContent xmlns:mc="http://schemas.openxmlformats.org/markup-compatibility/2006" xmlns:p14="http://schemas.microsoft.com/office/powerpoint/2010/main">
    <mc:Choice Requires="p14">
      <p:transition spd="slow" p14:dur="2000" advTm="48527"/>
    </mc:Choice>
    <mc:Fallback xmlns="">
      <p:transition spd="slow" advTm="4852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405C197B-9DA4-4144-9ACF-C8A63E380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58" name="Freeform 5">
              <a:extLst>
                <a:ext uri="{FF2B5EF4-FFF2-40B4-BE49-F238E27FC236}">
                  <a16:creationId xmlns:a16="http://schemas.microsoft.com/office/drawing/2014/main" id="{12C85C5E-FBBF-4447-8558-B5C5E6DDF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9" name="Freeform 6">
              <a:extLst>
                <a:ext uri="{FF2B5EF4-FFF2-40B4-BE49-F238E27FC236}">
                  <a16:creationId xmlns:a16="http://schemas.microsoft.com/office/drawing/2014/main" id="{B8635E97-E4CC-4738-9DEB-AE63C8D7A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0" name="Freeform 7">
              <a:extLst>
                <a:ext uri="{FF2B5EF4-FFF2-40B4-BE49-F238E27FC236}">
                  <a16:creationId xmlns:a16="http://schemas.microsoft.com/office/drawing/2014/main" id="{0AAE46E8-D6BC-4A98-879A-0AFD8F6A4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1" name="Freeform 8">
              <a:extLst>
                <a:ext uri="{FF2B5EF4-FFF2-40B4-BE49-F238E27FC236}">
                  <a16:creationId xmlns:a16="http://schemas.microsoft.com/office/drawing/2014/main" id="{C10A72EB-A452-4293-B377-47BABE7219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2" name="Freeform 9">
              <a:extLst>
                <a:ext uri="{FF2B5EF4-FFF2-40B4-BE49-F238E27FC236}">
                  <a16:creationId xmlns:a16="http://schemas.microsoft.com/office/drawing/2014/main" id="{A8101224-713E-4D28-B05A-CF0A56E59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3" name="Freeform 10">
              <a:extLst>
                <a:ext uri="{FF2B5EF4-FFF2-40B4-BE49-F238E27FC236}">
                  <a16:creationId xmlns:a16="http://schemas.microsoft.com/office/drawing/2014/main" id="{BEA3F6E4-F1B7-4D2F-9652-3618CC7203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4" name="Freeform 11">
              <a:extLst>
                <a:ext uri="{FF2B5EF4-FFF2-40B4-BE49-F238E27FC236}">
                  <a16:creationId xmlns:a16="http://schemas.microsoft.com/office/drawing/2014/main" id="{8A6D6F82-752B-4ADD-A800-79D68A7296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5" name="Freeform 12">
              <a:extLst>
                <a:ext uri="{FF2B5EF4-FFF2-40B4-BE49-F238E27FC236}">
                  <a16:creationId xmlns:a16="http://schemas.microsoft.com/office/drawing/2014/main" id="{5B004FB3-6426-4503-AE95-EB15676E0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6" name="Freeform 13">
              <a:extLst>
                <a:ext uri="{FF2B5EF4-FFF2-40B4-BE49-F238E27FC236}">
                  <a16:creationId xmlns:a16="http://schemas.microsoft.com/office/drawing/2014/main" id="{38553780-C865-46B3-BB91-D5DBB1102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7" name="Freeform 14">
              <a:extLst>
                <a:ext uri="{FF2B5EF4-FFF2-40B4-BE49-F238E27FC236}">
                  <a16:creationId xmlns:a16="http://schemas.microsoft.com/office/drawing/2014/main" id="{2B3050C8-3614-4E89-9F1C-C67BB9CE5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8" name="Freeform 15">
              <a:extLst>
                <a:ext uri="{FF2B5EF4-FFF2-40B4-BE49-F238E27FC236}">
                  <a16:creationId xmlns:a16="http://schemas.microsoft.com/office/drawing/2014/main" id="{72DBE2DE-87C7-4AB1-950E-DFCDC38F1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69" name="Freeform 16">
              <a:extLst>
                <a:ext uri="{FF2B5EF4-FFF2-40B4-BE49-F238E27FC236}">
                  <a16:creationId xmlns:a16="http://schemas.microsoft.com/office/drawing/2014/main" id="{9AF3BC82-2F28-4798-8985-293584EA64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70" name="Freeform 17">
              <a:extLst>
                <a:ext uri="{FF2B5EF4-FFF2-40B4-BE49-F238E27FC236}">
                  <a16:creationId xmlns:a16="http://schemas.microsoft.com/office/drawing/2014/main" id="{6180167F-2314-4D1E-A0A9-2809001E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1" name="Freeform 18">
              <a:extLst>
                <a:ext uri="{FF2B5EF4-FFF2-40B4-BE49-F238E27FC236}">
                  <a16:creationId xmlns:a16="http://schemas.microsoft.com/office/drawing/2014/main" id="{EFCBDF3C-AF82-4CF2-BF18-DD187C59FE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2" name="Freeform 19">
              <a:extLst>
                <a:ext uri="{FF2B5EF4-FFF2-40B4-BE49-F238E27FC236}">
                  <a16:creationId xmlns:a16="http://schemas.microsoft.com/office/drawing/2014/main" id="{57900165-1B44-4C5E-A251-41CB7195E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3" name="Freeform 20">
              <a:extLst>
                <a:ext uri="{FF2B5EF4-FFF2-40B4-BE49-F238E27FC236}">
                  <a16:creationId xmlns:a16="http://schemas.microsoft.com/office/drawing/2014/main" id="{F2781377-E384-4B5A-9361-E72001D1A4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4" name="Freeform 21">
              <a:extLst>
                <a:ext uri="{FF2B5EF4-FFF2-40B4-BE49-F238E27FC236}">
                  <a16:creationId xmlns:a16="http://schemas.microsoft.com/office/drawing/2014/main" id="{C4D3DDE9-56C8-40A9-8971-128939F6B2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5" name="Freeform 22">
              <a:extLst>
                <a:ext uri="{FF2B5EF4-FFF2-40B4-BE49-F238E27FC236}">
                  <a16:creationId xmlns:a16="http://schemas.microsoft.com/office/drawing/2014/main" id="{F7481932-1601-4A58-843E-2FFF0FECF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6" name="Freeform 23">
              <a:extLst>
                <a:ext uri="{FF2B5EF4-FFF2-40B4-BE49-F238E27FC236}">
                  <a16:creationId xmlns:a16="http://schemas.microsoft.com/office/drawing/2014/main" id="{2060039F-5F83-44FD-9BA2-92F3D6281A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78" name="Group 177">
            <a:extLst>
              <a:ext uri="{FF2B5EF4-FFF2-40B4-BE49-F238E27FC236}">
                <a16:creationId xmlns:a16="http://schemas.microsoft.com/office/drawing/2014/main" id="{80388DF2-4BFA-41B2-B9DA-DA4786489B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79" name="Rectangle 178">
              <a:extLst>
                <a:ext uri="{FF2B5EF4-FFF2-40B4-BE49-F238E27FC236}">
                  <a16:creationId xmlns:a16="http://schemas.microsoft.com/office/drawing/2014/main" id="{A2C5F070-03F5-4DB1-AEFB-CF61484DC6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 name="Isosceles Triangle 179">
              <a:extLst>
                <a:ext uri="{FF2B5EF4-FFF2-40B4-BE49-F238E27FC236}">
                  <a16:creationId xmlns:a16="http://schemas.microsoft.com/office/drawing/2014/main" id="{4C8523F4-682F-4D2B-95A0-D6400EC36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 name="Rectangle 180">
              <a:extLst>
                <a:ext uri="{FF2B5EF4-FFF2-40B4-BE49-F238E27FC236}">
                  <a16:creationId xmlns:a16="http://schemas.microsoft.com/office/drawing/2014/main" id="{4E08E735-8660-4B10-8380-EB1BB31FC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83" name="Rectangle 182">
            <a:extLst>
              <a:ext uri="{FF2B5EF4-FFF2-40B4-BE49-F238E27FC236}">
                <a16:creationId xmlns:a16="http://schemas.microsoft.com/office/drawing/2014/main" id="{78AC28A1-8971-45B2-B21A-071B52AD1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184">
            <a:extLst>
              <a:ext uri="{FF2B5EF4-FFF2-40B4-BE49-F238E27FC236}">
                <a16:creationId xmlns:a16="http://schemas.microsoft.com/office/drawing/2014/main" id="{0CEFD4A9-4915-45D4-A29C-B1CAD18B56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86" name="Freeform 5">
              <a:extLst>
                <a:ext uri="{FF2B5EF4-FFF2-40B4-BE49-F238E27FC236}">
                  <a16:creationId xmlns:a16="http://schemas.microsoft.com/office/drawing/2014/main" id="{A5CF36E2-B193-4D62-B53E-AC7B474E57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6">
              <a:extLst>
                <a:ext uri="{FF2B5EF4-FFF2-40B4-BE49-F238E27FC236}">
                  <a16:creationId xmlns:a16="http://schemas.microsoft.com/office/drawing/2014/main" id="{66DA88D2-4BEF-49B2-BF3E-E4EB4E280D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 name="Freeform 7">
              <a:extLst>
                <a:ext uri="{FF2B5EF4-FFF2-40B4-BE49-F238E27FC236}">
                  <a16:creationId xmlns:a16="http://schemas.microsoft.com/office/drawing/2014/main" id="{8B30D23E-C580-4DEA-9456-6FCDD8DA18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8">
              <a:extLst>
                <a:ext uri="{FF2B5EF4-FFF2-40B4-BE49-F238E27FC236}">
                  <a16:creationId xmlns:a16="http://schemas.microsoft.com/office/drawing/2014/main" id="{DD9948CB-5950-4241-B28B-8AF0C339CD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Freeform 9">
              <a:extLst>
                <a:ext uri="{FF2B5EF4-FFF2-40B4-BE49-F238E27FC236}">
                  <a16:creationId xmlns:a16="http://schemas.microsoft.com/office/drawing/2014/main" id="{AE9C682F-0AA7-4D2C-9CAD-8DFAD39C7E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Freeform 10">
              <a:extLst>
                <a:ext uri="{FF2B5EF4-FFF2-40B4-BE49-F238E27FC236}">
                  <a16:creationId xmlns:a16="http://schemas.microsoft.com/office/drawing/2014/main" id="{87F2834D-298D-4870-8552-B40DC2A031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Freeform 11">
              <a:extLst>
                <a:ext uri="{FF2B5EF4-FFF2-40B4-BE49-F238E27FC236}">
                  <a16:creationId xmlns:a16="http://schemas.microsoft.com/office/drawing/2014/main" id="{2C6A1A69-052C-4B3B-9281-D0075ED950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12">
              <a:extLst>
                <a:ext uri="{FF2B5EF4-FFF2-40B4-BE49-F238E27FC236}">
                  <a16:creationId xmlns:a16="http://schemas.microsoft.com/office/drawing/2014/main" id="{0723C072-5D99-41B7-8E18-FE01B94BC6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Freeform 13">
              <a:extLst>
                <a:ext uri="{FF2B5EF4-FFF2-40B4-BE49-F238E27FC236}">
                  <a16:creationId xmlns:a16="http://schemas.microsoft.com/office/drawing/2014/main" id="{621A3364-D7B1-4E6D-9060-FDC5B1A751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14">
              <a:extLst>
                <a:ext uri="{FF2B5EF4-FFF2-40B4-BE49-F238E27FC236}">
                  <a16:creationId xmlns:a16="http://schemas.microsoft.com/office/drawing/2014/main" id="{6CB1F4B2-A092-4B02-9D76-FE8EA3B90E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Freeform 15">
              <a:extLst>
                <a:ext uri="{FF2B5EF4-FFF2-40B4-BE49-F238E27FC236}">
                  <a16:creationId xmlns:a16="http://schemas.microsoft.com/office/drawing/2014/main" id="{1A423547-C17C-4980-B19F-FF8C559FD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16">
              <a:extLst>
                <a:ext uri="{FF2B5EF4-FFF2-40B4-BE49-F238E27FC236}">
                  <a16:creationId xmlns:a16="http://schemas.microsoft.com/office/drawing/2014/main" id="{3C90E433-9C3B-4BC5-A7E7-C611979013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Freeform 17">
              <a:extLst>
                <a:ext uri="{FF2B5EF4-FFF2-40B4-BE49-F238E27FC236}">
                  <a16:creationId xmlns:a16="http://schemas.microsoft.com/office/drawing/2014/main" id="{84029C58-75E0-43AB-910F-1C63612711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18">
              <a:extLst>
                <a:ext uri="{FF2B5EF4-FFF2-40B4-BE49-F238E27FC236}">
                  <a16:creationId xmlns:a16="http://schemas.microsoft.com/office/drawing/2014/main" id="{9BC7889F-2797-46F5-83E8-EB0B06A661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Freeform 19">
              <a:extLst>
                <a:ext uri="{FF2B5EF4-FFF2-40B4-BE49-F238E27FC236}">
                  <a16:creationId xmlns:a16="http://schemas.microsoft.com/office/drawing/2014/main" id="{9C0E3C34-4408-4CB3-8D2F-A9A96522A7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20">
              <a:extLst>
                <a:ext uri="{FF2B5EF4-FFF2-40B4-BE49-F238E27FC236}">
                  <a16:creationId xmlns:a16="http://schemas.microsoft.com/office/drawing/2014/main" id="{878AA4BB-9868-43E4-B7E3-5C6835BF1D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Freeform 21">
              <a:extLst>
                <a:ext uri="{FF2B5EF4-FFF2-40B4-BE49-F238E27FC236}">
                  <a16:creationId xmlns:a16="http://schemas.microsoft.com/office/drawing/2014/main" id="{466CC185-19B1-4FE8-827B-8F5F47F299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Freeform 22">
              <a:extLst>
                <a:ext uri="{FF2B5EF4-FFF2-40B4-BE49-F238E27FC236}">
                  <a16:creationId xmlns:a16="http://schemas.microsoft.com/office/drawing/2014/main" id="{428AAEA6-44B3-4887-A05B-D1E7FFF4D0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Freeform 23">
              <a:extLst>
                <a:ext uri="{FF2B5EF4-FFF2-40B4-BE49-F238E27FC236}">
                  <a16:creationId xmlns:a16="http://schemas.microsoft.com/office/drawing/2014/main" id="{CCBD5698-31D0-4260-ACE3-584E6BF53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descr="A picture containing person, person, outdoor, dark&#10;&#10;Description automatically generated">
            <a:extLst>
              <a:ext uri="{FF2B5EF4-FFF2-40B4-BE49-F238E27FC236}">
                <a16:creationId xmlns:a16="http://schemas.microsoft.com/office/drawing/2014/main" id="{CE28F191-534F-4F7A-87B1-4C65FC84D510}"/>
              </a:ext>
            </a:extLst>
          </p:cNvPr>
          <p:cNvPicPr>
            <a:picLocks noChangeAspect="1"/>
          </p:cNvPicPr>
          <p:nvPr/>
        </p:nvPicPr>
        <p:blipFill rotWithShape="1">
          <a:blip r:embed="rId2"/>
          <a:srcRect t="9247" r="-2" b="-2"/>
          <a:stretch/>
        </p:blipFill>
        <p:spPr>
          <a:xfrm>
            <a:off x="20" y="10"/>
            <a:ext cx="6054528" cy="4120995"/>
          </a:xfrm>
          <a:prstGeom prst="rect">
            <a:avLst/>
          </a:prstGeom>
          <a:ln w="12700">
            <a:noFill/>
          </a:ln>
        </p:spPr>
      </p:pic>
      <p:pic>
        <p:nvPicPr>
          <p:cNvPr id="6" name="Picture 5" descr="A picture containing nature, outdoor, cave&#10;&#10;Description automatically generated">
            <a:extLst>
              <a:ext uri="{FF2B5EF4-FFF2-40B4-BE49-F238E27FC236}">
                <a16:creationId xmlns:a16="http://schemas.microsoft.com/office/drawing/2014/main" id="{E4B04AFF-90EF-4DA9-96A9-020A6C864FCF}"/>
              </a:ext>
            </a:extLst>
          </p:cNvPr>
          <p:cNvPicPr>
            <a:picLocks noChangeAspect="1"/>
          </p:cNvPicPr>
          <p:nvPr/>
        </p:nvPicPr>
        <p:blipFill rotWithShape="1">
          <a:blip r:embed="rId3"/>
          <a:srcRect t="406" r="-2" b="8839"/>
          <a:stretch/>
        </p:blipFill>
        <p:spPr>
          <a:xfrm>
            <a:off x="6137148" y="10"/>
            <a:ext cx="6054548" cy="4120995"/>
          </a:xfrm>
          <a:prstGeom prst="rect">
            <a:avLst/>
          </a:prstGeom>
          <a:ln w="12700">
            <a:noFill/>
          </a:ln>
        </p:spPr>
      </p:pic>
      <p:grpSp>
        <p:nvGrpSpPr>
          <p:cNvPr id="206" name="Group 205">
            <a:extLst>
              <a:ext uri="{FF2B5EF4-FFF2-40B4-BE49-F238E27FC236}">
                <a16:creationId xmlns:a16="http://schemas.microsoft.com/office/drawing/2014/main" id="{F3A69C04-C895-4DB3-A92A-D57650B627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207" name="Isosceles Triangle 39">
              <a:extLst>
                <a:ext uri="{FF2B5EF4-FFF2-40B4-BE49-F238E27FC236}">
                  <a16:creationId xmlns:a16="http://schemas.microsoft.com/office/drawing/2014/main" id="{B8E0CA25-0429-4D6B-9EAD-8DEC7BB95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35941052-2814-4B40-9158-C97FCE13D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66B0030-2593-4C07-9CEB-5F84A183CD22}"/>
              </a:ext>
            </a:extLst>
          </p:cNvPr>
          <p:cNvSpPr>
            <a:spLocks noGrp="1"/>
          </p:cNvSpPr>
          <p:nvPr>
            <p:ph type="title"/>
          </p:nvPr>
        </p:nvSpPr>
        <p:spPr>
          <a:xfrm>
            <a:off x="1683982" y="4293388"/>
            <a:ext cx="8833655" cy="727748"/>
          </a:xfrm>
        </p:spPr>
        <p:txBody>
          <a:bodyPr vert="horz" lIns="228600" tIns="228600" rIns="228600" bIns="0" rtlCol="0" anchor="b">
            <a:normAutofit/>
          </a:bodyPr>
          <a:lstStyle/>
          <a:p>
            <a:pPr>
              <a:lnSpc>
                <a:spcPct val="80000"/>
              </a:lnSpc>
            </a:pPr>
            <a:r>
              <a:rPr lang="en-US" sz="3700"/>
              <a:t>Questions?</a:t>
            </a:r>
          </a:p>
        </p:txBody>
      </p:sp>
    </p:spTree>
    <p:extLst>
      <p:ext uri="{BB962C8B-B14F-4D97-AF65-F5344CB8AC3E}">
        <p14:creationId xmlns:p14="http://schemas.microsoft.com/office/powerpoint/2010/main" val="1966581827"/>
      </p:ext>
    </p:extLst>
  </p:cSld>
  <p:clrMapOvr>
    <a:masterClrMapping/>
  </p:clrMapOvr>
  <mc:AlternateContent xmlns:mc="http://schemas.openxmlformats.org/markup-compatibility/2006" xmlns:p14="http://schemas.microsoft.com/office/powerpoint/2010/main">
    <mc:Choice Requires="p14">
      <p:transition spd="slow" p14:dur="2000" advTm="6206"/>
    </mc:Choice>
    <mc:Fallback xmlns="">
      <p:transition spd="slow" advTm="620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61A3-4BA1-4DFF-AD2B-38A5A11B0F74}"/>
              </a:ext>
            </a:extLst>
          </p:cNvPr>
          <p:cNvSpPr>
            <a:spLocks noGrp="1"/>
          </p:cNvSpPr>
          <p:nvPr>
            <p:ph type="title"/>
          </p:nvPr>
        </p:nvSpPr>
        <p:spPr/>
        <p:txBody>
          <a:bodyPr/>
          <a:lstStyle/>
          <a:p>
            <a:r>
              <a:rPr lang="en-US" dirty="0"/>
              <a:t>Introduction and Background </a:t>
            </a:r>
          </a:p>
        </p:txBody>
      </p:sp>
      <p:sp>
        <p:nvSpPr>
          <p:cNvPr id="8" name="Content Placeholder 7">
            <a:extLst>
              <a:ext uri="{FF2B5EF4-FFF2-40B4-BE49-F238E27FC236}">
                <a16:creationId xmlns:a16="http://schemas.microsoft.com/office/drawing/2014/main" id="{F54207E6-7A73-4696-AC05-87C10D8907CF}"/>
              </a:ext>
            </a:extLst>
          </p:cNvPr>
          <p:cNvSpPr>
            <a:spLocks noGrp="1"/>
          </p:cNvSpPr>
          <p:nvPr>
            <p:ph sz="half" idx="1"/>
          </p:nvPr>
        </p:nvSpPr>
        <p:spPr/>
        <p:txBody>
          <a:bodyPr/>
          <a:lstStyle/>
          <a:p>
            <a:endParaRPr lang="en-US"/>
          </a:p>
        </p:txBody>
      </p:sp>
      <p:pic>
        <p:nvPicPr>
          <p:cNvPr id="4" name="Picture 3">
            <a:extLst>
              <a:ext uri="{FF2B5EF4-FFF2-40B4-BE49-F238E27FC236}">
                <a16:creationId xmlns:a16="http://schemas.microsoft.com/office/drawing/2014/main" id="{6F6AF1B7-65E9-4EE5-AA1E-066B92E241CB}"/>
              </a:ext>
            </a:extLst>
          </p:cNvPr>
          <p:cNvPicPr>
            <a:picLocks noChangeAspect="1"/>
          </p:cNvPicPr>
          <p:nvPr/>
        </p:nvPicPr>
        <p:blipFill>
          <a:blip r:embed="rId3"/>
          <a:stretch>
            <a:fillRect/>
          </a:stretch>
        </p:blipFill>
        <p:spPr>
          <a:xfrm>
            <a:off x="4745707" y="542947"/>
            <a:ext cx="7224386" cy="3590855"/>
          </a:xfrm>
          <a:prstGeom prst="rect">
            <a:avLst/>
          </a:prstGeom>
        </p:spPr>
      </p:pic>
      <p:sp>
        <p:nvSpPr>
          <p:cNvPr id="10" name="Content Placeholder 2">
            <a:extLst>
              <a:ext uri="{FF2B5EF4-FFF2-40B4-BE49-F238E27FC236}">
                <a16:creationId xmlns:a16="http://schemas.microsoft.com/office/drawing/2014/main" id="{20115E86-1B80-4162-A6BD-A50CA95E7652}"/>
              </a:ext>
            </a:extLst>
          </p:cNvPr>
          <p:cNvSpPr>
            <a:spLocks noGrp="1"/>
          </p:cNvSpPr>
          <p:nvPr>
            <p:ph sz="half" idx="2"/>
          </p:nvPr>
        </p:nvSpPr>
        <p:spPr>
          <a:xfrm>
            <a:off x="5030787" y="4133802"/>
            <a:ext cx="6272213" cy="2384425"/>
          </a:xfrm>
        </p:spPr>
        <p:txBody>
          <a:bodyPr/>
          <a:lstStyle/>
          <a:p>
            <a:r>
              <a:rPr lang="en-US" dirty="0"/>
              <a:t>Karst Systems underlie over 50% of the United States</a:t>
            </a:r>
          </a:p>
          <a:p>
            <a:pPr lvl="1"/>
            <a:r>
              <a:rPr lang="en-US" dirty="0"/>
              <a:t> About 55% of Kentucky, including most major cities</a:t>
            </a:r>
          </a:p>
          <a:p>
            <a:r>
              <a:rPr lang="en-US" dirty="0"/>
              <a:t>Karst aquifers provide more than 25% of the world’s population with water resources </a:t>
            </a:r>
            <a:r>
              <a:rPr lang="en-US" sz="1600" dirty="0"/>
              <a:t>(Ford and Williams 2007)</a:t>
            </a:r>
          </a:p>
          <a:p>
            <a:r>
              <a:rPr lang="en-US" dirty="0"/>
              <a:t>Understanding the dynamics of karst aquifers can be difficult, but necessary</a:t>
            </a:r>
          </a:p>
        </p:txBody>
      </p:sp>
    </p:spTree>
    <p:extLst>
      <p:ext uri="{BB962C8B-B14F-4D97-AF65-F5344CB8AC3E}">
        <p14:creationId xmlns:p14="http://schemas.microsoft.com/office/powerpoint/2010/main" val="2630844637"/>
      </p:ext>
    </p:extLst>
  </p:cSld>
  <p:clrMapOvr>
    <a:masterClrMapping/>
  </p:clrMapOvr>
  <mc:AlternateContent xmlns:mc="http://schemas.openxmlformats.org/markup-compatibility/2006" xmlns:p14="http://schemas.microsoft.com/office/powerpoint/2010/main">
    <mc:Choice Requires="p14">
      <p:transition spd="slow" p14:dur="2000" advTm="41477"/>
    </mc:Choice>
    <mc:Fallback xmlns="">
      <p:transition spd="slow" advTm="4147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6"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B3FFDA-A3C5-4CF6-9CA6-4A680E24B3FF}"/>
              </a:ext>
            </a:extLst>
          </p:cNvPr>
          <p:cNvSpPr>
            <a:spLocks noGrp="1"/>
          </p:cNvSpPr>
          <p:nvPr>
            <p:ph type="title"/>
          </p:nvPr>
        </p:nvSpPr>
        <p:spPr>
          <a:xfrm>
            <a:off x="645459" y="960120"/>
            <a:ext cx="3865695" cy="4171278"/>
          </a:xfrm>
        </p:spPr>
        <p:txBody>
          <a:bodyPr>
            <a:normAutofit/>
          </a:bodyPr>
          <a:lstStyle/>
          <a:p>
            <a:pPr algn="r"/>
            <a:r>
              <a:rPr lang="en-US" sz="4400" dirty="0">
                <a:solidFill>
                  <a:schemeClr val="tx1"/>
                </a:solidFill>
              </a:rPr>
              <a:t>Broader Impacts</a:t>
            </a:r>
            <a:endParaRPr lang="en-US" dirty="0">
              <a:solidFill>
                <a:schemeClr val="tx1"/>
              </a:solidFill>
            </a:endParaRP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C509C8B-9624-42B6-A43B-F7C3C777BE93}"/>
              </a:ext>
            </a:extLst>
          </p:cNvPr>
          <p:cNvSpPr>
            <a:spLocks noGrp="1"/>
          </p:cNvSpPr>
          <p:nvPr>
            <p:ph idx="1"/>
          </p:nvPr>
        </p:nvSpPr>
        <p:spPr>
          <a:xfrm>
            <a:off x="4983164" y="960120"/>
            <a:ext cx="5511800" cy="4171278"/>
          </a:xfrm>
        </p:spPr>
        <p:txBody>
          <a:bodyPr>
            <a:normAutofit/>
          </a:bodyPr>
          <a:lstStyle/>
          <a:p>
            <a:r>
              <a:rPr lang="en-US" dirty="0"/>
              <a:t>Karst aquifers are a vital source of groundwater </a:t>
            </a:r>
          </a:p>
          <a:p>
            <a:r>
              <a:rPr lang="en-US" dirty="0"/>
              <a:t>Understanding karst aquifers ensures better engineering, agricultural, and environmental health practices</a:t>
            </a:r>
          </a:p>
          <a:p>
            <a:r>
              <a:rPr lang="en-US" dirty="0"/>
              <a:t>Isotope hydrology can better help to understand the complex hydrological system, including sourcing and path dynamics</a:t>
            </a:r>
          </a:p>
          <a:p>
            <a:r>
              <a:rPr lang="en-US" dirty="0"/>
              <a:t>Better understanding of Mammoth Cave response to recharge and storm events, particularly flooding of the Green River</a:t>
            </a:r>
          </a:p>
        </p:txBody>
      </p:sp>
    </p:spTree>
    <p:extLst>
      <p:ext uri="{BB962C8B-B14F-4D97-AF65-F5344CB8AC3E}">
        <p14:creationId xmlns:p14="http://schemas.microsoft.com/office/powerpoint/2010/main" val="2458624678"/>
      </p:ext>
    </p:extLst>
  </p:cSld>
  <p:clrMapOvr>
    <a:masterClrMapping/>
  </p:clrMapOvr>
  <mc:AlternateContent xmlns:mc="http://schemas.openxmlformats.org/markup-compatibility/2006" xmlns:p14="http://schemas.microsoft.com/office/powerpoint/2010/main">
    <mc:Choice Requires="p14">
      <p:transition spd="slow" p14:dur="2000" advTm="31441"/>
    </mc:Choice>
    <mc:Fallback xmlns="">
      <p:transition spd="slow" advTm="3144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3">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2"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1" name="Rectangle 36">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2BD10-5DE1-4CB9-876A-87F5CEBA02B4}"/>
              </a:ext>
            </a:extLst>
          </p:cNvPr>
          <p:cNvSpPr>
            <a:spLocks noGrp="1"/>
          </p:cNvSpPr>
          <p:nvPr>
            <p:ph type="title"/>
          </p:nvPr>
        </p:nvSpPr>
        <p:spPr>
          <a:xfrm>
            <a:off x="645459" y="960120"/>
            <a:ext cx="3865695" cy="4171278"/>
          </a:xfrm>
        </p:spPr>
        <p:txBody>
          <a:bodyPr>
            <a:normAutofit/>
          </a:bodyPr>
          <a:lstStyle/>
          <a:p>
            <a:pPr algn="r"/>
            <a:r>
              <a:rPr lang="en-US" sz="4400">
                <a:solidFill>
                  <a:schemeClr val="tx1"/>
                </a:solidFill>
              </a:rPr>
              <a:t>Research Questions</a:t>
            </a:r>
          </a:p>
        </p:txBody>
      </p:sp>
      <p:cxnSp>
        <p:nvCxnSpPr>
          <p:cNvPr id="13" name="Straight Connector 38">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D0BAE137-A79C-4A33-97DD-F9CFD8472C78}"/>
              </a:ext>
            </a:extLst>
          </p:cNvPr>
          <p:cNvSpPr>
            <a:spLocks noGrp="1"/>
          </p:cNvSpPr>
          <p:nvPr>
            <p:ph idx="1"/>
          </p:nvPr>
        </p:nvSpPr>
        <p:spPr>
          <a:xfrm>
            <a:off x="4983164" y="960120"/>
            <a:ext cx="5511800" cy="4171278"/>
          </a:xfrm>
        </p:spPr>
        <p:txBody>
          <a:bodyPr>
            <a:normAutofit/>
          </a:bodyPr>
          <a:lstStyle/>
          <a:p>
            <a:pPr>
              <a:lnSpc>
                <a:spcPct val="110000"/>
              </a:lnSpc>
            </a:pPr>
            <a:r>
              <a:rPr lang="en-US" sz="1700" i="1" dirty="0"/>
              <a:t>What are the primary input sources, mixing dynamics, and recharge regimes of River Styx and Echo River Springs? </a:t>
            </a:r>
          </a:p>
          <a:p>
            <a:pPr>
              <a:lnSpc>
                <a:spcPct val="110000"/>
              </a:lnSpc>
            </a:pPr>
            <a:r>
              <a:rPr lang="en-US" sz="1700" i="1" dirty="0"/>
              <a:t>Can isotope and hydrologic tracing indicate flow reversals between Echo River and River Styx Springs?</a:t>
            </a:r>
          </a:p>
          <a:p>
            <a:pPr>
              <a:lnSpc>
                <a:spcPct val="110000"/>
              </a:lnSpc>
            </a:pPr>
            <a:r>
              <a:rPr lang="en-US" sz="1700" i="1" dirty="0"/>
              <a:t>What are the impacts of storm events, varying seasonal conditions, and dam releases on the hydrologic regime of River Styx and Echo River Springs?</a:t>
            </a:r>
            <a:endParaRPr lang="en-US" sz="1700" dirty="0"/>
          </a:p>
        </p:txBody>
      </p:sp>
    </p:spTree>
    <p:extLst>
      <p:ext uri="{BB962C8B-B14F-4D97-AF65-F5344CB8AC3E}">
        <p14:creationId xmlns:p14="http://schemas.microsoft.com/office/powerpoint/2010/main" val="2345001424"/>
      </p:ext>
    </p:extLst>
  </p:cSld>
  <p:clrMapOvr>
    <a:masterClrMapping/>
  </p:clrMapOvr>
  <mc:AlternateContent xmlns:mc="http://schemas.openxmlformats.org/markup-compatibility/2006" xmlns:p14="http://schemas.microsoft.com/office/powerpoint/2010/main">
    <mc:Choice Requires="p14">
      <p:transition spd="slow" p14:dur="2000" advTm="26390"/>
    </mc:Choice>
    <mc:Fallback xmlns="">
      <p:transition spd="slow" advTm="2639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E19E2D2-078B-459F-A431-2037B063FD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14035B44-9204-427C-98D0-75678B980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6">
              <a:extLst>
                <a:ext uri="{FF2B5EF4-FFF2-40B4-BE49-F238E27FC236}">
                  <a16:creationId xmlns:a16="http://schemas.microsoft.com/office/drawing/2014/main" id="{755FDC7E-5938-4B4B-8877-06EE01FC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7">
              <a:extLst>
                <a:ext uri="{FF2B5EF4-FFF2-40B4-BE49-F238E27FC236}">
                  <a16:creationId xmlns:a16="http://schemas.microsoft.com/office/drawing/2014/main" id="{F0437E65-E6AA-41CB-8690-97980FE0D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8">
              <a:extLst>
                <a:ext uri="{FF2B5EF4-FFF2-40B4-BE49-F238E27FC236}">
                  <a16:creationId xmlns:a16="http://schemas.microsoft.com/office/drawing/2014/main" id="{3F0EF991-E8E2-4486-80F2-A9E03DA18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9">
              <a:extLst>
                <a:ext uri="{FF2B5EF4-FFF2-40B4-BE49-F238E27FC236}">
                  <a16:creationId xmlns:a16="http://schemas.microsoft.com/office/drawing/2014/main" id="{FB081D04-EE00-42EF-BBFB-68467361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0">
              <a:extLst>
                <a:ext uri="{FF2B5EF4-FFF2-40B4-BE49-F238E27FC236}">
                  <a16:creationId xmlns:a16="http://schemas.microsoft.com/office/drawing/2014/main" id="{12B7F571-868C-421B-8A57-6196C8124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1">
              <a:extLst>
                <a:ext uri="{FF2B5EF4-FFF2-40B4-BE49-F238E27FC236}">
                  <a16:creationId xmlns:a16="http://schemas.microsoft.com/office/drawing/2014/main" id="{7E4953C7-80FE-46D4-A354-20321F42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2">
              <a:extLst>
                <a:ext uri="{FF2B5EF4-FFF2-40B4-BE49-F238E27FC236}">
                  <a16:creationId xmlns:a16="http://schemas.microsoft.com/office/drawing/2014/main" id="{C60293D3-71F6-45CD-890F-E68F81CDD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3">
              <a:extLst>
                <a:ext uri="{FF2B5EF4-FFF2-40B4-BE49-F238E27FC236}">
                  <a16:creationId xmlns:a16="http://schemas.microsoft.com/office/drawing/2014/main" id="{940865AC-2494-4A34-80AC-0D78FE9C5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4">
              <a:extLst>
                <a:ext uri="{FF2B5EF4-FFF2-40B4-BE49-F238E27FC236}">
                  <a16:creationId xmlns:a16="http://schemas.microsoft.com/office/drawing/2014/main" id="{E8206DC4-8F5A-4192-BB5B-39A4A2CDD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5">
              <a:extLst>
                <a:ext uri="{FF2B5EF4-FFF2-40B4-BE49-F238E27FC236}">
                  <a16:creationId xmlns:a16="http://schemas.microsoft.com/office/drawing/2014/main" id="{1851F69F-8755-4226-9A81-C27799E32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6">
              <a:extLst>
                <a:ext uri="{FF2B5EF4-FFF2-40B4-BE49-F238E27FC236}">
                  <a16:creationId xmlns:a16="http://schemas.microsoft.com/office/drawing/2014/main" id="{D85B97EF-28BC-441A-9EBB-81EF34094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7">
              <a:extLst>
                <a:ext uri="{FF2B5EF4-FFF2-40B4-BE49-F238E27FC236}">
                  <a16:creationId xmlns:a16="http://schemas.microsoft.com/office/drawing/2014/main" id="{7C68D975-1EC2-4BFA-811D-0454109E3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8">
              <a:extLst>
                <a:ext uri="{FF2B5EF4-FFF2-40B4-BE49-F238E27FC236}">
                  <a16:creationId xmlns:a16="http://schemas.microsoft.com/office/drawing/2014/main" id="{251959DD-2AB4-4342-8A28-A25293926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9">
              <a:extLst>
                <a:ext uri="{FF2B5EF4-FFF2-40B4-BE49-F238E27FC236}">
                  <a16:creationId xmlns:a16="http://schemas.microsoft.com/office/drawing/2014/main" id="{785D37AB-3782-4D04-A998-0C126E1BD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0">
              <a:extLst>
                <a:ext uri="{FF2B5EF4-FFF2-40B4-BE49-F238E27FC236}">
                  <a16:creationId xmlns:a16="http://schemas.microsoft.com/office/drawing/2014/main" id="{9313ACA4-E3EA-43A3-822B-DD5DF119D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 name="Freeform 21">
              <a:extLst>
                <a:ext uri="{FF2B5EF4-FFF2-40B4-BE49-F238E27FC236}">
                  <a16:creationId xmlns:a16="http://schemas.microsoft.com/office/drawing/2014/main" id="{5A98D1AB-DF34-414B-9696-4B671EC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2" name="Freeform 22">
              <a:extLst>
                <a:ext uri="{FF2B5EF4-FFF2-40B4-BE49-F238E27FC236}">
                  <a16:creationId xmlns:a16="http://schemas.microsoft.com/office/drawing/2014/main" id="{8153A7D0-F980-48CC-B318-806C679F4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3">
              <a:extLst>
                <a:ext uri="{FF2B5EF4-FFF2-40B4-BE49-F238E27FC236}">
                  <a16:creationId xmlns:a16="http://schemas.microsoft.com/office/drawing/2014/main" id="{96E44097-7726-43F7-9E27-8BD5BCF8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4">
              <a:extLst>
                <a:ext uri="{FF2B5EF4-FFF2-40B4-BE49-F238E27FC236}">
                  <a16:creationId xmlns:a16="http://schemas.microsoft.com/office/drawing/2014/main" id="{65B28630-DA3C-4E4C-94ED-0ED8F353C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5">
              <a:extLst>
                <a:ext uri="{FF2B5EF4-FFF2-40B4-BE49-F238E27FC236}">
                  <a16:creationId xmlns:a16="http://schemas.microsoft.com/office/drawing/2014/main" id="{1686151F-4919-4A15-9EC3-0329453ED6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7" name="Group 36">
            <a:extLst>
              <a:ext uri="{FF2B5EF4-FFF2-40B4-BE49-F238E27FC236}">
                <a16:creationId xmlns:a16="http://schemas.microsoft.com/office/drawing/2014/main" id="{E10C7CFA-FC7F-479C-9026-39109C0B5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8" name="Rectangle 37">
              <a:extLst>
                <a:ext uri="{FF2B5EF4-FFF2-40B4-BE49-F238E27FC236}">
                  <a16:creationId xmlns:a16="http://schemas.microsoft.com/office/drawing/2014/main" id="{9971A5E3-BBAD-4023-B07C-7FBC4202D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Isosceles Triangle 22">
              <a:extLst>
                <a:ext uri="{FF2B5EF4-FFF2-40B4-BE49-F238E27FC236}">
                  <a16:creationId xmlns:a16="http://schemas.microsoft.com/office/drawing/2014/main" id="{FC05BA5F-5BBE-4BFA-A313-155476233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5275B948-0170-4286-84CE-04CA461F2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42" name="Rectangle 4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6C931E6D-7C0B-4466-8F94-6BF61D14A690}"/>
              </a:ext>
            </a:extLst>
          </p:cNvPr>
          <p:cNvSpPr>
            <a:spLocks noGrp="1"/>
          </p:cNvSpPr>
          <p:nvPr>
            <p:ph type="title"/>
          </p:nvPr>
        </p:nvSpPr>
        <p:spPr>
          <a:xfrm>
            <a:off x="-213096" y="4825231"/>
            <a:ext cx="5093596" cy="1777829"/>
          </a:xfrm>
        </p:spPr>
        <p:txBody>
          <a:bodyPr vert="horz" lIns="228600" tIns="228600" rIns="228600" bIns="228600" rtlCol="0" anchor="ctr">
            <a:normAutofit/>
          </a:bodyPr>
          <a:lstStyle/>
          <a:p>
            <a:pPr algn="r"/>
            <a:r>
              <a:rPr lang="en-US" dirty="0">
                <a:solidFill>
                  <a:schemeClr val="tx1"/>
                </a:solidFill>
              </a:rPr>
              <a:t>Mammoth Cave National Park</a:t>
            </a:r>
          </a:p>
        </p:txBody>
      </p:sp>
      <p:pic>
        <p:nvPicPr>
          <p:cNvPr id="9" name="Content Placeholder 8">
            <a:extLst>
              <a:ext uri="{FF2B5EF4-FFF2-40B4-BE49-F238E27FC236}">
                <a16:creationId xmlns:a16="http://schemas.microsoft.com/office/drawing/2014/main" id="{4CE8F8B9-A606-458C-A6E4-B881EBB8764E}"/>
              </a:ext>
            </a:extLst>
          </p:cNvPr>
          <p:cNvPicPr>
            <a:picLocks noGrp="1" noChangeAspect="1"/>
          </p:cNvPicPr>
          <p:nvPr>
            <p:ph sz="half" idx="2"/>
          </p:nvPr>
        </p:nvPicPr>
        <p:blipFill rotWithShape="1">
          <a:blip r:embed="rId3"/>
          <a:srcRect t="17605" b="32095"/>
          <a:stretch/>
        </p:blipFill>
        <p:spPr>
          <a:xfrm>
            <a:off x="20" y="10"/>
            <a:ext cx="12191980" cy="4599422"/>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5" name="Content Placeholder 4">
            <a:extLst>
              <a:ext uri="{FF2B5EF4-FFF2-40B4-BE49-F238E27FC236}">
                <a16:creationId xmlns:a16="http://schemas.microsoft.com/office/drawing/2014/main" id="{D9C116A6-F1D1-468E-A3CA-27B6B6E6E688}"/>
              </a:ext>
            </a:extLst>
          </p:cNvPr>
          <p:cNvSpPr>
            <a:spLocks noGrp="1"/>
          </p:cNvSpPr>
          <p:nvPr>
            <p:ph sz="half" idx="1"/>
          </p:nvPr>
        </p:nvSpPr>
        <p:spPr>
          <a:xfrm>
            <a:off x="4849863" y="4795750"/>
            <a:ext cx="5173613" cy="1770300"/>
          </a:xfrm>
        </p:spPr>
        <p:txBody>
          <a:bodyPr vert="horz" lIns="91440" tIns="45720" rIns="91440" bIns="45720" rtlCol="0" anchor="ctr">
            <a:normAutofit/>
          </a:bodyPr>
          <a:lstStyle/>
          <a:p>
            <a:r>
              <a:rPr lang="en-US" dirty="0"/>
              <a:t>Established in 1941</a:t>
            </a:r>
          </a:p>
          <a:p>
            <a:r>
              <a:rPr lang="en-US" dirty="0"/>
              <a:t>World Heritage Site (1981)</a:t>
            </a:r>
          </a:p>
          <a:p>
            <a:r>
              <a:rPr lang="en-US" dirty="0"/>
              <a:t>International Biosphere Reserve (1990)</a:t>
            </a:r>
          </a:p>
        </p:txBody>
      </p:sp>
    </p:spTree>
    <p:extLst>
      <p:ext uri="{BB962C8B-B14F-4D97-AF65-F5344CB8AC3E}">
        <p14:creationId xmlns:p14="http://schemas.microsoft.com/office/powerpoint/2010/main" val="35027391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2192"/>
    </mc:Choice>
    <mc:Fallback xmlns="">
      <p:transition spd="slow" advTm="3219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3">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2"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1" name="Rectangle 36">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2BD10-5DE1-4CB9-876A-87F5CEBA02B4}"/>
              </a:ext>
            </a:extLst>
          </p:cNvPr>
          <p:cNvSpPr>
            <a:spLocks noGrp="1"/>
          </p:cNvSpPr>
          <p:nvPr>
            <p:ph type="title"/>
          </p:nvPr>
        </p:nvSpPr>
        <p:spPr>
          <a:xfrm>
            <a:off x="1580989" y="83645"/>
            <a:ext cx="2215728" cy="1448783"/>
          </a:xfrm>
        </p:spPr>
        <p:txBody>
          <a:bodyPr>
            <a:normAutofit fontScale="90000"/>
          </a:bodyPr>
          <a:lstStyle/>
          <a:p>
            <a:r>
              <a:rPr lang="en-US" sz="4400" dirty="0">
                <a:solidFill>
                  <a:schemeClr val="tx1"/>
                </a:solidFill>
              </a:rPr>
              <a:t>Study</a:t>
            </a:r>
            <a:br>
              <a:rPr lang="en-US" sz="4400" dirty="0">
                <a:solidFill>
                  <a:schemeClr val="tx1"/>
                </a:solidFill>
              </a:rPr>
            </a:br>
            <a:r>
              <a:rPr lang="en-US" sz="4400" dirty="0">
                <a:solidFill>
                  <a:schemeClr val="tx1"/>
                </a:solidFill>
              </a:rPr>
              <a:t>Area</a:t>
            </a:r>
          </a:p>
        </p:txBody>
      </p:sp>
      <p:cxnSp>
        <p:nvCxnSpPr>
          <p:cNvPr id="13" name="Straight Connector 38">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D0BAE137-A79C-4A33-97DD-F9CFD8472C78}"/>
              </a:ext>
            </a:extLst>
          </p:cNvPr>
          <p:cNvSpPr>
            <a:spLocks noGrp="1"/>
          </p:cNvSpPr>
          <p:nvPr>
            <p:ph idx="1"/>
          </p:nvPr>
        </p:nvSpPr>
        <p:spPr>
          <a:xfrm>
            <a:off x="411125" y="1606548"/>
            <a:ext cx="4182076" cy="3802064"/>
          </a:xfrm>
        </p:spPr>
        <p:txBody>
          <a:bodyPr anchor="t">
            <a:normAutofit/>
          </a:bodyPr>
          <a:lstStyle/>
          <a:p>
            <a:pPr>
              <a:lnSpc>
                <a:spcPct val="110000"/>
              </a:lnSpc>
            </a:pPr>
            <a:r>
              <a:rPr lang="en-US" sz="1700" dirty="0"/>
              <a:t>Monitoring sites at Styx and Echo Springs as primary outlets (water level)</a:t>
            </a:r>
          </a:p>
          <a:p>
            <a:pPr>
              <a:lnSpc>
                <a:spcPct val="110000"/>
              </a:lnSpc>
            </a:pPr>
            <a:r>
              <a:rPr lang="en-US" sz="1700" dirty="0"/>
              <a:t>In-cave sites at River Styx Boardwalk and </a:t>
            </a:r>
            <a:r>
              <a:rPr lang="en-US" sz="1700" dirty="0" err="1"/>
              <a:t>Minehaha</a:t>
            </a:r>
            <a:r>
              <a:rPr lang="en-US" sz="1700" dirty="0"/>
              <a:t> (water level)</a:t>
            </a:r>
          </a:p>
          <a:p>
            <a:pPr>
              <a:lnSpc>
                <a:spcPct val="110000"/>
              </a:lnSpc>
            </a:pPr>
            <a:r>
              <a:rPr lang="en-US" sz="1700" dirty="0"/>
              <a:t>Surface monitoring of Green River Upstream (water level)</a:t>
            </a:r>
          </a:p>
          <a:p>
            <a:pPr>
              <a:lnSpc>
                <a:spcPct val="110000"/>
              </a:lnSpc>
            </a:pPr>
            <a:r>
              <a:rPr lang="en-US" sz="1700" dirty="0"/>
              <a:t>Comprises two different size basins with primary connection to active cave-forming river layers within Mammoth Cave</a:t>
            </a:r>
          </a:p>
        </p:txBody>
      </p:sp>
      <p:pic>
        <p:nvPicPr>
          <p:cNvPr id="3" name="Picture 2">
            <a:extLst>
              <a:ext uri="{FF2B5EF4-FFF2-40B4-BE49-F238E27FC236}">
                <a16:creationId xmlns:a16="http://schemas.microsoft.com/office/drawing/2014/main" id="{F7B61844-A58B-436D-9D45-8DC7E10D6FC9}"/>
              </a:ext>
            </a:extLst>
          </p:cNvPr>
          <p:cNvPicPr>
            <a:picLocks noChangeAspect="1"/>
          </p:cNvPicPr>
          <p:nvPr/>
        </p:nvPicPr>
        <p:blipFill>
          <a:blip r:embed="rId3"/>
          <a:stretch>
            <a:fillRect/>
          </a:stretch>
        </p:blipFill>
        <p:spPr>
          <a:xfrm>
            <a:off x="4926887" y="252435"/>
            <a:ext cx="7164216" cy="4884693"/>
          </a:xfrm>
          <a:prstGeom prst="rect">
            <a:avLst/>
          </a:prstGeom>
        </p:spPr>
      </p:pic>
      <p:sp>
        <p:nvSpPr>
          <p:cNvPr id="4" name="TextBox 3">
            <a:extLst>
              <a:ext uri="{FF2B5EF4-FFF2-40B4-BE49-F238E27FC236}">
                <a16:creationId xmlns:a16="http://schemas.microsoft.com/office/drawing/2014/main" id="{76D5B386-6E05-46DA-B3A1-9B962BB0A7DF}"/>
              </a:ext>
            </a:extLst>
          </p:cNvPr>
          <p:cNvSpPr txBox="1"/>
          <p:nvPr/>
        </p:nvSpPr>
        <p:spPr>
          <a:xfrm>
            <a:off x="10802885" y="5137128"/>
            <a:ext cx="2254353" cy="253916"/>
          </a:xfrm>
          <a:prstGeom prst="rect">
            <a:avLst/>
          </a:prstGeom>
          <a:noFill/>
        </p:spPr>
        <p:txBody>
          <a:bodyPr wrap="square" rtlCol="0">
            <a:spAutoFit/>
          </a:bodyPr>
          <a:lstStyle/>
          <a:p>
            <a:r>
              <a:rPr lang="en-US" sz="1050" dirty="0"/>
              <a:t>From: Kipper 2019</a:t>
            </a:r>
          </a:p>
        </p:txBody>
      </p:sp>
    </p:spTree>
    <p:extLst>
      <p:ext uri="{BB962C8B-B14F-4D97-AF65-F5344CB8AC3E}">
        <p14:creationId xmlns:p14="http://schemas.microsoft.com/office/powerpoint/2010/main" val="2544502955"/>
      </p:ext>
    </p:extLst>
  </p:cSld>
  <p:clrMapOvr>
    <a:masterClrMapping/>
  </p:clrMapOvr>
  <mc:AlternateContent xmlns:mc="http://schemas.openxmlformats.org/markup-compatibility/2006" xmlns:p14="http://schemas.microsoft.com/office/powerpoint/2010/main">
    <mc:Choice Requires="p14">
      <p:transition spd="slow" p14:dur="2000" advTm="26390"/>
    </mc:Choice>
    <mc:Fallback xmlns="">
      <p:transition spd="slow" advTm="2639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0" name="Group 109">
            <a:extLst>
              <a:ext uri="{FF2B5EF4-FFF2-40B4-BE49-F238E27FC236}">
                <a16:creationId xmlns:a16="http://schemas.microsoft.com/office/drawing/2014/main" id="{BEF0548A-9968-4011-A0EA-C1968C327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1" name="Freeform 5">
              <a:extLst>
                <a:ext uri="{FF2B5EF4-FFF2-40B4-BE49-F238E27FC236}">
                  <a16:creationId xmlns:a16="http://schemas.microsoft.com/office/drawing/2014/main" id="{366CE10B-11AE-4992-8644-83541BC83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2" name="Freeform 6">
              <a:extLst>
                <a:ext uri="{FF2B5EF4-FFF2-40B4-BE49-F238E27FC236}">
                  <a16:creationId xmlns:a16="http://schemas.microsoft.com/office/drawing/2014/main" id="{E1075C7A-C203-4F66-B27D-FF3FA5A38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7">
              <a:extLst>
                <a:ext uri="{FF2B5EF4-FFF2-40B4-BE49-F238E27FC236}">
                  <a16:creationId xmlns:a16="http://schemas.microsoft.com/office/drawing/2014/main" id="{33922F52-1ADE-4738-BB57-A8917B2F3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8">
              <a:extLst>
                <a:ext uri="{FF2B5EF4-FFF2-40B4-BE49-F238E27FC236}">
                  <a16:creationId xmlns:a16="http://schemas.microsoft.com/office/drawing/2014/main" id="{FD8B1A7D-85FE-496D-B500-64556C96E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5" name="Freeform 9">
              <a:extLst>
                <a:ext uri="{FF2B5EF4-FFF2-40B4-BE49-F238E27FC236}">
                  <a16:creationId xmlns:a16="http://schemas.microsoft.com/office/drawing/2014/main" id="{268ED253-918E-42B9-9DC1-550228931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6" name="Freeform 10">
              <a:extLst>
                <a:ext uri="{FF2B5EF4-FFF2-40B4-BE49-F238E27FC236}">
                  <a16:creationId xmlns:a16="http://schemas.microsoft.com/office/drawing/2014/main" id="{9628A3B7-EEAF-462C-BBEB-7DD2D23D4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7" name="Freeform 11">
              <a:extLst>
                <a:ext uri="{FF2B5EF4-FFF2-40B4-BE49-F238E27FC236}">
                  <a16:creationId xmlns:a16="http://schemas.microsoft.com/office/drawing/2014/main" id="{77FEA7DD-5921-4DE6-B4A1-AD5F33FA5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8" name="Freeform 12">
              <a:extLst>
                <a:ext uri="{FF2B5EF4-FFF2-40B4-BE49-F238E27FC236}">
                  <a16:creationId xmlns:a16="http://schemas.microsoft.com/office/drawing/2014/main" id="{6BEA2E44-DA01-43F3-B29D-09D067A7A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9" name="Freeform 13">
              <a:extLst>
                <a:ext uri="{FF2B5EF4-FFF2-40B4-BE49-F238E27FC236}">
                  <a16:creationId xmlns:a16="http://schemas.microsoft.com/office/drawing/2014/main" id="{9DCCD644-E10A-4257-A2A0-41D3423334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0" name="Freeform 14">
              <a:extLst>
                <a:ext uri="{FF2B5EF4-FFF2-40B4-BE49-F238E27FC236}">
                  <a16:creationId xmlns:a16="http://schemas.microsoft.com/office/drawing/2014/main" id="{D7EC30B8-EAD5-4B92-9AFA-26687915C3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15">
              <a:extLst>
                <a:ext uri="{FF2B5EF4-FFF2-40B4-BE49-F238E27FC236}">
                  <a16:creationId xmlns:a16="http://schemas.microsoft.com/office/drawing/2014/main" id="{DB6A6B8D-0A2A-401E-AA9E-E1599FCF4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16">
              <a:extLst>
                <a:ext uri="{FF2B5EF4-FFF2-40B4-BE49-F238E27FC236}">
                  <a16:creationId xmlns:a16="http://schemas.microsoft.com/office/drawing/2014/main" id="{B8C49BC6-35DA-48F8-9102-E25B3440F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 name="Freeform 17">
              <a:extLst>
                <a:ext uri="{FF2B5EF4-FFF2-40B4-BE49-F238E27FC236}">
                  <a16:creationId xmlns:a16="http://schemas.microsoft.com/office/drawing/2014/main" id="{82CDE0F9-EDF5-4A30-A391-7E5DD0B4A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4" name="Freeform 18">
              <a:extLst>
                <a:ext uri="{FF2B5EF4-FFF2-40B4-BE49-F238E27FC236}">
                  <a16:creationId xmlns:a16="http://schemas.microsoft.com/office/drawing/2014/main" id="{C7E88D73-CAEB-46C9-A8A1-87BF36A0A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5" name="Freeform 19">
              <a:extLst>
                <a:ext uri="{FF2B5EF4-FFF2-40B4-BE49-F238E27FC236}">
                  <a16:creationId xmlns:a16="http://schemas.microsoft.com/office/drawing/2014/main" id="{AE6C3B5E-2996-4F50-97C8-69E918647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6" name="Freeform 20">
              <a:extLst>
                <a:ext uri="{FF2B5EF4-FFF2-40B4-BE49-F238E27FC236}">
                  <a16:creationId xmlns:a16="http://schemas.microsoft.com/office/drawing/2014/main" id="{6AAC2749-48B9-4F4F-B610-F469B06F5E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7" name="Freeform 21">
              <a:extLst>
                <a:ext uri="{FF2B5EF4-FFF2-40B4-BE49-F238E27FC236}">
                  <a16:creationId xmlns:a16="http://schemas.microsoft.com/office/drawing/2014/main" id="{DABA1C75-F82D-44C4-B9A6-A9F6CADE7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28" name="Freeform 22">
              <a:extLst>
                <a:ext uri="{FF2B5EF4-FFF2-40B4-BE49-F238E27FC236}">
                  <a16:creationId xmlns:a16="http://schemas.microsoft.com/office/drawing/2014/main" id="{DBD6B42E-8DF7-416B-91CF-9BD5BF722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9" name="Freeform 23">
              <a:extLst>
                <a:ext uri="{FF2B5EF4-FFF2-40B4-BE49-F238E27FC236}">
                  <a16:creationId xmlns:a16="http://schemas.microsoft.com/office/drawing/2014/main" id="{7AD99BC0-1DEE-447B-91F0-F0FCD3A90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0" name="Freeform 24">
              <a:extLst>
                <a:ext uri="{FF2B5EF4-FFF2-40B4-BE49-F238E27FC236}">
                  <a16:creationId xmlns:a16="http://schemas.microsoft.com/office/drawing/2014/main" id="{F2069244-FECD-43BF-8F3F-F5A7D6076D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1" name="Freeform 25">
              <a:extLst>
                <a:ext uri="{FF2B5EF4-FFF2-40B4-BE49-F238E27FC236}">
                  <a16:creationId xmlns:a16="http://schemas.microsoft.com/office/drawing/2014/main" id="{F35B6158-89DC-4D7A-AD07-E4D6902BCC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33" name="Group 132">
            <a:extLst>
              <a:ext uri="{FF2B5EF4-FFF2-40B4-BE49-F238E27FC236}">
                <a16:creationId xmlns:a16="http://schemas.microsoft.com/office/drawing/2014/main" id="{2803FFA9-F470-4A54-ADD8-2857082A78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34" name="Rectangle 133">
              <a:extLst>
                <a:ext uri="{FF2B5EF4-FFF2-40B4-BE49-F238E27FC236}">
                  <a16:creationId xmlns:a16="http://schemas.microsoft.com/office/drawing/2014/main" id="{83F6B909-898F-49CA-AD31-67587092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5" name="Isosceles Triangle 22">
              <a:extLst>
                <a:ext uri="{FF2B5EF4-FFF2-40B4-BE49-F238E27FC236}">
                  <a16:creationId xmlns:a16="http://schemas.microsoft.com/office/drawing/2014/main" id="{D44D71C5-53C0-452F-84E9-A94F60521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6" name="Rectangle 135">
              <a:extLst>
                <a:ext uri="{FF2B5EF4-FFF2-40B4-BE49-F238E27FC236}">
                  <a16:creationId xmlns:a16="http://schemas.microsoft.com/office/drawing/2014/main" id="{93294BC1-3897-41EA-B83D-11C2477AA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38" name="Rectangle 137">
            <a:extLst>
              <a:ext uri="{FF2B5EF4-FFF2-40B4-BE49-F238E27FC236}">
                <a16:creationId xmlns:a16="http://schemas.microsoft.com/office/drawing/2014/main" id="{367E2C8A-5326-4248-AAF4-A999E4DE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a:extLst>
              <a:ext uri="{FF2B5EF4-FFF2-40B4-BE49-F238E27FC236}">
                <a16:creationId xmlns:a16="http://schemas.microsoft.com/office/drawing/2014/main" id="{27474A91-1563-4321-983A-F268777C1D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1" name="Freeform 5">
              <a:extLst>
                <a:ext uri="{FF2B5EF4-FFF2-40B4-BE49-F238E27FC236}">
                  <a16:creationId xmlns:a16="http://schemas.microsoft.com/office/drawing/2014/main" id="{E428E5CB-B3CA-4D26-A3E9-A14E224CA4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6">
              <a:extLst>
                <a:ext uri="{FF2B5EF4-FFF2-40B4-BE49-F238E27FC236}">
                  <a16:creationId xmlns:a16="http://schemas.microsoft.com/office/drawing/2014/main" id="{5F0A45D1-D7CF-435C-8377-40D67CED17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7">
              <a:extLst>
                <a:ext uri="{FF2B5EF4-FFF2-40B4-BE49-F238E27FC236}">
                  <a16:creationId xmlns:a16="http://schemas.microsoft.com/office/drawing/2014/main" id="{3D15C5DA-8B9C-4BD3-8306-496CC50E25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8">
              <a:extLst>
                <a:ext uri="{FF2B5EF4-FFF2-40B4-BE49-F238E27FC236}">
                  <a16:creationId xmlns:a16="http://schemas.microsoft.com/office/drawing/2014/main" id="{31DB74B0-5B10-4F02-A42A-ACF2786B65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9">
              <a:extLst>
                <a:ext uri="{FF2B5EF4-FFF2-40B4-BE49-F238E27FC236}">
                  <a16:creationId xmlns:a16="http://schemas.microsoft.com/office/drawing/2014/main" id="{B10917CE-09E5-4DB7-B049-DB23BB991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10">
              <a:extLst>
                <a:ext uri="{FF2B5EF4-FFF2-40B4-BE49-F238E27FC236}">
                  <a16:creationId xmlns:a16="http://schemas.microsoft.com/office/drawing/2014/main" id="{3489686A-3094-4FBA-B200-FB349EC71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11">
              <a:extLst>
                <a:ext uri="{FF2B5EF4-FFF2-40B4-BE49-F238E27FC236}">
                  <a16:creationId xmlns:a16="http://schemas.microsoft.com/office/drawing/2014/main" id="{C329F8B4-5CB6-4AC0-90C8-E462CB3BA6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12">
              <a:extLst>
                <a:ext uri="{FF2B5EF4-FFF2-40B4-BE49-F238E27FC236}">
                  <a16:creationId xmlns:a16="http://schemas.microsoft.com/office/drawing/2014/main" id="{892877A9-5A20-4654-B50E-2FD8FBE5D6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13">
              <a:extLst>
                <a:ext uri="{FF2B5EF4-FFF2-40B4-BE49-F238E27FC236}">
                  <a16:creationId xmlns:a16="http://schemas.microsoft.com/office/drawing/2014/main" id="{D2464979-9BE0-4C5A-87A1-EB420743E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14">
              <a:extLst>
                <a:ext uri="{FF2B5EF4-FFF2-40B4-BE49-F238E27FC236}">
                  <a16:creationId xmlns:a16="http://schemas.microsoft.com/office/drawing/2014/main" id="{7F9A3EEF-A64A-48FD-9CB1-086096DE61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15">
              <a:extLst>
                <a:ext uri="{FF2B5EF4-FFF2-40B4-BE49-F238E27FC236}">
                  <a16:creationId xmlns:a16="http://schemas.microsoft.com/office/drawing/2014/main" id="{DF9942AA-FD93-429D-820C-CB7A4E80E4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16">
              <a:extLst>
                <a:ext uri="{FF2B5EF4-FFF2-40B4-BE49-F238E27FC236}">
                  <a16:creationId xmlns:a16="http://schemas.microsoft.com/office/drawing/2014/main" id="{6CD24830-ADD5-49F4-8ED3-8275719B1E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17">
              <a:extLst>
                <a:ext uri="{FF2B5EF4-FFF2-40B4-BE49-F238E27FC236}">
                  <a16:creationId xmlns:a16="http://schemas.microsoft.com/office/drawing/2014/main" id="{CA38CDC2-EC01-4A95-B4A1-E0247C2C25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8">
              <a:extLst>
                <a:ext uri="{FF2B5EF4-FFF2-40B4-BE49-F238E27FC236}">
                  <a16:creationId xmlns:a16="http://schemas.microsoft.com/office/drawing/2014/main" id="{603C9AC8-DAC9-4E56-8E68-7DF8563DE0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19">
              <a:extLst>
                <a:ext uri="{FF2B5EF4-FFF2-40B4-BE49-F238E27FC236}">
                  <a16:creationId xmlns:a16="http://schemas.microsoft.com/office/drawing/2014/main" id="{5FCE00BD-04CD-4B45-BD38-06D33D56A3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20">
              <a:extLst>
                <a:ext uri="{FF2B5EF4-FFF2-40B4-BE49-F238E27FC236}">
                  <a16:creationId xmlns:a16="http://schemas.microsoft.com/office/drawing/2014/main" id="{66CAAC19-A5F3-446C-898B-595BF43B51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21">
              <a:extLst>
                <a:ext uri="{FF2B5EF4-FFF2-40B4-BE49-F238E27FC236}">
                  <a16:creationId xmlns:a16="http://schemas.microsoft.com/office/drawing/2014/main" id="{2DC8CCDD-C0E4-4A67-9FB9-4B9712F3D3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22">
              <a:extLst>
                <a:ext uri="{FF2B5EF4-FFF2-40B4-BE49-F238E27FC236}">
                  <a16:creationId xmlns:a16="http://schemas.microsoft.com/office/drawing/2014/main" id="{7B447258-399D-42FB-ADBC-93FD1F61F2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23">
              <a:extLst>
                <a:ext uri="{FF2B5EF4-FFF2-40B4-BE49-F238E27FC236}">
                  <a16:creationId xmlns:a16="http://schemas.microsoft.com/office/drawing/2014/main" id="{8E04158F-A7F3-4541-AAE8-9EE6666FD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24">
              <a:extLst>
                <a:ext uri="{FF2B5EF4-FFF2-40B4-BE49-F238E27FC236}">
                  <a16:creationId xmlns:a16="http://schemas.microsoft.com/office/drawing/2014/main" id="{1C94124F-687B-4FD1-9615-6C3B3CCC9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25">
              <a:extLst>
                <a:ext uri="{FF2B5EF4-FFF2-40B4-BE49-F238E27FC236}">
                  <a16:creationId xmlns:a16="http://schemas.microsoft.com/office/drawing/2014/main" id="{2F0AE059-1032-4DF7-B1E4-50DF8B0B69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63" name="Rectangle 162">
            <a:extLst>
              <a:ext uri="{FF2B5EF4-FFF2-40B4-BE49-F238E27FC236}">
                <a16:creationId xmlns:a16="http://schemas.microsoft.com/office/drawing/2014/main" id="{BB589843-C49E-4C9D-9131-33146DE1D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3" y="1047102"/>
            <a:ext cx="4484074"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outdoor, person&#10;&#10;Description automatically generated">
            <a:extLst>
              <a:ext uri="{FF2B5EF4-FFF2-40B4-BE49-F238E27FC236}">
                <a16:creationId xmlns:a16="http://schemas.microsoft.com/office/drawing/2014/main" id="{786BED57-1CCF-4578-A606-F241AE2B48F9}"/>
              </a:ext>
            </a:extLst>
          </p:cNvPr>
          <p:cNvPicPr>
            <a:picLocks noChangeAspect="1"/>
          </p:cNvPicPr>
          <p:nvPr/>
        </p:nvPicPr>
        <p:blipFill rotWithShape="1">
          <a:blip r:embed="rId3"/>
          <a:srcRect t="1216" r="4" b="14520"/>
          <a:stretch/>
        </p:blipFill>
        <p:spPr>
          <a:xfrm>
            <a:off x="6090935" y="10"/>
            <a:ext cx="3052075" cy="3429217"/>
          </a:xfrm>
          <a:prstGeom prst="rect">
            <a:avLst/>
          </a:prstGeom>
          <a:ln>
            <a:noFill/>
          </a:ln>
        </p:spPr>
      </p:pic>
      <p:pic>
        <p:nvPicPr>
          <p:cNvPr id="9" name="Content Placeholder 8">
            <a:extLst>
              <a:ext uri="{FF2B5EF4-FFF2-40B4-BE49-F238E27FC236}">
                <a16:creationId xmlns:a16="http://schemas.microsoft.com/office/drawing/2014/main" id="{456E799C-5F57-43E3-8A06-15FD1929A30C}"/>
              </a:ext>
            </a:extLst>
          </p:cNvPr>
          <p:cNvPicPr>
            <a:picLocks noGrp="1" noChangeAspect="1"/>
          </p:cNvPicPr>
          <p:nvPr>
            <p:ph sz="half" idx="1"/>
          </p:nvPr>
        </p:nvPicPr>
        <p:blipFill rotWithShape="1">
          <a:blip r:embed="rId4"/>
          <a:srcRect l="26953" r="6297" b="2"/>
          <a:stretch/>
        </p:blipFill>
        <p:spPr>
          <a:xfrm>
            <a:off x="9139926" y="10"/>
            <a:ext cx="3052075" cy="3429217"/>
          </a:xfrm>
          <a:prstGeom prst="rect">
            <a:avLst/>
          </a:prstGeom>
          <a:ln>
            <a:noFill/>
          </a:ln>
        </p:spPr>
      </p:pic>
      <p:sp>
        <p:nvSpPr>
          <p:cNvPr id="165" name="Isosceles Triangle 22">
            <a:extLst>
              <a:ext uri="{FF2B5EF4-FFF2-40B4-BE49-F238E27FC236}">
                <a16:creationId xmlns:a16="http://schemas.microsoft.com/office/drawing/2014/main" id="{A78CF3C0-46C2-4554-A8DD-CD890DE33A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75727"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7FE3F9EB-4FF3-4208-B2BC-CCDE83992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4483251"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8CE449-F633-488F-8EB2-0F38D6895038}"/>
              </a:ext>
            </a:extLst>
          </p:cNvPr>
          <p:cNvSpPr>
            <a:spLocks noGrp="1"/>
          </p:cNvSpPr>
          <p:nvPr>
            <p:ph type="title"/>
          </p:nvPr>
        </p:nvSpPr>
        <p:spPr>
          <a:xfrm>
            <a:off x="873978" y="1718735"/>
            <a:ext cx="4318879" cy="1072378"/>
          </a:xfrm>
        </p:spPr>
        <p:txBody>
          <a:bodyPr vert="horz" lIns="228600" tIns="228600" rIns="228600" bIns="228600" rtlCol="0" anchor="ctr">
            <a:normAutofit/>
          </a:bodyPr>
          <a:lstStyle/>
          <a:p>
            <a:r>
              <a:rPr lang="en-US" sz="3600"/>
              <a:t>Methods</a:t>
            </a:r>
          </a:p>
        </p:txBody>
      </p:sp>
      <p:sp>
        <p:nvSpPr>
          <p:cNvPr id="7" name="Content Placeholder 6">
            <a:extLst>
              <a:ext uri="{FF2B5EF4-FFF2-40B4-BE49-F238E27FC236}">
                <a16:creationId xmlns:a16="http://schemas.microsoft.com/office/drawing/2014/main" id="{420E362C-3D91-46E0-8527-3FEA4F6BAD62}"/>
              </a:ext>
            </a:extLst>
          </p:cNvPr>
          <p:cNvSpPr>
            <a:spLocks noGrp="1"/>
          </p:cNvSpPr>
          <p:nvPr>
            <p:ph sz="half" idx="2"/>
          </p:nvPr>
        </p:nvSpPr>
        <p:spPr>
          <a:xfrm>
            <a:off x="873102" y="2789239"/>
            <a:ext cx="4319535" cy="2683606"/>
          </a:xfrm>
        </p:spPr>
        <p:txBody>
          <a:bodyPr vert="horz" lIns="91440" tIns="45720" rIns="91440" bIns="45720" rtlCol="0" anchor="ctr">
            <a:normAutofit/>
          </a:bodyPr>
          <a:lstStyle/>
          <a:p>
            <a:pPr>
              <a:lnSpc>
                <a:spcPct val="110000"/>
              </a:lnSpc>
              <a:buClr>
                <a:schemeClr val="bg1"/>
              </a:buClr>
            </a:pPr>
            <a:r>
              <a:rPr lang="en-US" sz="1500" dirty="0">
                <a:solidFill>
                  <a:srgbClr val="FFFFFE"/>
                </a:solidFill>
              </a:rPr>
              <a:t>17 sites selected for sampling and monitoring</a:t>
            </a:r>
          </a:p>
          <a:p>
            <a:pPr>
              <a:lnSpc>
                <a:spcPct val="110000"/>
              </a:lnSpc>
              <a:buClr>
                <a:schemeClr val="bg1"/>
              </a:buClr>
            </a:pPr>
            <a:r>
              <a:rPr lang="en-US" sz="1500" dirty="0">
                <a:solidFill>
                  <a:srgbClr val="FFFFFE"/>
                </a:solidFill>
              </a:rPr>
              <a:t>2 Weather Stations with rain gauges</a:t>
            </a:r>
          </a:p>
          <a:p>
            <a:pPr>
              <a:lnSpc>
                <a:spcPct val="110000"/>
              </a:lnSpc>
              <a:buClr>
                <a:schemeClr val="bg1"/>
              </a:buClr>
            </a:pPr>
            <a:r>
              <a:rPr lang="en-US" sz="1500" dirty="0">
                <a:solidFill>
                  <a:srgbClr val="FFFFFE"/>
                </a:solidFill>
              </a:rPr>
              <a:t>6 stilling wells with HOBO UL20 water level loggers</a:t>
            </a:r>
          </a:p>
          <a:p>
            <a:pPr>
              <a:lnSpc>
                <a:spcPct val="110000"/>
              </a:lnSpc>
              <a:buClr>
                <a:schemeClr val="bg1"/>
              </a:buClr>
            </a:pPr>
            <a:r>
              <a:rPr lang="en-US" sz="1500" dirty="0">
                <a:solidFill>
                  <a:srgbClr val="FFFFFE"/>
                </a:solidFill>
              </a:rPr>
              <a:t>15 sites with geochemical monitoring</a:t>
            </a:r>
          </a:p>
          <a:p>
            <a:pPr>
              <a:lnSpc>
                <a:spcPct val="110000"/>
              </a:lnSpc>
              <a:buClr>
                <a:schemeClr val="bg1"/>
              </a:buClr>
            </a:pPr>
            <a:r>
              <a:rPr lang="en-US" sz="1500" dirty="0">
                <a:solidFill>
                  <a:srgbClr val="FFFFFE"/>
                </a:solidFill>
              </a:rPr>
              <a:t>All sites include hydrogen/oxygen isotope Sampling</a:t>
            </a:r>
          </a:p>
        </p:txBody>
      </p:sp>
      <p:pic>
        <p:nvPicPr>
          <p:cNvPr id="17" name="Picture 16">
            <a:extLst>
              <a:ext uri="{FF2B5EF4-FFF2-40B4-BE49-F238E27FC236}">
                <a16:creationId xmlns:a16="http://schemas.microsoft.com/office/drawing/2014/main" id="{657431B9-BFD3-4507-9096-54E65C1B5BE6}"/>
              </a:ext>
            </a:extLst>
          </p:cNvPr>
          <p:cNvPicPr>
            <a:picLocks noChangeAspect="1"/>
          </p:cNvPicPr>
          <p:nvPr/>
        </p:nvPicPr>
        <p:blipFill rotWithShape="1">
          <a:blip r:embed="rId5"/>
          <a:srcRect t="15689" r="-2" b="9281"/>
          <a:stretch/>
        </p:blipFill>
        <p:spPr>
          <a:xfrm>
            <a:off x="6097587" y="3428999"/>
            <a:ext cx="6094108" cy="3429227"/>
          </a:xfrm>
          <a:prstGeom prst="rect">
            <a:avLst/>
          </a:prstGeom>
          <a:ln>
            <a:noFill/>
          </a:ln>
        </p:spPr>
      </p:pic>
    </p:spTree>
    <p:extLst>
      <p:ext uri="{BB962C8B-B14F-4D97-AF65-F5344CB8AC3E}">
        <p14:creationId xmlns:p14="http://schemas.microsoft.com/office/powerpoint/2010/main" val="2848807130"/>
      </p:ext>
    </p:extLst>
  </p:cSld>
  <p:clrMapOvr>
    <a:masterClrMapping/>
  </p:clrMapOvr>
  <mc:AlternateContent xmlns:mc="http://schemas.openxmlformats.org/markup-compatibility/2006" xmlns:p14="http://schemas.microsoft.com/office/powerpoint/2010/main">
    <mc:Choice Requires="p14">
      <p:transition spd="slow" p14:dur="2000" advTm="67816"/>
    </mc:Choice>
    <mc:Fallback xmlns="">
      <p:transition spd="slow" advTm="6781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E19E2D2-078B-459F-A431-2037B063FD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 name="Freeform 5">
              <a:extLst>
                <a:ext uri="{FF2B5EF4-FFF2-40B4-BE49-F238E27FC236}">
                  <a16:creationId xmlns:a16="http://schemas.microsoft.com/office/drawing/2014/main" id="{14035B44-9204-427C-98D0-75678B980C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6">
              <a:extLst>
                <a:ext uri="{FF2B5EF4-FFF2-40B4-BE49-F238E27FC236}">
                  <a16:creationId xmlns:a16="http://schemas.microsoft.com/office/drawing/2014/main" id="{755FDC7E-5938-4B4B-8877-06EE01FC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7">
              <a:extLst>
                <a:ext uri="{FF2B5EF4-FFF2-40B4-BE49-F238E27FC236}">
                  <a16:creationId xmlns:a16="http://schemas.microsoft.com/office/drawing/2014/main" id="{F0437E65-E6AA-41CB-8690-97980FE0D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8">
              <a:extLst>
                <a:ext uri="{FF2B5EF4-FFF2-40B4-BE49-F238E27FC236}">
                  <a16:creationId xmlns:a16="http://schemas.microsoft.com/office/drawing/2014/main" id="{3F0EF991-E8E2-4486-80F2-A9E03DA18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9">
              <a:extLst>
                <a:ext uri="{FF2B5EF4-FFF2-40B4-BE49-F238E27FC236}">
                  <a16:creationId xmlns:a16="http://schemas.microsoft.com/office/drawing/2014/main" id="{FB081D04-EE00-42EF-BBFB-68467361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0">
              <a:extLst>
                <a:ext uri="{FF2B5EF4-FFF2-40B4-BE49-F238E27FC236}">
                  <a16:creationId xmlns:a16="http://schemas.microsoft.com/office/drawing/2014/main" id="{12B7F571-868C-421B-8A57-6196C8124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1">
              <a:extLst>
                <a:ext uri="{FF2B5EF4-FFF2-40B4-BE49-F238E27FC236}">
                  <a16:creationId xmlns:a16="http://schemas.microsoft.com/office/drawing/2014/main" id="{7E4953C7-80FE-46D4-A354-20321F42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2">
              <a:extLst>
                <a:ext uri="{FF2B5EF4-FFF2-40B4-BE49-F238E27FC236}">
                  <a16:creationId xmlns:a16="http://schemas.microsoft.com/office/drawing/2014/main" id="{C60293D3-71F6-45CD-890F-E68F81CDD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3">
              <a:extLst>
                <a:ext uri="{FF2B5EF4-FFF2-40B4-BE49-F238E27FC236}">
                  <a16:creationId xmlns:a16="http://schemas.microsoft.com/office/drawing/2014/main" id="{940865AC-2494-4A34-80AC-0D78FE9C5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4">
              <a:extLst>
                <a:ext uri="{FF2B5EF4-FFF2-40B4-BE49-F238E27FC236}">
                  <a16:creationId xmlns:a16="http://schemas.microsoft.com/office/drawing/2014/main" id="{E8206DC4-8F5A-4192-BB5B-39A4A2CDD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5">
              <a:extLst>
                <a:ext uri="{FF2B5EF4-FFF2-40B4-BE49-F238E27FC236}">
                  <a16:creationId xmlns:a16="http://schemas.microsoft.com/office/drawing/2014/main" id="{1851F69F-8755-4226-9A81-C27799E32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6">
              <a:extLst>
                <a:ext uri="{FF2B5EF4-FFF2-40B4-BE49-F238E27FC236}">
                  <a16:creationId xmlns:a16="http://schemas.microsoft.com/office/drawing/2014/main" id="{D85B97EF-28BC-441A-9EBB-81EF34094A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7">
              <a:extLst>
                <a:ext uri="{FF2B5EF4-FFF2-40B4-BE49-F238E27FC236}">
                  <a16:creationId xmlns:a16="http://schemas.microsoft.com/office/drawing/2014/main" id="{7C68D975-1EC2-4BFA-811D-0454109E3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8">
              <a:extLst>
                <a:ext uri="{FF2B5EF4-FFF2-40B4-BE49-F238E27FC236}">
                  <a16:creationId xmlns:a16="http://schemas.microsoft.com/office/drawing/2014/main" id="{251959DD-2AB4-4342-8A28-A25293926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9">
              <a:extLst>
                <a:ext uri="{FF2B5EF4-FFF2-40B4-BE49-F238E27FC236}">
                  <a16:creationId xmlns:a16="http://schemas.microsoft.com/office/drawing/2014/main" id="{785D37AB-3782-4D04-A998-0C126E1BD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0">
              <a:extLst>
                <a:ext uri="{FF2B5EF4-FFF2-40B4-BE49-F238E27FC236}">
                  <a16:creationId xmlns:a16="http://schemas.microsoft.com/office/drawing/2014/main" id="{9313ACA4-E3EA-43A3-822B-DD5DF119D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21">
              <a:extLst>
                <a:ext uri="{FF2B5EF4-FFF2-40B4-BE49-F238E27FC236}">
                  <a16:creationId xmlns:a16="http://schemas.microsoft.com/office/drawing/2014/main" id="{5A98D1AB-DF34-414B-9696-4B671EC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1" name="Freeform 22">
              <a:extLst>
                <a:ext uri="{FF2B5EF4-FFF2-40B4-BE49-F238E27FC236}">
                  <a16:creationId xmlns:a16="http://schemas.microsoft.com/office/drawing/2014/main" id="{8153A7D0-F980-48CC-B318-806C679F4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3">
              <a:extLst>
                <a:ext uri="{FF2B5EF4-FFF2-40B4-BE49-F238E27FC236}">
                  <a16:creationId xmlns:a16="http://schemas.microsoft.com/office/drawing/2014/main" id="{96E44097-7726-43F7-9E27-8BD5BCF8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4">
              <a:extLst>
                <a:ext uri="{FF2B5EF4-FFF2-40B4-BE49-F238E27FC236}">
                  <a16:creationId xmlns:a16="http://schemas.microsoft.com/office/drawing/2014/main" id="{65B28630-DA3C-4E4C-94ED-0ED8F353C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5">
              <a:extLst>
                <a:ext uri="{FF2B5EF4-FFF2-40B4-BE49-F238E27FC236}">
                  <a16:creationId xmlns:a16="http://schemas.microsoft.com/office/drawing/2014/main" id="{1686151F-4919-4A15-9EC3-0329453ED6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6" name="Group 35">
            <a:extLst>
              <a:ext uri="{FF2B5EF4-FFF2-40B4-BE49-F238E27FC236}">
                <a16:creationId xmlns:a16="http://schemas.microsoft.com/office/drawing/2014/main" id="{E10C7CFA-FC7F-479C-9026-39109C0B5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7" name="Rectangle 36">
              <a:extLst>
                <a:ext uri="{FF2B5EF4-FFF2-40B4-BE49-F238E27FC236}">
                  <a16:creationId xmlns:a16="http://schemas.microsoft.com/office/drawing/2014/main" id="{9971A5E3-BBAD-4023-B07C-7FBC4202D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Isosceles Triangle 22">
              <a:extLst>
                <a:ext uri="{FF2B5EF4-FFF2-40B4-BE49-F238E27FC236}">
                  <a16:creationId xmlns:a16="http://schemas.microsoft.com/office/drawing/2014/main" id="{FC05BA5F-5BBE-4BFA-A313-155476233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5275B948-0170-4286-84CE-04CA461F2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41" name="Rectangle 40">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650D3B36-D389-4E71-96CD-2C062F30352D}"/>
              </a:ext>
            </a:extLst>
          </p:cNvPr>
          <p:cNvSpPr>
            <a:spLocks noGrp="1"/>
          </p:cNvSpPr>
          <p:nvPr>
            <p:ph type="title"/>
          </p:nvPr>
        </p:nvSpPr>
        <p:spPr>
          <a:xfrm>
            <a:off x="171080" y="4665383"/>
            <a:ext cx="5093596" cy="1777829"/>
          </a:xfrm>
        </p:spPr>
        <p:txBody>
          <a:bodyPr vert="horz" lIns="228600" tIns="228600" rIns="228600" bIns="228600" rtlCol="0" anchor="ctr">
            <a:normAutofit/>
          </a:bodyPr>
          <a:lstStyle/>
          <a:p>
            <a:r>
              <a:rPr lang="en-US" dirty="0">
                <a:solidFill>
                  <a:schemeClr val="tx1"/>
                </a:solidFill>
              </a:rPr>
              <a:t>Discharge and Water Level</a:t>
            </a:r>
          </a:p>
        </p:txBody>
      </p:sp>
      <p:pic>
        <p:nvPicPr>
          <p:cNvPr id="8" name="Content Placeholder 7" descr="A tree in the middle of a dirt field&#10;&#10;Description automatically generated">
            <a:extLst>
              <a:ext uri="{FF2B5EF4-FFF2-40B4-BE49-F238E27FC236}">
                <a16:creationId xmlns:a16="http://schemas.microsoft.com/office/drawing/2014/main" id="{30D7C31A-2FD0-4624-8C67-C05E3EC031FE}"/>
              </a:ext>
            </a:extLst>
          </p:cNvPr>
          <p:cNvPicPr>
            <a:picLocks noGrp="1" noChangeAspect="1"/>
          </p:cNvPicPr>
          <p:nvPr>
            <p:ph sz="half" idx="2"/>
          </p:nvPr>
        </p:nvPicPr>
        <p:blipFill rotWithShape="1">
          <a:blip r:embed="rId3"/>
          <a:srcRect t="16227" b="26177"/>
          <a:stretch/>
        </p:blipFill>
        <p:spPr>
          <a:xfrm>
            <a:off x="20" y="10"/>
            <a:ext cx="12191980" cy="4599422"/>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6" name="Content Placeholder 5">
            <a:extLst>
              <a:ext uri="{FF2B5EF4-FFF2-40B4-BE49-F238E27FC236}">
                <a16:creationId xmlns:a16="http://schemas.microsoft.com/office/drawing/2014/main" id="{E719A367-EBF5-4292-A241-77F5D14410EE}"/>
              </a:ext>
            </a:extLst>
          </p:cNvPr>
          <p:cNvSpPr>
            <a:spLocks noGrp="1"/>
          </p:cNvSpPr>
          <p:nvPr>
            <p:ph sz="half" idx="1"/>
          </p:nvPr>
        </p:nvSpPr>
        <p:spPr>
          <a:xfrm>
            <a:off x="4775250" y="5043369"/>
            <a:ext cx="5173613" cy="1770300"/>
          </a:xfrm>
        </p:spPr>
        <p:txBody>
          <a:bodyPr vert="horz" lIns="91440" tIns="45720" rIns="91440" bIns="45720" rtlCol="0" anchor="ctr">
            <a:normAutofit/>
          </a:bodyPr>
          <a:lstStyle/>
          <a:p>
            <a:r>
              <a:rPr lang="en-US" dirty="0"/>
              <a:t>Onset HOBO UL20 at six input/output sites for stage height</a:t>
            </a:r>
          </a:p>
          <a:p>
            <a:r>
              <a:rPr lang="en-US" dirty="0"/>
              <a:t>Discharge measurements</a:t>
            </a:r>
          </a:p>
          <a:p>
            <a:r>
              <a:rPr lang="en-US" dirty="0"/>
              <a:t>Dam release data</a:t>
            </a:r>
          </a:p>
          <a:p>
            <a:endParaRPr lang="en-US" dirty="0"/>
          </a:p>
        </p:txBody>
      </p:sp>
    </p:spTree>
    <p:extLst>
      <p:ext uri="{BB962C8B-B14F-4D97-AF65-F5344CB8AC3E}">
        <p14:creationId xmlns:p14="http://schemas.microsoft.com/office/powerpoint/2010/main" val="18890580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9284"/>
    </mc:Choice>
    <mc:Fallback xmlns="">
      <p:transition spd="slow" advTm="3928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 name="Title 4">
            <a:extLst>
              <a:ext uri="{FF2B5EF4-FFF2-40B4-BE49-F238E27FC236}">
                <a16:creationId xmlns:a16="http://schemas.microsoft.com/office/drawing/2014/main" id="{DF9BCF40-3F7D-4954-9051-6D19CFC514D9}"/>
              </a:ext>
            </a:extLst>
          </p:cNvPr>
          <p:cNvSpPr>
            <a:spLocks noGrp="1"/>
          </p:cNvSpPr>
          <p:nvPr>
            <p:ph type="title"/>
          </p:nvPr>
        </p:nvSpPr>
        <p:spPr>
          <a:xfrm>
            <a:off x="888630" y="4563895"/>
            <a:ext cx="5109005" cy="1777829"/>
          </a:xfrm>
        </p:spPr>
        <p:txBody>
          <a:bodyPr>
            <a:normAutofit/>
          </a:bodyPr>
          <a:lstStyle/>
          <a:p>
            <a:pPr algn="r"/>
            <a:r>
              <a:rPr lang="en-US">
                <a:solidFill>
                  <a:schemeClr val="tx1"/>
                </a:solidFill>
              </a:rPr>
              <a:t>SonTek ADCP M9 RiverSurveyor</a:t>
            </a:r>
          </a:p>
        </p:txBody>
      </p:sp>
      <p:pic>
        <p:nvPicPr>
          <p:cNvPr id="6" name="Picture 5">
            <a:extLst>
              <a:ext uri="{FF2B5EF4-FFF2-40B4-BE49-F238E27FC236}">
                <a16:creationId xmlns:a16="http://schemas.microsoft.com/office/drawing/2014/main" id="{BE1BAB7E-DC75-49C5-83F5-4278166F84C9}"/>
              </a:ext>
            </a:extLst>
          </p:cNvPr>
          <p:cNvPicPr>
            <a:picLocks noChangeAspect="1"/>
          </p:cNvPicPr>
          <p:nvPr/>
        </p:nvPicPr>
        <p:blipFill rotWithShape="1">
          <a:blip r:embed="rId3"/>
          <a:srcRect l="4656" r="1" b="1"/>
          <a:stretch/>
        </p:blipFill>
        <p:spPr>
          <a:xfrm>
            <a:off x="20" y="10"/>
            <a:ext cx="3958454" cy="4269172"/>
          </a:xfrm>
          <a:custGeom>
            <a:avLst/>
            <a:gdLst/>
            <a:ahLst/>
            <a:cxnLst/>
            <a:rect l="l" t="t" r="r" b="b"/>
            <a:pathLst>
              <a:path w="3958474" h="4269182">
                <a:moveTo>
                  <a:pt x="0" y="0"/>
                </a:moveTo>
                <a:lnTo>
                  <a:pt x="3958474" y="0"/>
                </a:lnTo>
                <a:lnTo>
                  <a:pt x="3958474" y="4269182"/>
                </a:lnTo>
                <a:lnTo>
                  <a:pt x="3743408" y="4265769"/>
                </a:lnTo>
                <a:cubicBezTo>
                  <a:pt x="2663916" y="4241935"/>
                  <a:pt x="1529012" y="4189137"/>
                  <a:pt x="400746" y="4093206"/>
                </a:cubicBezTo>
                <a:lnTo>
                  <a:pt x="0" y="4056230"/>
                </a:lnTo>
                <a:lnTo>
                  <a:pt x="0" y="2956891"/>
                </a:lnTo>
                <a:lnTo>
                  <a:pt x="0" y="2764766"/>
                </a:lnTo>
                <a:close/>
              </a:path>
            </a:pathLst>
          </a:custGeom>
        </p:spPr>
      </p:pic>
      <p:pic>
        <p:nvPicPr>
          <p:cNvPr id="4" name="Content Placeholder 3">
            <a:extLst>
              <a:ext uri="{FF2B5EF4-FFF2-40B4-BE49-F238E27FC236}">
                <a16:creationId xmlns:a16="http://schemas.microsoft.com/office/drawing/2014/main" id="{795E8E3A-0B52-472C-B307-48F58D607D93}"/>
              </a:ext>
            </a:extLst>
          </p:cNvPr>
          <p:cNvPicPr>
            <a:picLocks noChangeAspect="1"/>
          </p:cNvPicPr>
          <p:nvPr/>
        </p:nvPicPr>
        <p:blipFill rotWithShape="1">
          <a:blip r:embed="rId4"/>
          <a:srcRect l="5112" r="29"/>
          <a:stretch/>
        </p:blipFill>
        <p:spPr>
          <a:xfrm>
            <a:off x="4090781" y="10"/>
            <a:ext cx="3962329" cy="4295212"/>
          </a:xfrm>
          <a:custGeom>
            <a:avLst/>
            <a:gdLst/>
            <a:ahLst/>
            <a:cxnLst/>
            <a:rect l="l" t="t" r="r" b="b"/>
            <a:pathLst>
              <a:path w="3962329" h="4295222">
                <a:moveTo>
                  <a:pt x="0" y="0"/>
                </a:moveTo>
                <a:lnTo>
                  <a:pt x="3962329" y="0"/>
                </a:lnTo>
                <a:lnTo>
                  <a:pt x="3962329" y="4235683"/>
                </a:lnTo>
                <a:lnTo>
                  <a:pt x="3825931" y="4241643"/>
                </a:lnTo>
                <a:cubicBezTo>
                  <a:pt x="3408113" y="4258040"/>
                  <a:pt x="3011048" y="4269966"/>
                  <a:pt x="2640159" y="4278117"/>
                </a:cubicBezTo>
                <a:cubicBezTo>
                  <a:pt x="1960196" y="4293061"/>
                  <a:pt x="1214161" y="4299682"/>
                  <a:pt x="428231" y="4292004"/>
                </a:cubicBezTo>
                <a:lnTo>
                  <a:pt x="0" y="4285209"/>
                </a:lnTo>
                <a:close/>
              </a:path>
            </a:pathLst>
          </a:custGeom>
        </p:spPr>
      </p:pic>
      <p:pic>
        <p:nvPicPr>
          <p:cNvPr id="8" name="Picture 7">
            <a:extLst>
              <a:ext uri="{FF2B5EF4-FFF2-40B4-BE49-F238E27FC236}">
                <a16:creationId xmlns:a16="http://schemas.microsoft.com/office/drawing/2014/main" id="{D851AC57-3FDD-4BD7-83C3-BE65A1DA7345}"/>
              </a:ext>
            </a:extLst>
          </p:cNvPr>
          <p:cNvPicPr>
            <a:picLocks noChangeAspect="1"/>
          </p:cNvPicPr>
          <p:nvPr/>
        </p:nvPicPr>
        <p:blipFill rotWithShape="1">
          <a:blip r:embed="rId5"/>
          <a:srcRect r="3511" b="3"/>
          <a:stretch/>
        </p:blipFill>
        <p:spPr>
          <a:xfrm>
            <a:off x="8236636" y="10"/>
            <a:ext cx="3955365" cy="4215076"/>
          </a:xfrm>
          <a:custGeom>
            <a:avLst/>
            <a:gdLst/>
            <a:ahLst/>
            <a:cxnLst/>
            <a:rect l="l" t="t" r="r" b="b"/>
            <a:pathLst>
              <a:path w="3955365" h="4215086">
                <a:moveTo>
                  <a:pt x="0" y="0"/>
                </a:moveTo>
                <a:lnTo>
                  <a:pt x="3955365" y="0"/>
                </a:lnTo>
                <a:lnTo>
                  <a:pt x="3955365" y="2764766"/>
                </a:lnTo>
                <a:lnTo>
                  <a:pt x="3955365" y="2956891"/>
                </a:lnTo>
                <a:lnTo>
                  <a:pt x="3955365" y="3932709"/>
                </a:lnTo>
                <a:lnTo>
                  <a:pt x="3877168" y="3940992"/>
                </a:lnTo>
                <a:cubicBezTo>
                  <a:pt x="2643234" y="4064710"/>
                  <a:pt x="1437400" y="4147434"/>
                  <a:pt x="344351" y="4200039"/>
                </a:cubicBezTo>
                <a:lnTo>
                  <a:pt x="0" y="4215086"/>
                </a:lnTo>
                <a:close/>
              </a:path>
            </a:pathLst>
          </a:custGeom>
        </p:spPr>
      </p:pic>
    </p:spTree>
    <p:extLst>
      <p:ext uri="{BB962C8B-B14F-4D97-AF65-F5344CB8AC3E}">
        <p14:creationId xmlns:p14="http://schemas.microsoft.com/office/powerpoint/2010/main" val="28064595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405"/>
    </mc:Choice>
    <mc:Fallback xmlns="">
      <p:transition spd="slow" advTm="44405"/>
    </mc:Fallback>
  </mc:AlternateContent>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98A6D01ED6274FAD7BCEFCBA8F8A1B" ma:contentTypeVersion="6" ma:contentTypeDescription="Create a new document." ma:contentTypeScope="" ma:versionID="7300bed71d7db410bde859c83e6dce4c">
  <xsd:schema xmlns:xsd="http://www.w3.org/2001/XMLSchema" xmlns:xs="http://www.w3.org/2001/XMLSchema" xmlns:p="http://schemas.microsoft.com/office/2006/metadata/properties" xmlns:ns3="34f3783f-8425-43a0-8a03-6093b7c63add" targetNamespace="http://schemas.microsoft.com/office/2006/metadata/properties" ma:root="true" ma:fieldsID="83a874c7dda61e5175bbd46d2b72fa04" ns3:_="">
    <xsd:import namespace="34f3783f-8425-43a0-8a03-6093b7c63ad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f3783f-8425-43a0-8a03-6093b7c63a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5A45A0-248F-450C-9E10-FE036D43B1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f3783f-8425-43a0-8a03-6093b7c63a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B9C5A0-E35E-4624-8473-0BAE41499055}">
  <ds:schemaRefs>
    <ds:schemaRef ds:uri="http://schemas.microsoft.com/office/2006/metadata/properties"/>
    <ds:schemaRef ds:uri="http://www.w3.org/XML/1998/namespace"/>
    <ds:schemaRef ds:uri="http://purl.org/dc/elements/1.1/"/>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34f3783f-8425-43a0-8a03-6093b7c63add"/>
    <ds:schemaRef ds:uri="http://purl.org/dc/dcmitype/"/>
  </ds:schemaRefs>
</ds:datastoreItem>
</file>

<file path=customXml/itemProps3.xml><?xml version="1.0" encoding="utf-8"?>
<ds:datastoreItem xmlns:ds="http://schemas.openxmlformats.org/officeDocument/2006/customXml" ds:itemID="{C243FAC1-90A7-4BA0-8960-FCB670D021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1113</TotalTime>
  <Words>2052</Words>
  <Application>Microsoft Office PowerPoint</Application>
  <PresentationFormat>Widescreen</PresentationFormat>
  <Paragraphs>122</Paragraphs>
  <Slides>18</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Rockwell</vt:lpstr>
      <vt:lpstr>Wingdings</vt:lpstr>
      <vt:lpstr>Atlas</vt:lpstr>
      <vt:lpstr>EXAMINING HYDROGEOLOGICAL DYNAMICS OF BASELEVEL AND REVERSE FLOW OF THE GREEN RIVER AND MAJOR SPRINGS OF MAMMOTH CAVE, KENTUCKY</vt:lpstr>
      <vt:lpstr>Introduction and Background </vt:lpstr>
      <vt:lpstr>Broader Impacts</vt:lpstr>
      <vt:lpstr>Research Questions</vt:lpstr>
      <vt:lpstr>Mammoth Cave National Park</vt:lpstr>
      <vt:lpstr>Study Area</vt:lpstr>
      <vt:lpstr>Methods</vt:lpstr>
      <vt:lpstr>Discharge and Water Level</vt:lpstr>
      <vt:lpstr>SonTek ADCP M9 RiverSurveyor</vt:lpstr>
      <vt:lpstr>Precipitation Monitoring and Sampling</vt:lpstr>
      <vt:lpstr>Isotope Sampling</vt:lpstr>
      <vt:lpstr>Sample and Data Analysis</vt:lpstr>
      <vt:lpstr>Preliminary   Results</vt:lpstr>
      <vt:lpstr>February 28- March 1, 2021 Flood Event</vt:lpstr>
      <vt:lpstr>Green River Response Feb 28 Event</vt:lpstr>
      <vt:lpstr>PowerPoint Presentation</vt:lpstr>
      <vt:lpstr> Results &amp; Discussion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EXAMINING HYDROGEOLOGICAL DYNAMICS OF BASELEVEL AND REVERSE FLOW OF THE GREEN RIVER AND MAJOR SPRINGS OF MAMMOTH CAVE, KENTUCKY</dc:title>
  <dc:creator>Cecil, Matthew</dc:creator>
  <cp:lastModifiedBy>Cecil, Matthew</cp:lastModifiedBy>
  <cp:revision>90</cp:revision>
  <dcterms:created xsi:type="dcterms:W3CDTF">2020-10-23T23:09:01Z</dcterms:created>
  <dcterms:modified xsi:type="dcterms:W3CDTF">2021-09-12T19:13:21Z</dcterms:modified>
</cp:coreProperties>
</file>