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9" r:id="rId4"/>
    <p:sldId id="260" r:id="rId5"/>
    <p:sldId id="261" r:id="rId6"/>
    <p:sldId id="262" r:id="rId7"/>
    <p:sldId id="263" r:id="rId8"/>
    <p:sldId id="278" r:id="rId9"/>
    <p:sldId id="266" r:id="rId10"/>
    <p:sldId id="267" r:id="rId11"/>
    <p:sldId id="268" r:id="rId12"/>
    <p:sldId id="276" r:id="rId13"/>
    <p:sldId id="279" r:id="rId14"/>
    <p:sldId id="271" r:id="rId15"/>
    <p:sldId id="272" r:id="rId16"/>
    <p:sldId id="273" r:id="rId17"/>
    <p:sldId id="274" r:id="rId18"/>
    <p:sldId id="277" r:id="rId19"/>
    <p:sldId id="275" r:id="rId20"/>
  </p:sldIdLst>
  <p:sldSz cx="9144000" cy="5143500" type="screen16x9"/>
  <p:notesSz cx="6858000" cy="9240838"/>
  <p:embeddedFontLst>
    <p:embeddedFont>
      <p:font typeface="Cambria Math" panose="02040503050406030204" pitchFamily="18" charset="0"/>
      <p:regular r:id="rId22"/>
    </p:embeddedFont>
    <p:embeddedFont>
      <p:font typeface="Proxima Nova" panose="020B060402020202020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xeM+s8YC0osbMlA3O9L7A+KVA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3FBCD4-B13A-DCED-ADC3-F5E30B0A093E}" v="32" dt="2021-11-03T18:49:26.180"/>
  </p1510:revLst>
</p1510:revInfo>
</file>

<file path=ppt/tableStyles.xml><?xml version="1.0" encoding="utf-8"?>
<a:tblStyleLst xmlns:a="http://schemas.openxmlformats.org/drawingml/2006/main" def="{87329127-AA71-4AD8-9669-E156A4663FB6}">
  <a:tblStyle styleId="{87329127-AA71-4AD8-9669-E156A4663FB6}"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B"/>
          </a:solidFill>
        </a:fill>
      </a:tcStyle>
    </a:wholeTbl>
    <a:band1H>
      <a:tcTxStyle/>
      <a:tcStyle>
        <a:tcBdr/>
        <a:fill>
          <a:solidFill>
            <a:srgbClr val="CBCCD5"/>
          </a:solidFill>
        </a:fill>
      </a:tcStyle>
    </a:band1H>
    <a:band2H>
      <a:tcTxStyle/>
      <a:tcStyle>
        <a:tcBdr/>
      </a:tcStyle>
    </a:band2H>
    <a:band1V>
      <a:tcTxStyle/>
      <a:tcStyle>
        <a:tcBdr/>
        <a:fill>
          <a:solidFill>
            <a:srgbClr val="CBCCD5"/>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p:cViewPr varScale="1">
        <p:scale>
          <a:sx n="137" d="100"/>
          <a:sy n="137" d="100"/>
        </p:scale>
        <p:origin x="92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customschemas.google.com/relationships/presentationmetadata" Target="metadata"/><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1"/>
            <c:trendlineLbl>
              <c:layout>
                <c:manualLayout>
                  <c:x val="-0.36529918956693863"/>
                  <c:y val="0.16813757091734921"/>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latin typeface="Roboto" panose="020B0604020202020204" charset="0"/>
                        <a:ea typeface="Roboto" panose="020B0604020202020204" charset="0"/>
                      </a:rPr>
                      <a:t>y = 0.2429x - 0.0047</a:t>
                    </a:r>
                    <a:endParaRPr lang="en-US" sz="1600" dirty="0">
                      <a:latin typeface="Roboto" panose="020B0604020202020204" charset="0"/>
                      <a:ea typeface="Roboto" panose="020B0604020202020204" charset="0"/>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Sheet1!$L$8:$L$21</c:f>
              <c:numCache>
                <c:formatCode>0.000</c:formatCode>
                <c:ptCount val="14"/>
                <c:pt idx="0">
                  <c:v>4.4922400000000001E-2</c:v>
                </c:pt>
                <c:pt idx="1">
                  <c:v>9.8829280000000019E-2</c:v>
                </c:pt>
                <c:pt idx="2">
                  <c:v>0.12578271999999999</c:v>
                </c:pt>
                <c:pt idx="3">
                  <c:v>0.18867408000000002</c:v>
                </c:pt>
                <c:pt idx="4">
                  <c:v>0.26504216000000003</c:v>
                </c:pt>
                <c:pt idx="5">
                  <c:v>0.30098008000000004</c:v>
                </c:pt>
                <c:pt idx="6">
                  <c:v>0.35937920000000001</c:v>
                </c:pt>
                <c:pt idx="7">
                  <c:v>0.40430160000000004</c:v>
                </c:pt>
                <c:pt idx="8">
                  <c:v>0.43125503999999998</c:v>
                </c:pt>
                <c:pt idx="9">
                  <c:v>0.50313087999999995</c:v>
                </c:pt>
                <c:pt idx="10">
                  <c:v>0.629</c:v>
                </c:pt>
                <c:pt idx="11">
                  <c:v>0.76800000000000002</c:v>
                </c:pt>
                <c:pt idx="12">
                  <c:v>0.86299999999999999</c:v>
                </c:pt>
                <c:pt idx="13">
                  <c:v>0.93400000000000005</c:v>
                </c:pt>
              </c:numCache>
            </c:numRef>
          </c:xVal>
          <c:yVal>
            <c:numRef>
              <c:f>Sheet1!$J$8:$J$21</c:f>
              <c:numCache>
                <c:formatCode>0.000</c:formatCode>
                <c:ptCount val="14"/>
                <c:pt idx="0">
                  <c:v>2.1886411185807628E-2</c:v>
                </c:pt>
                <c:pt idx="1">
                  <c:v>2.5669018894663068E-2</c:v>
                </c:pt>
                <c:pt idx="2">
                  <c:v>3.6064702986611234E-2</c:v>
                </c:pt>
                <c:pt idx="3">
                  <c:v>2.4287867163355188E-2</c:v>
                </c:pt>
                <c:pt idx="4">
                  <c:v>4.8388157716033879E-2</c:v>
                </c:pt>
                <c:pt idx="5">
                  <c:v>7.2740498399702189E-2</c:v>
                </c:pt>
                <c:pt idx="6">
                  <c:v>6.2153820548045129E-2</c:v>
                </c:pt>
                <c:pt idx="7">
                  <c:v>8.4569955505593514E-2</c:v>
                </c:pt>
                <c:pt idx="8">
                  <c:v>0.10932276215126269</c:v>
                </c:pt>
                <c:pt idx="9">
                  <c:v>0.11665219612279366</c:v>
                </c:pt>
                <c:pt idx="10">
                  <c:v>0.15148237350400351</c:v>
                </c:pt>
                <c:pt idx="11">
                  <c:v>0.19292894243745595</c:v>
                </c:pt>
                <c:pt idx="12">
                  <c:v>0.19319136197722492</c:v>
                </c:pt>
                <c:pt idx="13">
                  <c:v>0.23191805334379223</c:v>
                </c:pt>
              </c:numCache>
            </c:numRef>
          </c:yVal>
          <c:smooth val="0"/>
          <c:extLst>
            <c:ext xmlns:c16="http://schemas.microsoft.com/office/drawing/2014/chart" uri="{C3380CC4-5D6E-409C-BE32-E72D297353CC}">
              <c16:uniqueId val="{00000002-F18B-4FE8-B041-57E2C793582A}"/>
            </c:ext>
          </c:extLst>
        </c:ser>
        <c:dLbls>
          <c:showLegendKey val="0"/>
          <c:showVal val="0"/>
          <c:showCatName val="0"/>
          <c:showSerName val="0"/>
          <c:showPercent val="0"/>
          <c:showBubbleSize val="0"/>
        </c:dLbls>
        <c:axId val="680366943"/>
        <c:axId val="575898527"/>
        <c:extLst>
          <c:ext xmlns:c15="http://schemas.microsoft.com/office/drawing/2012/chart" uri="{02D57815-91ED-43cb-92C2-25804820EDAC}">
            <c15:filteredScatterSeries>
              <c15:ser>
                <c:idx val="1"/>
                <c:order val="1"/>
                <c:spPr>
                  <a:ln w="19050" cap="rnd">
                    <a:no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Sheet1!$J$8:$J$21</c15:sqref>
                        </c15:formulaRef>
                      </c:ext>
                    </c:extLst>
                    <c:numCache>
                      <c:formatCode>0.000</c:formatCode>
                      <c:ptCount val="14"/>
                      <c:pt idx="0">
                        <c:v>2.1886411185807628E-2</c:v>
                      </c:pt>
                      <c:pt idx="1">
                        <c:v>2.5669018894663068E-2</c:v>
                      </c:pt>
                      <c:pt idx="2">
                        <c:v>3.6064702986611234E-2</c:v>
                      </c:pt>
                      <c:pt idx="3">
                        <c:v>2.4287867163355188E-2</c:v>
                      </c:pt>
                      <c:pt idx="4">
                        <c:v>4.8388157716033879E-2</c:v>
                      </c:pt>
                      <c:pt idx="5">
                        <c:v>7.2740498399702189E-2</c:v>
                      </c:pt>
                      <c:pt idx="6">
                        <c:v>6.2153820548045129E-2</c:v>
                      </c:pt>
                      <c:pt idx="7">
                        <c:v>8.4569955505593514E-2</c:v>
                      </c:pt>
                      <c:pt idx="8">
                        <c:v>0.10932276215126269</c:v>
                      </c:pt>
                      <c:pt idx="9">
                        <c:v>0.11665219612279366</c:v>
                      </c:pt>
                      <c:pt idx="10">
                        <c:v>0.15148237350400351</c:v>
                      </c:pt>
                      <c:pt idx="11">
                        <c:v>0.19292894243745595</c:v>
                      </c:pt>
                      <c:pt idx="12">
                        <c:v>0.19319136197722492</c:v>
                      </c:pt>
                      <c:pt idx="13">
                        <c:v>0.23191805334379223</c:v>
                      </c:pt>
                    </c:numCache>
                  </c:numRef>
                </c:xVal>
                <c:yVal>
                  <c:numRef>
                    <c:extLst>
                      <c:ext uri="{02D57815-91ED-43cb-92C2-25804820EDAC}">
                        <c15:formulaRef>
                          <c15:sqref>Sheet1!$L$8:$L$21</c15:sqref>
                        </c15:formulaRef>
                      </c:ext>
                    </c:extLst>
                    <c:numCache>
                      <c:formatCode>0.000</c:formatCode>
                      <c:ptCount val="14"/>
                      <c:pt idx="0">
                        <c:v>4.4922400000000001E-2</c:v>
                      </c:pt>
                      <c:pt idx="1">
                        <c:v>9.8829280000000019E-2</c:v>
                      </c:pt>
                      <c:pt idx="2">
                        <c:v>0.12578271999999999</c:v>
                      </c:pt>
                      <c:pt idx="3">
                        <c:v>0.18867408000000002</c:v>
                      </c:pt>
                      <c:pt idx="4">
                        <c:v>0.26504216000000003</c:v>
                      </c:pt>
                      <c:pt idx="5">
                        <c:v>0.30098008000000004</c:v>
                      </c:pt>
                      <c:pt idx="6">
                        <c:v>0.35937920000000001</c:v>
                      </c:pt>
                      <c:pt idx="7">
                        <c:v>0.40430160000000004</c:v>
                      </c:pt>
                      <c:pt idx="8">
                        <c:v>0.43125503999999998</c:v>
                      </c:pt>
                      <c:pt idx="9">
                        <c:v>0.50313087999999995</c:v>
                      </c:pt>
                      <c:pt idx="10">
                        <c:v>0.629</c:v>
                      </c:pt>
                      <c:pt idx="11">
                        <c:v>0.76800000000000002</c:v>
                      </c:pt>
                      <c:pt idx="12">
                        <c:v>0.86299999999999999</c:v>
                      </c:pt>
                      <c:pt idx="13">
                        <c:v>0.93400000000000005</c:v>
                      </c:pt>
                    </c:numCache>
                  </c:numRef>
                </c:yVal>
                <c:smooth val="0"/>
                <c:extLst>
                  <c:ext xmlns:c16="http://schemas.microsoft.com/office/drawing/2014/chart" uri="{C3380CC4-5D6E-409C-BE32-E72D297353CC}">
                    <c16:uniqueId val="{00000003-F18B-4FE8-B041-57E2C793582A}"/>
                  </c:ext>
                </c:extLst>
              </c15:ser>
            </c15:filteredScatterSeries>
          </c:ext>
        </c:extLst>
      </c:scatterChart>
      <c:valAx>
        <c:axId val="680366943"/>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5898527"/>
        <c:crosses val="autoZero"/>
        <c:crossBetween val="midCat"/>
      </c:valAx>
      <c:valAx>
        <c:axId val="5758985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03669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0.3995799659029538"/>
                  <c:y val="0.15056513782878017"/>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latin typeface="Roboto" panose="020B0604020202020204" charset="0"/>
                        <a:ea typeface="Roboto" panose="020B0604020202020204" charset="0"/>
                      </a:rPr>
                      <a:t>y = 0.2278x + 0.0188</a:t>
                    </a:r>
                    <a:endParaRPr lang="en-US" sz="1600" dirty="0">
                      <a:latin typeface="Roboto" panose="020B0604020202020204" charset="0"/>
                      <a:ea typeface="Roboto" panose="020B0604020202020204" charset="0"/>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Sheet1!$L$31:$L$44</c:f>
              <c:numCache>
                <c:formatCode>0.000</c:formatCode>
                <c:ptCount val="14"/>
                <c:pt idx="0">
                  <c:v>4.4922400000000001E-2</c:v>
                </c:pt>
                <c:pt idx="1">
                  <c:v>9.8829280000000019E-2</c:v>
                </c:pt>
                <c:pt idx="2">
                  <c:v>0.12578271999999999</c:v>
                </c:pt>
                <c:pt idx="3">
                  <c:v>0.18867408000000002</c:v>
                </c:pt>
                <c:pt idx="4">
                  <c:v>0.26504216000000003</c:v>
                </c:pt>
                <c:pt idx="5">
                  <c:v>0.30098008000000004</c:v>
                </c:pt>
                <c:pt idx="6">
                  <c:v>0.35937920000000001</c:v>
                </c:pt>
                <c:pt idx="7">
                  <c:v>0.40430160000000004</c:v>
                </c:pt>
                <c:pt idx="8">
                  <c:v>0.43125503999999998</c:v>
                </c:pt>
                <c:pt idx="9">
                  <c:v>0.50313087999999995</c:v>
                </c:pt>
                <c:pt idx="10">
                  <c:v>0.629</c:v>
                </c:pt>
                <c:pt idx="11">
                  <c:v>0.76800000000000002</c:v>
                </c:pt>
                <c:pt idx="12">
                  <c:v>0.86299999999999999</c:v>
                </c:pt>
                <c:pt idx="13">
                  <c:v>0.93400000000000005</c:v>
                </c:pt>
              </c:numCache>
            </c:numRef>
          </c:xVal>
          <c:yVal>
            <c:numRef>
              <c:f>Sheet1!$J$31:$J$44</c:f>
              <c:numCache>
                <c:formatCode>0.000</c:formatCode>
                <c:ptCount val="14"/>
                <c:pt idx="0">
                  <c:v>4.8998634563602754E-2</c:v>
                </c:pt>
                <c:pt idx="1">
                  <c:v>1.0211027751563739E-2</c:v>
                </c:pt>
                <c:pt idx="2">
                  <c:v>3.6844402043950016E-2</c:v>
                </c:pt>
                <c:pt idx="3">
                  <c:v>5.7358801090386276E-2</c:v>
                </c:pt>
                <c:pt idx="4">
                  <c:v>5.7621180585975491E-2</c:v>
                </c:pt>
                <c:pt idx="5">
                  <c:v>7.9909361234186072E-2</c:v>
                </c:pt>
                <c:pt idx="6">
                  <c:v>0.13448930942221171</c:v>
                </c:pt>
                <c:pt idx="7">
                  <c:v>0.10023620794568421</c:v>
                </c:pt>
                <c:pt idx="8">
                  <c:v>0.14990433371935177</c:v>
                </c:pt>
                <c:pt idx="9">
                  <c:v>0.14388145401219118</c:v>
                </c:pt>
                <c:pt idx="10">
                  <c:v>0.18951006406183982</c:v>
                </c:pt>
                <c:pt idx="11">
                  <c:v>0.18473362771229024</c:v>
                </c:pt>
                <c:pt idx="12">
                  <c:v>0.18443585352766748</c:v>
                </c:pt>
                <c:pt idx="13">
                  <c:v>0.23323981694438647</c:v>
                </c:pt>
              </c:numCache>
            </c:numRef>
          </c:yVal>
          <c:smooth val="0"/>
          <c:extLst>
            <c:ext xmlns:c16="http://schemas.microsoft.com/office/drawing/2014/chart" uri="{C3380CC4-5D6E-409C-BE32-E72D297353CC}">
              <c16:uniqueId val="{00000001-BA87-45F0-A2D7-395696CB9765}"/>
            </c:ext>
          </c:extLst>
        </c:ser>
        <c:dLbls>
          <c:showLegendKey val="0"/>
          <c:showVal val="0"/>
          <c:showCatName val="0"/>
          <c:showSerName val="0"/>
          <c:showPercent val="0"/>
          <c:showBubbleSize val="0"/>
        </c:dLbls>
        <c:axId val="756115536"/>
        <c:axId val="754088896"/>
        <c:extLst>
          <c:ext xmlns:c15="http://schemas.microsoft.com/office/drawing/2012/chart" uri="{02D57815-91ED-43cb-92C2-25804820EDAC}">
            <c15:filteredScatterSeries>
              <c15:ser>
                <c:idx val="1"/>
                <c:order val="1"/>
                <c:spPr>
                  <a:ln w="19050" cap="rnd">
                    <a:no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Sheet1!$J$31:$J$44</c15:sqref>
                        </c15:formulaRef>
                      </c:ext>
                    </c:extLst>
                    <c:numCache>
                      <c:formatCode>0.000</c:formatCode>
                      <c:ptCount val="14"/>
                      <c:pt idx="0">
                        <c:v>4.8998634563602754E-2</c:v>
                      </c:pt>
                      <c:pt idx="1">
                        <c:v>1.0211027751563739E-2</c:v>
                      </c:pt>
                      <c:pt idx="2">
                        <c:v>3.6844402043950016E-2</c:v>
                      </c:pt>
                      <c:pt idx="3">
                        <c:v>5.7358801090386276E-2</c:v>
                      </c:pt>
                      <c:pt idx="4">
                        <c:v>5.7621180585975491E-2</c:v>
                      </c:pt>
                      <c:pt idx="5">
                        <c:v>7.9909361234186072E-2</c:v>
                      </c:pt>
                      <c:pt idx="6">
                        <c:v>0.13448930942221171</c:v>
                      </c:pt>
                      <c:pt idx="7">
                        <c:v>0.10023620794568421</c:v>
                      </c:pt>
                      <c:pt idx="8">
                        <c:v>0.14990433371935177</c:v>
                      </c:pt>
                      <c:pt idx="9">
                        <c:v>0.14388145401219118</c:v>
                      </c:pt>
                      <c:pt idx="10">
                        <c:v>0.18951006406183982</c:v>
                      </c:pt>
                      <c:pt idx="11">
                        <c:v>0.18473362771229024</c:v>
                      </c:pt>
                      <c:pt idx="12">
                        <c:v>0.18443585352766748</c:v>
                      </c:pt>
                      <c:pt idx="13">
                        <c:v>0.23323981694438647</c:v>
                      </c:pt>
                    </c:numCache>
                  </c:numRef>
                </c:xVal>
                <c:yVal>
                  <c:numRef>
                    <c:extLst>
                      <c:ext uri="{02D57815-91ED-43cb-92C2-25804820EDAC}">
                        <c15:formulaRef>
                          <c15:sqref>Sheet1!$L$31:$L$44</c15:sqref>
                        </c15:formulaRef>
                      </c:ext>
                    </c:extLst>
                    <c:numCache>
                      <c:formatCode>0.000</c:formatCode>
                      <c:ptCount val="14"/>
                      <c:pt idx="0">
                        <c:v>4.4922400000000001E-2</c:v>
                      </c:pt>
                      <c:pt idx="1">
                        <c:v>9.8829280000000019E-2</c:v>
                      </c:pt>
                      <c:pt idx="2">
                        <c:v>0.12578271999999999</c:v>
                      </c:pt>
                      <c:pt idx="3">
                        <c:v>0.18867408000000002</c:v>
                      </c:pt>
                      <c:pt idx="4">
                        <c:v>0.26504216000000003</c:v>
                      </c:pt>
                      <c:pt idx="5">
                        <c:v>0.30098008000000004</c:v>
                      </c:pt>
                      <c:pt idx="6">
                        <c:v>0.35937920000000001</c:v>
                      </c:pt>
                      <c:pt idx="7">
                        <c:v>0.40430160000000004</c:v>
                      </c:pt>
                      <c:pt idx="8">
                        <c:v>0.43125503999999998</c:v>
                      </c:pt>
                      <c:pt idx="9">
                        <c:v>0.50313087999999995</c:v>
                      </c:pt>
                      <c:pt idx="10">
                        <c:v>0.629</c:v>
                      </c:pt>
                      <c:pt idx="11">
                        <c:v>0.76800000000000002</c:v>
                      </c:pt>
                      <c:pt idx="12">
                        <c:v>0.86299999999999999</c:v>
                      </c:pt>
                      <c:pt idx="13">
                        <c:v>0.93400000000000005</c:v>
                      </c:pt>
                    </c:numCache>
                  </c:numRef>
                </c:yVal>
                <c:smooth val="0"/>
                <c:extLst>
                  <c:ext xmlns:c16="http://schemas.microsoft.com/office/drawing/2014/chart" uri="{C3380CC4-5D6E-409C-BE32-E72D297353CC}">
                    <c16:uniqueId val="{00000002-BA87-45F0-A2D7-395696CB9765}"/>
                  </c:ext>
                </c:extLst>
              </c15:ser>
            </c15:filteredScatterSeries>
          </c:ext>
        </c:extLst>
      </c:scatterChart>
      <c:valAx>
        <c:axId val="75611553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4088896"/>
        <c:crosses val="autoZero"/>
        <c:crossBetween val="midCat"/>
      </c:valAx>
      <c:valAx>
        <c:axId val="754088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61155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1"/>
            <c:trendlineLbl>
              <c:layout>
                <c:manualLayout>
                  <c:x val="-6.2090418045570389E-2"/>
                  <c:y val="0.4044997275891594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latin typeface="Roboto" panose="020B0604020202020204" charset="0"/>
                        <a:ea typeface="Roboto" panose="020B0604020202020204" charset="0"/>
                      </a:rPr>
                      <a:t>y = 0.2929x + 0.2685</a:t>
                    </a:r>
                    <a:endParaRPr lang="en-US" sz="1600" dirty="0">
                      <a:latin typeface="Roboto" panose="020B0604020202020204" charset="0"/>
                      <a:ea typeface="Roboto" panose="020B0604020202020204" charset="0"/>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Sheet1!$L$54:$L$67</c:f>
              <c:numCache>
                <c:formatCode>0.000</c:formatCode>
                <c:ptCount val="14"/>
                <c:pt idx="1">
                  <c:v>9.8829280000000019E-2</c:v>
                </c:pt>
                <c:pt idx="2">
                  <c:v>0.12578271999999999</c:v>
                </c:pt>
                <c:pt idx="3">
                  <c:v>0.18867408000000002</c:v>
                </c:pt>
                <c:pt idx="4">
                  <c:v>0.26504216000000003</c:v>
                </c:pt>
                <c:pt idx="5">
                  <c:v>0.30098008000000004</c:v>
                </c:pt>
                <c:pt idx="6">
                  <c:v>0.35937920000000001</c:v>
                </c:pt>
                <c:pt idx="7">
                  <c:v>0.40430160000000004</c:v>
                </c:pt>
                <c:pt idx="8">
                  <c:v>0.43125503999999998</c:v>
                </c:pt>
                <c:pt idx="9">
                  <c:v>0.50313087999999995</c:v>
                </c:pt>
                <c:pt idx="10">
                  <c:v>0.629</c:v>
                </c:pt>
                <c:pt idx="11">
                  <c:v>0.76800000000000002</c:v>
                </c:pt>
                <c:pt idx="12">
                  <c:v>0.86299999999999999</c:v>
                </c:pt>
                <c:pt idx="13">
                  <c:v>0.93400000000000005</c:v>
                </c:pt>
              </c:numCache>
            </c:numRef>
          </c:xVal>
          <c:yVal>
            <c:numRef>
              <c:f>Sheet1!$J$54:$J$67</c:f>
              <c:numCache>
                <c:formatCode>0.000</c:formatCode>
                <c:ptCount val="14"/>
                <c:pt idx="1">
                  <c:v>0.24930617478243713</c:v>
                </c:pt>
                <c:pt idx="2">
                  <c:v>0.26520547034927849</c:v>
                </c:pt>
                <c:pt idx="3">
                  <c:v>0.31830014865709366</c:v>
                </c:pt>
                <c:pt idx="4">
                  <c:v>0.35246886938679167</c:v>
                </c:pt>
                <c:pt idx="5">
                  <c:v>0.36747543928540766</c:v>
                </c:pt>
                <c:pt idx="6">
                  <c:v>0.38373308212081247</c:v>
                </c:pt>
                <c:pt idx="7">
                  <c:v>0.45196455584613321</c:v>
                </c:pt>
                <c:pt idx="8">
                  <c:v>0.43328343840038797</c:v>
                </c:pt>
                <c:pt idx="9">
                  <c:v>0.43522226014517418</c:v>
                </c:pt>
                <c:pt idx="10">
                  <c:v>0.4486811342084171</c:v>
                </c:pt>
                <c:pt idx="11">
                  <c:v>0.49040138204189165</c:v>
                </c:pt>
                <c:pt idx="12">
                  <c:v>0.5153094363344245</c:v>
                </c:pt>
                <c:pt idx="13">
                  <c:v>0.4990951297974735</c:v>
                </c:pt>
              </c:numCache>
            </c:numRef>
          </c:yVal>
          <c:smooth val="0"/>
          <c:extLst>
            <c:ext xmlns:c16="http://schemas.microsoft.com/office/drawing/2014/chart" uri="{C3380CC4-5D6E-409C-BE32-E72D297353CC}">
              <c16:uniqueId val="{00000002-4075-4A1E-A650-10F55B9A8E21}"/>
            </c:ext>
          </c:extLst>
        </c:ser>
        <c:dLbls>
          <c:showLegendKey val="0"/>
          <c:showVal val="0"/>
          <c:showCatName val="0"/>
          <c:showSerName val="0"/>
          <c:showPercent val="0"/>
          <c:showBubbleSize val="0"/>
        </c:dLbls>
        <c:axId val="752061168"/>
        <c:axId val="757511920"/>
      </c:scatterChart>
      <c:valAx>
        <c:axId val="75206116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7511920"/>
        <c:crosses val="autoZero"/>
        <c:crossBetween val="midCat"/>
      </c:valAx>
      <c:valAx>
        <c:axId val="7575119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20611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Add morehead, ky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1: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2: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3: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make 2 separate slides, clean up table</a:t>
            </a:r>
            <a:endParaRPr/>
          </a:p>
        </p:txBody>
      </p:sp>
    </p:spTree>
    <p:extLst>
      <p:ext uri="{BB962C8B-B14F-4D97-AF65-F5344CB8AC3E}">
        <p14:creationId xmlns:p14="http://schemas.microsoft.com/office/powerpoint/2010/main" val="1519471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txBox="1">
            <a:spLocks noGrp="1"/>
          </p:cNvSpPr>
          <p:nvPr>
            <p:ph type="body" idx="1"/>
          </p:nvPr>
        </p:nvSpPr>
        <p:spPr>
          <a:xfrm>
            <a:off x="685800" y="4389398"/>
            <a:ext cx="5486400" cy="41583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crop out corrected counts, add x axis units</a:t>
            </a:r>
            <a:endParaRPr/>
          </a:p>
        </p:txBody>
      </p:sp>
      <p:sp>
        <p:nvSpPr>
          <p:cNvPr id="188" name="Google Shape;188;p15: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txBox="1">
            <a:spLocks noGrp="1"/>
          </p:cNvSpPr>
          <p:nvPr>
            <p:ph type="body" idx="1"/>
          </p:nvPr>
        </p:nvSpPr>
        <p:spPr>
          <a:xfrm>
            <a:off x="685800" y="4389398"/>
            <a:ext cx="5486400" cy="41583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6: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txBox="1">
            <a:spLocks noGrp="1"/>
          </p:cNvSpPr>
          <p:nvPr>
            <p:ph type="body" idx="1"/>
          </p:nvPr>
        </p:nvSpPr>
        <p:spPr>
          <a:xfrm>
            <a:off x="685800" y="4389398"/>
            <a:ext cx="5486400" cy="41583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7: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txBox="1">
            <a:spLocks noGrp="1"/>
          </p:cNvSpPr>
          <p:nvPr>
            <p:ph type="body" idx="1"/>
          </p:nvPr>
        </p:nvSpPr>
        <p:spPr>
          <a:xfrm>
            <a:off x="685800" y="4389398"/>
            <a:ext cx="5486400" cy="41583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8: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9:notes"/>
          <p:cNvSpPr txBox="1">
            <a:spLocks noGrp="1"/>
          </p:cNvSpPr>
          <p:nvPr>
            <p:ph type="body" idx="1"/>
          </p:nvPr>
        </p:nvSpPr>
        <p:spPr>
          <a:xfrm>
            <a:off x="685800" y="4389398"/>
            <a:ext cx="5486400" cy="41583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9: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8: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8: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make two columns - text in 1 and pic in 1</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89398"/>
            <a:ext cx="5486400" cy="41583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ed6296908_0_30: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ed6296908_0_30:notes"/>
          <p:cNvSpPr txBox="1">
            <a:spLocks noGrp="1"/>
          </p:cNvSpPr>
          <p:nvPr>
            <p:ph type="body" idx="1"/>
          </p:nvPr>
        </p:nvSpPr>
        <p:spPr>
          <a:xfrm>
            <a:off x="685800" y="4389398"/>
            <a:ext cx="5486400" cy="41583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1"/>
          <p:cNvGrpSpPr/>
          <p:nvPr/>
        </p:nvGrpSpPr>
        <p:grpSpPr>
          <a:xfrm>
            <a:off x="6098378" y="5"/>
            <a:ext cx="3045625" cy="2030570"/>
            <a:chOff x="6098378" y="5"/>
            <a:chExt cx="3045625" cy="2030570"/>
          </a:xfrm>
        </p:grpSpPr>
        <p:sp>
          <p:nvSpPr>
            <p:cNvPr id="11" name="Google Shape;11;p2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 name="Google Shape;16;p21"/>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17" name="Google Shape;17;p21"/>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30"/>
          <p:cNvGrpSpPr/>
          <p:nvPr/>
        </p:nvGrpSpPr>
        <p:grpSpPr>
          <a:xfrm>
            <a:off x="6098378" y="5"/>
            <a:ext cx="3045625" cy="2030570"/>
            <a:chOff x="6098378" y="5"/>
            <a:chExt cx="3045625" cy="2030570"/>
          </a:xfrm>
        </p:grpSpPr>
        <p:sp>
          <p:nvSpPr>
            <p:cNvPr id="71" name="Google Shape;71;p30"/>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0"/>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0"/>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0"/>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0"/>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 name="Google Shape;76;p30"/>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77" name="Google Shape;77;p30"/>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lt1"/>
              </a:buClr>
              <a:buSzPts val="1800"/>
              <a:buChar char="●"/>
              <a:defRPr>
                <a:solidFill>
                  <a:schemeClr val="lt1"/>
                </a:solidFill>
              </a:defRPr>
            </a:lvl1pPr>
            <a:lvl2pPr marL="914400" lvl="1" indent="-317500" algn="ctr">
              <a:lnSpc>
                <a:spcPct val="115000"/>
              </a:lnSpc>
              <a:spcBef>
                <a:spcPts val="0"/>
              </a:spcBef>
              <a:spcAft>
                <a:spcPts val="0"/>
              </a:spcAft>
              <a:buClr>
                <a:schemeClr val="lt1"/>
              </a:buClr>
              <a:buSzPts val="1400"/>
              <a:buChar char="○"/>
              <a:defRPr>
                <a:solidFill>
                  <a:schemeClr val="lt1"/>
                </a:solidFill>
              </a:defRPr>
            </a:lvl2pPr>
            <a:lvl3pPr marL="1371600" lvl="2" indent="-317500" algn="ctr">
              <a:lnSpc>
                <a:spcPct val="115000"/>
              </a:lnSpc>
              <a:spcBef>
                <a:spcPts val="0"/>
              </a:spcBef>
              <a:spcAft>
                <a:spcPts val="0"/>
              </a:spcAft>
              <a:buClr>
                <a:schemeClr val="lt1"/>
              </a:buClr>
              <a:buSzPts val="1400"/>
              <a:buChar char="■"/>
              <a:defRPr>
                <a:solidFill>
                  <a:schemeClr val="lt1"/>
                </a:solidFill>
              </a:defRPr>
            </a:lvl3pPr>
            <a:lvl4pPr marL="1828800" lvl="3" indent="-317500" algn="ctr">
              <a:lnSpc>
                <a:spcPct val="115000"/>
              </a:lnSpc>
              <a:spcBef>
                <a:spcPts val="0"/>
              </a:spcBef>
              <a:spcAft>
                <a:spcPts val="0"/>
              </a:spcAft>
              <a:buClr>
                <a:schemeClr val="lt1"/>
              </a:buClr>
              <a:buSzPts val="1400"/>
              <a:buChar char="●"/>
              <a:defRPr>
                <a:solidFill>
                  <a:schemeClr val="lt1"/>
                </a:solidFill>
              </a:defRPr>
            </a:lvl4pPr>
            <a:lvl5pPr marL="2286000" lvl="4" indent="-317500" algn="ctr">
              <a:lnSpc>
                <a:spcPct val="115000"/>
              </a:lnSpc>
              <a:spcBef>
                <a:spcPts val="0"/>
              </a:spcBef>
              <a:spcAft>
                <a:spcPts val="0"/>
              </a:spcAft>
              <a:buClr>
                <a:schemeClr val="lt1"/>
              </a:buClr>
              <a:buSzPts val="1400"/>
              <a:buChar char="○"/>
              <a:defRPr>
                <a:solidFill>
                  <a:schemeClr val="lt1"/>
                </a:solidFill>
              </a:defRPr>
            </a:lvl5pPr>
            <a:lvl6pPr marL="2743200" lvl="5" indent="-317500" algn="ctr">
              <a:lnSpc>
                <a:spcPct val="115000"/>
              </a:lnSpc>
              <a:spcBef>
                <a:spcPts val="0"/>
              </a:spcBef>
              <a:spcAft>
                <a:spcPts val="0"/>
              </a:spcAft>
              <a:buClr>
                <a:schemeClr val="lt1"/>
              </a:buClr>
              <a:buSzPts val="1400"/>
              <a:buChar char="■"/>
              <a:defRPr>
                <a:solidFill>
                  <a:schemeClr val="lt1"/>
                </a:solidFill>
              </a:defRPr>
            </a:lvl6pPr>
            <a:lvl7pPr marL="3200400" lvl="6" indent="-317500" algn="ctr">
              <a:lnSpc>
                <a:spcPct val="115000"/>
              </a:lnSpc>
              <a:spcBef>
                <a:spcPts val="0"/>
              </a:spcBef>
              <a:spcAft>
                <a:spcPts val="0"/>
              </a:spcAft>
              <a:buClr>
                <a:schemeClr val="lt1"/>
              </a:buClr>
              <a:buSzPts val="1400"/>
              <a:buChar char="●"/>
              <a:defRPr>
                <a:solidFill>
                  <a:schemeClr val="lt1"/>
                </a:solidFill>
              </a:defRPr>
            </a:lvl7pPr>
            <a:lvl8pPr marL="3657600" lvl="7" indent="-317500" algn="ctr">
              <a:lnSpc>
                <a:spcPct val="115000"/>
              </a:lnSpc>
              <a:spcBef>
                <a:spcPts val="0"/>
              </a:spcBef>
              <a:spcAft>
                <a:spcPts val="0"/>
              </a:spcAft>
              <a:buClr>
                <a:schemeClr val="lt1"/>
              </a:buClr>
              <a:buSzPts val="1400"/>
              <a:buChar char="○"/>
              <a:defRPr>
                <a:solidFill>
                  <a:schemeClr val="lt1"/>
                </a:solidFill>
              </a:defRPr>
            </a:lvl8pPr>
            <a:lvl9pPr marL="4114800" lvl="8" indent="-317500" algn="ctr">
              <a:lnSpc>
                <a:spcPct val="115000"/>
              </a:lnSpc>
              <a:spcBef>
                <a:spcPts val="0"/>
              </a:spcBef>
              <a:spcAft>
                <a:spcPts val="0"/>
              </a:spcAft>
              <a:buClr>
                <a:schemeClr val="lt1"/>
              </a:buClr>
              <a:buSzPts val="1400"/>
              <a:buChar char="■"/>
              <a:defRPr>
                <a:solidFill>
                  <a:schemeClr val="lt1"/>
                </a:solidFill>
              </a:defRPr>
            </a:lvl9pPr>
          </a:lstStyle>
          <a:p>
            <a:endParaRPr/>
          </a:p>
        </p:txBody>
      </p:sp>
      <p:sp>
        <p:nvSpPr>
          <p:cNvPr id="78" name="Google Shape;78;p3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3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grpSp>
        <p:nvGrpSpPr>
          <p:cNvPr id="20" name="Google Shape;20;p22"/>
          <p:cNvGrpSpPr/>
          <p:nvPr/>
        </p:nvGrpSpPr>
        <p:grpSpPr>
          <a:xfrm>
            <a:off x="0" y="3903669"/>
            <a:ext cx="9144000" cy="1239925"/>
            <a:chOff x="0" y="3903669"/>
            <a:chExt cx="9144000" cy="1239925"/>
          </a:xfrm>
        </p:grpSpPr>
        <p:sp>
          <p:nvSpPr>
            <p:cNvPr id="21" name="Google Shape;21;p22"/>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2"/>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2"/>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2"/>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2"/>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 name="Google Shape;26;p22"/>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7" name="Google Shape;27;p22"/>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8" name="Google Shape;28;p2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2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2"/>
        <p:cNvGrpSpPr/>
        <p:nvPr/>
      </p:nvGrpSpPr>
      <p:grpSpPr>
        <a:xfrm>
          <a:off x="0" y="0"/>
          <a:ext cx="0" cy="0"/>
          <a:chOff x="0" y="0"/>
          <a:chExt cx="0" cy="0"/>
        </a:xfrm>
      </p:grpSpPr>
      <p:grpSp>
        <p:nvGrpSpPr>
          <p:cNvPr id="33" name="Google Shape;33;p24"/>
          <p:cNvGrpSpPr/>
          <p:nvPr/>
        </p:nvGrpSpPr>
        <p:grpSpPr>
          <a:xfrm>
            <a:off x="6098378" y="5"/>
            <a:ext cx="3045625" cy="2030570"/>
            <a:chOff x="6098378" y="5"/>
            <a:chExt cx="3045625" cy="2030570"/>
          </a:xfrm>
        </p:grpSpPr>
        <p:sp>
          <p:nvSpPr>
            <p:cNvPr id="34" name="Google Shape;34;p24"/>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4"/>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4"/>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4"/>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 name="Google Shape;39;p24"/>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a:endParaRPr/>
          </a:p>
        </p:txBody>
      </p:sp>
      <p:sp>
        <p:nvSpPr>
          <p:cNvPr id="40" name="Google Shape;40;p2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
        <p:cNvGrpSpPr/>
        <p:nvPr/>
      </p:nvGrpSpPr>
      <p:grpSpPr>
        <a:xfrm>
          <a:off x="0" y="0"/>
          <a:ext cx="0" cy="0"/>
          <a:chOff x="0" y="0"/>
          <a:chExt cx="0" cy="0"/>
        </a:xfrm>
      </p:grpSpPr>
      <p:sp>
        <p:nvSpPr>
          <p:cNvPr id="42" name="Google Shape;42;p2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3" name="Google Shape;43;p25"/>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4" name="Google Shape;44;p25"/>
          <p:cNvSpPr txBox="1">
            <a:spLocks noGrp="1"/>
          </p:cNvSpPr>
          <p:nvPr>
            <p:ph type="body" idx="2"/>
          </p:nvPr>
        </p:nvSpPr>
        <p:spPr>
          <a:xfrm>
            <a:off x="4832400" y="1229975"/>
            <a:ext cx="3999900" cy="3339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5" name="Google Shape;45;p2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8" name="Google Shape;48;p26"/>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9" name="Google Shape;49;p2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27"/>
          <p:cNvGrpSpPr/>
          <p:nvPr/>
        </p:nvGrpSpPr>
        <p:grpSpPr>
          <a:xfrm>
            <a:off x="6098378" y="5"/>
            <a:ext cx="3045625" cy="2030570"/>
            <a:chOff x="6098378" y="5"/>
            <a:chExt cx="3045625" cy="2030570"/>
          </a:xfrm>
        </p:grpSpPr>
        <p:sp>
          <p:nvSpPr>
            <p:cNvPr id="52" name="Google Shape;52;p27"/>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7"/>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7"/>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7"/>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7"/>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 name="Google Shape;57;p27"/>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58" name="Google Shape;58;p2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28"/>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1" name="Google Shape;61;p28"/>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28"/>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3" name="Google Shape;63;p28"/>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2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65" name="Google Shape;65;p2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29"/>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68" name="Google Shape;68;p2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7" name="Google Shape;7;p20"/>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2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Excel_Worksheet.xlsx"/></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Excel_Worksheet5.xlsx"/><Relationship Id="rId5" Type="http://schemas.openxmlformats.org/officeDocument/2006/relationships/image" Target="../media/image15.png"/><Relationship Id="rId4" Type="http://schemas.openxmlformats.org/officeDocument/2006/relationships/package" Target="../embeddings/Microsoft_Excel_Worksheet4.xlsx"/></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package" Target="../embeddings/Microsoft_Excel_Worksheet6.xlsx"/></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11111"/>
              <a:buNone/>
            </a:pPr>
            <a:r>
              <a:rPr lang="en-US" dirty="0"/>
              <a:t>The Reduction of the Intensity of Gamma-rays as They Traverse Through </a:t>
            </a:r>
            <a:r>
              <a:rPr lang="en-US" dirty="0" err="1"/>
              <a:t>Humimic</a:t>
            </a:r>
            <a:r>
              <a:rPr lang="en-US" dirty="0"/>
              <a:t> Medical’s Gel #5 </a:t>
            </a:r>
            <a:endParaRPr dirty="0"/>
          </a:p>
        </p:txBody>
      </p:sp>
      <p:sp>
        <p:nvSpPr>
          <p:cNvPr id="86" name="Google Shape;86;p1"/>
          <p:cNvSpPr txBox="1">
            <a:spLocks noGrp="1"/>
          </p:cNvSpPr>
          <p:nvPr>
            <p:ph type="subTitle" idx="1"/>
          </p:nvPr>
        </p:nvSpPr>
        <p:spPr>
          <a:xfrm>
            <a:off x="510450" y="3182330"/>
            <a:ext cx="8123100" cy="900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100"/>
              <a:buNone/>
            </a:pPr>
            <a:r>
              <a:rPr lang="en-US"/>
              <a:t>Anna Grace Ehr¹ and Ignacio Birriel² </a:t>
            </a:r>
            <a:endParaRPr/>
          </a:p>
          <a:p>
            <a:pPr marL="0" lvl="0" indent="0" algn="l" rtl="0">
              <a:lnSpc>
                <a:spcPct val="100000"/>
              </a:lnSpc>
              <a:spcBef>
                <a:spcPts val="0"/>
              </a:spcBef>
              <a:spcAft>
                <a:spcPts val="0"/>
              </a:spcAft>
              <a:buSzPts val="2100"/>
              <a:buNone/>
            </a:pPr>
            <a:r>
              <a:rPr lang="en-US"/>
              <a:t>Morehead State University</a:t>
            </a:r>
            <a:endParaRPr/>
          </a:p>
        </p:txBody>
      </p:sp>
      <p:sp>
        <p:nvSpPr>
          <p:cNvPr id="87" name="Google Shape;87;p1"/>
          <p:cNvSpPr txBox="1"/>
          <p:nvPr/>
        </p:nvSpPr>
        <p:spPr>
          <a:xfrm>
            <a:off x="510450" y="4148855"/>
            <a:ext cx="7315200" cy="85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Proxima Nova"/>
                <a:ea typeface="Proxima Nova"/>
                <a:cs typeface="Proxima Nova"/>
                <a:sym typeface="Proxima Nova"/>
              </a:rPr>
              <a:t>1: Department of Biology and Chemistry</a:t>
            </a:r>
            <a:endParaRPr sz="1400" b="0"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Proxima Nova"/>
                <a:ea typeface="Proxima Nova"/>
                <a:cs typeface="Proxima Nova"/>
                <a:sym typeface="Proxima Nova"/>
              </a:rPr>
              <a:t>2: Department of Physics, Earth Science, &amp; Space Systems Engineering</a:t>
            </a:r>
            <a:endParaRPr sz="1400" b="0" i="0" u="none" strike="noStrike" cap="none">
              <a:solidFill>
                <a:schemeClr val="lt1"/>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Preparing the Gel:</a:t>
            </a:r>
            <a:endParaRPr/>
          </a:p>
        </p:txBody>
      </p:sp>
      <p:sp>
        <p:nvSpPr>
          <p:cNvPr id="163" name="Google Shape;163;p1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t>Placed planchets into an oven for 4 hours at 250° to melt the gel. All air bubbles are removed. Let stand overnight.</a:t>
            </a:r>
            <a:endParaRPr/>
          </a:p>
          <a:p>
            <a:pPr marL="0" lvl="0" indent="0" algn="l" rtl="0">
              <a:lnSpc>
                <a:spcPct val="115000"/>
              </a:lnSpc>
              <a:spcBef>
                <a:spcPts val="0"/>
              </a:spcBef>
              <a:spcAft>
                <a:spcPts val="0"/>
              </a:spcAft>
              <a:buSzPts val="1800"/>
              <a:buNone/>
            </a:pPr>
            <a:endParaRPr/>
          </a:p>
          <a:p>
            <a:pPr marL="457200" lvl="0" indent="0" algn="l" rtl="0">
              <a:lnSpc>
                <a:spcPct val="115000"/>
              </a:lnSpc>
              <a:spcBef>
                <a:spcPts val="1200"/>
              </a:spcBef>
              <a:spcAft>
                <a:spcPts val="0"/>
              </a:spcAft>
              <a:buSzPts val="358"/>
              <a:buNone/>
            </a:pPr>
            <a:endParaRPr/>
          </a:p>
          <a:p>
            <a:pPr marL="457200" lvl="0" indent="0" algn="l" rtl="0">
              <a:lnSpc>
                <a:spcPct val="115000"/>
              </a:lnSpc>
              <a:spcBef>
                <a:spcPts val="2400"/>
              </a:spcBef>
              <a:spcAft>
                <a:spcPts val="0"/>
              </a:spcAft>
              <a:buSzPts val="358"/>
              <a:buNone/>
            </a:pPr>
            <a:endParaRPr/>
          </a:p>
          <a:p>
            <a:pPr marL="457200" lvl="0" indent="0" algn="l" rtl="0">
              <a:lnSpc>
                <a:spcPct val="115000"/>
              </a:lnSpc>
              <a:spcBef>
                <a:spcPts val="2400"/>
              </a:spcBef>
              <a:spcAft>
                <a:spcPts val="0"/>
              </a:spcAft>
              <a:buSzPts val="358"/>
              <a:buNone/>
            </a:pPr>
            <a:endParaRPr/>
          </a:p>
          <a:p>
            <a:pPr marL="457200" lvl="0" indent="0" algn="l" rtl="0">
              <a:lnSpc>
                <a:spcPct val="115000"/>
              </a:lnSpc>
              <a:spcBef>
                <a:spcPts val="2400"/>
              </a:spcBef>
              <a:spcAft>
                <a:spcPts val="1200"/>
              </a:spcAft>
              <a:buSzPts val="358"/>
              <a:buNone/>
            </a:pPr>
            <a:endParaRPr/>
          </a:p>
        </p:txBody>
      </p:sp>
      <p:pic>
        <p:nvPicPr>
          <p:cNvPr id="164" name="Google Shape;164;p11"/>
          <p:cNvPicPr preferRelativeResize="0"/>
          <p:nvPr/>
        </p:nvPicPr>
        <p:blipFill rotWithShape="1">
          <a:blip r:embed="rId3">
            <a:alphaModFix/>
          </a:blip>
          <a:srcRect l="22806" t="36445" r="20433" b="32505"/>
          <a:stretch/>
        </p:blipFill>
        <p:spPr>
          <a:xfrm>
            <a:off x="1786049" y="2134019"/>
            <a:ext cx="5571901" cy="2286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2"/>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Preparing the Gel:</a:t>
            </a:r>
            <a:endParaRPr/>
          </a:p>
        </p:txBody>
      </p:sp>
      <p:sp>
        <p:nvSpPr>
          <p:cNvPr id="170" name="Google Shape;170;p12"/>
          <p:cNvSpPr txBox="1">
            <a:spLocks noGrp="1"/>
          </p:cNvSpPr>
          <p:nvPr>
            <p:ph type="body" idx="1"/>
          </p:nvPr>
        </p:nvSpPr>
        <p:spPr>
          <a:xfrm>
            <a:off x="311700" y="1112917"/>
            <a:ext cx="8520600" cy="3339000"/>
          </a:xfrm>
          <a:prstGeom prst="rect">
            <a:avLst/>
          </a:prstGeom>
          <a:noFill/>
          <a:ln>
            <a:noFill/>
          </a:ln>
        </p:spPr>
        <p:txBody>
          <a:bodyPr spcFirstLastPara="1" wrap="square" lIns="91425" tIns="91425" rIns="91425" bIns="91425" anchor="t" anchorCtr="0">
            <a:normAutofit/>
          </a:bodyPr>
          <a:lstStyle/>
          <a:p>
            <a:pPr marL="0" indent="0">
              <a:buNone/>
            </a:pPr>
            <a:r>
              <a:rPr lang="en-US" sz="2200" dirty="0"/>
              <a:t>Removed the gels from the planchets and measure the thickness of each gel sample using calipers:</a:t>
            </a:r>
            <a:endParaRPr sz="2200" dirty="0"/>
          </a:p>
          <a:p>
            <a:pPr marL="0" lvl="0" indent="0" algn="l" rtl="0">
              <a:lnSpc>
                <a:spcPct val="115000"/>
              </a:lnSpc>
              <a:spcBef>
                <a:spcPts val="1200"/>
              </a:spcBef>
              <a:spcAft>
                <a:spcPts val="1200"/>
              </a:spcAft>
              <a:buSzPts val="1800"/>
              <a:buNone/>
            </a:pPr>
            <a:endParaRPr dirty="0"/>
          </a:p>
        </p:txBody>
      </p:sp>
      <p:pic>
        <p:nvPicPr>
          <p:cNvPr id="171" name="Google Shape;171;p12"/>
          <p:cNvPicPr preferRelativeResize="0"/>
          <p:nvPr/>
        </p:nvPicPr>
        <p:blipFill rotWithShape="1">
          <a:blip r:embed="rId3">
            <a:alphaModFix/>
          </a:blip>
          <a:srcRect l="7165" t="33390" r="10186" b="25613"/>
          <a:stretch/>
        </p:blipFill>
        <p:spPr>
          <a:xfrm>
            <a:off x="428657" y="2275365"/>
            <a:ext cx="6142263" cy="2377992"/>
          </a:xfrm>
          <a:prstGeom prst="rect">
            <a:avLst/>
          </a:prstGeom>
          <a:noFill/>
          <a:ln>
            <a:noFill/>
          </a:ln>
        </p:spPr>
      </p:pic>
      <p:graphicFrame>
        <p:nvGraphicFramePr>
          <p:cNvPr id="172" name="Google Shape;172;p12"/>
          <p:cNvGraphicFramePr/>
          <p:nvPr/>
        </p:nvGraphicFramePr>
        <p:xfrm>
          <a:off x="6843727" y="1637414"/>
          <a:ext cx="1871625" cy="3015850"/>
        </p:xfrm>
        <a:graphic>
          <a:graphicData uri="http://schemas.openxmlformats.org/drawingml/2006/table">
            <a:tbl>
              <a:tblPr>
                <a:noFill/>
                <a:tableStyleId>{87329127-AA71-4AD8-9669-E156A4663FB6}</a:tableStyleId>
              </a:tblPr>
              <a:tblGrid>
                <a:gridCol w="896825">
                  <a:extLst>
                    <a:ext uri="{9D8B030D-6E8A-4147-A177-3AD203B41FA5}">
                      <a16:colId xmlns:a16="http://schemas.microsoft.com/office/drawing/2014/main" val="20000"/>
                    </a:ext>
                  </a:extLst>
                </a:gridCol>
                <a:gridCol w="974800">
                  <a:extLst>
                    <a:ext uri="{9D8B030D-6E8A-4147-A177-3AD203B41FA5}">
                      <a16:colId xmlns:a16="http://schemas.microsoft.com/office/drawing/2014/main" val="20001"/>
                    </a:ext>
                  </a:extLst>
                </a:gridCol>
              </a:tblGrid>
              <a:tr h="256900">
                <a:tc gridSpan="2">
                  <a:txBody>
                    <a:bodyPr/>
                    <a:lstStyle/>
                    <a:p>
                      <a:pPr marL="0" marR="0" lvl="0" indent="0" algn="l" rtl="0">
                        <a:lnSpc>
                          <a:spcPct val="100000"/>
                        </a:lnSpc>
                        <a:spcBef>
                          <a:spcPts val="0"/>
                        </a:spcBef>
                        <a:spcAft>
                          <a:spcPts val="0"/>
                        </a:spcAft>
                        <a:buNone/>
                      </a:pPr>
                      <a:r>
                        <a:rPr lang="en-US" sz="1200" u="none" strike="noStrike" cap="none"/>
                        <a:t>                        Thickness:</a:t>
                      </a:r>
                      <a:endParaRPr sz="1200" b="1" i="0" u="none" strike="noStrike" cap="none">
                        <a:solidFill>
                          <a:srgbClr val="000000"/>
                        </a:solidFill>
                        <a:latin typeface="Times New Roman"/>
                        <a:ea typeface="Times New Roman"/>
                        <a:cs typeface="Times New Roman"/>
                        <a:sym typeface="Times New Roman"/>
                      </a:endParaRPr>
                    </a:p>
                  </a:txBody>
                  <a:tcPr marL="9525" marR="9525" marT="9525" marB="0" anchor="b"/>
                </a:tc>
                <a:tc hMerge="1">
                  <a:txBody>
                    <a:bodyPr/>
                    <a:lstStyle/>
                    <a:p>
                      <a:endParaRPr lang="en-US"/>
                    </a:p>
                  </a:txBody>
                  <a:tcPr/>
                </a:tc>
                <a:extLst>
                  <a:ext uri="{0D108BD9-81ED-4DB2-BD59-A6C34878D82A}">
                    <a16:rowId xmlns:a16="http://schemas.microsoft.com/office/drawing/2014/main" val="10000"/>
                  </a:ext>
                </a:extLst>
              </a:tr>
              <a:tr h="247175">
                <a:tc>
                  <a:txBody>
                    <a:bodyPr/>
                    <a:lstStyle/>
                    <a:p>
                      <a:pPr marL="0" marR="0" lvl="0" indent="0" algn="l" rtl="0">
                        <a:lnSpc>
                          <a:spcPct val="100000"/>
                        </a:lnSpc>
                        <a:spcBef>
                          <a:spcPts val="0"/>
                        </a:spcBef>
                        <a:spcAft>
                          <a:spcPts val="0"/>
                        </a:spcAft>
                        <a:buNone/>
                      </a:pPr>
                      <a:r>
                        <a:rPr lang="en-US" sz="1200" u="none" strike="noStrike" cap="none"/>
                        <a:t>sample 1</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tc>
                  <a:txBody>
                    <a:bodyPr/>
                    <a:lstStyle/>
                    <a:p>
                      <a:pPr marL="0" marR="0" lvl="0" indent="0" algn="r" rtl="0">
                        <a:lnSpc>
                          <a:spcPct val="100000"/>
                        </a:lnSpc>
                        <a:spcBef>
                          <a:spcPts val="0"/>
                        </a:spcBef>
                        <a:spcAft>
                          <a:spcPts val="0"/>
                        </a:spcAft>
                        <a:buNone/>
                      </a:pPr>
                      <a:r>
                        <a:rPr lang="en-US" sz="1200" u="none" strike="noStrike" cap="none"/>
                        <a:t>0.050</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extLst>
                  <a:ext uri="{0D108BD9-81ED-4DB2-BD59-A6C34878D82A}">
                    <a16:rowId xmlns:a16="http://schemas.microsoft.com/office/drawing/2014/main" val="10001"/>
                  </a:ext>
                </a:extLst>
              </a:tr>
              <a:tr h="247175">
                <a:tc>
                  <a:txBody>
                    <a:bodyPr/>
                    <a:lstStyle/>
                    <a:p>
                      <a:pPr marL="0" marR="0" lvl="0" indent="0" algn="l" rtl="0">
                        <a:lnSpc>
                          <a:spcPct val="100000"/>
                        </a:lnSpc>
                        <a:spcBef>
                          <a:spcPts val="0"/>
                        </a:spcBef>
                        <a:spcAft>
                          <a:spcPts val="0"/>
                        </a:spcAft>
                        <a:buNone/>
                      </a:pPr>
                      <a:r>
                        <a:rPr lang="en-US" sz="1200" u="none" strike="noStrike" cap="none"/>
                        <a:t>sample 2</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tc>
                  <a:txBody>
                    <a:bodyPr/>
                    <a:lstStyle/>
                    <a:p>
                      <a:pPr marL="0" marR="0" lvl="0" indent="0" algn="r" rtl="0">
                        <a:lnSpc>
                          <a:spcPct val="100000"/>
                        </a:lnSpc>
                        <a:spcBef>
                          <a:spcPts val="0"/>
                        </a:spcBef>
                        <a:spcAft>
                          <a:spcPts val="0"/>
                        </a:spcAft>
                        <a:buNone/>
                      </a:pPr>
                      <a:r>
                        <a:rPr lang="en-US" sz="1200" u="none" strike="noStrike" cap="none"/>
                        <a:t>0.110</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extLst>
                  <a:ext uri="{0D108BD9-81ED-4DB2-BD59-A6C34878D82A}">
                    <a16:rowId xmlns:a16="http://schemas.microsoft.com/office/drawing/2014/main" val="10002"/>
                  </a:ext>
                </a:extLst>
              </a:tr>
              <a:tr h="247175">
                <a:tc>
                  <a:txBody>
                    <a:bodyPr/>
                    <a:lstStyle/>
                    <a:p>
                      <a:pPr marL="0" marR="0" lvl="0" indent="0" algn="l" rtl="0">
                        <a:lnSpc>
                          <a:spcPct val="100000"/>
                        </a:lnSpc>
                        <a:spcBef>
                          <a:spcPts val="0"/>
                        </a:spcBef>
                        <a:spcAft>
                          <a:spcPts val="0"/>
                        </a:spcAft>
                        <a:buNone/>
                      </a:pPr>
                      <a:r>
                        <a:rPr lang="en-US" sz="1200" u="none" strike="noStrike" cap="none"/>
                        <a:t>sample 3</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tc>
                  <a:txBody>
                    <a:bodyPr/>
                    <a:lstStyle/>
                    <a:p>
                      <a:pPr marL="0" marR="0" lvl="0" indent="0" algn="r" rtl="0">
                        <a:lnSpc>
                          <a:spcPct val="100000"/>
                        </a:lnSpc>
                        <a:spcBef>
                          <a:spcPts val="0"/>
                        </a:spcBef>
                        <a:spcAft>
                          <a:spcPts val="0"/>
                        </a:spcAft>
                        <a:buNone/>
                      </a:pPr>
                      <a:r>
                        <a:rPr lang="en-US" sz="1200" u="none" strike="noStrike" cap="none"/>
                        <a:t>0.140</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extLst>
                  <a:ext uri="{0D108BD9-81ED-4DB2-BD59-A6C34878D82A}">
                    <a16:rowId xmlns:a16="http://schemas.microsoft.com/office/drawing/2014/main" val="10003"/>
                  </a:ext>
                </a:extLst>
              </a:tr>
              <a:tr h="247175">
                <a:tc>
                  <a:txBody>
                    <a:bodyPr/>
                    <a:lstStyle/>
                    <a:p>
                      <a:pPr marL="0" marR="0" lvl="0" indent="0" algn="l" rtl="0">
                        <a:lnSpc>
                          <a:spcPct val="100000"/>
                        </a:lnSpc>
                        <a:spcBef>
                          <a:spcPts val="0"/>
                        </a:spcBef>
                        <a:spcAft>
                          <a:spcPts val="0"/>
                        </a:spcAft>
                        <a:buNone/>
                      </a:pPr>
                      <a:r>
                        <a:rPr lang="en-US" sz="1200" u="none" strike="noStrike" cap="none"/>
                        <a:t>sample 4</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tc>
                  <a:txBody>
                    <a:bodyPr/>
                    <a:lstStyle/>
                    <a:p>
                      <a:pPr marL="0" marR="0" lvl="0" indent="0" algn="r" rtl="0">
                        <a:lnSpc>
                          <a:spcPct val="100000"/>
                        </a:lnSpc>
                        <a:spcBef>
                          <a:spcPts val="0"/>
                        </a:spcBef>
                        <a:spcAft>
                          <a:spcPts val="0"/>
                        </a:spcAft>
                        <a:buNone/>
                      </a:pPr>
                      <a:r>
                        <a:rPr lang="en-US" sz="1200" u="none" strike="noStrike" cap="none"/>
                        <a:t>0.210</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extLst>
                  <a:ext uri="{0D108BD9-81ED-4DB2-BD59-A6C34878D82A}">
                    <a16:rowId xmlns:a16="http://schemas.microsoft.com/office/drawing/2014/main" val="10004"/>
                  </a:ext>
                </a:extLst>
              </a:tr>
              <a:tr h="247175">
                <a:tc>
                  <a:txBody>
                    <a:bodyPr/>
                    <a:lstStyle/>
                    <a:p>
                      <a:pPr marL="0" marR="0" lvl="0" indent="0" algn="l" rtl="0">
                        <a:lnSpc>
                          <a:spcPct val="100000"/>
                        </a:lnSpc>
                        <a:spcBef>
                          <a:spcPts val="0"/>
                        </a:spcBef>
                        <a:spcAft>
                          <a:spcPts val="0"/>
                        </a:spcAft>
                        <a:buNone/>
                      </a:pPr>
                      <a:r>
                        <a:rPr lang="en-US" sz="1200" u="none" strike="noStrike" cap="none"/>
                        <a:t>sample 5</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tc>
                  <a:txBody>
                    <a:bodyPr/>
                    <a:lstStyle/>
                    <a:p>
                      <a:pPr marL="0" marR="0" lvl="0" indent="0" algn="r" rtl="0">
                        <a:lnSpc>
                          <a:spcPct val="100000"/>
                        </a:lnSpc>
                        <a:spcBef>
                          <a:spcPts val="0"/>
                        </a:spcBef>
                        <a:spcAft>
                          <a:spcPts val="0"/>
                        </a:spcAft>
                        <a:buNone/>
                      </a:pPr>
                      <a:r>
                        <a:rPr lang="en-US" sz="1200" u="none" strike="noStrike" cap="none"/>
                        <a:t>0.295</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extLst>
                  <a:ext uri="{0D108BD9-81ED-4DB2-BD59-A6C34878D82A}">
                    <a16:rowId xmlns:a16="http://schemas.microsoft.com/office/drawing/2014/main" val="10005"/>
                  </a:ext>
                </a:extLst>
              </a:tr>
              <a:tr h="247175">
                <a:tc>
                  <a:txBody>
                    <a:bodyPr/>
                    <a:lstStyle/>
                    <a:p>
                      <a:pPr marL="0" marR="0" lvl="0" indent="0" algn="l" rtl="0">
                        <a:lnSpc>
                          <a:spcPct val="100000"/>
                        </a:lnSpc>
                        <a:spcBef>
                          <a:spcPts val="0"/>
                        </a:spcBef>
                        <a:spcAft>
                          <a:spcPts val="0"/>
                        </a:spcAft>
                        <a:buNone/>
                      </a:pPr>
                      <a:r>
                        <a:rPr lang="en-US" sz="1200" u="none" strike="noStrike" cap="none"/>
                        <a:t>sample 6</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tc>
                  <a:txBody>
                    <a:bodyPr/>
                    <a:lstStyle/>
                    <a:p>
                      <a:pPr marL="0" marR="0" lvl="0" indent="0" algn="r" rtl="0">
                        <a:lnSpc>
                          <a:spcPct val="100000"/>
                        </a:lnSpc>
                        <a:spcBef>
                          <a:spcPts val="0"/>
                        </a:spcBef>
                        <a:spcAft>
                          <a:spcPts val="0"/>
                        </a:spcAft>
                        <a:buNone/>
                      </a:pPr>
                      <a:r>
                        <a:rPr lang="en-US" sz="1200" u="none" strike="noStrike" cap="none"/>
                        <a:t>0.335</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extLst>
                  <a:ext uri="{0D108BD9-81ED-4DB2-BD59-A6C34878D82A}">
                    <a16:rowId xmlns:a16="http://schemas.microsoft.com/office/drawing/2014/main" val="10006"/>
                  </a:ext>
                </a:extLst>
              </a:tr>
              <a:tr h="247175">
                <a:tc>
                  <a:txBody>
                    <a:bodyPr/>
                    <a:lstStyle/>
                    <a:p>
                      <a:pPr marL="0" marR="0" lvl="0" indent="0" algn="l" rtl="0">
                        <a:lnSpc>
                          <a:spcPct val="100000"/>
                        </a:lnSpc>
                        <a:spcBef>
                          <a:spcPts val="0"/>
                        </a:spcBef>
                        <a:spcAft>
                          <a:spcPts val="0"/>
                        </a:spcAft>
                        <a:buNone/>
                      </a:pPr>
                      <a:r>
                        <a:rPr lang="en-US" sz="1200" u="none" strike="noStrike" cap="none"/>
                        <a:t>sample 7</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tc>
                  <a:txBody>
                    <a:bodyPr/>
                    <a:lstStyle/>
                    <a:p>
                      <a:pPr marL="0" marR="0" lvl="0" indent="0" algn="r" rtl="0">
                        <a:lnSpc>
                          <a:spcPct val="100000"/>
                        </a:lnSpc>
                        <a:spcBef>
                          <a:spcPts val="0"/>
                        </a:spcBef>
                        <a:spcAft>
                          <a:spcPts val="0"/>
                        </a:spcAft>
                        <a:buNone/>
                      </a:pPr>
                      <a:r>
                        <a:rPr lang="en-US" sz="1200" u="none" strike="noStrike" cap="none"/>
                        <a:t>0.400</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extLst>
                  <a:ext uri="{0D108BD9-81ED-4DB2-BD59-A6C34878D82A}">
                    <a16:rowId xmlns:a16="http://schemas.microsoft.com/office/drawing/2014/main" val="10007"/>
                  </a:ext>
                </a:extLst>
              </a:tr>
              <a:tr h="247175">
                <a:tc>
                  <a:txBody>
                    <a:bodyPr/>
                    <a:lstStyle/>
                    <a:p>
                      <a:pPr marL="0" marR="0" lvl="0" indent="0" algn="l" rtl="0">
                        <a:lnSpc>
                          <a:spcPct val="100000"/>
                        </a:lnSpc>
                        <a:spcBef>
                          <a:spcPts val="0"/>
                        </a:spcBef>
                        <a:spcAft>
                          <a:spcPts val="0"/>
                        </a:spcAft>
                        <a:buNone/>
                      </a:pPr>
                      <a:r>
                        <a:rPr lang="en-US" sz="1200" u="none" strike="noStrike" cap="none"/>
                        <a:t>sample 8</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tc>
                  <a:txBody>
                    <a:bodyPr/>
                    <a:lstStyle/>
                    <a:p>
                      <a:pPr marL="0" marR="0" lvl="0" indent="0" algn="r" rtl="0">
                        <a:lnSpc>
                          <a:spcPct val="100000"/>
                        </a:lnSpc>
                        <a:spcBef>
                          <a:spcPts val="0"/>
                        </a:spcBef>
                        <a:spcAft>
                          <a:spcPts val="0"/>
                        </a:spcAft>
                        <a:buNone/>
                      </a:pPr>
                      <a:r>
                        <a:rPr lang="en-US" sz="1200" u="none" strike="noStrike" cap="none"/>
                        <a:t>0.450</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extLst>
                  <a:ext uri="{0D108BD9-81ED-4DB2-BD59-A6C34878D82A}">
                    <a16:rowId xmlns:a16="http://schemas.microsoft.com/office/drawing/2014/main" val="10008"/>
                  </a:ext>
                </a:extLst>
              </a:tr>
              <a:tr h="247175">
                <a:tc>
                  <a:txBody>
                    <a:bodyPr/>
                    <a:lstStyle/>
                    <a:p>
                      <a:pPr marL="0" marR="0" lvl="0" indent="0" algn="l" rtl="0">
                        <a:lnSpc>
                          <a:spcPct val="100000"/>
                        </a:lnSpc>
                        <a:spcBef>
                          <a:spcPts val="0"/>
                        </a:spcBef>
                        <a:spcAft>
                          <a:spcPts val="0"/>
                        </a:spcAft>
                        <a:buNone/>
                      </a:pPr>
                      <a:r>
                        <a:rPr lang="en-US" sz="1200" u="none" strike="noStrike" cap="none"/>
                        <a:t>sample 9</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tc>
                  <a:txBody>
                    <a:bodyPr/>
                    <a:lstStyle/>
                    <a:p>
                      <a:pPr marL="0" marR="0" lvl="0" indent="0" algn="r" rtl="0">
                        <a:lnSpc>
                          <a:spcPct val="100000"/>
                        </a:lnSpc>
                        <a:spcBef>
                          <a:spcPts val="0"/>
                        </a:spcBef>
                        <a:spcAft>
                          <a:spcPts val="0"/>
                        </a:spcAft>
                        <a:buNone/>
                      </a:pPr>
                      <a:r>
                        <a:rPr lang="en-US" sz="1200" u="none" strike="noStrike" cap="none"/>
                        <a:t>0.480</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extLst>
                  <a:ext uri="{0D108BD9-81ED-4DB2-BD59-A6C34878D82A}">
                    <a16:rowId xmlns:a16="http://schemas.microsoft.com/office/drawing/2014/main" val="10009"/>
                  </a:ext>
                </a:extLst>
              </a:tr>
              <a:tr h="287200">
                <a:tc>
                  <a:txBody>
                    <a:bodyPr/>
                    <a:lstStyle/>
                    <a:p>
                      <a:pPr marL="0" marR="0" lvl="0" indent="0" algn="l" rtl="0">
                        <a:lnSpc>
                          <a:spcPct val="100000"/>
                        </a:lnSpc>
                        <a:spcBef>
                          <a:spcPts val="0"/>
                        </a:spcBef>
                        <a:spcAft>
                          <a:spcPts val="0"/>
                        </a:spcAft>
                        <a:buNone/>
                      </a:pPr>
                      <a:r>
                        <a:rPr lang="en-US" sz="1200" u="none" strike="noStrike" cap="none"/>
                        <a:t>sample 10</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tc>
                  <a:txBody>
                    <a:bodyPr/>
                    <a:lstStyle/>
                    <a:p>
                      <a:pPr marL="0" marR="0" lvl="0" indent="0" algn="r" rtl="0">
                        <a:lnSpc>
                          <a:spcPct val="100000"/>
                        </a:lnSpc>
                        <a:spcBef>
                          <a:spcPts val="0"/>
                        </a:spcBef>
                        <a:spcAft>
                          <a:spcPts val="0"/>
                        </a:spcAft>
                        <a:buNone/>
                      </a:pPr>
                      <a:r>
                        <a:rPr lang="en-US" sz="1200" u="none" strike="noStrike" cap="none"/>
                        <a:t>0.560</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extLst>
                  <a:ext uri="{0D108BD9-81ED-4DB2-BD59-A6C34878D82A}">
                    <a16:rowId xmlns:a16="http://schemas.microsoft.com/office/drawing/2014/main" val="10010"/>
                  </a:ext>
                </a:extLst>
              </a:tr>
              <a:tr h="247175">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tc>
                  <a:txBody>
                    <a:bodyPr/>
                    <a:lstStyle/>
                    <a:p>
                      <a:pPr marL="0" marR="0" lvl="0" indent="0" algn="ctr" rtl="0">
                        <a:lnSpc>
                          <a:spcPct val="100000"/>
                        </a:lnSpc>
                        <a:spcBef>
                          <a:spcPts val="0"/>
                        </a:spcBef>
                        <a:spcAft>
                          <a:spcPts val="0"/>
                        </a:spcAft>
                        <a:buNone/>
                      </a:pPr>
                      <a:r>
                        <a:rPr lang="en-US" sz="1200" u="none" strike="noStrike" cap="none"/>
                        <a:t>in cm </a:t>
                      </a:r>
                      <a:endParaRPr sz="1200" b="0" i="0" u="none" strike="noStrike" cap="none">
                        <a:solidFill>
                          <a:srgbClr val="000000"/>
                        </a:solidFill>
                        <a:latin typeface="Times New Roman"/>
                        <a:ea typeface="Times New Roman"/>
                        <a:cs typeface="Times New Roman"/>
                        <a:sym typeface="Times New Roman"/>
                      </a:endParaRPr>
                    </a:p>
                  </a:txBody>
                  <a:tcPr marL="9525" marR="9525" marT="9525" marB="0" anchor="b"/>
                </a:tc>
                <a:extLst>
                  <a:ext uri="{0D108BD9-81ED-4DB2-BD59-A6C34878D82A}">
                    <a16:rowId xmlns:a16="http://schemas.microsoft.com/office/drawing/2014/main" val="1001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3"/>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dirty="0"/>
              <a:t>Data:</a:t>
            </a:r>
            <a:endParaRPr dirty="0"/>
          </a:p>
        </p:txBody>
      </p:sp>
      <p:sp>
        <p:nvSpPr>
          <p:cNvPr id="178" name="Google Shape;178;p13"/>
          <p:cNvSpPr txBox="1">
            <a:spLocks noGrp="1"/>
          </p:cNvSpPr>
          <p:nvPr>
            <p:ph type="body" idx="4294967295"/>
          </p:nvPr>
        </p:nvSpPr>
        <p:spPr>
          <a:xfrm>
            <a:off x="311700" y="1134804"/>
            <a:ext cx="2998383" cy="3338512"/>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US" dirty="0"/>
              <a:t>Calculated average background count and the resolving time of the detector.</a:t>
            </a:r>
          </a:p>
          <a:p>
            <a:pPr marL="114300" lvl="0" indent="0" algn="l" rtl="0">
              <a:lnSpc>
                <a:spcPct val="115000"/>
              </a:lnSpc>
              <a:spcBef>
                <a:spcPts val="0"/>
              </a:spcBef>
              <a:spcAft>
                <a:spcPts val="0"/>
              </a:spcAft>
              <a:buSzPts val="1800"/>
              <a:buNone/>
            </a:pPr>
            <a:endParaRPr lang="en-US" sz="800" dirty="0"/>
          </a:p>
          <a:p>
            <a:pPr marL="457200" lvl="0" indent="-342900" algn="l" rtl="0">
              <a:lnSpc>
                <a:spcPct val="115000"/>
              </a:lnSpc>
              <a:spcBef>
                <a:spcPts val="0"/>
              </a:spcBef>
              <a:spcAft>
                <a:spcPts val="0"/>
              </a:spcAft>
              <a:buSzPts val="1800"/>
              <a:buChar char="●"/>
            </a:pPr>
            <a:r>
              <a:rPr lang="en-US" dirty="0"/>
              <a:t>Ran 300 second counts for three trials, testing each gel sample against each source (Co-60, Cd-109 and Mn-54).</a:t>
            </a:r>
            <a:endParaRPr dirty="0"/>
          </a:p>
        </p:txBody>
      </p:sp>
      <p:graphicFrame>
        <p:nvGraphicFramePr>
          <p:cNvPr id="3" name="Object 2">
            <a:extLst>
              <a:ext uri="{FF2B5EF4-FFF2-40B4-BE49-F238E27FC236}">
                <a16:creationId xmlns:a16="http://schemas.microsoft.com/office/drawing/2014/main" id="{36B15434-504D-4C2D-9558-613A913FF756}"/>
              </a:ext>
            </a:extLst>
          </p:cNvPr>
          <p:cNvGraphicFramePr>
            <a:graphicFrameLocks noChangeAspect="1"/>
          </p:cNvGraphicFramePr>
          <p:nvPr>
            <p:extLst>
              <p:ext uri="{D42A27DB-BD31-4B8C-83A1-F6EECF244321}">
                <p14:modId xmlns:p14="http://schemas.microsoft.com/office/powerpoint/2010/main" val="1445122213"/>
              </p:ext>
            </p:extLst>
          </p:nvPr>
        </p:nvGraphicFramePr>
        <p:xfrm>
          <a:off x="3880330" y="311673"/>
          <a:ext cx="4381167" cy="4421827"/>
        </p:xfrm>
        <a:graphic>
          <a:graphicData uri="http://schemas.openxmlformats.org/presentationml/2006/ole">
            <mc:AlternateContent xmlns:mc="http://schemas.openxmlformats.org/markup-compatibility/2006">
              <mc:Choice xmlns:v="urn:schemas-microsoft-com:vml" Requires="v">
                <p:oleObj spid="_x0000_s36865" name="Worksheet" r:id="rId4" imgW="4105320" imgH="4143511" progId="Excel.Sheet.12">
                  <p:embed/>
                </p:oleObj>
              </mc:Choice>
              <mc:Fallback>
                <p:oleObj name="Worksheet" r:id="rId4" imgW="4105320" imgH="4143511" progId="Excel.Sheet.12">
                  <p:embed/>
                  <p:pic>
                    <p:nvPicPr>
                      <p:cNvPr id="3" name="Object 2">
                        <a:extLst>
                          <a:ext uri="{FF2B5EF4-FFF2-40B4-BE49-F238E27FC236}">
                            <a16:creationId xmlns:a16="http://schemas.microsoft.com/office/drawing/2014/main" id="{36B15434-504D-4C2D-9558-613A913FF756}"/>
                          </a:ext>
                        </a:extLst>
                      </p:cNvPr>
                      <p:cNvPicPr/>
                      <p:nvPr/>
                    </p:nvPicPr>
                    <p:blipFill>
                      <a:blip r:embed="rId5"/>
                      <a:stretch>
                        <a:fillRect/>
                      </a:stretch>
                    </p:blipFill>
                    <p:spPr>
                      <a:xfrm>
                        <a:off x="3880330" y="311673"/>
                        <a:ext cx="4381167" cy="4421827"/>
                      </a:xfrm>
                      <a:prstGeom prst="rect">
                        <a:avLst/>
                      </a:prstGeom>
                    </p:spPr>
                  </p:pic>
                </p:oleObj>
              </mc:Fallback>
            </mc:AlternateContent>
          </a:graphicData>
        </a:graphic>
      </p:graphicFrame>
    </p:spTree>
    <p:extLst>
      <p:ext uri="{BB962C8B-B14F-4D97-AF65-F5344CB8AC3E}">
        <p14:creationId xmlns:p14="http://schemas.microsoft.com/office/powerpoint/2010/main" val="89457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1F576-403D-48CD-A874-B3BD8D1AB4D9}"/>
              </a:ext>
            </a:extLst>
          </p:cNvPr>
          <p:cNvSpPr>
            <a:spLocks noGrp="1"/>
          </p:cNvSpPr>
          <p:nvPr>
            <p:ph type="title"/>
          </p:nvPr>
        </p:nvSpPr>
        <p:spPr/>
        <p:txBody>
          <a:bodyPr>
            <a:normAutofit fontScale="90000"/>
          </a:bodyPr>
          <a:lstStyle/>
          <a:p>
            <a:r>
              <a:rPr lang="en" dirty="0"/>
              <a:t>Methods:</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95489FE-CBBA-4549-AA25-727BC2358D7D}"/>
                  </a:ext>
                </a:extLst>
              </p:cNvPr>
              <p:cNvSpPr>
                <a:spLocks noGrp="1"/>
              </p:cNvSpPr>
              <p:nvPr>
                <p:ph type="body" idx="1"/>
              </p:nvPr>
            </p:nvSpPr>
            <p:spPr/>
            <p:txBody>
              <a:bodyPr/>
              <a:lstStyle/>
              <a:p>
                <a:pPr>
                  <a:spcAft>
                    <a:spcPts val="600"/>
                  </a:spcAft>
                </a:pPr>
                <a:r>
                  <a:rPr lang="en-US" dirty="0"/>
                  <a:t>For this experiment the intensity of the detected radiation will be assumed to be approximately proportional to the measured count rate, r, thus: </a:t>
                </a:r>
                <a:endParaRPr lang="en-US" i="1" dirty="0"/>
              </a:p>
              <a:p>
                <a:pPr marL="11430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𝑥</m:t>
                          </m:r>
                        </m:sup>
                      </m:sSup>
                    </m:oMath>
                  </m:oMathPara>
                </a14:m>
                <a:endParaRPr lang="en-US" dirty="0"/>
              </a:p>
              <a:p>
                <a:pPr marL="114300" indent="0">
                  <a:spcBef>
                    <a:spcPts val="600"/>
                  </a:spcBef>
                  <a:buNone/>
                </a:pPr>
                <a:r>
                  <a:rPr lang="en-US" dirty="0"/>
                  <a:t>       rewriting</a:t>
                </a:r>
              </a:p>
              <a:p>
                <a:pPr marL="114300" indent="0">
                  <a:buNone/>
                </a:pPr>
                <a:r>
                  <a:rPr lang="en-US" dirty="0"/>
                  <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sub>
                                </m:sSub>
                              </m:num>
                              <m:den>
                                <m:r>
                                  <a:rPr lang="en-US" i="1">
                                    <a:latin typeface="Cambria Math" panose="02040503050406030204" pitchFamily="18" charset="0"/>
                                  </a:rPr>
                                  <m:t>𝑟</m:t>
                                </m:r>
                              </m:den>
                            </m:f>
                          </m:e>
                        </m:d>
                      </m:e>
                    </m:func>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𝑥</m:t>
                    </m:r>
                  </m:oMath>
                </a14:m>
                <a:r>
                  <a:rPr lang="en-US" dirty="0"/>
                  <a:t>   </a:t>
                </a:r>
              </a:p>
              <a:p>
                <a:pPr marL="114300" indent="0">
                  <a:spcBef>
                    <a:spcPts val="600"/>
                  </a:spcBef>
                  <a:buNone/>
                </a:pPr>
                <a:r>
                  <a:rPr lang="en-US" dirty="0"/>
                  <a:t>      </a:t>
                </a:r>
                <a:r>
                  <a:rPr lang="en-US" sz="1500" dirty="0"/>
                  <a:t>Note: To calculate mass thickness, </a:t>
                </a:r>
                <a:r>
                  <a:rPr lang="en-US" sz="1500" i="1" dirty="0"/>
                  <a:t>X, </a:t>
                </a:r>
                <a:r>
                  <a:rPr lang="en-US" sz="1500" dirty="0"/>
                  <a:t>multiply the density of the  material times its length</a:t>
                </a:r>
              </a:p>
              <a:p>
                <a:pPr>
                  <a:spcBef>
                    <a:spcPts val="600"/>
                  </a:spcBef>
                </a:pPr>
                <a:r>
                  <a:rPr lang="en-US" dirty="0"/>
                  <a:t>This equation can be plotted on Excel, where </a:t>
                </a:r>
                <a:r>
                  <a:rPr lang="en-US" u="sng" dirty="0"/>
                  <a:t>μ is the slope</a:t>
                </a:r>
                <a:r>
                  <a:rPr lang="en-US" dirty="0"/>
                  <a:t>.</a:t>
                </a:r>
              </a:p>
            </p:txBody>
          </p:sp>
        </mc:Choice>
        <mc:Fallback xmlns="">
          <p:sp>
            <p:nvSpPr>
              <p:cNvPr id="3" name="Text Placeholder 2">
                <a:extLst>
                  <a:ext uri="{FF2B5EF4-FFF2-40B4-BE49-F238E27FC236}">
                    <a16:creationId xmlns:a16="http://schemas.microsoft.com/office/drawing/2014/main" id="{A95489FE-CBBA-4549-AA25-727BC2358D7D}"/>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81502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5"/>
          <p:cNvSpPr txBox="1">
            <a:spLocks noGrp="1"/>
          </p:cNvSpPr>
          <p:nvPr>
            <p:ph type="title"/>
          </p:nvPr>
        </p:nvSpPr>
        <p:spPr>
          <a:xfrm>
            <a:off x="506724" y="406617"/>
            <a:ext cx="8130551" cy="607800"/>
          </a:xfrm>
          <a:prstGeom prst="rect">
            <a:avLst/>
          </a:prstGeom>
          <a:noFill/>
          <a:ln>
            <a:noFill/>
          </a:ln>
        </p:spPr>
        <p:txBody>
          <a:bodyPr spcFirstLastPara="1" wrap="square" lIns="91425" tIns="91425" rIns="91425" bIns="91425" anchor="t" anchorCtr="0">
            <a:normAutofit fontScale="90000"/>
          </a:bodyPr>
          <a:lstStyle/>
          <a:p>
            <a:pPr lvl="0">
              <a:buSzPct val="111111"/>
            </a:pPr>
            <a:r>
              <a:rPr lang="en-US" dirty="0"/>
              <a:t>Data: Cobalt-60, plotting ln(r</a:t>
            </a:r>
            <a:r>
              <a:rPr lang="en-US" baseline="-25000" dirty="0"/>
              <a:t>0</a:t>
            </a:r>
            <a:r>
              <a:rPr lang="en-US" dirty="0"/>
              <a:t>/r) = </a:t>
            </a:r>
            <a:r>
              <a:rPr lang="en-US" dirty="0" err="1"/>
              <a:t>μX</a:t>
            </a:r>
            <a:br>
              <a:rPr lang="en-US" dirty="0"/>
            </a:br>
            <a:endParaRPr dirty="0"/>
          </a:p>
        </p:txBody>
      </p:sp>
      <p:graphicFrame>
        <p:nvGraphicFramePr>
          <p:cNvPr id="192" name="Google Shape;192;p15"/>
          <p:cNvGraphicFramePr/>
          <p:nvPr>
            <p:extLst>
              <p:ext uri="{D42A27DB-BD31-4B8C-83A1-F6EECF244321}">
                <p14:modId xmlns:p14="http://schemas.microsoft.com/office/powerpoint/2010/main" val="311143658"/>
              </p:ext>
            </p:extLst>
          </p:nvPr>
        </p:nvGraphicFramePr>
        <p:xfrm>
          <a:off x="2896405" y="1014417"/>
          <a:ext cx="5892652" cy="3575465"/>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A picture containing calendar&#10;&#10;Description automatically generated">
            <a:extLst>
              <a:ext uri="{FF2B5EF4-FFF2-40B4-BE49-F238E27FC236}">
                <a16:creationId xmlns:a16="http://schemas.microsoft.com/office/drawing/2014/main" id="{A7BEE211-B114-6A4F-9B2A-EFF5FDB1C04D}"/>
              </a:ext>
            </a:extLst>
          </p:cNvPr>
          <p:cNvPicPr>
            <a:picLocks noChangeAspect="1"/>
          </p:cNvPicPr>
          <p:nvPr/>
        </p:nvPicPr>
        <p:blipFill rotWithShape="1">
          <a:blip r:embed="rId4"/>
          <a:srcRect l="33978"/>
          <a:stretch/>
        </p:blipFill>
        <p:spPr>
          <a:xfrm>
            <a:off x="615820" y="1017799"/>
            <a:ext cx="1576355" cy="3568700"/>
          </a:xfrm>
          <a:prstGeom prst="rect">
            <a:avLst/>
          </a:prstGeom>
        </p:spPr>
      </p:pic>
      <p:sp>
        <p:nvSpPr>
          <p:cNvPr id="2" name="TextBox 1">
            <a:extLst>
              <a:ext uri="{FF2B5EF4-FFF2-40B4-BE49-F238E27FC236}">
                <a16:creationId xmlns:a16="http://schemas.microsoft.com/office/drawing/2014/main" id="{0E85D590-F548-4A8C-BC5F-88F9A9BC108F}"/>
              </a:ext>
            </a:extLst>
          </p:cNvPr>
          <p:cNvSpPr txBox="1"/>
          <p:nvPr/>
        </p:nvSpPr>
        <p:spPr>
          <a:xfrm>
            <a:off x="4688958" y="4605908"/>
            <a:ext cx="2743200" cy="307777"/>
          </a:xfrm>
          <a:prstGeom prst="rect">
            <a:avLst/>
          </a:prstGeom>
          <a:noFill/>
        </p:spPr>
        <p:txBody>
          <a:bodyPr wrap="square" rtlCol="0">
            <a:spAutoFit/>
          </a:bodyPr>
          <a:lstStyle/>
          <a:p>
            <a:r>
              <a:rPr lang="en-US" dirty="0">
                <a:latin typeface="Roboto" panose="020B0604020202020204" charset="0"/>
                <a:ea typeface="Roboto" panose="020B0604020202020204" charset="0"/>
              </a:rPr>
              <a:t>Mass Thickness, g/cm^2</a:t>
            </a:r>
          </a:p>
        </p:txBody>
      </p:sp>
      <p:sp>
        <p:nvSpPr>
          <p:cNvPr id="4" name="TextBox 3">
            <a:extLst>
              <a:ext uri="{FF2B5EF4-FFF2-40B4-BE49-F238E27FC236}">
                <a16:creationId xmlns:a16="http://schemas.microsoft.com/office/drawing/2014/main" id="{4936239A-232A-4C2B-8264-E7D9E132E028}"/>
              </a:ext>
            </a:extLst>
          </p:cNvPr>
          <p:cNvSpPr txBox="1"/>
          <p:nvPr/>
        </p:nvSpPr>
        <p:spPr>
          <a:xfrm>
            <a:off x="2496295" y="2169043"/>
            <a:ext cx="400110" cy="725392"/>
          </a:xfrm>
          <a:prstGeom prst="rect">
            <a:avLst/>
          </a:prstGeom>
          <a:noFill/>
        </p:spPr>
        <p:txBody>
          <a:bodyPr vert="vert270" wrap="square" rtlCol="0">
            <a:spAutoFit/>
          </a:bodyPr>
          <a:lstStyle/>
          <a:p>
            <a:r>
              <a:rPr lang="en-US" dirty="0">
                <a:latin typeface="Roboto" panose="020B0604020202020204" charset="0"/>
                <a:ea typeface="Roboto" panose="020B0604020202020204" charset="0"/>
              </a:rPr>
              <a:t>Ln(</a:t>
            </a:r>
            <a:r>
              <a:rPr lang="en-US" dirty="0"/>
              <a:t>r</a:t>
            </a:r>
            <a:r>
              <a:rPr lang="en-US" baseline="-25000" dirty="0"/>
              <a:t>0</a:t>
            </a:r>
            <a:r>
              <a:rPr lang="en-US" dirty="0">
                <a:latin typeface="Roboto" panose="020B0604020202020204" charset="0"/>
                <a:ea typeface="Roboto" panose="020B0604020202020204" charset="0"/>
              </a:rPr>
              <a:t>/r)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6"/>
          <p:cNvSpPr txBox="1">
            <a:spLocks noGrp="1"/>
          </p:cNvSpPr>
          <p:nvPr>
            <p:ph type="title"/>
          </p:nvPr>
        </p:nvSpPr>
        <p:spPr>
          <a:xfrm>
            <a:off x="311700" y="335572"/>
            <a:ext cx="8520600" cy="607800"/>
          </a:xfrm>
          <a:prstGeom prst="rect">
            <a:avLst/>
          </a:prstGeom>
          <a:noFill/>
          <a:ln>
            <a:noFill/>
          </a:ln>
        </p:spPr>
        <p:txBody>
          <a:bodyPr spcFirstLastPara="1" wrap="square" lIns="91425" tIns="91425" rIns="91425" bIns="91425" anchor="t" anchorCtr="0">
            <a:normAutofit fontScale="90000"/>
          </a:bodyPr>
          <a:lstStyle/>
          <a:p>
            <a:pPr>
              <a:buSzPct val="111111"/>
            </a:pPr>
            <a:r>
              <a:rPr lang="en-US" dirty="0"/>
              <a:t>Data: Cadmium-109, plotting ln(r</a:t>
            </a:r>
            <a:r>
              <a:rPr lang="en-US" baseline="-25000" dirty="0"/>
              <a:t>0</a:t>
            </a:r>
            <a:r>
              <a:rPr lang="en-US" dirty="0"/>
              <a:t>/r) = </a:t>
            </a:r>
            <a:r>
              <a:rPr lang="en-US" dirty="0" err="1"/>
              <a:t>μX</a:t>
            </a:r>
            <a:endParaRPr dirty="0"/>
          </a:p>
        </p:txBody>
      </p:sp>
      <p:graphicFrame>
        <p:nvGraphicFramePr>
          <p:cNvPr id="199" name="Google Shape;199;p16"/>
          <p:cNvGraphicFramePr/>
          <p:nvPr>
            <p:extLst>
              <p:ext uri="{D42A27DB-BD31-4B8C-83A1-F6EECF244321}">
                <p14:modId xmlns:p14="http://schemas.microsoft.com/office/powerpoint/2010/main" val="2711513485"/>
              </p:ext>
            </p:extLst>
          </p:nvPr>
        </p:nvGraphicFramePr>
        <p:xfrm>
          <a:off x="1642714" y="943372"/>
          <a:ext cx="5858572" cy="35651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3960548-AA14-4933-9F0D-17601596732C}"/>
              </a:ext>
            </a:extLst>
          </p:cNvPr>
          <p:cNvSpPr txBox="1"/>
          <p:nvPr/>
        </p:nvSpPr>
        <p:spPr>
          <a:xfrm>
            <a:off x="3200400" y="4508520"/>
            <a:ext cx="2743200" cy="307777"/>
          </a:xfrm>
          <a:prstGeom prst="rect">
            <a:avLst/>
          </a:prstGeom>
          <a:noFill/>
        </p:spPr>
        <p:txBody>
          <a:bodyPr wrap="square" rtlCol="0">
            <a:spAutoFit/>
          </a:bodyPr>
          <a:lstStyle/>
          <a:p>
            <a:r>
              <a:rPr lang="en-US" dirty="0">
                <a:latin typeface="Roboto" panose="020B0604020202020204" charset="0"/>
                <a:ea typeface="Roboto" panose="020B0604020202020204" charset="0"/>
              </a:rPr>
              <a:t>Mass Thickness, g/cm^2</a:t>
            </a:r>
          </a:p>
        </p:txBody>
      </p:sp>
      <p:sp>
        <p:nvSpPr>
          <p:cNvPr id="6" name="TextBox 5">
            <a:extLst>
              <a:ext uri="{FF2B5EF4-FFF2-40B4-BE49-F238E27FC236}">
                <a16:creationId xmlns:a16="http://schemas.microsoft.com/office/drawing/2014/main" id="{876DE833-3551-4E31-AC5B-4C3C4FFE06E4}"/>
              </a:ext>
            </a:extLst>
          </p:cNvPr>
          <p:cNvSpPr txBox="1"/>
          <p:nvPr/>
        </p:nvSpPr>
        <p:spPr>
          <a:xfrm>
            <a:off x="1242604" y="2209054"/>
            <a:ext cx="400110" cy="725392"/>
          </a:xfrm>
          <a:prstGeom prst="rect">
            <a:avLst/>
          </a:prstGeom>
          <a:noFill/>
        </p:spPr>
        <p:txBody>
          <a:bodyPr vert="vert270" wrap="square" rtlCol="0">
            <a:spAutoFit/>
          </a:bodyPr>
          <a:lstStyle/>
          <a:p>
            <a:r>
              <a:rPr lang="en-US" dirty="0">
                <a:latin typeface="Roboto" panose="020B0604020202020204" charset="0"/>
                <a:ea typeface="Roboto" panose="020B0604020202020204" charset="0"/>
              </a:rPr>
              <a:t>Ln(</a:t>
            </a:r>
            <a:r>
              <a:rPr lang="en-US" dirty="0" err="1">
                <a:latin typeface="Roboto" panose="020B0604020202020204" charset="0"/>
                <a:ea typeface="Roboto" panose="020B0604020202020204" charset="0"/>
              </a:rPr>
              <a:t>r</a:t>
            </a:r>
            <a:r>
              <a:rPr lang="en-US" baseline="-25000" dirty="0" err="1">
                <a:latin typeface="Roboto" panose="020B0604020202020204" charset="0"/>
                <a:ea typeface="Roboto" panose="020B0604020202020204" charset="0"/>
              </a:rPr>
              <a:t>o</a:t>
            </a:r>
            <a:r>
              <a:rPr lang="en-US" dirty="0">
                <a:latin typeface="Roboto" panose="020B0604020202020204" charset="0"/>
                <a:ea typeface="Roboto" panose="020B0604020202020204" charset="0"/>
              </a:rPr>
              <a:t>/r)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7"/>
          <p:cNvSpPr txBox="1">
            <a:spLocks noGrp="1"/>
          </p:cNvSpPr>
          <p:nvPr>
            <p:ph type="title"/>
          </p:nvPr>
        </p:nvSpPr>
        <p:spPr>
          <a:xfrm>
            <a:off x="311700" y="261144"/>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dirty="0"/>
              <a:t>Data: Manganese-54, plotting ln(r</a:t>
            </a:r>
            <a:r>
              <a:rPr lang="en-US" baseline="-25000" dirty="0"/>
              <a:t>0</a:t>
            </a:r>
            <a:r>
              <a:rPr lang="en-US" dirty="0"/>
              <a:t>/r) = </a:t>
            </a:r>
            <a:r>
              <a:rPr lang="en-US" dirty="0" err="1"/>
              <a:t>μX</a:t>
            </a:r>
            <a:endParaRPr dirty="0"/>
          </a:p>
        </p:txBody>
      </p:sp>
      <p:graphicFrame>
        <p:nvGraphicFramePr>
          <p:cNvPr id="206" name="Google Shape;206;p17"/>
          <p:cNvGraphicFramePr/>
          <p:nvPr>
            <p:extLst>
              <p:ext uri="{D42A27DB-BD31-4B8C-83A1-F6EECF244321}">
                <p14:modId xmlns:p14="http://schemas.microsoft.com/office/powerpoint/2010/main" val="1235096723"/>
              </p:ext>
            </p:extLst>
          </p:nvPr>
        </p:nvGraphicFramePr>
        <p:xfrm>
          <a:off x="1683401" y="868944"/>
          <a:ext cx="5777198" cy="36392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21134E1-D967-4546-B7D6-AC73755A702D}"/>
              </a:ext>
            </a:extLst>
          </p:cNvPr>
          <p:cNvSpPr txBox="1"/>
          <p:nvPr/>
        </p:nvSpPr>
        <p:spPr>
          <a:xfrm>
            <a:off x="3200400" y="4508520"/>
            <a:ext cx="2743200" cy="307777"/>
          </a:xfrm>
          <a:prstGeom prst="rect">
            <a:avLst/>
          </a:prstGeom>
          <a:noFill/>
        </p:spPr>
        <p:txBody>
          <a:bodyPr wrap="square" rtlCol="0">
            <a:spAutoFit/>
          </a:bodyPr>
          <a:lstStyle/>
          <a:p>
            <a:r>
              <a:rPr lang="en-US" dirty="0">
                <a:latin typeface="Roboto" panose="020B0604020202020204" charset="0"/>
                <a:ea typeface="Roboto" panose="020B0604020202020204" charset="0"/>
              </a:rPr>
              <a:t>Mass Thickness, g/cm^2</a:t>
            </a:r>
          </a:p>
        </p:txBody>
      </p:sp>
      <p:sp>
        <p:nvSpPr>
          <p:cNvPr id="6" name="TextBox 5">
            <a:extLst>
              <a:ext uri="{FF2B5EF4-FFF2-40B4-BE49-F238E27FC236}">
                <a16:creationId xmlns:a16="http://schemas.microsoft.com/office/drawing/2014/main" id="{CA043BF4-52F3-4EAA-AB11-8415ECD56682}"/>
              </a:ext>
            </a:extLst>
          </p:cNvPr>
          <p:cNvSpPr txBox="1"/>
          <p:nvPr/>
        </p:nvSpPr>
        <p:spPr>
          <a:xfrm>
            <a:off x="1242604" y="2209054"/>
            <a:ext cx="400110" cy="725392"/>
          </a:xfrm>
          <a:prstGeom prst="rect">
            <a:avLst/>
          </a:prstGeom>
          <a:noFill/>
        </p:spPr>
        <p:txBody>
          <a:bodyPr vert="vert270" wrap="square" rtlCol="0">
            <a:spAutoFit/>
          </a:bodyPr>
          <a:lstStyle/>
          <a:p>
            <a:r>
              <a:rPr lang="en-US" dirty="0">
                <a:latin typeface="Roboto" panose="020B0604020202020204" charset="0"/>
                <a:ea typeface="Roboto" panose="020B0604020202020204" charset="0"/>
              </a:rPr>
              <a:t>Ln(</a:t>
            </a:r>
            <a:r>
              <a:rPr lang="en-US" dirty="0" err="1">
                <a:latin typeface="Roboto" panose="020B0604020202020204" charset="0"/>
                <a:ea typeface="Roboto" panose="020B0604020202020204" charset="0"/>
              </a:rPr>
              <a:t>r</a:t>
            </a:r>
            <a:r>
              <a:rPr lang="en-US" baseline="-25000" dirty="0" err="1">
                <a:latin typeface="Roboto" panose="020B0604020202020204" charset="0"/>
                <a:ea typeface="Roboto" panose="020B0604020202020204" charset="0"/>
              </a:rPr>
              <a:t>o</a:t>
            </a:r>
            <a:r>
              <a:rPr lang="en-US" dirty="0">
                <a:latin typeface="Roboto" panose="020B0604020202020204" charset="0"/>
                <a:ea typeface="Roboto" panose="020B0604020202020204" charset="0"/>
              </a:rPr>
              <a:t>/r)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8"/>
          <p:cNvSpPr txBox="1">
            <a:spLocks noGrp="1"/>
          </p:cNvSpPr>
          <p:nvPr>
            <p:ph type="title"/>
          </p:nvPr>
        </p:nvSpPr>
        <p:spPr>
          <a:xfrm>
            <a:off x="311700" y="188977"/>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dirty="0"/>
              <a:t>Results:</a:t>
            </a:r>
            <a:br>
              <a:rPr lang="en-US" dirty="0"/>
            </a:br>
            <a:endParaRPr dirty="0"/>
          </a:p>
        </p:txBody>
      </p:sp>
      <p:sp>
        <p:nvSpPr>
          <p:cNvPr id="212" name="Google Shape;212;p18"/>
          <p:cNvSpPr txBox="1">
            <a:spLocks noGrp="1"/>
          </p:cNvSpPr>
          <p:nvPr>
            <p:ph type="body" idx="1"/>
          </p:nvPr>
        </p:nvSpPr>
        <p:spPr>
          <a:xfrm>
            <a:off x="311700" y="713900"/>
            <a:ext cx="8520600" cy="37157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Use the slope of our Excel plot the mass attenuation coefficient, μ, for each radioactive source is:</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sz="800"/>
          </a:p>
          <a:p>
            <a:pPr marL="457200" lvl="0" indent="-342900" algn="l" rtl="0">
              <a:lnSpc>
                <a:spcPct val="115000"/>
              </a:lnSpc>
              <a:spcBef>
                <a:spcPts val="0"/>
              </a:spcBef>
              <a:spcAft>
                <a:spcPts val="0"/>
              </a:spcAft>
              <a:buSzPts val="1800"/>
              <a:buChar char="●"/>
            </a:pPr>
            <a:r>
              <a:rPr lang="en-US"/>
              <a:t>Virtual X-Ray Imaging Library on GPU:</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p:txBody>
      </p:sp>
      <p:graphicFrame>
        <p:nvGraphicFramePr>
          <p:cNvPr id="213" name="Google Shape;213;p18"/>
          <p:cNvGraphicFramePr/>
          <p:nvPr/>
        </p:nvGraphicFramePr>
        <p:xfrm>
          <a:off x="1848244" y="3554529"/>
          <a:ext cx="4350537" cy="1048858"/>
        </p:xfrm>
        <a:graphic>
          <a:graphicData uri="http://schemas.openxmlformats.org/presentationml/2006/ole">
            <mc:AlternateContent xmlns:mc="http://schemas.openxmlformats.org/markup-compatibility/2006">
              <mc:Choice xmlns:v="urn:schemas-microsoft-com:vml" Requires="v">
                <p:oleObj spid="_x0000_s46081" r:id="rId4" imgW="4350537" imgH="1048858" progId="Excel.Sheet.12">
                  <p:embed/>
                </p:oleObj>
              </mc:Choice>
              <mc:Fallback>
                <p:oleObj r:id="rId4" imgW="4350537" imgH="1048858" progId="Excel.Sheet.12">
                  <p:embed/>
                  <p:pic>
                    <p:nvPicPr>
                      <p:cNvPr id="213" name="Google Shape;213;p18"/>
                      <p:cNvPicPr preferRelativeResize="0"/>
                      <p:nvPr/>
                    </p:nvPicPr>
                    <p:blipFill rotWithShape="1">
                      <a:blip r:embed="rId5">
                        <a:alphaModFix/>
                      </a:blip>
                      <a:srcRect/>
                      <a:stretch/>
                    </p:blipFill>
                    <p:spPr>
                      <a:xfrm>
                        <a:off x="1848244" y="3554529"/>
                        <a:ext cx="4350537" cy="1048858"/>
                      </a:xfrm>
                      <a:prstGeom prst="rect">
                        <a:avLst/>
                      </a:prstGeom>
                      <a:noFill/>
                      <a:ln>
                        <a:noFill/>
                      </a:ln>
                    </p:spPr>
                  </p:pic>
                </p:oleObj>
              </mc:Fallback>
            </mc:AlternateContent>
          </a:graphicData>
        </a:graphic>
      </p:graphicFrame>
      <p:graphicFrame>
        <p:nvGraphicFramePr>
          <p:cNvPr id="214" name="Google Shape;214;p18"/>
          <p:cNvGraphicFramePr/>
          <p:nvPr/>
        </p:nvGraphicFramePr>
        <p:xfrm>
          <a:off x="1848244" y="1458858"/>
          <a:ext cx="4350537" cy="1584072"/>
        </p:xfrm>
        <a:graphic>
          <a:graphicData uri="http://schemas.openxmlformats.org/presentationml/2006/ole">
            <mc:AlternateContent xmlns:mc="http://schemas.openxmlformats.org/markup-compatibility/2006">
              <mc:Choice xmlns:v="urn:schemas-microsoft-com:vml" Requires="v">
                <p:oleObj spid="_x0000_s46082" r:id="rId6" imgW="4350537" imgH="1584072" progId="Excel.Sheet.12">
                  <p:embed/>
                </p:oleObj>
              </mc:Choice>
              <mc:Fallback>
                <p:oleObj r:id="rId6" imgW="4350537" imgH="1584072" progId="Excel.Sheet.12">
                  <p:embed/>
                  <p:pic>
                    <p:nvPicPr>
                      <p:cNvPr id="214" name="Google Shape;214;p18"/>
                      <p:cNvPicPr preferRelativeResize="0"/>
                      <p:nvPr/>
                    </p:nvPicPr>
                    <p:blipFill rotWithShape="1">
                      <a:blip r:embed="rId7">
                        <a:alphaModFix/>
                      </a:blip>
                      <a:srcRect/>
                      <a:stretch/>
                    </p:blipFill>
                    <p:spPr>
                      <a:xfrm>
                        <a:off x="1848244" y="1458858"/>
                        <a:ext cx="4350537" cy="1584072"/>
                      </a:xfrm>
                      <a:prstGeom prst="rect">
                        <a:avLst/>
                      </a:prstGeom>
                      <a:noFill/>
                      <a:ln>
                        <a:noFill/>
                      </a:ln>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8F1-50A6-40A4-9B0B-9E95F277A6F7}"/>
              </a:ext>
            </a:extLst>
          </p:cNvPr>
          <p:cNvSpPr>
            <a:spLocks noGrp="1"/>
          </p:cNvSpPr>
          <p:nvPr>
            <p:ph type="title"/>
          </p:nvPr>
        </p:nvSpPr>
        <p:spPr>
          <a:xfrm>
            <a:off x="311700" y="270725"/>
            <a:ext cx="8520600" cy="607800"/>
          </a:xfrm>
        </p:spPr>
        <p:txBody>
          <a:bodyPr>
            <a:normAutofit fontScale="90000"/>
          </a:bodyPr>
          <a:lstStyle/>
          <a:p>
            <a:r>
              <a:rPr lang="en-US" dirty="0"/>
              <a:t>Results: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F0EA2E5-8DC6-4626-8D27-F5139FB50842}"/>
                  </a:ext>
                </a:extLst>
              </p:cNvPr>
              <p:cNvSpPr>
                <a:spLocks noGrp="1"/>
              </p:cNvSpPr>
              <p:nvPr>
                <p:ph type="body" idx="1"/>
              </p:nvPr>
            </p:nvSpPr>
            <p:spPr>
              <a:xfrm>
                <a:off x="311700" y="902249"/>
                <a:ext cx="8520600" cy="3807973"/>
              </a:xfrm>
            </p:spPr>
            <p:txBody>
              <a:bodyPr/>
              <a:lstStyle/>
              <a:p>
                <a:r>
                  <a:rPr lang="en-US" dirty="0"/>
                  <a:t>As the thickness of the absorber is increased, the fraction of the radiation passing through will decrease. </a:t>
                </a:r>
              </a:p>
              <a:p>
                <a:r>
                  <a:rPr lang="en-US" dirty="0"/>
                  <a:t>When exactly half the radiation passes through the absorber, the thickness of the absorber is called the </a:t>
                </a:r>
                <a:r>
                  <a:rPr lang="en-US" u="sng" dirty="0"/>
                  <a:t>half thickness</a:t>
                </a:r>
                <a:r>
                  <a:rPr lang="en-US" dirty="0"/>
                  <a:t>, X</a:t>
                </a:r>
                <a:r>
                  <a:rPr lang="en-US" baseline="-25000" dirty="0"/>
                  <a:t>1/2</a:t>
                </a:r>
                <a:r>
                  <a:rPr lang="en-US" dirty="0"/>
                  <a:t>.</a:t>
                </a:r>
              </a:p>
              <a:p>
                <a:r>
                  <a:rPr lang="en-US" dirty="0" err="1"/>
                  <a:t>Eqn</a:t>
                </a:r>
                <a:r>
                  <a:rPr lang="en-US" dirty="0"/>
                  <a:t>:  </a:t>
                </a:r>
                <a14:m>
                  <m:oMath xmlns:m="http://schemas.openxmlformats.org/officeDocument/2006/math">
                    <m:r>
                      <a:rPr lang="en-US" i="1">
                        <a:latin typeface="Cambria Math" panose="02040503050406030204" pitchFamily="18" charset="0"/>
                      </a:rPr>
                      <m:t>𝑟</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0</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𝑥</m:t>
                        </m:r>
                      </m:sup>
                    </m:sSup>
                    <m:r>
                      <a:rPr lang="en-US" b="0" i="1" smtClean="0">
                        <a:latin typeface="Cambria Math" panose="02040503050406030204" pitchFamily="18" charset="0"/>
                      </a:rPr>
                      <m:t>  </m:t>
                    </m:r>
                  </m:oMath>
                </a14:m>
                <a:r>
                  <a:rPr lang="en-US" dirty="0"/>
                  <a:t>solving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1/2</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1/2</m:t>
                        </m:r>
                      </m:sub>
                    </m:sSub>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ln</m:t>
                        </m:r>
                        <m:r>
                          <a:rPr lang="en-US" i="1">
                            <a:latin typeface="Cambria Math" panose="02040503050406030204" pitchFamily="18" charset="0"/>
                          </a:rPr>
                          <m:t>(2)</m:t>
                        </m:r>
                      </m:num>
                      <m:den>
                        <m:r>
                          <a:rPr lang="en-US" i="1">
                            <a:latin typeface="Cambria Math" panose="02040503050406030204" pitchFamily="18" charset="0"/>
                          </a:rPr>
                          <m:t>𝜇</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0.693</m:t>
                        </m:r>
                      </m:num>
                      <m:den>
                        <m:r>
                          <a:rPr lang="en-US" i="1">
                            <a:latin typeface="Cambria Math" panose="02040503050406030204" pitchFamily="18" charset="0"/>
                          </a:rPr>
                          <m:t>𝜇</m:t>
                        </m:r>
                      </m:den>
                    </m:f>
                  </m:oMath>
                </a14:m>
                <a:r>
                  <a:rPr lang="en-US" dirty="0"/>
                  <a:t> </a:t>
                </a:r>
              </a:p>
              <a:p>
                <a:pPr marL="114300" indent="0">
                  <a:buNone/>
                </a:pPr>
                <a:endParaRPr lang="en-US" dirty="0"/>
              </a:p>
            </p:txBody>
          </p:sp>
        </mc:Choice>
        <mc:Fallback xmlns="">
          <p:sp>
            <p:nvSpPr>
              <p:cNvPr id="3" name="Text Placeholder 2">
                <a:extLst>
                  <a:ext uri="{FF2B5EF4-FFF2-40B4-BE49-F238E27FC236}">
                    <a16:creationId xmlns:a16="http://schemas.microsoft.com/office/drawing/2014/main" id="{9F0EA2E5-8DC6-4626-8D27-F5139FB50842}"/>
                  </a:ext>
                </a:extLst>
              </p:cNvPr>
              <p:cNvSpPr>
                <a:spLocks noGrp="1" noRot="1" noChangeAspect="1" noMove="1" noResize="1" noEditPoints="1" noAdjustHandles="1" noChangeArrowheads="1" noChangeShapeType="1" noTextEdit="1"/>
              </p:cNvSpPr>
              <p:nvPr>
                <p:ph type="body" idx="1"/>
              </p:nvPr>
            </p:nvSpPr>
            <p:spPr>
              <a:xfrm>
                <a:off x="311700" y="902249"/>
                <a:ext cx="8520600" cy="3807973"/>
              </a:xfrm>
              <a:blipFill>
                <a:blip r:embed="rId3"/>
                <a:stretch>
                  <a:fillRect r="-429"/>
                </a:stretch>
              </a:blipFill>
            </p:spPr>
            <p:txBody>
              <a:bodyPr/>
              <a:lstStyle/>
              <a:p>
                <a:r>
                  <a:rPr lang="en-US">
                    <a:noFill/>
                  </a:rPr>
                  <a:t> </a:t>
                </a:r>
              </a:p>
            </p:txBody>
          </p:sp>
        </mc:Fallback>
      </mc:AlternateContent>
      <p:graphicFrame>
        <p:nvGraphicFramePr>
          <p:cNvPr id="6" name="Object 5">
            <a:extLst>
              <a:ext uri="{FF2B5EF4-FFF2-40B4-BE49-F238E27FC236}">
                <a16:creationId xmlns:a16="http://schemas.microsoft.com/office/drawing/2014/main" id="{3FB9E62B-5A1A-4168-956B-0CCB0C6ACF0F}"/>
              </a:ext>
            </a:extLst>
          </p:cNvPr>
          <p:cNvGraphicFramePr>
            <a:graphicFrameLocks noChangeAspect="1"/>
          </p:cNvGraphicFramePr>
          <p:nvPr>
            <p:extLst>
              <p:ext uri="{D42A27DB-BD31-4B8C-83A1-F6EECF244321}">
                <p14:modId xmlns:p14="http://schemas.microsoft.com/office/powerpoint/2010/main" val="4221131026"/>
              </p:ext>
            </p:extLst>
          </p:nvPr>
        </p:nvGraphicFramePr>
        <p:xfrm>
          <a:off x="848279" y="2838133"/>
          <a:ext cx="6134859" cy="1095914"/>
        </p:xfrm>
        <a:graphic>
          <a:graphicData uri="http://schemas.openxmlformats.org/presentationml/2006/ole">
            <mc:AlternateContent xmlns:mc="http://schemas.openxmlformats.org/markup-compatibility/2006">
              <mc:Choice xmlns:v="urn:schemas-microsoft-com:vml" Requires="v">
                <p:oleObj spid="_x0000_s48129" name="Worksheet" r:id="rId4" imgW="5171932" imgH="924065" progId="Excel.Sheet.12">
                  <p:embed/>
                </p:oleObj>
              </mc:Choice>
              <mc:Fallback>
                <p:oleObj name="Worksheet" r:id="rId4" imgW="5171932" imgH="924065" progId="Excel.Sheet.12">
                  <p:embed/>
                  <p:pic>
                    <p:nvPicPr>
                      <p:cNvPr id="6" name="Object 5">
                        <a:extLst>
                          <a:ext uri="{FF2B5EF4-FFF2-40B4-BE49-F238E27FC236}">
                            <a16:creationId xmlns:a16="http://schemas.microsoft.com/office/drawing/2014/main" id="{3FB9E62B-5A1A-4168-956B-0CCB0C6ACF0F}"/>
                          </a:ext>
                        </a:extLst>
                      </p:cNvPr>
                      <p:cNvPicPr/>
                      <p:nvPr/>
                    </p:nvPicPr>
                    <p:blipFill>
                      <a:blip r:embed="rId5"/>
                      <a:stretch>
                        <a:fillRect/>
                      </a:stretch>
                    </p:blipFill>
                    <p:spPr>
                      <a:xfrm>
                        <a:off x="848279" y="2838133"/>
                        <a:ext cx="6134859" cy="1095914"/>
                      </a:xfrm>
                      <a:prstGeom prst="rect">
                        <a:avLst/>
                      </a:prstGeom>
                    </p:spPr>
                  </p:pic>
                </p:oleObj>
              </mc:Fallback>
            </mc:AlternateContent>
          </a:graphicData>
        </a:graphic>
      </p:graphicFrame>
    </p:spTree>
    <p:extLst>
      <p:ext uri="{BB962C8B-B14F-4D97-AF65-F5344CB8AC3E}">
        <p14:creationId xmlns:p14="http://schemas.microsoft.com/office/powerpoint/2010/main" val="2652667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US"/>
              <a:t>Questions</a:t>
            </a:r>
            <a:endParaRPr/>
          </a:p>
        </p:txBody>
      </p:sp>
      <p:sp>
        <p:nvSpPr>
          <p:cNvPr id="220" name="Google Shape;220;p19"/>
          <p:cNvSpPr txBox="1">
            <a:spLocks noGrp="1"/>
          </p:cNvSpPr>
          <p:nvPr>
            <p:ph type="body" idx="1"/>
          </p:nvPr>
        </p:nvSpPr>
        <p:spPr>
          <a:xfrm>
            <a:off x="311700" y="1687075"/>
            <a:ext cx="8520600" cy="2640376"/>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US" sz="1600" dirty="0"/>
              <a:t>References:</a:t>
            </a:r>
            <a:endParaRPr sz="1600" dirty="0"/>
          </a:p>
          <a:p>
            <a:pPr marL="457200" lvl="0" indent="-342900" algn="l" rtl="0">
              <a:lnSpc>
                <a:spcPct val="115000"/>
              </a:lnSpc>
              <a:spcBef>
                <a:spcPts val="0"/>
              </a:spcBef>
              <a:spcAft>
                <a:spcPts val="0"/>
              </a:spcAft>
              <a:buSzPts val="1800"/>
              <a:buChar char="●"/>
            </a:pPr>
            <a:r>
              <a:rPr lang="en-US" sz="1600" dirty="0"/>
              <a:t>HUMIMIC MEDICAL Healthcare Products, https://humimic.com/product/gelatin-5-medical-gel-by-the-pound/</a:t>
            </a:r>
            <a:endParaRPr sz="1600" dirty="0"/>
          </a:p>
          <a:p>
            <a:pPr marL="457200" lvl="0" indent="-342900" algn="l" rtl="0">
              <a:lnSpc>
                <a:spcPct val="115000"/>
              </a:lnSpc>
              <a:spcBef>
                <a:spcPts val="0"/>
              </a:spcBef>
              <a:spcAft>
                <a:spcPts val="0"/>
              </a:spcAft>
              <a:buSzPts val="1800"/>
              <a:buChar char="●"/>
            </a:pPr>
            <a:r>
              <a:rPr lang="en-US" sz="1600" dirty="0"/>
              <a:t>Spectrum Techniques Lab Manual, Student Version, July, 2002</a:t>
            </a:r>
            <a:endParaRPr sz="1600" dirty="0"/>
          </a:p>
          <a:p>
            <a:pPr marL="457200" lvl="0" indent="-342900" algn="l" rtl="0">
              <a:lnSpc>
                <a:spcPct val="115000"/>
              </a:lnSpc>
              <a:spcBef>
                <a:spcPts val="0"/>
              </a:spcBef>
              <a:spcAft>
                <a:spcPts val="0"/>
              </a:spcAft>
              <a:buSzPts val="1800"/>
              <a:buChar char="●"/>
            </a:pPr>
            <a:r>
              <a:rPr lang="en-US" sz="1600" dirty="0"/>
              <a:t>Virtual X-Ray Imaging Library on GPU, http://gvirtualxray.sourceforge.net/gvirtualxray.php</a:t>
            </a:r>
            <a:endParaRPr sz="1600" dirty="0"/>
          </a:p>
          <a:p>
            <a:pPr marL="114300" lvl="0" indent="0" algn="l" rtl="0">
              <a:lnSpc>
                <a:spcPct val="115000"/>
              </a:lnSpc>
              <a:spcBef>
                <a:spcPts val="0"/>
              </a:spcBef>
              <a:spcAft>
                <a:spcPts val="0"/>
              </a:spcAft>
              <a:buSzPts val="1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8"/>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Introduction: Medical Gel #5 by Humimic Medical</a:t>
            </a:r>
            <a:endParaRPr/>
          </a:p>
        </p:txBody>
      </p:sp>
      <p:sp>
        <p:nvSpPr>
          <p:cNvPr id="93" name="Google Shape;93;p8"/>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600"/>
              </a:spcBef>
              <a:spcAft>
                <a:spcPts val="0"/>
              </a:spcAft>
              <a:buSzPts val="1800"/>
              <a:buChar char="●"/>
            </a:pPr>
            <a:r>
              <a:rPr lang="en-US" dirty="0" err="1"/>
              <a:t>Humic</a:t>
            </a:r>
            <a:r>
              <a:rPr lang="en-US" dirty="0"/>
              <a:t> Medical is a company that produces medical gels used for training on various medical procedures.</a:t>
            </a:r>
            <a:endParaRPr dirty="0"/>
          </a:p>
          <a:p>
            <a:pPr marL="457200" lvl="0" indent="-342900" algn="l" rtl="0">
              <a:lnSpc>
                <a:spcPct val="115000"/>
              </a:lnSpc>
              <a:spcBef>
                <a:spcPts val="600"/>
              </a:spcBef>
              <a:spcAft>
                <a:spcPts val="0"/>
              </a:spcAft>
              <a:buSzPts val="1800"/>
              <a:buChar char="●"/>
            </a:pPr>
            <a:r>
              <a:rPr lang="en-US" dirty="0"/>
              <a:t>Gel #5 is the softest gel </a:t>
            </a:r>
            <a:r>
              <a:rPr lang="en-US" dirty="0" err="1"/>
              <a:t>Humimic</a:t>
            </a:r>
            <a:r>
              <a:rPr lang="en-US" dirty="0"/>
              <a:t> has to offer.  </a:t>
            </a:r>
          </a:p>
          <a:p>
            <a:pPr lvl="1">
              <a:spcBef>
                <a:spcPts val="600"/>
              </a:spcBef>
              <a:buFont typeface="Wingdings" panose="05000000000000000000" pitchFamily="2" charset="2"/>
              <a:buChar char="Ø"/>
            </a:pPr>
            <a:r>
              <a:rPr lang="en-US" sz="1800" dirty="0"/>
              <a:t>Density: 898.448 [Kg/m³]</a:t>
            </a:r>
            <a:endParaRPr sz="1800" dirty="0"/>
          </a:p>
          <a:p>
            <a:pPr marL="457200" lvl="0" indent="-342900" algn="l" rtl="0">
              <a:lnSpc>
                <a:spcPct val="115000"/>
              </a:lnSpc>
              <a:spcBef>
                <a:spcPts val="1200"/>
              </a:spcBef>
              <a:spcAft>
                <a:spcPts val="0"/>
              </a:spcAft>
              <a:buSzPts val="1800"/>
              <a:buChar char="●"/>
            </a:pPr>
            <a:r>
              <a:rPr lang="en-US" dirty="0"/>
              <a:t>It closely simulates blood clots and brain tissue.  </a:t>
            </a:r>
            <a:endParaRPr dirty="0"/>
          </a:p>
          <a:p>
            <a:pPr marL="457200" lvl="0" indent="-342900" algn="l" rtl="0">
              <a:lnSpc>
                <a:spcPct val="115000"/>
              </a:lnSpc>
              <a:spcBef>
                <a:spcPts val="1200"/>
              </a:spcBef>
              <a:spcAft>
                <a:spcPts val="0"/>
              </a:spcAft>
              <a:buSzPts val="1800"/>
              <a:buChar char="●"/>
            </a:pPr>
            <a:r>
              <a:rPr lang="en-US" dirty="0"/>
              <a:t>Its texture makes it useful for medical imaging and surgical training procedures.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Introduction: Ionizing Radiation Shielding</a:t>
            </a:r>
            <a:endParaRPr/>
          </a:p>
        </p:txBody>
      </p:sp>
      <p:sp>
        <p:nvSpPr>
          <p:cNvPr id="106" name="Google Shape;106;p3"/>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b="1"/>
              <a:t>Alpha particles</a:t>
            </a:r>
            <a:r>
              <a:rPr lang="en-US"/>
              <a:t> are positively charged and can be stopped by a single sheet of paper.</a:t>
            </a:r>
            <a:endParaRPr/>
          </a:p>
          <a:p>
            <a:pPr marL="457200" lvl="0" indent="-342900" algn="l" rtl="0">
              <a:lnSpc>
                <a:spcPct val="115000"/>
              </a:lnSpc>
              <a:spcBef>
                <a:spcPts val="0"/>
              </a:spcBef>
              <a:spcAft>
                <a:spcPts val="0"/>
              </a:spcAft>
              <a:buSzPts val="1800"/>
              <a:buChar char="●"/>
            </a:pPr>
            <a:r>
              <a:rPr lang="en-US" b="1"/>
              <a:t>Beta particles</a:t>
            </a:r>
            <a:r>
              <a:rPr lang="en-US"/>
              <a:t> (electrons) are negatively charged and more penetrating, but still can be absorbed by various materials. In cases where high-energy beta particles are emitted, shielding must be accomplished with low atomic weight materials, e.g. plastic, wood, water, or acrylic glass.</a:t>
            </a:r>
            <a:endParaRPr/>
          </a:p>
          <a:p>
            <a:pPr marL="457200" lvl="0" indent="-342900" algn="l" rtl="0">
              <a:lnSpc>
                <a:spcPct val="115000"/>
              </a:lnSpc>
              <a:spcBef>
                <a:spcPts val="0"/>
              </a:spcBef>
              <a:spcAft>
                <a:spcPts val="0"/>
              </a:spcAft>
              <a:buSzPts val="1800"/>
              <a:buChar char="●"/>
            </a:pPr>
            <a:r>
              <a:rPr lang="en-US" b="1"/>
              <a:t>Gamma-rays</a:t>
            </a:r>
            <a:r>
              <a:rPr lang="en-US"/>
              <a:t> are neutral and are the most penetrating of these three particles.  Gamma particles are best absorbed by materials with high atomic numbers and density, like lead.</a:t>
            </a: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Introduction: Radiation Protection</a:t>
            </a:r>
            <a:endParaRPr/>
          </a:p>
        </p:txBody>
      </p:sp>
      <p:sp>
        <p:nvSpPr>
          <p:cNvPr id="112" name="Google Shape;112;p2"/>
          <p:cNvSpPr txBox="1">
            <a:spLocks noGrp="1"/>
          </p:cNvSpPr>
          <p:nvPr>
            <p:ph type="body" idx="1"/>
          </p:nvPr>
        </p:nvSpPr>
        <p:spPr>
          <a:xfrm>
            <a:off x="311700" y="1229875"/>
            <a:ext cx="3868200" cy="3339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US"/>
              <a:t>Radiation protection is defined by the International Atomic Energy Agency as "the protection of people from harmful effects of exposure to ionizing radiation, and the means for achieving this".  Exposure can be from a source of radiation external to the human body or due to internal irradiation caused by the ingestion of radioactive contamination.</a:t>
            </a:r>
            <a:endParaRPr/>
          </a:p>
          <a:p>
            <a:pPr marL="0" lvl="0" indent="0" algn="l" rtl="0">
              <a:lnSpc>
                <a:spcPct val="115000"/>
              </a:lnSpc>
              <a:spcBef>
                <a:spcPts val="1200"/>
              </a:spcBef>
              <a:spcAft>
                <a:spcPts val="1200"/>
              </a:spcAft>
              <a:buSzPts val="1800"/>
              <a:buNone/>
            </a:pPr>
            <a:endParaRPr/>
          </a:p>
        </p:txBody>
      </p:sp>
      <p:pic>
        <p:nvPicPr>
          <p:cNvPr id="113" name="Google Shape;113;p2"/>
          <p:cNvPicPr preferRelativeResize="0"/>
          <p:nvPr/>
        </p:nvPicPr>
        <p:blipFill>
          <a:blip r:embed="rId3">
            <a:alphaModFix/>
          </a:blip>
          <a:stretch>
            <a:fillRect/>
          </a:stretch>
        </p:blipFill>
        <p:spPr>
          <a:xfrm>
            <a:off x="4179775" y="1367150"/>
            <a:ext cx="4905251" cy="20979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Introduction: Mass Attenuation Coefficient, μ </a:t>
            </a:r>
            <a:endParaRPr/>
          </a:p>
        </p:txBody>
      </p:sp>
      <p:sp>
        <p:nvSpPr>
          <p:cNvPr id="119" name="Google Shape;119;p4"/>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The mass attenuation coefficient of the volume of a material characterizes how easily it can be penetrated by a beam of light, sound, particles, or other energy or matter.</a:t>
            </a:r>
            <a:endParaRPr/>
          </a:p>
          <a:p>
            <a:pPr marL="457200" lvl="0" indent="-342900" algn="l" rtl="0">
              <a:lnSpc>
                <a:spcPct val="115000"/>
              </a:lnSpc>
              <a:spcBef>
                <a:spcPts val="1000"/>
              </a:spcBef>
              <a:spcAft>
                <a:spcPts val="0"/>
              </a:spcAft>
              <a:buSzPts val="1800"/>
              <a:buChar char="●"/>
            </a:pPr>
            <a:r>
              <a:rPr lang="en-US"/>
              <a:t>Tables of photon mass attenuation coefficients are used in radiological physics, radiography (for medical and security purposes), diffraction, dosimetry, crystallography, interferometry, and other branches of physics.</a:t>
            </a:r>
            <a:endParaRPr/>
          </a:p>
          <a:p>
            <a:pPr marL="457200" lvl="0" indent="-342900" algn="l" rtl="0">
              <a:lnSpc>
                <a:spcPct val="115000"/>
              </a:lnSpc>
              <a:spcBef>
                <a:spcPts val="1000"/>
              </a:spcBef>
              <a:spcAft>
                <a:spcPts val="1000"/>
              </a:spcAft>
              <a:buSzPts val="1800"/>
              <a:buChar char="●"/>
            </a:pPr>
            <a:r>
              <a:rPr lang="en-US"/>
              <a:t>The SI unit is meters squared per kilogram (m</a:t>
            </a:r>
            <a:r>
              <a:rPr lang="en-US" baseline="30000"/>
              <a:t>2</a:t>
            </a:r>
            <a:r>
              <a:rPr lang="en-US"/>
              <a:t>/kg).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Our Equipment</a:t>
            </a:r>
            <a:endParaRPr/>
          </a:p>
        </p:txBody>
      </p:sp>
      <p:sp>
        <p:nvSpPr>
          <p:cNvPr id="125" name="Google Shape;125;p5"/>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US" dirty="0"/>
              <a:t>Introductory Geiger-Mueller Lab System</a:t>
            </a:r>
            <a:endParaRPr/>
          </a:p>
          <a:p>
            <a:pPr marL="457200" lvl="0" indent="-342900" algn="l" rtl="0">
              <a:lnSpc>
                <a:spcPct val="115000"/>
              </a:lnSpc>
              <a:spcBef>
                <a:spcPts val="0"/>
              </a:spcBef>
              <a:spcAft>
                <a:spcPts val="0"/>
              </a:spcAft>
              <a:buSzPts val="1800"/>
              <a:buChar char="●"/>
            </a:pPr>
            <a:r>
              <a:rPr lang="en-US" dirty="0"/>
              <a:t>ST360 Radiation Counter</a:t>
            </a:r>
            <a:endParaRPr/>
          </a:p>
          <a:p>
            <a:pPr marL="457200" lvl="0" indent="-342900" algn="l" rtl="0">
              <a:lnSpc>
                <a:spcPct val="115000"/>
              </a:lnSpc>
              <a:spcBef>
                <a:spcPts val="0"/>
              </a:spcBef>
              <a:spcAft>
                <a:spcPts val="0"/>
              </a:spcAft>
              <a:buSzPts val="1800"/>
              <a:buChar char="●"/>
            </a:pPr>
            <a:r>
              <a:rPr lang="en-US" dirty="0"/>
              <a:t>35mm diameter end windowed</a:t>
            </a:r>
            <a:endParaRPr/>
          </a:p>
          <a:p>
            <a:pPr marL="114300" indent="0">
              <a:buNone/>
            </a:pPr>
            <a:r>
              <a:rPr lang="en-US" dirty="0"/>
              <a:t>      Geiger Mueller Tube and stand</a:t>
            </a:r>
            <a:endParaRPr/>
          </a:p>
          <a:p>
            <a:r>
              <a:rPr lang="en-US" dirty="0"/>
              <a:t>8 Solid Source Set (contains eight </a:t>
            </a:r>
            <a:endParaRPr/>
          </a:p>
          <a:p>
            <a:pPr marL="114300" indent="0">
              <a:buNone/>
            </a:pPr>
            <a:r>
              <a:rPr lang="en-US" dirty="0"/>
              <a:t>      different gamma emitting isotopes)</a:t>
            </a:r>
            <a:endParaRPr/>
          </a:p>
          <a:p>
            <a:pPr marL="139700" lvl="0" indent="0" algn="l" rtl="0">
              <a:lnSpc>
                <a:spcPct val="115000"/>
              </a:lnSpc>
              <a:spcBef>
                <a:spcPts val="0"/>
              </a:spcBef>
              <a:spcAft>
                <a:spcPts val="0"/>
              </a:spcAft>
              <a:buSzPts val="1800"/>
              <a:buNone/>
            </a:pPr>
            <a:endParaRPr/>
          </a:p>
          <a:p>
            <a:pPr marL="139700" indent="0">
              <a:buNone/>
            </a:pPr>
            <a:r>
              <a:rPr lang="en-US" dirty="0"/>
              <a:t>Manufacturer: </a:t>
            </a:r>
            <a:endParaRPr dirty="0"/>
          </a:p>
          <a:p>
            <a:pPr marL="139700" indent="0">
              <a:buNone/>
            </a:pPr>
            <a:r>
              <a:rPr lang="en-US" dirty="0"/>
              <a:t>SPECTRUM TECHNIQUES, LLC </a:t>
            </a:r>
            <a:endParaRPr/>
          </a:p>
        </p:txBody>
      </p:sp>
      <p:pic>
        <p:nvPicPr>
          <p:cNvPr id="126" name="Google Shape;126;p5"/>
          <p:cNvPicPr preferRelativeResize="0"/>
          <p:nvPr/>
        </p:nvPicPr>
        <p:blipFill rotWithShape="1">
          <a:blip r:embed="rId3">
            <a:alphaModFix/>
          </a:blip>
          <a:srcRect l="13709" t="3157" r="9491"/>
          <a:stretch/>
        </p:blipFill>
        <p:spPr>
          <a:xfrm>
            <a:off x="5103628" y="713900"/>
            <a:ext cx="3843767" cy="36351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Experiment:</a:t>
            </a:r>
            <a:br>
              <a:rPr lang="en-US"/>
            </a:br>
            <a:br>
              <a:rPr lang="en-US"/>
            </a:br>
            <a:endParaRPr/>
          </a:p>
        </p:txBody>
      </p:sp>
      <p:pic>
        <p:nvPicPr>
          <p:cNvPr id="132" name="Google Shape;132;p6"/>
          <p:cNvPicPr preferRelativeResize="0"/>
          <p:nvPr/>
        </p:nvPicPr>
        <p:blipFill rotWithShape="1">
          <a:blip r:embed="rId3">
            <a:alphaModFix/>
          </a:blip>
          <a:srcRect b="64266"/>
          <a:stretch/>
        </p:blipFill>
        <p:spPr>
          <a:xfrm>
            <a:off x="3955311" y="440775"/>
            <a:ext cx="4986670" cy="1271067"/>
          </a:xfrm>
          <a:prstGeom prst="rect">
            <a:avLst/>
          </a:prstGeom>
          <a:noFill/>
          <a:ln>
            <a:noFill/>
          </a:ln>
        </p:spPr>
      </p:pic>
      <p:pic>
        <p:nvPicPr>
          <p:cNvPr id="133" name="Google Shape;133;p6"/>
          <p:cNvPicPr preferRelativeResize="0"/>
          <p:nvPr/>
        </p:nvPicPr>
        <p:blipFill rotWithShape="1">
          <a:blip r:embed="rId4">
            <a:alphaModFix/>
          </a:blip>
          <a:srcRect/>
          <a:stretch/>
        </p:blipFill>
        <p:spPr>
          <a:xfrm>
            <a:off x="577516" y="1314061"/>
            <a:ext cx="2803640" cy="2152153"/>
          </a:xfrm>
          <a:prstGeom prst="rect">
            <a:avLst/>
          </a:prstGeom>
          <a:noFill/>
          <a:ln>
            <a:noFill/>
          </a:ln>
        </p:spPr>
      </p:pic>
      <p:pic>
        <p:nvPicPr>
          <p:cNvPr id="134" name="Google Shape;134;p6"/>
          <p:cNvPicPr preferRelativeResize="0"/>
          <p:nvPr/>
        </p:nvPicPr>
        <p:blipFill rotWithShape="1">
          <a:blip r:embed="rId5">
            <a:alphaModFix/>
          </a:blip>
          <a:srcRect l="4679" t="7832" r="4233" b="6884"/>
          <a:stretch/>
        </p:blipFill>
        <p:spPr>
          <a:xfrm>
            <a:off x="3955312" y="2014336"/>
            <a:ext cx="2041452" cy="1911359"/>
          </a:xfrm>
          <a:prstGeom prst="rect">
            <a:avLst/>
          </a:prstGeom>
          <a:noFill/>
          <a:ln>
            <a:noFill/>
          </a:ln>
        </p:spPr>
      </p:pic>
      <p:sp>
        <p:nvSpPr>
          <p:cNvPr id="135" name="Google Shape;135;p6"/>
          <p:cNvSpPr txBox="1"/>
          <p:nvPr/>
        </p:nvSpPr>
        <p:spPr>
          <a:xfrm>
            <a:off x="6358268" y="2135127"/>
            <a:ext cx="2069991"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Roboto"/>
                <a:ea typeface="Roboto"/>
                <a:cs typeface="Roboto"/>
                <a:sym typeface="Roboto"/>
              </a:rPr>
              <a:t>Calibrated Absorbers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Roboto"/>
                <a:ea typeface="Roboto"/>
                <a:cs typeface="Roboto"/>
                <a:sym typeface="Roboto"/>
              </a:rPr>
              <a:t>Lead</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Roboto"/>
                <a:ea typeface="Roboto"/>
                <a:cs typeface="Roboto"/>
                <a:sym typeface="Roboto"/>
              </a:rPr>
              <a:t>Aluminum</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Roboto"/>
                <a:ea typeface="Roboto"/>
                <a:cs typeface="Roboto"/>
                <a:sym typeface="Roboto"/>
              </a:rPr>
              <a:t>Plastic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lvl="0"/>
            <a:r>
              <a:rPr lang="en-US" dirty="0"/>
              <a:t>Experiment - </a:t>
            </a:r>
            <a:r>
              <a:rPr lang="en" dirty="0"/>
              <a:t>Mass Attenuation Coefficient </a:t>
            </a:r>
            <a:endParaRPr dirty="0"/>
          </a:p>
        </p:txBody>
      </p:sp>
      <mc:AlternateContent xmlns:mc="http://schemas.openxmlformats.org/markup-compatibility/2006" xmlns:a14="http://schemas.microsoft.com/office/drawing/2010/main">
        <mc:Choice Requires="a14">
          <p:sp>
            <p:nvSpPr>
              <p:cNvPr id="129" name="Google Shape;129;p20"/>
              <p:cNvSpPr txBox="1">
                <a:spLocks noGrp="1"/>
              </p:cNvSpPr>
              <p:nvPr>
                <p:ph type="body" idx="1"/>
              </p:nvPr>
            </p:nvSpPr>
            <p:spPr>
              <a:xfrm>
                <a:off x="311700" y="1017800"/>
                <a:ext cx="8520600" cy="3551075"/>
              </a:xfrm>
              <a:prstGeom prst="rect">
                <a:avLst/>
              </a:prstGeom>
            </p:spPr>
            <p:txBody>
              <a:bodyPr spcFirstLastPara="1" wrap="square" lIns="91425" tIns="91425" rIns="91425" bIns="91425" anchor="t" anchorCtr="0">
                <a:normAutofit/>
              </a:bodyPr>
              <a:lstStyle/>
              <a:p>
                <a:pPr marL="0" lvl="0" indent="0">
                  <a:spcBef>
                    <a:spcPts val="1200"/>
                  </a:spcBef>
                  <a:buNone/>
                </a:pPr>
                <a:r>
                  <a:rPr lang="en-US" dirty="0"/>
                  <a:t>The exponential nature of the observed rate of absorption can be modeled mathematically by the expression:</a:t>
                </a:r>
              </a:p>
              <a:p>
                <a:pPr marL="0" lvl="0" indent="0">
                  <a:spcBef>
                    <a:spcPts val="1200"/>
                  </a:spcBef>
                  <a:buNone/>
                </a:pPr>
                <a:r>
                  <a:rPr lang="en-US" dirty="0"/>
                  <a:t>	    </a:t>
                </a:r>
                <a14:m>
                  <m:oMath xmlns:m="http://schemas.openxmlformats.org/officeDocument/2006/math">
                    <m:r>
                      <a:rPr lang="en-US" sz="2900" i="1">
                        <a:latin typeface="Cambria Math" panose="02040503050406030204" pitchFamily="18" charset="0"/>
                      </a:rPr>
                      <m:t>𝐼</m:t>
                    </m:r>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𝐼</m:t>
                        </m:r>
                      </m:e>
                      <m:sub>
                        <m:r>
                          <a:rPr lang="en-US" sz="2900" i="1">
                            <a:latin typeface="Cambria Math" panose="02040503050406030204" pitchFamily="18" charset="0"/>
                          </a:rPr>
                          <m:t>0</m:t>
                        </m:r>
                      </m:sub>
                    </m:sSub>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m:t>
                        </m:r>
                        <m:r>
                          <a:rPr lang="en-US" sz="2900" i="1">
                            <a:latin typeface="Cambria Math" panose="02040503050406030204" pitchFamily="18" charset="0"/>
                          </a:rPr>
                          <m:t>𝜇</m:t>
                        </m:r>
                        <m:r>
                          <a:rPr lang="en-US" sz="2900" i="1">
                            <a:latin typeface="Cambria Math" panose="02040503050406030204" pitchFamily="18" charset="0"/>
                          </a:rPr>
                          <m:t>𝑥</m:t>
                        </m:r>
                      </m:sup>
                    </m:sSup>
                  </m:oMath>
                </a14:m>
                <a:endParaRPr lang="en-US" dirty="0"/>
              </a:p>
              <a:p>
                <a:pPr marL="0" indent="0">
                  <a:spcBef>
                    <a:spcPts val="1200"/>
                  </a:spcBef>
                  <a:buNone/>
                </a:pPr>
                <a:endParaRPr lang="en-US" dirty="0"/>
              </a:p>
              <a:p>
                <a:pPr marL="0" lvl="0" indent="0" algn="l" rtl="0">
                  <a:spcBef>
                    <a:spcPts val="1200"/>
                  </a:spcBef>
                  <a:spcAft>
                    <a:spcPts val="0"/>
                  </a:spcAft>
                  <a:buNone/>
                </a:pPr>
                <a:r>
                  <a:rPr lang="en" sz="1300" dirty="0"/>
                  <a:t>where</a:t>
                </a:r>
                <a:endParaRPr sz="1300" dirty="0"/>
              </a:p>
              <a:p>
                <a:r>
                  <a:rPr lang="en-US" sz="1300" dirty="0"/>
                  <a:t>I is the intensity of the beam after passing through the absorbing material, </a:t>
                </a:r>
              </a:p>
              <a:p>
                <a:r>
                  <a:rPr lang="en-US" sz="1300" dirty="0"/>
                  <a:t>μ is the mass attenuation coefficient,</a:t>
                </a:r>
              </a:p>
              <a:p>
                <a:r>
                  <a:rPr lang="en-US" sz="1300" dirty="0"/>
                  <a:t>X is the mass thickness. (density of the material, g/cm</a:t>
                </a:r>
                <a:r>
                  <a:rPr lang="en-US" sz="1300" baseline="30000" dirty="0"/>
                  <a:t>3</a:t>
                </a:r>
                <a:r>
                  <a:rPr lang="en-US" sz="1300" dirty="0"/>
                  <a:t>, times its length, cm)</a:t>
                </a:r>
                <a:endParaRPr sz="1300" dirty="0"/>
              </a:p>
            </p:txBody>
          </p:sp>
        </mc:Choice>
        <mc:Fallback xmlns="">
          <p:sp>
            <p:nvSpPr>
              <p:cNvPr id="129" name="Google Shape;129;p20"/>
              <p:cNvSpPr txBox="1">
                <a:spLocks noGrp="1" noRot="1" noChangeAspect="1" noMove="1" noResize="1" noEditPoints="1" noAdjustHandles="1" noChangeArrowheads="1" noChangeShapeType="1" noTextEdit="1"/>
              </p:cNvSpPr>
              <p:nvPr>
                <p:ph type="body" idx="1"/>
              </p:nvPr>
            </p:nvSpPr>
            <p:spPr>
              <a:xfrm>
                <a:off x="311700" y="1017800"/>
                <a:ext cx="8520600" cy="3551075"/>
              </a:xfrm>
              <a:prstGeom prst="rect">
                <a:avLst/>
              </a:prstGeom>
              <a:blipFill>
                <a:blip r:embed="rId3"/>
                <a:stretch>
                  <a:fillRect l="-572"/>
                </a:stretch>
              </a:blipFill>
            </p:spPr>
            <p:txBody>
              <a:bodyPr/>
              <a:lstStyle/>
              <a:p>
                <a:r>
                  <a:rPr lang="en-US">
                    <a:noFill/>
                  </a:rPr>
                  <a:t> </a:t>
                </a:r>
              </a:p>
            </p:txBody>
          </p:sp>
        </mc:Fallback>
      </mc:AlternateContent>
      <p:pic>
        <p:nvPicPr>
          <p:cNvPr id="67" name="Picture 66">
            <a:extLst>
              <a:ext uri="{FF2B5EF4-FFF2-40B4-BE49-F238E27FC236}">
                <a16:creationId xmlns:a16="http://schemas.microsoft.com/office/drawing/2014/main" id="{502CCF94-8007-416C-BBD8-DFAC5C2FCE3B}"/>
              </a:ext>
            </a:extLst>
          </p:cNvPr>
          <p:cNvPicPr>
            <a:picLocks noChangeAspect="1"/>
          </p:cNvPicPr>
          <p:nvPr/>
        </p:nvPicPr>
        <p:blipFill>
          <a:blip r:embed="rId4"/>
          <a:stretch>
            <a:fillRect/>
          </a:stretch>
        </p:blipFill>
        <p:spPr>
          <a:xfrm>
            <a:off x="4228588" y="1684170"/>
            <a:ext cx="4603712" cy="17751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Preparing the Gel:</a:t>
            </a:r>
            <a:endParaRPr/>
          </a:p>
        </p:txBody>
      </p:sp>
      <p:sp>
        <p:nvSpPr>
          <p:cNvPr id="155" name="Google Shape;155;p10"/>
          <p:cNvSpPr txBox="1">
            <a:spLocks noGrp="1"/>
          </p:cNvSpPr>
          <p:nvPr>
            <p:ph type="body" idx="1"/>
          </p:nvPr>
        </p:nvSpPr>
        <p:spPr>
          <a:xfrm>
            <a:off x="311700" y="1229875"/>
            <a:ext cx="4260300" cy="33390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dirty="0"/>
              <a:t>Cut up medical gel into small chunks and used those to fill the various metal planchets.</a:t>
            </a:r>
            <a:endParaRPr/>
          </a:p>
          <a:p>
            <a:pPr marL="0" lvl="0" indent="0" algn="l" rtl="0">
              <a:lnSpc>
                <a:spcPct val="115000"/>
              </a:lnSpc>
              <a:spcBef>
                <a:spcPts val="1200"/>
              </a:spcBef>
              <a:spcAft>
                <a:spcPts val="0"/>
              </a:spcAft>
              <a:buSzPts val="1800"/>
              <a:buNone/>
            </a:pPr>
            <a:endParaRPr/>
          </a:p>
          <a:p>
            <a:pPr marL="457200" lvl="0" indent="-342900" algn="l" rtl="0">
              <a:lnSpc>
                <a:spcPct val="115000"/>
              </a:lnSpc>
              <a:spcBef>
                <a:spcPts val="1200"/>
              </a:spcBef>
              <a:spcAft>
                <a:spcPts val="0"/>
              </a:spcAft>
              <a:buSzPts val="1800"/>
              <a:buChar char="●"/>
            </a:pPr>
            <a:r>
              <a:rPr lang="en-US" dirty="0"/>
              <a:t>Planchets had a 1-inch diameter.</a:t>
            </a:r>
            <a:endParaRPr dirty="0"/>
          </a:p>
          <a:p>
            <a:pPr marL="457200" lvl="0" indent="0" algn="l" rtl="0">
              <a:lnSpc>
                <a:spcPct val="115000"/>
              </a:lnSpc>
              <a:spcBef>
                <a:spcPts val="1200"/>
              </a:spcBef>
              <a:spcAft>
                <a:spcPts val="0"/>
              </a:spcAft>
              <a:buSzPts val="1800"/>
              <a:buNone/>
            </a:pPr>
            <a:endParaRPr/>
          </a:p>
          <a:p>
            <a:pPr marL="457200" lvl="0" indent="0" algn="l" rtl="0">
              <a:lnSpc>
                <a:spcPct val="115000"/>
              </a:lnSpc>
              <a:spcBef>
                <a:spcPts val="1200"/>
              </a:spcBef>
              <a:spcAft>
                <a:spcPts val="0"/>
              </a:spcAft>
              <a:buSzPts val="1800"/>
              <a:buNone/>
            </a:pPr>
            <a:endParaRPr/>
          </a:p>
          <a:p>
            <a:pPr marL="457200" lvl="0" indent="0" algn="l" rtl="0">
              <a:lnSpc>
                <a:spcPct val="115000"/>
              </a:lnSpc>
              <a:spcBef>
                <a:spcPts val="1200"/>
              </a:spcBef>
              <a:spcAft>
                <a:spcPts val="1200"/>
              </a:spcAft>
              <a:buSzPts val="1800"/>
              <a:buNone/>
            </a:pPr>
            <a:endParaRPr/>
          </a:p>
        </p:txBody>
      </p:sp>
      <p:pic>
        <p:nvPicPr>
          <p:cNvPr id="156" name="Google Shape;156;p10"/>
          <p:cNvPicPr preferRelativeResize="0"/>
          <p:nvPr/>
        </p:nvPicPr>
        <p:blipFill rotWithShape="1">
          <a:blip r:embed="rId3">
            <a:alphaModFix/>
          </a:blip>
          <a:srcRect l="19234" t="10063" r="15070"/>
          <a:stretch/>
        </p:blipFill>
        <p:spPr>
          <a:xfrm rot="-5400000">
            <a:off x="5779733" y="-638575"/>
            <a:ext cx="2206249" cy="4026952"/>
          </a:xfrm>
          <a:prstGeom prst="rect">
            <a:avLst/>
          </a:prstGeom>
          <a:noFill/>
          <a:ln>
            <a:noFill/>
          </a:ln>
        </p:spPr>
      </p:pic>
      <p:pic>
        <p:nvPicPr>
          <p:cNvPr id="157" name="Google Shape;157;p10"/>
          <p:cNvPicPr preferRelativeResize="0"/>
          <p:nvPr/>
        </p:nvPicPr>
        <p:blipFill rotWithShape="1">
          <a:blip r:embed="rId4">
            <a:alphaModFix/>
          </a:blip>
          <a:srcRect l="24425" t="40751" r="30358" b="29425"/>
          <a:stretch/>
        </p:blipFill>
        <p:spPr>
          <a:xfrm>
            <a:off x="4869381" y="2662162"/>
            <a:ext cx="3657769" cy="1809391"/>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367</TotalTime>
  <Words>973</Words>
  <Application>Microsoft Office PowerPoint</Application>
  <PresentationFormat>On-screen Show (16:9)</PresentationFormat>
  <Paragraphs>120</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Geometric</vt:lpstr>
      <vt:lpstr>The Reduction of the Intensity of Gamma-rays as They Traverse Through Humimic Medical’s Gel #5 </vt:lpstr>
      <vt:lpstr>Introduction: Medical Gel #5 by Humimic Medical</vt:lpstr>
      <vt:lpstr>Introduction: Ionizing Radiation Shielding</vt:lpstr>
      <vt:lpstr>Introduction: Radiation Protection</vt:lpstr>
      <vt:lpstr>Introduction: Mass Attenuation Coefficient, μ </vt:lpstr>
      <vt:lpstr>Our Equipment</vt:lpstr>
      <vt:lpstr>Experiment:  </vt:lpstr>
      <vt:lpstr>Experiment - Mass Attenuation Coefficient </vt:lpstr>
      <vt:lpstr>Preparing the Gel:</vt:lpstr>
      <vt:lpstr>Preparing the Gel:</vt:lpstr>
      <vt:lpstr>Preparing the Gel:</vt:lpstr>
      <vt:lpstr>Data:</vt:lpstr>
      <vt:lpstr>Methods:</vt:lpstr>
      <vt:lpstr>Data: Cobalt-60, plotting ln(r0/r) = μX </vt:lpstr>
      <vt:lpstr>Data: Cadmium-109, plotting ln(r0/r) = μX</vt:lpstr>
      <vt:lpstr>Data: Manganese-54, plotting ln(r0/r) = μX</vt:lpstr>
      <vt:lpstr>Results: </vt:lpstr>
      <vt:lpstr>Results: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Reduction of the Intensity of gamma-rays as they traverse through Humimic Medical’s Gel #5</dc:title>
  <dc:creator>Ignacio Birriel</dc:creator>
  <cp:lastModifiedBy>Ehr, Anna Grace</cp:lastModifiedBy>
  <cp:revision>56</cp:revision>
  <cp:lastPrinted>2021-11-03T17:19:28Z</cp:lastPrinted>
  <dcterms:modified xsi:type="dcterms:W3CDTF">2021-11-03T20:30:36Z</dcterms:modified>
</cp:coreProperties>
</file>