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78" r:id="rId5"/>
    <p:sldId id="279" r:id="rId6"/>
    <p:sldId id="293" r:id="rId7"/>
    <p:sldId id="290" r:id="rId8"/>
    <p:sldId id="280" r:id="rId9"/>
    <p:sldId id="294" r:id="rId10"/>
    <p:sldId id="287" r:id="rId11"/>
    <p:sldId id="292" r:id="rId12"/>
    <p:sldId id="283" r:id="rId13"/>
    <p:sldId id="284" r:id="rId14"/>
    <p:sldId id="28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0"/>
    <p:restoredTop sz="95853"/>
  </p:normalViewPr>
  <p:slideViewPr>
    <p:cSldViewPr snapToGrid="0" snapToObjects="1">
      <p:cViewPr varScale="1">
        <p:scale>
          <a:sx n="109" d="100"/>
          <a:sy n="109" d="100"/>
        </p:scale>
        <p:origin x="6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B4545B-4BE1-410A-90DC-085A4B5495DC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390AFE-6F84-7040-B270-B6F46047B1BF}">
      <dgm:prSet/>
      <dgm:spPr/>
      <dgm:t>
        <a:bodyPr/>
        <a:lstStyle/>
        <a:p>
          <a:r>
            <a:rPr lang="en-US" b="1" i="1" dirty="0"/>
            <a:t>EEF1AKMT2/3</a:t>
          </a:r>
          <a:r>
            <a:rPr lang="en-US" b="1" dirty="0"/>
            <a:t> function as tumor suppressors, and their loss of expression in SETD2-mutated kidney cancer promotes tumor formation and dysregulates protein translation.</a:t>
          </a:r>
          <a:endParaRPr lang="en-US" dirty="0"/>
        </a:p>
      </dgm:t>
    </dgm:pt>
    <dgm:pt modelId="{CEF60CA5-AAD3-FC41-90CF-20FB619D5BBB}" type="parTrans" cxnId="{39C363E8-9D21-8542-8397-965FB99DB988}">
      <dgm:prSet/>
      <dgm:spPr/>
      <dgm:t>
        <a:bodyPr/>
        <a:lstStyle/>
        <a:p>
          <a:endParaRPr lang="en-US"/>
        </a:p>
      </dgm:t>
    </dgm:pt>
    <dgm:pt modelId="{448C4660-6C3B-ED43-802F-7F65DCFAA9FD}" type="sibTrans" cxnId="{39C363E8-9D21-8542-8397-965FB99DB988}">
      <dgm:prSet/>
      <dgm:spPr/>
      <dgm:t>
        <a:bodyPr/>
        <a:lstStyle/>
        <a:p>
          <a:endParaRPr lang="en-US"/>
        </a:p>
      </dgm:t>
    </dgm:pt>
    <dgm:pt modelId="{8DC3AA7C-8580-604F-8D63-B4F869CFBBC3}" type="pres">
      <dgm:prSet presAssocID="{CDB4545B-4BE1-410A-90DC-085A4B5495DC}" presName="vert0" presStyleCnt="0">
        <dgm:presLayoutVars>
          <dgm:dir/>
          <dgm:animOne val="branch"/>
          <dgm:animLvl val="lvl"/>
        </dgm:presLayoutVars>
      </dgm:prSet>
      <dgm:spPr/>
    </dgm:pt>
    <dgm:pt modelId="{0E706EA1-E61F-B148-8A5D-2E4D11A355F4}" type="pres">
      <dgm:prSet presAssocID="{64390AFE-6F84-7040-B270-B6F46047B1BF}" presName="thickLine" presStyleLbl="alignNode1" presStyleIdx="0" presStyleCnt="1"/>
      <dgm:spPr/>
    </dgm:pt>
    <dgm:pt modelId="{FB8D7F15-CD0F-974A-8EB0-6F2D20D6F037}" type="pres">
      <dgm:prSet presAssocID="{64390AFE-6F84-7040-B270-B6F46047B1BF}" presName="horz1" presStyleCnt="0"/>
      <dgm:spPr/>
    </dgm:pt>
    <dgm:pt modelId="{1BD7FCE6-A1BF-5F45-9CEB-5E4B31ED7012}" type="pres">
      <dgm:prSet presAssocID="{64390AFE-6F84-7040-B270-B6F46047B1BF}" presName="tx1" presStyleLbl="revTx" presStyleIdx="0" presStyleCnt="1"/>
      <dgm:spPr/>
    </dgm:pt>
    <dgm:pt modelId="{5BBB7545-C8F2-EA4F-A467-A2AC2C43D579}" type="pres">
      <dgm:prSet presAssocID="{64390AFE-6F84-7040-B270-B6F46047B1BF}" presName="vert1" presStyleCnt="0"/>
      <dgm:spPr/>
    </dgm:pt>
  </dgm:ptLst>
  <dgm:cxnLst>
    <dgm:cxn modelId="{E5ED862D-60B4-FF4D-A3BB-01C5B37DFBD2}" type="presOf" srcId="{CDB4545B-4BE1-410A-90DC-085A4B5495DC}" destId="{8DC3AA7C-8580-604F-8D63-B4F869CFBBC3}" srcOrd="0" destOrd="0" presId="urn:microsoft.com/office/officeart/2008/layout/LinedList"/>
    <dgm:cxn modelId="{39C363E8-9D21-8542-8397-965FB99DB988}" srcId="{CDB4545B-4BE1-410A-90DC-085A4B5495DC}" destId="{64390AFE-6F84-7040-B270-B6F46047B1BF}" srcOrd="0" destOrd="0" parTransId="{CEF60CA5-AAD3-FC41-90CF-20FB619D5BBB}" sibTransId="{448C4660-6C3B-ED43-802F-7F65DCFAA9FD}"/>
    <dgm:cxn modelId="{848BBDE8-0438-3840-B956-4747BD1EE65D}" type="presOf" srcId="{64390AFE-6F84-7040-B270-B6F46047B1BF}" destId="{1BD7FCE6-A1BF-5F45-9CEB-5E4B31ED7012}" srcOrd="0" destOrd="0" presId="urn:microsoft.com/office/officeart/2008/layout/LinedList"/>
    <dgm:cxn modelId="{4ECCB67A-8E8D-C243-996B-A1B1426162FD}" type="presParOf" srcId="{8DC3AA7C-8580-604F-8D63-B4F869CFBBC3}" destId="{0E706EA1-E61F-B148-8A5D-2E4D11A355F4}" srcOrd="0" destOrd="0" presId="urn:microsoft.com/office/officeart/2008/layout/LinedList"/>
    <dgm:cxn modelId="{D4527A9A-AC3B-DE4F-A539-2B0AE1533842}" type="presParOf" srcId="{8DC3AA7C-8580-604F-8D63-B4F869CFBBC3}" destId="{FB8D7F15-CD0F-974A-8EB0-6F2D20D6F037}" srcOrd="1" destOrd="0" presId="urn:microsoft.com/office/officeart/2008/layout/LinedList"/>
    <dgm:cxn modelId="{7EBD099D-B0AE-094C-8990-B2577A5CD2D4}" type="presParOf" srcId="{FB8D7F15-CD0F-974A-8EB0-6F2D20D6F037}" destId="{1BD7FCE6-A1BF-5F45-9CEB-5E4B31ED7012}" srcOrd="0" destOrd="0" presId="urn:microsoft.com/office/officeart/2008/layout/LinedList"/>
    <dgm:cxn modelId="{5C77B247-A135-8D4B-92D6-D8F668B9810A}" type="presParOf" srcId="{FB8D7F15-CD0F-974A-8EB0-6F2D20D6F037}" destId="{5BBB7545-C8F2-EA4F-A467-A2AC2C43D57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B4545B-4BE1-410A-90DC-085A4B5495DC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4247582-120B-4EB1-BEF2-DD1FB22A23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u="none" dirty="0"/>
            <a:t>Loss of SETD2 promotes clear cell RCC progression including increased soft agar colony formation and dysregulated protein synthesis.</a:t>
          </a:r>
          <a:endParaRPr lang="en-US" b="1" dirty="0">
            <a:latin typeface="Helvetica" pitchFamily="2" charset="0"/>
          </a:endParaRPr>
        </a:p>
      </dgm:t>
    </dgm:pt>
    <dgm:pt modelId="{B3073019-AC76-4D18-B123-9B135CAB1BC3}" type="parTrans" cxnId="{06AEB786-AC17-4ABC-8274-C55D1019EB28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latin typeface="Helvetica" pitchFamily="2" charset="0"/>
          </a:endParaRPr>
        </a:p>
      </dgm:t>
    </dgm:pt>
    <dgm:pt modelId="{1E08F789-88F7-429B-9CA5-D0783371AD46}" type="sibTrans" cxnId="{06AEB786-AC17-4ABC-8274-C55D1019EB28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latin typeface="Helvetica" pitchFamily="2" charset="0"/>
          </a:endParaRPr>
        </a:p>
      </dgm:t>
    </dgm:pt>
    <dgm:pt modelId="{565489E5-966B-49D8-81FD-DA30FD179B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u="none" dirty="0"/>
            <a:t>Loss of SETD2 function causes decreased methylation of eEF1A via decreased expression of methyltransferases EEF1AKMT2/3.</a:t>
          </a:r>
          <a:endParaRPr lang="en-US" b="1" dirty="0">
            <a:latin typeface="Helvetica" pitchFamily="2" charset="0"/>
          </a:endParaRPr>
        </a:p>
      </dgm:t>
    </dgm:pt>
    <dgm:pt modelId="{276009B5-32B1-4072-96DC-B73D8554E1F8}" type="parTrans" cxnId="{26184D5C-6B1B-46F3-B491-5D0CE431E132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latin typeface="Helvetica" pitchFamily="2" charset="0"/>
          </a:endParaRPr>
        </a:p>
      </dgm:t>
    </dgm:pt>
    <dgm:pt modelId="{1A3F5343-DED2-422B-B151-52A0D13599F0}" type="sibTrans" cxnId="{26184D5C-6B1B-46F3-B491-5D0CE431E132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latin typeface="Helvetica" pitchFamily="2" charset="0"/>
          </a:endParaRPr>
        </a:p>
      </dgm:t>
    </dgm:pt>
    <dgm:pt modelId="{9117F12B-4352-4F83-9D9D-768AC5C99B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i="0" u="none" dirty="0">
              <a:latin typeface="+mn-lt"/>
            </a:rPr>
            <a:t>Overexpression of EEF1AKMT2 in cells lacking functional SETD2 decreases colony formation and increases protein synthesis.</a:t>
          </a:r>
          <a:endParaRPr lang="en-US" b="1" dirty="0">
            <a:latin typeface="+mn-lt"/>
          </a:endParaRPr>
        </a:p>
      </dgm:t>
    </dgm:pt>
    <dgm:pt modelId="{735113E3-0E24-4F03-8542-F1B49BDE5FB6}" type="parTrans" cxnId="{F4A74D72-6F62-40DD-A33F-2065A67ECD60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latin typeface="Helvetica" pitchFamily="2" charset="0"/>
          </a:endParaRPr>
        </a:p>
      </dgm:t>
    </dgm:pt>
    <dgm:pt modelId="{C8388F79-EB87-4E2E-981E-13D6631AD75E}" type="sibTrans" cxnId="{F4A74D72-6F62-40DD-A33F-2065A67ECD60}">
      <dgm:prSet/>
      <dgm:spPr/>
      <dgm:t>
        <a:bodyPr/>
        <a:lstStyle/>
        <a:p>
          <a:pPr>
            <a:lnSpc>
              <a:spcPct val="100000"/>
            </a:lnSpc>
          </a:pPr>
          <a:endParaRPr lang="en-US" b="1">
            <a:latin typeface="Helvetica" pitchFamily="2" charset="0"/>
          </a:endParaRPr>
        </a:p>
      </dgm:t>
    </dgm:pt>
    <dgm:pt modelId="{8DC3AA7C-8580-604F-8D63-B4F869CFBBC3}" type="pres">
      <dgm:prSet presAssocID="{CDB4545B-4BE1-410A-90DC-085A4B5495DC}" presName="vert0" presStyleCnt="0">
        <dgm:presLayoutVars>
          <dgm:dir/>
          <dgm:animOne val="branch"/>
          <dgm:animLvl val="lvl"/>
        </dgm:presLayoutVars>
      </dgm:prSet>
      <dgm:spPr/>
    </dgm:pt>
    <dgm:pt modelId="{1DA48F4F-C0D7-E141-8FDB-AC6D24F00682}" type="pres">
      <dgm:prSet presAssocID="{94247582-120B-4EB1-BEF2-DD1FB22A23AE}" presName="thickLine" presStyleLbl="alignNode1" presStyleIdx="0" presStyleCnt="3"/>
      <dgm:spPr/>
    </dgm:pt>
    <dgm:pt modelId="{30AC9A59-C377-0548-94BF-9E37069E9B45}" type="pres">
      <dgm:prSet presAssocID="{94247582-120B-4EB1-BEF2-DD1FB22A23AE}" presName="horz1" presStyleCnt="0"/>
      <dgm:spPr/>
    </dgm:pt>
    <dgm:pt modelId="{C0B31162-963D-5E46-A362-4BE921E1F248}" type="pres">
      <dgm:prSet presAssocID="{94247582-120B-4EB1-BEF2-DD1FB22A23AE}" presName="tx1" presStyleLbl="revTx" presStyleIdx="0" presStyleCnt="3"/>
      <dgm:spPr/>
    </dgm:pt>
    <dgm:pt modelId="{D42CD40E-7CE3-7442-90A6-24E3A1EBFBC3}" type="pres">
      <dgm:prSet presAssocID="{94247582-120B-4EB1-BEF2-DD1FB22A23AE}" presName="vert1" presStyleCnt="0"/>
      <dgm:spPr/>
    </dgm:pt>
    <dgm:pt modelId="{D8F6B4CC-11C8-3C47-B8B8-A92A2C13AF83}" type="pres">
      <dgm:prSet presAssocID="{565489E5-966B-49D8-81FD-DA30FD179B16}" presName="thickLine" presStyleLbl="alignNode1" presStyleIdx="1" presStyleCnt="3"/>
      <dgm:spPr/>
    </dgm:pt>
    <dgm:pt modelId="{73506962-A14E-5146-A676-1EC173B26546}" type="pres">
      <dgm:prSet presAssocID="{565489E5-966B-49D8-81FD-DA30FD179B16}" presName="horz1" presStyleCnt="0"/>
      <dgm:spPr/>
    </dgm:pt>
    <dgm:pt modelId="{B6DD4BCA-6FB0-B54E-AF5E-1083E17129E5}" type="pres">
      <dgm:prSet presAssocID="{565489E5-966B-49D8-81FD-DA30FD179B16}" presName="tx1" presStyleLbl="revTx" presStyleIdx="1" presStyleCnt="3"/>
      <dgm:spPr/>
    </dgm:pt>
    <dgm:pt modelId="{BAA95BFA-2423-7F4A-BF77-343365A2FEA9}" type="pres">
      <dgm:prSet presAssocID="{565489E5-966B-49D8-81FD-DA30FD179B16}" presName="vert1" presStyleCnt="0"/>
      <dgm:spPr/>
    </dgm:pt>
    <dgm:pt modelId="{A3657947-62B8-5E42-9C27-DF33BC57C0FC}" type="pres">
      <dgm:prSet presAssocID="{9117F12B-4352-4F83-9D9D-768AC5C99B16}" presName="thickLine" presStyleLbl="alignNode1" presStyleIdx="2" presStyleCnt="3"/>
      <dgm:spPr/>
    </dgm:pt>
    <dgm:pt modelId="{1F93EEEB-46C9-AE4F-9F92-2093665106D1}" type="pres">
      <dgm:prSet presAssocID="{9117F12B-4352-4F83-9D9D-768AC5C99B16}" presName="horz1" presStyleCnt="0"/>
      <dgm:spPr/>
    </dgm:pt>
    <dgm:pt modelId="{A9CC2E6B-806E-0747-BEE6-FFF39233A6E3}" type="pres">
      <dgm:prSet presAssocID="{9117F12B-4352-4F83-9D9D-768AC5C99B16}" presName="tx1" presStyleLbl="revTx" presStyleIdx="2" presStyleCnt="3"/>
      <dgm:spPr/>
    </dgm:pt>
    <dgm:pt modelId="{222DC963-DCD0-484E-86B4-A928E702CD2D}" type="pres">
      <dgm:prSet presAssocID="{9117F12B-4352-4F83-9D9D-768AC5C99B16}" presName="vert1" presStyleCnt="0"/>
      <dgm:spPr/>
    </dgm:pt>
  </dgm:ptLst>
  <dgm:cxnLst>
    <dgm:cxn modelId="{E5ED862D-60B4-FF4D-A3BB-01C5B37DFBD2}" type="presOf" srcId="{CDB4545B-4BE1-410A-90DC-085A4B5495DC}" destId="{8DC3AA7C-8580-604F-8D63-B4F869CFBBC3}" srcOrd="0" destOrd="0" presId="urn:microsoft.com/office/officeart/2008/layout/LinedList"/>
    <dgm:cxn modelId="{26184D5C-6B1B-46F3-B491-5D0CE431E132}" srcId="{CDB4545B-4BE1-410A-90DC-085A4B5495DC}" destId="{565489E5-966B-49D8-81FD-DA30FD179B16}" srcOrd="1" destOrd="0" parTransId="{276009B5-32B1-4072-96DC-B73D8554E1F8}" sibTransId="{1A3F5343-DED2-422B-B151-52A0D13599F0}"/>
    <dgm:cxn modelId="{400B265D-41E9-7045-B0D8-598349FC8089}" type="presOf" srcId="{94247582-120B-4EB1-BEF2-DD1FB22A23AE}" destId="{C0B31162-963D-5E46-A362-4BE921E1F248}" srcOrd="0" destOrd="0" presId="urn:microsoft.com/office/officeart/2008/layout/LinedList"/>
    <dgm:cxn modelId="{F4A74D72-6F62-40DD-A33F-2065A67ECD60}" srcId="{CDB4545B-4BE1-410A-90DC-085A4B5495DC}" destId="{9117F12B-4352-4F83-9D9D-768AC5C99B16}" srcOrd="2" destOrd="0" parTransId="{735113E3-0E24-4F03-8542-F1B49BDE5FB6}" sibTransId="{C8388F79-EB87-4E2E-981E-13D6631AD75E}"/>
    <dgm:cxn modelId="{60E35874-12BC-FB45-A348-00897A9A6D6C}" type="presOf" srcId="{565489E5-966B-49D8-81FD-DA30FD179B16}" destId="{B6DD4BCA-6FB0-B54E-AF5E-1083E17129E5}" srcOrd="0" destOrd="0" presId="urn:microsoft.com/office/officeart/2008/layout/LinedList"/>
    <dgm:cxn modelId="{06AEB786-AC17-4ABC-8274-C55D1019EB28}" srcId="{CDB4545B-4BE1-410A-90DC-085A4B5495DC}" destId="{94247582-120B-4EB1-BEF2-DD1FB22A23AE}" srcOrd="0" destOrd="0" parTransId="{B3073019-AC76-4D18-B123-9B135CAB1BC3}" sibTransId="{1E08F789-88F7-429B-9CA5-D0783371AD46}"/>
    <dgm:cxn modelId="{2B56DBE3-7810-C543-B8CB-D4C5931C4F59}" type="presOf" srcId="{9117F12B-4352-4F83-9D9D-768AC5C99B16}" destId="{A9CC2E6B-806E-0747-BEE6-FFF39233A6E3}" srcOrd="0" destOrd="0" presId="urn:microsoft.com/office/officeart/2008/layout/LinedList"/>
    <dgm:cxn modelId="{650D3158-D19D-6C4A-B5B7-2A8B3385A783}" type="presParOf" srcId="{8DC3AA7C-8580-604F-8D63-B4F869CFBBC3}" destId="{1DA48F4F-C0D7-E141-8FDB-AC6D24F00682}" srcOrd="0" destOrd="0" presId="urn:microsoft.com/office/officeart/2008/layout/LinedList"/>
    <dgm:cxn modelId="{056A0688-DD0F-A740-9968-DAA3B28B060B}" type="presParOf" srcId="{8DC3AA7C-8580-604F-8D63-B4F869CFBBC3}" destId="{30AC9A59-C377-0548-94BF-9E37069E9B45}" srcOrd="1" destOrd="0" presId="urn:microsoft.com/office/officeart/2008/layout/LinedList"/>
    <dgm:cxn modelId="{29204DB6-D2CF-5449-B86A-FBB007E64D44}" type="presParOf" srcId="{30AC9A59-C377-0548-94BF-9E37069E9B45}" destId="{C0B31162-963D-5E46-A362-4BE921E1F248}" srcOrd="0" destOrd="0" presId="urn:microsoft.com/office/officeart/2008/layout/LinedList"/>
    <dgm:cxn modelId="{F90960C9-F515-FB4E-ADDD-9352673FD9BC}" type="presParOf" srcId="{30AC9A59-C377-0548-94BF-9E37069E9B45}" destId="{D42CD40E-7CE3-7442-90A6-24E3A1EBFBC3}" srcOrd="1" destOrd="0" presId="urn:microsoft.com/office/officeart/2008/layout/LinedList"/>
    <dgm:cxn modelId="{3B0A1A58-2CAD-AB45-8D63-86E3CA08D967}" type="presParOf" srcId="{8DC3AA7C-8580-604F-8D63-B4F869CFBBC3}" destId="{D8F6B4CC-11C8-3C47-B8B8-A92A2C13AF83}" srcOrd="2" destOrd="0" presId="urn:microsoft.com/office/officeart/2008/layout/LinedList"/>
    <dgm:cxn modelId="{245FB2CB-8520-2644-9A34-7AD2DF2AEFBB}" type="presParOf" srcId="{8DC3AA7C-8580-604F-8D63-B4F869CFBBC3}" destId="{73506962-A14E-5146-A676-1EC173B26546}" srcOrd="3" destOrd="0" presId="urn:microsoft.com/office/officeart/2008/layout/LinedList"/>
    <dgm:cxn modelId="{638A6ADD-6549-104B-AB8A-9A721DBC5252}" type="presParOf" srcId="{73506962-A14E-5146-A676-1EC173B26546}" destId="{B6DD4BCA-6FB0-B54E-AF5E-1083E17129E5}" srcOrd="0" destOrd="0" presId="urn:microsoft.com/office/officeart/2008/layout/LinedList"/>
    <dgm:cxn modelId="{7CE2127E-C0B2-EA4B-BBF0-572F93581109}" type="presParOf" srcId="{73506962-A14E-5146-A676-1EC173B26546}" destId="{BAA95BFA-2423-7F4A-BF77-343365A2FEA9}" srcOrd="1" destOrd="0" presId="urn:microsoft.com/office/officeart/2008/layout/LinedList"/>
    <dgm:cxn modelId="{1DA5B948-C293-E147-9DA9-907E45DB4F3C}" type="presParOf" srcId="{8DC3AA7C-8580-604F-8D63-B4F869CFBBC3}" destId="{A3657947-62B8-5E42-9C27-DF33BC57C0FC}" srcOrd="4" destOrd="0" presId="urn:microsoft.com/office/officeart/2008/layout/LinedList"/>
    <dgm:cxn modelId="{D5F0C416-0A1F-DA44-BF42-F5137105D5AC}" type="presParOf" srcId="{8DC3AA7C-8580-604F-8D63-B4F869CFBBC3}" destId="{1F93EEEB-46C9-AE4F-9F92-2093665106D1}" srcOrd="5" destOrd="0" presId="urn:microsoft.com/office/officeart/2008/layout/LinedList"/>
    <dgm:cxn modelId="{9859A9C9-0A56-9842-8D96-8734D7730FC3}" type="presParOf" srcId="{1F93EEEB-46C9-AE4F-9F92-2093665106D1}" destId="{A9CC2E6B-806E-0747-BEE6-FFF39233A6E3}" srcOrd="0" destOrd="0" presId="urn:microsoft.com/office/officeart/2008/layout/LinedList"/>
    <dgm:cxn modelId="{3492BD93-3599-0F4A-9C59-5D6B1E04CE21}" type="presParOf" srcId="{1F93EEEB-46C9-AE4F-9F92-2093665106D1}" destId="{222DC963-DCD0-484E-86B4-A928E702CD2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06EA1-E61F-B148-8A5D-2E4D11A355F4}">
      <dsp:nvSpPr>
        <dsp:cNvPr id="0" name=""/>
        <dsp:cNvSpPr/>
      </dsp:nvSpPr>
      <dsp:spPr>
        <a:xfrm>
          <a:off x="0" y="0"/>
          <a:ext cx="5607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D7FCE6-A1BF-5F45-9CEB-5E4B31ED7012}">
      <dsp:nvSpPr>
        <dsp:cNvPr id="0" name=""/>
        <dsp:cNvSpPr/>
      </dsp:nvSpPr>
      <dsp:spPr>
        <a:xfrm>
          <a:off x="0" y="0"/>
          <a:ext cx="5607050" cy="4927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i="1" kern="1200" dirty="0"/>
            <a:t>EEF1AKMT2/3</a:t>
          </a:r>
          <a:r>
            <a:rPr lang="en-US" sz="3800" b="1" kern="1200" dirty="0"/>
            <a:t> function as tumor suppressors, and their loss of expression in SETD2-mutated kidney cancer promotes tumor formation and dysregulates protein translation.</a:t>
          </a:r>
          <a:endParaRPr lang="en-US" sz="3800" kern="1200" dirty="0"/>
        </a:p>
      </dsp:txBody>
      <dsp:txXfrm>
        <a:off x="0" y="0"/>
        <a:ext cx="5607050" cy="4927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48F4F-C0D7-E141-8FDB-AC6D24F00682}">
      <dsp:nvSpPr>
        <dsp:cNvPr id="0" name=""/>
        <dsp:cNvSpPr/>
      </dsp:nvSpPr>
      <dsp:spPr>
        <a:xfrm>
          <a:off x="0" y="2406"/>
          <a:ext cx="592878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B31162-963D-5E46-A362-4BE921E1F248}">
      <dsp:nvSpPr>
        <dsp:cNvPr id="0" name=""/>
        <dsp:cNvSpPr/>
      </dsp:nvSpPr>
      <dsp:spPr>
        <a:xfrm>
          <a:off x="0" y="2406"/>
          <a:ext cx="5928782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kern="1200" dirty="0"/>
            <a:t>Loss of SETD2 promotes clear cell RCC progression including increased soft agar colony formation and dysregulated protein synthesis.</a:t>
          </a:r>
          <a:endParaRPr lang="en-US" sz="2400" b="1" kern="1200" dirty="0">
            <a:latin typeface="Helvetica" pitchFamily="2" charset="0"/>
          </a:endParaRPr>
        </a:p>
      </dsp:txBody>
      <dsp:txXfrm>
        <a:off x="0" y="2406"/>
        <a:ext cx="5928782" cy="1640929"/>
      </dsp:txXfrm>
    </dsp:sp>
    <dsp:sp modelId="{D8F6B4CC-11C8-3C47-B8B8-A92A2C13AF83}">
      <dsp:nvSpPr>
        <dsp:cNvPr id="0" name=""/>
        <dsp:cNvSpPr/>
      </dsp:nvSpPr>
      <dsp:spPr>
        <a:xfrm>
          <a:off x="0" y="1643335"/>
          <a:ext cx="592878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DD4BCA-6FB0-B54E-AF5E-1083E17129E5}">
      <dsp:nvSpPr>
        <dsp:cNvPr id="0" name=""/>
        <dsp:cNvSpPr/>
      </dsp:nvSpPr>
      <dsp:spPr>
        <a:xfrm>
          <a:off x="0" y="1643335"/>
          <a:ext cx="5928782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kern="1200" dirty="0"/>
            <a:t>Loss of SETD2 function causes decreased methylation of eEF1A via decreased expression of methyltransferases EEF1AKMT2/3.</a:t>
          </a:r>
          <a:endParaRPr lang="en-US" sz="2400" b="1" kern="1200" dirty="0">
            <a:latin typeface="Helvetica" pitchFamily="2" charset="0"/>
          </a:endParaRPr>
        </a:p>
      </dsp:txBody>
      <dsp:txXfrm>
        <a:off x="0" y="1643335"/>
        <a:ext cx="5928782" cy="1640929"/>
      </dsp:txXfrm>
    </dsp:sp>
    <dsp:sp modelId="{A3657947-62B8-5E42-9C27-DF33BC57C0FC}">
      <dsp:nvSpPr>
        <dsp:cNvPr id="0" name=""/>
        <dsp:cNvSpPr/>
      </dsp:nvSpPr>
      <dsp:spPr>
        <a:xfrm>
          <a:off x="0" y="3284264"/>
          <a:ext cx="5928782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CC2E6B-806E-0747-BEE6-FFF39233A6E3}">
      <dsp:nvSpPr>
        <dsp:cNvPr id="0" name=""/>
        <dsp:cNvSpPr/>
      </dsp:nvSpPr>
      <dsp:spPr>
        <a:xfrm>
          <a:off x="0" y="3284264"/>
          <a:ext cx="5928782" cy="1640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u="none" kern="1200" dirty="0">
              <a:latin typeface="+mn-lt"/>
            </a:rPr>
            <a:t>Overexpression of EEF1AKMT2 in cells lacking functional SETD2 decreases colony formation and increases protein synthesis.</a:t>
          </a:r>
          <a:endParaRPr lang="en-US" sz="2400" b="1" kern="1200" dirty="0">
            <a:latin typeface="+mn-lt"/>
          </a:endParaRPr>
        </a:p>
      </dsp:txBody>
      <dsp:txXfrm>
        <a:off x="0" y="3284264"/>
        <a:ext cx="5928782" cy="1640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D3BC-DEF4-1347-BB23-ECC355B0CD9C}" type="datetimeFigureOut">
              <a:rPr lang="en-US" smtClean="0"/>
              <a:t>11/1/21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9E0D-6DC6-F346-B11B-27DC503B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72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D3BC-DEF4-1347-BB23-ECC355B0CD9C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9E0D-6DC6-F346-B11B-27DC503B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0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D3BC-DEF4-1347-BB23-ECC355B0CD9C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9E0D-6DC6-F346-B11B-27DC503B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D3BC-DEF4-1347-BB23-ECC355B0CD9C}" type="datetimeFigureOut">
              <a:rPr lang="en-US" smtClean="0"/>
              <a:t>11/1/21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9E0D-6DC6-F346-B11B-27DC503B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1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D3BC-DEF4-1347-BB23-ECC355B0CD9C}" type="datetimeFigureOut">
              <a:rPr lang="en-US" smtClean="0"/>
              <a:t>11/1/21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9E0D-6DC6-F346-B11B-27DC503B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55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D3BC-DEF4-1347-BB23-ECC355B0CD9C}" type="datetimeFigureOut">
              <a:rPr lang="en-US" smtClean="0"/>
              <a:t>11/1/21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9E0D-6DC6-F346-B11B-27DC503B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9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D3BC-DEF4-1347-BB23-ECC355B0CD9C}" type="datetimeFigureOut">
              <a:rPr lang="en-US" smtClean="0"/>
              <a:t>11/1/21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9E0D-6DC6-F346-B11B-27DC503B5D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34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D3BC-DEF4-1347-BB23-ECC355B0CD9C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9E0D-6DC6-F346-B11B-27DC503B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2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D3BC-DEF4-1347-BB23-ECC355B0CD9C}" type="datetimeFigureOut">
              <a:rPr lang="en-US" smtClean="0"/>
              <a:t>11/1/21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9E0D-6DC6-F346-B11B-27DC503B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1D3BC-DEF4-1347-BB23-ECC355B0CD9C}" type="datetimeFigureOut">
              <a:rPr lang="en-US" smtClean="0"/>
              <a:t>11/1/21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9E0D-6DC6-F346-B11B-27DC503B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8A1D3BC-DEF4-1347-BB23-ECC355B0CD9C}" type="datetimeFigureOut">
              <a:rPr lang="en-US" smtClean="0"/>
              <a:t>11/1/21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9E0D-6DC6-F346-B11B-27DC503B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10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8A1D3BC-DEF4-1347-BB23-ECC355B0CD9C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5909E0D-6DC6-F346-B11B-27DC503B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7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0F36F-40C1-9744-9AF9-6991D50C0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779471"/>
            <a:ext cx="8991600" cy="2253193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SetD2</a:t>
            </a:r>
            <a:r>
              <a:rPr lang="en-US" dirty="0"/>
              <a:t> Mutations decrease Methylation of eef1a1 and dysregulate protein synthesis in kidney cancer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3CEE7-2619-5A4E-BA3C-7CA7CB46F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352543"/>
            <a:ext cx="6801612" cy="155588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Sharon Lee</a:t>
            </a:r>
          </a:p>
          <a:p>
            <a:r>
              <a:rPr lang="en-US" dirty="0" err="1">
                <a:solidFill>
                  <a:schemeClr val="bg1"/>
                </a:solidFill>
              </a:rPr>
              <a:t>Haake</a:t>
            </a:r>
            <a:r>
              <a:rPr lang="en-US" dirty="0">
                <a:solidFill>
                  <a:schemeClr val="bg1"/>
                </a:solidFill>
              </a:rPr>
              <a:t> Lab</a:t>
            </a:r>
          </a:p>
          <a:p>
            <a:r>
              <a:rPr lang="en-US" dirty="0">
                <a:solidFill>
                  <a:schemeClr val="bg1"/>
                </a:solidFill>
              </a:rPr>
              <a:t>Kentucky Academy of Science</a:t>
            </a:r>
          </a:p>
          <a:p>
            <a:r>
              <a:rPr lang="en-US" dirty="0">
                <a:solidFill>
                  <a:schemeClr val="bg1"/>
                </a:solidFill>
              </a:rPr>
              <a:t>2021 November 5</a:t>
            </a:r>
          </a:p>
        </p:txBody>
      </p:sp>
      <p:pic>
        <p:nvPicPr>
          <p:cNvPr id="4" name="Picture 3" descr="Screen Shot 2013-03-11 at 11.02.37 AM.png">
            <a:extLst>
              <a:ext uri="{FF2B5EF4-FFF2-40B4-BE49-F238E27FC236}">
                <a16:creationId xmlns:a16="http://schemas.microsoft.com/office/drawing/2014/main" id="{F466D864-E2B4-2042-8F10-05F775D7A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17" y="4849796"/>
            <a:ext cx="1089597" cy="182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603DF3-24F3-1A4D-8D09-6186F34AB3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76" t="11832" r="15451"/>
          <a:stretch/>
        </p:blipFill>
        <p:spPr>
          <a:xfrm>
            <a:off x="1342154" y="4871953"/>
            <a:ext cx="1219200" cy="1788557"/>
          </a:xfrm>
          <a:prstGeom prst="rect">
            <a:avLst/>
          </a:prstGeom>
        </p:spPr>
      </p:pic>
      <p:pic>
        <p:nvPicPr>
          <p:cNvPr id="7" name="Picture 2" descr="Primary Logo Example">
            <a:extLst>
              <a:ext uri="{FF2B5EF4-FFF2-40B4-BE49-F238E27FC236}">
                <a16:creationId xmlns:a16="http://schemas.microsoft.com/office/drawing/2014/main" id="{8795DE48-EAB4-684A-9DD3-1C796F5BB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909" y="5078529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22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44651-3F65-5B47-AAE4-09BD374B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653144"/>
            <a:ext cx="10842171" cy="1188720"/>
          </a:xfrm>
        </p:spPr>
        <p:txBody>
          <a:bodyPr/>
          <a:lstStyle/>
          <a:p>
            <a:r>
              <a:rPr lang="en-US" dirty="0"/>
              <a:t>Homopropargylglycine (HPG) Alexa Fluor 594 Click it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47919-82C7-C14D-90BC-6A87EFBE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5" y="2220687"/>
            <a:ext cx="10842171" cy="3984170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15817102-6103-7349-8D7B-2F90F4BDD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73" y="2675907"/>
            <a:ext cx="9451886" cy="313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299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44651-3F65-5B47-AAE4-09BD374B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53" y="1604772"/>
            <a:ext cx="3648456" cy="3648456"/>
          </a:xfrm>
          <a:prstGeom prst="roundRect">
            <a:avLst>
              <a:gd name="adj" fmla="val 14141"/>
            </a:avLst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HPG Click it Assay results</a:t>
            </a:r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C8D967A7-41C2-4639-88B5-9BC93E73C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1411" y="1442330"/>
            <a:ext cx="3973340" cy="397334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3F4F0C-5B8B-4943-AC9E-59253138B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640080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CC0FFD-3149-402E-9CEB-165600A23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802767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809E2D-9ED8-AB43-81E4-879AA086E08B}"/>
              </a:ext>
            </a:extLst>
          </p:cNvPr>
          <p:cNvSpPr/>
          <p:nvPr/>
        </p:nvSpPr>
        <p:spPr>
          <a:xfrm>
            <a:off x="5225832" y="640080"/>
            <a:ext cx="6615953" cy="5740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B8755E-9447-FD49-A9A6-21AE476D5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36"/>
          <a:stretch/>
        </p:blipFill>
        <p:spPr>
          <a:xfrm>
            <a:off x="5236299" y="1422795"/>
            <a:ext cx="6605486" cy="43729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9EF56BB-0FC3-594F-8DB2-63F54F7481FE}"/>
              </a:ext>
            </a:extLst>
          </p:cNvPr>
          <p:cNvSpPr/>
          <p:nvPr/>
        </p:nvSpPr>
        <p:spPr>
          <a:xfrm>
            <a:off x="5057346" y="477393"/>
            <a:ext cx="6967471" cy="610371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12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44651-3F65-5B47-AAE4-09BD374B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96198C-D210-4CD0-9766-C56540FE99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014403"/>
              </p:ext>
            </p:extLst>
          </p:nvPr>
        </p:nvGraphicFramePr>
        <p:xfrm>
          <a:off x="5619749" y="965200"/>
          <a:ext cx="5928783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6610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44651-3F65-5B47-AAE4-09BD374B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47919-82C7-C14D-90BC-6A87EFBE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8794" y="1053626"/>
            <a:ext cx="5954542" cy="4750747"/>
          </a:xfrm>
        </p:spPr>
        <p:txBody>
          <a:bodyPr anchor="ctr">
            <a:normAutofit fontScale="92500"/>
          </a:bodyPr>
          <a:lstStyle/>
          <a:p>
            <a:pPr marL="571500" indent="-571500"/>
            <a:r>
              <a:rPr lang="en-US" sz="2800" b="1" dirty="0">
                <a:cs typeface="Helvetica" panose="020B0604020202020204" pitchFamily="34" charset="0"/>
              </a:rPr>
              <a:t>Optimize of the Click </a:t>
            </a:r>
            <a:r>
              <a:rPr lang="en-US" sz="2800" b="1" dirty="0" err="1">
                <a:cs typeface="Helvetica" panose="020B0604020202020204" pitchFamily="34" charset="0"/>
              </a:rPr>
              <a:t>iT</a:t>
            </a:r>
            <a:r>
              <a:rPr lang="en-US" sz="2800" b="1" dirty="0">
                <a:cs typeface="Helvetica" panose="020B0604020202020204" pitchFamily="34" charset="0"/>
              </a:rPr>
              <a:t> HPG Alexa Fluor 594 Protein Synthesis Assay</a:t>
            </a:r>
          </a:p>
          <a:p>
            <a:pPr marL="571500" indent="-571500"/>
            <a:r>
              <a:rPr lang="en-US" sz="2800" b="1" dirty="0">
                <a:cs typeface="Helvetica" panose="020B0604020202020204" pitchFamily="34" charset="0"/>
              </a:rPr>
              <a:t>Explore the synthetic lethality of the SETD2 as an approach to anti-cancer therapy</a:t>
            </a:r>
          </a:p>
          <a:p>
            <a:pPr marL="571500" indent="-571500"/>
            <a:r>
              <a:rPr lang="en-US" sz="2800" b="1" dirty="0"/>
              <a:t>Investigate the “translational code” that regulates protein translation, its role in malignancy and the emerging data of methylation of eEF1A1 in cancer. </a:t>
            </a:r>
            <a:endParaRPr lang="en-US" sz="2800" b="1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76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DED847-34F1-4353-AA83-1525E9E40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54767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68728E-83F9-7D41-8855-2CA5AEC2F5E5}"/>
              </a:ext>
            </a:extLst>
          </p:cNvPr>
          <p:cNvSpPr txBox="1">
            <a:spLocks/>
          </p:cNvSpPr>
          <p:nvPr/>
        </p:nvSpPr>
        <p:spPr>
          <a:xfrm>
            <a:off x="2231136" y="5476772"/>
            <a:ext cx="7729728" cy="1134402"/>
          </a:xfrm>
          <a:prstGeom prst="rect">
            <a:avLst/>
          </a:prstGeom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/>
              <a:t>Questions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87399D9-9777-E14C-82D9-89ACD5825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53" y="123413"/>
            <a:ext cx="9821493" cy="522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0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44651-3F65-5B47-AAE4-09BD374B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98528"/>
            <a:ext cx="7729728" cy="1188720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47919-82C7-C14D-90BC-6A87EFBE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92" y="2104259"/>
            <a:ext cx="3409687" cy="4255213"/>
          </a:xfrm>
          <a:solidFill>
            <a:schemeClr val="bg1"/>
          </a:solidFill>
          <a:ln w="31750">
            <a:solidFill>
              <a:srgbClr val="404040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b="1" dirty="0"/>
              <a:t>Aspirnaut</a:t>
            </a:r>
          </a:p>
          <a:p>
            <a:pPr marL="0" indent="0" algn="ctr">
              <a:buNone/>
            </a:pPr>
            <a:r>
              <a:rPr lang="en-US" dirty="0"/>
              <a:t>Julie Hudson, M.D,. M.A.</a:t>
            </a:r>
          </a:p>
          <a:p>
            <a:pPr marL="0" indent="0" algn="ctr">
              <a:buNone/>
            </a:pPr>
            <a:r>
              <a:rPr lang="en-US" dirty="0"/>
              <a:t>Billy Hudson, Ph.D.</a:t>
            </a:r>
          </a:p>
          <a:p>
            <a:pPr marL="0" indent="0" algn="ctr">
              <a:buNone/>
            </a:pPr>
            <a:r>
              <a:rPr lang="en-US" dirty="0" err="1"/>
              <a:t>Tetyana</a:t>
            </a:r>
            <a:r>
              <a:rPr lang="en-US" dirty="0"/>
              <a:t> </a:t>
            </a:r>
            <a:r>
              <a:rPr lang="en-US" dirty="0" err="1"/>
              <a:t>Pedchenko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/>
              <a:t>Elena </a:t>
            </a:r>
            <a:r>
              <a:rPr lang="en-US" dirty="0" err="1"/>
              <a:t>Pokidesheva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/>
              <a:t>Susan Allison, Ph.D.</a:t>
            </a:r>
          </a:p>
          <a:p>
            <a:pPr marL="0" indent="0" algn="ctr">
              <a:buNone/>
            </a:pPr>
            <a:r>
              <a:rPr lang="en-US" dirty="0"/>
              <a:t>Aaron Fidler, Ph.D.</a:t>
            </a:r>
          </a:p>
          <a:p>
            <a:pPr marL="0" indent="0" algn="ctr">
              <a:buNone/>
            </a:pPr>
            <a:r>
              <a:rPr lang="en-US" dirty="0"/>
              <a:t>Igor </a:t>
            </a:r>
            <a:r>
              <a:rPr lang="en-US" dirty="0" err="1"/>
              <a:t>Babailov</a:t>
            </a:r>
            <a:r>
              <a:rPr lang="en-US" dirty="0"/>
              <a:t>, MFA/Ph.D., Hon RAA, </a:t>
            </a:r>
            <a:r>
              <a:rPr lang="en-US" dirty="0" err="1"/>
              <a:t>KStA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Rachel Baugh, MS, OLY</a:t>
            </a:r>
          </a:p>
          <a:p>
            <a:pPr marL="0" indent="0" algn="ctr">
              <a:buNone/>
            </a:pPr>
            <a:r>
              <a:rPr lang="en-US" dirty="0"/>
              <a:t>Irene </a:t>
            </a:r>
            <a:r>
              <a:rPr lang="en-US" dirty="0" err="1"/>
              <a:t>McKirgan</a:t>
            </a:r>
            <a:r>
              <a:rPr lang="en-US" dirty="0"/>
              <a:t>, M.S.M</a:t>
            </a:r>
          </a:p>
          <a:p>
            <a:pPr marL="0" indent="0" algn="ctr">
              <a:buNone/>
            </a:pPr>
            <a:r>
              <a:rPr lang="en-US" dirty="0"/>
              <a:t>Richard </a:t>
            </a:r>
            <a:r>
              <a:rPr lang="en-US" dirty="0" err="1"/>
              <a:t>Taran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/>
              <a:t>Distinguished Speakers</a:t>
            </a:r>
          </a:p>
          <a:p>
            <a:pPr marL="0" indent="0" algn="ctr">
              <a:buNone/>
            </a:pPr>
            <a:r>
              <a:rPr lang="en-US" dirty="0"/>
              <a:t>Fellow </a:t>
            </a:r>
            <a:r>
              <a:rPr lang="en-US" dirty="0" err="1"/>
              <a:t>Aspirnauts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49C9834-AC18-2A4B-A616-B27A8F3D12D7}"/>
              </a:ext>
            </a:extLst>
          </p:cNvPr>
          <p:cNvSpPr txBox="1">
            <a:spLocks/>
          </p:cNvSpPr>
          <p:nvPr/>
        </p:nvSpPr>
        <p:spPr>
          <a:xfrm>
            <a:off x="4391156" y="2104259"/>
            <a:ext cx="3409687" cy="4255212"/>
          </a:xfrm>
          <a:prstGeom prst="rect">
            <a:avLst/>
          </a:prstGeom>
          <a:solidFill>
            <a:schemeClr val="bg1"/>
          </a:solidFill>
          <a:ln w="31750">
            <a:solidFill>
              <a:srgbClr val="40404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Lab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Scott </a:t>
            </a:r>
            <a:r>
              <a:rPr lang="en-US" dirty="0" err="1"/>
              <a:t>Haake</a:t>
            </a:r>
            <a:r>
              <a:rPr lang="en-US" dirty="0"/>
              <a:t>, MD</a:t>
            </a:r>
          </a:p>
          <a:p>
            <a:pPr marL="0" indent="0" algn="ctr">
              <a:buNone/>
            </a:pPr>
            <a:r>
              <a:rPr lang="en-US" dirty="0"/>
              <a:t>Rebecca Prather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Cathy </a:t>
            </a:r>
            <a:r>
              <a:rPr lang="en-US" dirty="0" err="1"/>
              <a:t>Xiu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Kimryn</a:t>
            </a:r>
            <a:r>
              <a:rPr lang="en-US" dirty="0"/>
              <a:t> </a:t>
            </a:r>
            <a:r>
              <a:rPr lang="en-US" dirty="0" err="1"/>
              <a:t>Rathmell</a:t>
            </a:r>
            <a:r>
              <a:rPr lang="en-US" dirty="0"/>
              <a:t>, MD, PhD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Frank Mason, PhD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Maddi Landis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Matt Madden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Rathmell^2 Speakers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F8317E-953E-1248-B917-07C9EA71BE42}"/>
              </a:ext>
            </a:extLst>
          </p:cNvPr>
          <p:cNvSpPr txBox="1">
            <a:spLocks/>
          </p:cNvSpPr>
          <p:nvPr/>
        </p:nvSpPr>
        <p:spPr>
          <a:xfrm>
            <a:off x="8256020" y="2104259"/>
            <a:ext cx="3409687" cy="4255212"/>
          </a:xfrm>
          <a:prstGeom prst="rect">
            <a:avLst/>
          </a:prstGeom>
          <a:solidFill>
            <a:schemeClr val="bg1"/>
          </a:solidFill>
          <a:ln w="31750">
            <a:solidFill>
              <a:srgbClr val="40404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b="1" dirty="0"/>
              <a:t>Funding</a:t>
            </a:r>
          </a:p>
          <a:p>
            <a:pPr marL="0" indent="0" algn="ctr">
              <a:buNone/>
            </a:pPr>
            <a:r>
              <a:rPr lang="en-US" sz="1700" dirty="0"/>
              <a:t>Berea/Aspirnaut™/Hal Moses Summer Research Internships</a:t>
            </a:r>
          </a:p>
          <a:p>
            <a:pPr marL="0" indent="0" algn="ctr">
              <a:buNone/>
            </a:pPr>
            <a:r>
              <a:rPr lang="en-US" sz="1700" dirty="0"/>
              <a:t> </a:t>
            </a:r>
            <a:r>
              <a:rPr lang="en-US" altLang="en-US" sz="1700" dirty="0"/>
              <a:t>Vanderbilt University Medical Center</a:t>
            </a:r>
          </a:p>
          <a:p>
            <a:pPr marL="0" indent="0" algn="ctr">
              <a:buNone/>
            </a:pPr>
            <a:r>
              <a:rPr lang="en-US" altLang="en-US" sz="1700" dirty="0"/>
              <a:t>Center for Matrix Biology</a:t>
            </a:r>
          </a:p>
          <a:p>
            <a:pPr marL="0" indent="0" algn="ctr">
              <a:buNone/>
            </a:pPr>
            <a:r>
              <a:rPr lang="en-US" sz="1700" dirty="0"/>
              <a:t>Aspirnaut™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308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44651-3F65-5B47-AAE4-09BD374B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1" y="280438"/>
            <a:ext cx="2197099" cy="6083786"/>
          </a:xfrm>
        </p:spPr>
        <p:txBody>
          <a:bodyPr anchor="t"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Kidney Cancer</a:t>
            </a:r>
          </a:p>
        </p:txBody>
      </p:sp>
      <p:pic>
        <p:nvPicPr>
          <p:cNvPr id="24" name="Picture 23" descr="Chart, pie chart&#10;&#10;Description automatically generated">
            <a:extLst>
              <a:ext uri="{FF2B5EF4-FFF2-40B4-BE49-F238E27FC236}">
                <a16:creationId xmlns:a16="http://schemas.microsoft.com/office/drawing/2014/main" id="{0513A6CF-E334-B543-98E9-FADD0AA7D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345" y="295678"/>
            <a:ext cx="4581334" cy="2830277"/>
          </a:xfrm>
          <a:prstGeom prst="rect">
            <a:avLst/>
          </a:prstGeom>
        </p:spPr>
      </p:pic>
      <p:pic>
        <p:nvPicPr>
          <p:cNvPr id="27" name="Picture 26" descr="Chart, pie chart&#10;&#10;Description automatically generated">
            <a:extLst>
              <a:ext uri="{FF2B5EF4-FFF2-40B4-BE49-F238E27FC236}">
                <a16:creationId xmlns:a16="http://schemas.microsoft.com/office/drawing/2014/main" id="{331B4C73-1048-4D4D-B1C5-0243BEBB1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73" y="306565"/>
            <a:ext cx="4535599" cy="2804699"/>
          </a:xfrm>
          <a:prstGeom prst="rect">
            <a:avLst/>
          </a:prstGeom>
        </p:spPr>
      </p:pic>
      <p:pic>
        <p:nvPicPr>
          <p:cNvPr id="9218" name="Picture 2" descr="Kidney Cancer">
            <a:extLst>
              <a:ext uri="{FF2B5EF4-FFF2-40B4-BE49-F238E27FC236}">
                <a16:creationId xmlns:a16="http://schemas.microsoft.com/office/drawing/2014/main" id="{8BD13467-343E-D941-AB16-8C6A5E84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82" y="3874576"/>
            <a:ext cx="1769335" cy="189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F610F0-9135-4645-8980-80361D653590}"/>
              </a:ext>
            </a:extLst>
          </p:cNvPr>
          <p:cNvSpPr txBox="1"/>
          <p:nvPr/>
        </p:nvSpPr>
        <p:spPr>
          <a:xfrm>
            <a:off x="8380324" y="981011"/>
            <a:ext cx="4421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CE9221-B6FD-C24F-923B-323515A9ED4C}"/>
              </a:ext>
            </a:extLst>
          </p:cNvPr>
          <p:cNvSpPr/>
          <p:nvPr/>
        </p:nvSpPr>
        <p:spPr>
          <a:xfrm>
            <a:off x="4461399" y="3524048"/>
            <a:ext cx="2134246" cy="250144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4256361-12AB-1841-8A80-E4BBE54EE488}"/>
              </a:ext>
            </a:extLst>
          </p:cNvPr>
          <p:cNvGrpSpPr/>
          <p:nvPr/>
        </p:nvGrpSpPr>
        <p:grpSpPr>
          <a:xfrm>
            <a:off x="2684167" y="3532622"/>
            <a:ext cx="3833084" cy="2831602"/>
            <a:chOff x="2682016" y="3307070"/>
            <a:chExt cx="3833084" cy="28316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5A3145D-F9D9-4D40-B56C-AA72AAFB181B}"/>
                </a:ext>
              </a:extLst>
            </p:cNvPr>
            <p:cNvGrpSpPr/>
            <p:nvPr/>
          </p:nvGrpSpPr>
          <p:grpSpPr>
            <a:xfrm>
              <a:off x="2682016" y="3381997"/>
              <a:ext cx="1718650" cy="2756674"/>
              <a:chOff x="2682016" y="3381997"/>
              <a:chExt cx="1718650" cy="2756674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D2FDC7E-CEE9-1A4A-A93F-4BE87177E78A}"/>
                  </a:ext>
                </a:extLst>
              </p:cNvPr>
              <p:cNvSpPr txBox="1"/>
              <p:nvPr/>
            </p:nvSpPr>
            <p:spPr>
              <a:xfrm>
                <a:off x="2777959" y="5769340"/>
                <a:ext cx="1512179" cy="369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Healthy</a:t>
                </a:r>
              </a:p>
            </p:txBody>
          </p:sp>
          <p:pic>
            <p:nvPicPr>
              <p:cNvPr id="13" name="Picture 2" descr="Histology tubules">
                <a:extLst>
                  <a:ext uri="{FF2B5EF4-FFF2-40B4-BE49-F238E27FC236}">
                    <a16:creationId xmlns:a16="http://schemas.microsoft.com/office/drawing/2014/main" id="{05B4A077-CC00-134E-A200-4989EF799B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48203" b="5378"/>
              <a:stretch/>
            </p:blipFill>
            <p:spPr bwMode="auto">
              <a:xfrm>
                <a:off x="2682016" y="3381997"/>
                <a:ext cx="1718650" cy="23546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E99EFD5-0E5D-EB46-AF18-E0BFD4AC8AFA}"/>
                </a:ext>
              </a:extLst>
            </p:cNvPr>
            <p:cNvGrpSpPr/>
            <p:nvPr/>
          </p:nvGrpSpPr>
          <p:grpSpPr>
            <a:xfrm>
              <a:off x="4508805" y="3307070"/>
              <a:ext cx="2006295" cy="2831602"/>
              <a:chOff x="4508805" y="3307070"/>
              <a:chExt cx="2006295" cy="283160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4CC9DBD-D5D1-C345-908C-46DEBF6EFD7E}"/>
                  </a:ext>
                </a:extLst>
              </p:cNvPr>
              <p:cNvSpPr txBox="1"/>
              <p:nvPr/>
            </p:nvSpPr>
            <p:spPr>
              <a:xfrm>
                <a:off x="4647710" y="5769340"/>
                <a:ext cx="1723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Clear Cell RCC</a:t>
                </a:r>
              </a:p>
            </p:txBody>
          </p:sp>
          <p:pic>
            <p:nvPicPr>
              <p:cNvPr id="14" name="Picture 6" descr="Clear cell renal cell carcinoma - Libre Pathology">
                <a:extLst>
                  <a:ext uri="{FF2B5EF4-FFF2-40B4-BE49-F238E27FC236}">
                    <a16:creationId xmlns:a16="http://schemas.microsoft.com/office/drawing/2014/main" id="{454BEA4B-CADF-5747-B794-BE5CBAB16A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28" t="-3806" r="45777" b="3806"/>
              <a:stretch/>
            </p:blipFill>
            <p:spPr bwMode="auto">
              <a:xfrm>
                <a:off x="4508805" y="3307070"/>
                <a:ext cx="2006295" cy="24296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C09D25FC-87E4-374D-9BC0-2115726FD3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4227" y="3719575"/>
            <a:ext cx="5450996" cy="220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8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44651-3F65-5B47-AAE4-09BD374B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653144"/>
            <a:ext cx="10842171" cy="1188720"/>
          </a:xfrm>
        </p:spPr>
        <p:txBody>
          <a:bodyPr/>
          <a:lstStyle/>
          <a:p>
            <a:r>
              <a:rPr lang="en-US" dirty="0"/>
              <a:t>SETD2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CA165E-2587-5C4D-A9C1-1CFFBBEE7C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0713" y="2220913"/>
            <a:ext cx="10842625" cy="3984625"/>
          </a:xfrm>
          <a:prstGeom prst="rect">
            <a:avLst/>
          </a:prstGeom>
          <a:solidFill>
            <a:schemeClr val="bg1"/>
          </a:solidFill>
          <a:ln w="31750">
            <a:solidFill>
              <a:srgbClr val="40404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Tx/>
              <a:buChar char="-"/>
            </a:pPr>
            <a:endParaRPr lang="en-US" sz="2800" dirty="0"/>
          </a:p>
          <a:p>
            <a:pPr algn="l"/>
            <a:endParaRPr lang="en-US" sz="2800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9149DD3-2CF2-AE48-8717-2322F0062B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3" t="5310" r="19983" b="15130"/>
          <a:stretch/>
        </p:blipFill>
        <p:spPr bwMode="auto">
          <a:xfrm>
            <a:off x="8058624" y="2298447"/>
            <a:ext cx="2272438" cy="31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DD319E-3418-3041-A974-EBC524E8C0CC}"/>
              </a:ext>
            </a:extLst>
          </p:cNvPr>
          <p:cNvSpPr txBox="1"/>
          <p:nvPr/>
        </p:nvSpPr>
        <p:spPr>
          <a:xfrm>
            <a:off x="620713" y="3455230"/>
            <a:ext cx="5251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indent="-454025">
              <a:buFontTx/>
              <a:buChar char="-"/>
            </a:pPr>
            <a:r>
              <a:rPr lang="en-US" sz="2400" dirty="0"/>
              <a:t>Methyltransferase</a:t>
            </a:r>
          </a:p>
          <a:p>
            <a:pPr marL="1257300" indent="-454025">
              <a:buFontTx/>
              <a:buChar char="-"/>
            </a:pPr>
            <a:r>
              <a:rPr lang="en-US" sz="2400" dirty="0"/>
              <a:t>Histone 3- Lysine 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892D6C-1F32-5146-8694-D66B3A639DE8}"/>
              </a:ext>
            </a:extLst>
          </p:cNvPr>
          <p:cNvSpPr txBox="1"/>
          <p:nvPr/>
        </p:nvSpPr>
        <p:spPr>
          <a:xfrm>
            <a:off x="7850139" y="5335879"/>
            <a:ext cx="2689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SETD2 Crystal Structure</a:t>
            </a:r>
          </a:p>
        </p:txBody>
      </p:sp>
    </p:spTree>
    <p:extLst>
      <p:ext uri="{BB962C8B-B14F-4D97-AF65-F5344CB8AC3E}">
        <p14:creationId xmlns:p14="http://schemas.microsoft.com/office/powerpoint/2010/main" val="127330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44651-3F65-5B47-AAE4-09BD374B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653144"/>
            <a:ext cx="10842171" cy="1188720"/>
          </a:xfrm>
        </p:spPr>
        <p:txBody>
          <a:bodyPr/>
          <a:lstStyle/>
          <a:p>
            <a:r>
              <a:rPr lang="en-US" dirty="0"/>
              <a:t>EEF1A1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47919-82C7-C14D-90BC-6A87EFBE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5" y="2220687"/>
            <a:ext cx="10842171" cy="3984170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B2E6B651-1574-7143-BD63-08069803B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44" y="2560320"/>
            <a:ext cx="8776727" cy="35079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E1AC33-B898-7844-87A6-08456EB5B8AA}"/>
              </a:ext>
            </a:extLst>
          </p:cNvPr>
          <p:cNvSpPr txBox="1"/>
          <p:nvPr/>
        </p:nvSpPr>
        <p:spPr>
          <a:xfrm>
            <a:off x="8130061" y="3316778"/>
            <a:ext cx="3387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EEF1A1KMT2 (K318)</a:t>
            </a:r>
          </a:p>
          <a:p>
            <a:r>
              <a:rPr lang="en-US" sz="2800" dirty="0"/>
              <a:t>EEF1A1KMT3 (K165)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0458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44651-3F65-5B47-AAE4-09BD374B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Hypothesis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96198C-D210-4CD0-9766-C56540FE99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774246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678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EA907E-7A3B-AF41-A103-12EA6E94F0E9}"/>
              </a:ext>
            </a:extLst>
          </p:cNvPr>
          <p:cNvSpPr txBox="1">
            <a:spLocks/>
          </p:cNvSpPr>
          <p:nvPr/>
        </p:nvSpPr>
        <p:spPr bwMode="black">
          <a:xfrm>
            <a:off x="674913" y="2220912"/>
            <a:ext cx="10842171" cy="3983943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44651-3F65-5B47-AAE4-09BD374B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653144"/>
            <a:ext cx="10842171" cy="1188720"/>
          </a:xfrm>
        </p:spPr>
        <p:txBody>
          <a:bodyPr/>
          <a:lstStyle/>
          <a:p>
            <a:r>
              <a:rPr lang="en-US" dirty="0"/>
              <a:t>Cell Lines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09F140A-C790-B949-B8FB-D09EBE38B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942" y="2360909"/>
            <a:ext cx="8426112" cy="370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5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44651-3F65-5B47-AAE4-09BD374B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653144"/>
            <a:ext cx="10842171" cy="1188720"/>
          </a:xfrm>
        </p:spPr>
        <p:txBody>
          <a:bodyPr/>
          <a:lstStyle/>
          <a:p>
            <a:r>
              <a:rPr lang="en-US" dirty="0"/>
              <a:t>SOFT Agar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47919-82C7-C14D-90BC-6A87EFBEA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5" y="2220687"/>
            <a:ext cx="10842171" cy="3984170"/>
          </a:xfr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3ABB8BA-6048-B64A-AC3D-D0CCED651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477" y="2889836"/>
            <a:ext cx="9481043" cy="264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36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44651-3F65-5B47-AAE4-09BD374BF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53" y="1604772"/>
            <a:ext cx="3648456" cy="3648456"/>
          </a:xfrm>
          <a:prstGeom prst="roundRect">
            <a:avLst>
              <a:gd name="adj" fmla="val 14141"/>
            </a:avLst>
          </a:prstGeom>
          <a:solidFill>
            <a:schemeClr val="accent2"/>
          </a:solidFill>
          <a:ln>
            <a:noFill/>
          </a:ln>
        </p:spPr>
        <p:txBody>
          <a:bodyPr vert="horz" lIns="182880" tIns="182880" rIns="182880" bIns="182880" rtlCol="0" anchor="ctr" anchorCtr="1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Soft agar results</a:t>
            </a:r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C8D967A7-41C2-4639-88B5-9BC93E73C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1411" y="1442330"/>
            <a:ext cx="3973340" cy="3973340"/>
          </a:xfrm>
          <a:prstGeom prst="round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3F4F0C-5B8B-4943-AC9E-59253138B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18743" y="640080"/>
            <a:ext cx="5934456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CC0FFD-3149-402E-9CEB-165600A23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83335" y="802767"/>
            <a:ext cx="5605272" cy="4937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809E2D-9ED8-AB43-81E4-879AA086E08B}"/>
              </a:ext>
            </a:extLst>
          </p:cNvPr>
          <p:cNvSpPr/>
          <p:nvPr/>
        </p:nvSpPr>
        <p:spPr>
          <a:xfrm>
            <a:off x="5225832" y="640080"/>
            <a:ext cx="6615953" cy="5740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EF56BB-0FC3-594F-8DB2-63F54F7481FE}"/>
              </a:ext>
            </a:extLst>
          </p:cNvPr>
          <p:cNvSpPr/>
          <p:nvPr/>
        </p:nvSpPr>
        <p:spPr>
          <a:xfrm>
            <a:off x="5057346" y="477393"/>
            <a:ext cx="6967471" cy="610371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hart, bar chart, box and whisker chart&#10;&#10;Description automatically generated">
            <a:extLst>
              <a:ext uri="{FF2B5EF4-FFF2-40B4-BE49-F238E27FC236}">
                <a16:creationId xmlns:a16="http://schemas.microsoft.com/office/drawing/2014/main" id="{AAD807AA-172B-E344-AC1F-1A5F7A015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37" y="1689910"/>
            <a:ext cx="6554667" cy="364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5708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{A6FE6EEA-334F-E441-8E7D-01F17C9883E7}tf10001120</Template>
  <TotalTime>8161</TotalTime>
  <Words>339</Words>
  <Application>Microsoft Macintosh PowerPoint</Application>
  <PresentationFormat>Widescreen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Gill Sans MT</vt:lpstr>
      <vt:lpstr>Helvetica</vt:lpstr>
      <vt:lpstr>Times New Roman</vt:lpstr>
      <vt:lpstr>Parcel</vt:lpstr>
      <vt:lpstr>SetD2 Mutations decrease Methylation of eef1a1 and dysregulate protein synthesis in kidney cancer</vt:lpstr>
      <vt:lpstr>Acknowledgements</vt:lpstr>
      <vt:lpstr>  Kidney Cancer</vt:lpstr>
      <vt:lpstr>SETD2</vt:lpstr>
      <vt:lpstr>EEF1A1</vt:lpstr>
      <vt:lpstr>Hypothesis</vt:lpstr>
      <vt:lpstr>Cell Lines</vt:lpstr>
      <vt:lpstr>SOFT Agar</vt:lpstr>
      <vt:lpstr>Soft agar results</vt:lpstr>
      <vt:lpstr>Homopropargylglycine (HPG) Alexa Fluor 594 Click it Reaction</vt:lpstr>
      <vt:lpstr>HPG Click it Assay results</vt:lpstr>
      <vt:lpstr>Conclusion</vt:lpstr>
      <vt:lpstr>Moving forward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SetD2 Mutations decrease expression of eef1a1 via eef1a1kmt2 in kidney cancer</dc:title>
  <dc:creator>Sharon Lee</dc:creator>
  <cp:lastModifiedBy>Sharon Lee</cp:lastModifiedBy>
  <cp:revision>56</cp:revision>
  <dcterms:created xsi:type="dcterms:W3CDTF">2021-07-24T06:28:37Z</dcterms:created>
  <dcterms:modified xsi:type="dcterms:W3CDTF">2021-11-01T22:13:33Z</dcterms:modified>
</cp:coreProperties>
</file>