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798" r:id="rId2"/>
    <p:sldId id="796" r:id="rId3"/>
    <p:sldId id="800" r:id="rId4"/>
    <p:sldId id="804" r:id="rId5"/>
    <p:sldId id="808" r:id="rId6"/>
    <p:sldId id="809" r:id="rId7"/>
    <p:sldId id="802" r:id="rId8"/>
    <p:sldId id="810" r:id="rId9"/>
    <p:sldId id="806" r:id="rId10"/>
    <p:sldId id="813" r:id="rId11"/>
    <p:sldId id="811" r:id="rId12"/>
    <p:sldId id="812" r:id="rId13"/>
    <p:sldId id="814" r:id="rId14"/>
    <p:sldId id="817" r:id="rId15"/>
    <p:sldId id="801" r:id="rId16"/>
    <p:sldId id="823" r:id="rId17"/>
  </p:sldIdLst>
  <p:sldSz cx="12192000" cy="6858000"/>
  <p:notesSz cx="7053263" cy="9356725"/>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8">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CD03"/>
    <a:srgbClr val="000000"/>
    <a:srgbClr val="D95639"/>
    <a:srgbClr val="D95400"/>
    <a:srgbClr val="D93E10"/>
    <a:srgbClr val="D34900"/>
    <a:srgbClr val="B9CE00"/>
    <a:srgbClr val="65A4D6"/>
    <a:srgbClr val="00A1B1"/>
    <a:srgbClr val="009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4648" autoAdjust="0"/>
  </p:normalViewPr>
  <p:slideViewPr>
    <p:cSldViewPr snapToGrid="0">
      <p:cViewPr varScale="1">
        <p:scale>
          <a:sx n="44" d="100"/>
          <a:sy n="44" d="100"/>
        </p:scale>
        <p:origin x="1734"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58" y="-84"/>
      </p:cViewPr>
      <p:guideLst>
        <p:guide orient="horz" pos="2948"/>
        <p:guide pos="2222"/>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rgbClr val="C00000"/>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a:solidFill>
          <a:srgbClr val="C00000"/>
        </a:solidFill>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a:solidFill>
          <a:srgbClr val="C00000"/>
        </a:solidFill>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rgbClr val="C00000"/>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rgbClr val="C00000"/>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rgbClr val="C00000"/>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a:solidFill>
          <a:srgbClr val="C00000"/>
        </a:solidFill>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a:solidFill>
          <a:srgbClr val="C00000"/>
        </a:solidFill>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a:solidFill>
          <a:srgbClr val="C00000"/>
        </a:solidFill>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a:solidFill>
          <a:srgbClr val="C00000"/>
        </a:solidFill>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D61A58-D999-4A1B-A9FA-1F6EB875B301}" type="doc">
      <dgm:prSet loTypeId="urn:microsoft.com/office/officeart/2005/8/layout/chevron1" loCatId="process" qsTypeId="urn:microsoft.com/office/officeart/2005/8/quickstyle/simple1" qsCatId="simple" csTypeId="urn:microsoft.com/office/officeart/2005/8/colors/accent1_2" csCatId="accent1" phldr="1"/>
      <dgm:spPr/>
    </dgm:pt>
    <dgm:pt modelId="{C13510D7-C376-4F3A-8659-4F3831D1CFC4}">
      <dgm:prSet phldrT="[Text]"/>
      <dgm:spPr>
        <a:solidFill>
          <a:schemeClr val="accent1"/>
        </a:solidFill>
      </dgm:spPr>
      <dgm:t>
        <a:bodyPr/>
        <a:lstStyle/>
        <a:p>
          <a:r>
            <a:rPr lang="en-US" dirty="0" smtClean="0"/>
            <a:t>Background</a:t>
          </a:r>
          <a:endParaRPr lang="en-US" dirty="0"/>
        </a:p>
      </dgm:t>
    </dgm:pt>
    <dgm:pt modelId="{860C2E89-6CA1-4E71-854E-4101748EB465}" type="parTrans" cxnId="{4F57E987-F63F-4751-89CA-5C504C5510A7}">
      <dgm:prSet/>
      <dgm:spPr/>
      <dgm:t>
        <a:bodyPr/>
        <a:lstStyle/>
        <a:p>
          <a:endParaRPr lang="en-US"/>
        </a:p>
      </dgm:t>
    </dgm:pt>
    <dgm:pt modelId="{8CE110D0-2ACD-48B8-897F-338F9D4E8628}" type="sibTrans" cxnId="{4F57E987-F63F-4751-89CA-5C504C5510A7}">
      <dgm:prSet/>
      <dgm:spPr/>
      <dgm:t>
        <a:bodyPr/>
        <a:lstStyle/>
        <a:p>
          <a:endParaRPr lang="en-US"/>
        </a:p>
      </dgm:t>
    </dgm:pt>
    <dgm:pt modelId="{93767162-7AE1-4F6A-8348-76D965B8C295}">
      <dgm:prSet phldrT="[Text]"/>
      <dgm:spPr/>
      <dgm:t>
        <a:bodyPr/>
        <a:lstStyle/>
        <a:p>
          <a:r>
            <a:rPr lang="en-US" dirty="0" smtClean="0"/>
            <a:t>Hypothesis</a:t>
          </a:r>
          <a:endParaRPr lang="en-US" dirty="0"/>
        </a:p>
      </dgm:t>
    </dgm:pt>
    <dgm:pt modelId="{183EFE2A-39B7-43E5-9B6E-593380F3D68A}" type="sibTrans" cxnId="{D4BF0987-15B6-409B-932D-14701CE032AA}">
      <dgm:prSet/>
      <dgm:spPr/>
      <dgm:t>
        <a:bodyPr/>
        <a:lstStyle/>
        <a:p>
          <a:endParaRPr lang="en-US"/>
        </a:p>
      </dgm:t>
    </dgm:pt>
    <dgm:pt modelId="{08282234-C719-47A0-A405-370096DC7073}" type="parTrans" cxnId="{D4BF0987-15B6-409B-932D-14701CE032AA}">
      <dgm:prSet/>
      <dgm:spPr/>
      <dgm:t>
        <a:bodyPr/>
        <a:lstStyle/>
        <a:p>
          <a:endParaRPr lang="en-US"/>
        </a:p>
      </dgm:t>
    </dgm:pt>
    <dgm:pt modelId="{DD17DB40-B50C-4BB7-9E43-515D5D5BD723}">
      <dgm:prSet phldrT="[Text]"/>
      <dgm:spPr/>
      <dgm:t>
        <a:bodyPr/>
        <a:lstStyle/>
        <a:p>
          <a:r>
            <a:rPr lang="en-US" dirty="0" smtClean="0"/>
            <a:t>Experiments</a:t>
          </a:r>
          <a:endParaRPr lang="en-US" dirty="0"/>
        </a:p>
      </dgm:t>
    </dgm:pt>
    <dgm:pt modelId="{51C1776A-32E6-49B6-BB8B-E1F4470A9520}" type="parTrans" cxnId="{A76EBDFD-842A-4787-AB6E-2ACD51C7D27B}">
      <dgm:prSet/>
      <dgm:spPr/>
      <dgm:t>
        <a:bodyPr/>
        <a:lstStyle/>
        <a:p>
          <a:endParaRPr lang="en-US"/>
        </a:p>
      </dgm:t>
    </dgm:pt>
    <dgm:pt modelId="{7DCB16F8-4486-45B0-B2CE-F205FD9AAEE0}" type="sibTrans" cxnId="{A76EBDFD-842A-4787-AB6E-2ACD51C7D27B}">
      <dgm:prSet/>
      <dgm:spPr/>
      <dgm:t>
        <a:bodyPr/>
        <a:lstStyle/>
        <a:p>
          <a:endParaRPr lang="en-US"/>
        </a:p>
      </dgm:t>
    </dgm:pt>
    <dgm:pt modelId="{66F98E29-9362-46A7-AB4B-ACDF7F39FD4E}">
      <dgm:prSet phldrT="[Text]"/>
      <dgm:spPr>
        <a:solidFill>
          <a:srgbClr val="C00000"/>
        </a:solidFill>
      </dgm:spPr>
      <dgm:t>
        <a:bodyPr/>
        <a:lstStyle/>
        <a:p>
          <a:r>
            <a:rPr lang="en-US" dirty="0" smtClean="0"/>
            <a:t>Results</a:t>
          </a:r>
          <a:endParaRPr lang="en-US" dirty="0"/>
        </a:p>
      </dgm:t>
    </dgm:pt>
    <dgm:pt modelId="{E8507F85-A0D2-442D-B08C-13441ECBC327}" type="parTrans" cxnId="{F06AFDAA-F79A-45E9-96E6-16BAE9F177E4}">
      <dgm:prSet/>
      <dgm:spPr/>
      <dgm:t>
        <a:bodyPr/>
        <a:lstStyle/>
        <a:p>
          <a:endParaRPr lang="en-US"/>
        </a:p>
      </dgm:t>
    </dgm:pt>
    <dgm:pt modelId="{F16F4E49-CB30-47C1-B95E-71476EF3DAC7}" type="sibTrans" cxnId="{F06AFDAA-F79A-45E9-96E6-16BAE9F177E4}">
      <dgm:prSet/>
      <dgm:spPr/>
      <dgm:t>
        <a:bodyPr/>
        <a:lstStyle/>
        <a:p>
          <a:endParaRPr lang="en-US"/>
        </a:p>
      </dgm:t>
    </dgm:pt>
    <dgm:pt modelId="{8FC2F5DC-25C6-4E2A-9C59-7ECD27635E17}" type="pres">
      <dgm:prSet presAssocID="{2CD61A58-D999-4A1B-A9FA-1F6EB875B301}" presName="Name0" presStyleCnt="0">
        <dgm:presLayoutVars>
          <dgm:dir/>
          <dgm:animLvl val="lvl"/>
          <dgm:resizeHandles val="exact"/>
        </dgm:presLayoutVars>
      </dgm:prSet>
      <dgm:spPr/>
    </dgm:pt>
    <dgm:pt modelId="{3E5B06E0-291E-4881-B9D3-C213D6B68744}" type="pres">
      <dgm:prSet presAssocID="{C13510D7-C376-4F3A-8659-4F3831D1CFC4}" presName="parTxOnly" presStyleLbl="node1" presStyleIdx="0" presStyleCnt="4" custScaleY="51260" custLinFactNeighborX="11367" custLinFactNeighborY="-1">
        <dgm:presLayoutVars>
          <dgm:chMax val="0"/>
          <dgm:chPref val="0"/>
          <dgm:bulletEnabled val="1"/>
        </dgm:presLayoutVars>
      </dgm:prSet>
      <dgm:spPr/>
    </dgm:pt>
    <dgm:pt modelId="{32342677-CE3A-458A-A163-14EF17E761FC}" type="pres">
      <dgm:prSet presAssocID="{8CE110D0-2ACD-48B8-897F-338F9D4E8628}" presName="parTxOnlySpace" presStyleCnt="0"/>
      <dgm:spPr/>
    </dgm:pt>
    <dgm:pt modelId="{5479ADC1-2697-4B8D-99C9-E4E614B19A69}" type="pres">
      <dgm:prSet presAssocID="{93767162-7AE1-4F6A-8348-76D965B8C295}" presName="parTxOnly" presStyleLbl="node1" presStyleIdx="1" presStyleCnt="4" custScaleY="50454">
        <dgm:presLayoutVars>
          <dgm:chMax val="0"/>
          <dgm:chPref val="0"/>
          <dgm:bulletEnabled val="1"/>
        </dgm:presLayoutVars>
      </dgm:prSet>
      <dgm:spPr/>
      <dgm:t>
        <a:bodyPr/>
        <a:lstStyle/>
        <a:p>
          <a:endParaRPr lang="en-US"/>
        </a:p>
      </dgm:t>
    </dgm:pt>
    <dgm:pt modelId="{B3A38212-EED1-4240-A465-9FAB6C9FB930}" type="pres">
      <dgm:prSet presAssocID="{183EFE2A-39B7-43E5-9B6E-593380F3D68A}" presName="parTxOnlySpace" presStyleCnt="0"/>
      <dgm:spPr/>
    </dgm:pt>
    <dgm:pt modelId="{66B90237-DEDA-444E-9AF2-D03CAC3687B4}" type="pres">
      <dgm:prSet presAssocID="{DD17DB40-B50C-4BB7-9E43-515D5D5BD723}" presName="parTxOnly" presStyleLbl="node1" presStyleIdx="2" presStyleCnt="4" custScaleY="50454">
        <dgm:presLayoutVars>
          <dgm:chMax val="0"/>
          <dgm:chPref val="0"/>
          <dgm:bulletEnabled val="1"/>
        </dgm:presLayoutVars>
      </dgm:prSet>
      <dgm:spPr/>
      <dgm:t>
        <a:bodyPr/>
        <a:lstStyle/>
        <a:p>
          <a:endParaRPr lang="en-US"/>
        </a:p>
      </dgm:t>
    </dgm:pt>
    <dgm:pt modelId="{8422F065-3C02-4416-8516-E1CE12F0C69E}" type="pres">
      <dgm:prSet presAssocID="{7DCB16F8-4486-45B0-B2CE-F205FD9AAEE0}" presName="parTxOnlySpace" presStyleCnt="0"/>
      <dgm:spPr/>
    </dgm:pt>
    <dgm:pt modelId="{A6D61ED5-580F-4AA2-8F1A-FC3FBD0CA47B}" type="pres">
      <dgm:prSet presAssocID="{66F98E29-9362-46A7-AB4B-ACDF7F39FD4E}" presName="parTxOnly" presStyleLbl="node1" presStyleIdx="3" presStyleCnt="4" custScaleY="50454">
        <dgm:presLayoutVars>
          <dgm:chMax val="0"/>
          <dgm:chPref val="0"/>
          <dgm:bulletEnabled val="1"/>
        </dgm:presLayoutVars>
      </dgm:prSet>
      <dgm:spPr/>
    </dgm:pt>
  </dgm:ptLst>
  <dgm:cxnLst>
    <dgm:cxn modelId="{211A1CFB-D16E-4288-BB13-320DF04626C2}" type="presOf" srcId="{93767162-7AE1-4F6A-8348-76D965B8C295}" destId="{5479ADC1-2697-4B8D-99C9-E4E614B19A69}" srcOrd="0" destOrd="0" presId="urn:microsoft.com/office/officeart/2005/8/layout/chevron1"/>
    <dgm:cxn modelId="{F2FD55E0-42EA-4BE1-A04A-3075EC7773E3}" type="presOf" srcId="{2CD61A58-D999-4A1B-A9FA-1F6EB875B301}" destId="{8FC2F5DC-25C6-4E2A-9C59-7ECD27635E17}" srcOrd="0" destOrd="0" presId="urn:microsoft.com/office/officeart/2005/8/layout/chevron1"/>
    <dgm:cxn modelId="{A76EBDFD-842A-4787-AB6E-2ACD51C7D27B}" srcId="{2CD61A58-D999-4A1B-A9FA-1F6EB875B301}" destId="{DD17DB40-B50C-4BB7-9E43-515D5D5BD723}" srcOrd="2" destOrd="0" parTransId="{51C1776A-32E6-49B6-BB8B-E1F4470A9520}" sibTransId="{7DCB16F8-4486-45B0-B2CE-F205FD9AAEE0}"/>
    <dgm:cxn modelId="{F06AFDAA-F79A-45E9-96E6-16BAE9F177E4}" srcId="{2CD61A58-D999-4A1B-A9FA-1F6EB875B301}" destId="{66F98E29-9362-46A7-AB4B-ACDF7F39FD4E}" srcOrd="3" destOrd="0" parTransId="{E8507F85-A0D2-442D-B08C-13441ECBC327}" sibTransId="{F16F4E49-CB30-47C1-B95E-71476EF3DAC7}"/>
    <dgm:cxn modelId="{A8496A57-0124-4631-8326-255A0E006C07}" type="presOf" srcId="{DD17DB40-B50C-4BB7-9E43-515D5D5BD723}" destId="{66B90237-DEDA-444E-9AF2-D03CAC3687B4}" srcOrd="0" destOrd="0" presId="urn:microsoft.com/office/officeart/2005/8/layout/chevron1"/>
    <dgm:cxn modelId="{604992A2-B9E2-4FAC-B409-8ABC9439D8A9}" type="presOf" srcId="{C13510D7-C376-4F3A-8659-4F3831D1CFC4}" destId="{3E5B06E0-291E-4881-B9D3-C213D6B68744}" srcOrd="0" destOrd="0" presId="urn:microsoft.com/office/officeart/2005/8/layout/chevron1"/>
    <dgm:cxn modelId="{D4BF0987-15B6-409B-932D-14701CE032AA}" srcId="{2CD61A58-D999-4A1B-A9FA-1F6EB875B301}" destId="{93767162-7AE1-4F6A-8348-76D965B8C295}" srcOrd="1" destOrd="0" parTransId="{08282234-C719-47A0-A405-370096DC7073}" sibTransId="{183EFE2A-39B7-43E5-9B6E-593380F3D68A}"/>
    <dgm:cxn modelId="{1682A783-CBD9-47F6-9813-D7E9E99357FB}" type="presOf" srcId="{66F98E29-9362-46A7-AB4B-ACDF7F39FD4E}" destId="{A6D61ED5-580F-4AA2-8F1A-FC3FBD0CA47B}" srcOrd="0" destOrd="0" presId="urn:microsoft.com/office/officeart/2005/8/layout/chevron1"/>
    <dgm:cxn modelId="{4F57E987-F63F-4751-89CA-5C504C5510A7}" srcId="{2CD61A58-D999-4A1B-A9FA-1F6EB875B301}" destId="{C13510D7-C376-4F3A-8659-4F3831D1CFC4}" srcOrd="0" destOrd="0" parTransId="{860C2E89-6CA1-4E71-854E-4101748EB465}" sibTransId="{8CE110D0-2ACD-48B8-897F-338F9D4E8628}"/>
    <dgm:cxn modelId="{61CF3030-8F25-419B-9966-2F773BB8C800}" type="presParOf" srcId="{8FC2F5DC-25C6-4E2A-9C59-7ECD27635E17}" destId="{3E5B06E0-291E-4881-B9D3-C213D6B68744}" srcOrd="0" destOrd="0" presId="urn:microsoft.com/office/officeart/2005/8/layout/chevron1"/>
    <dgm:cxn modelId="{C7668EED-5000-46DE-8FE1-7ED3D7CCE421}" type="presParOf" srcId="{8FC2F5DC-25C6-4E2A-9C59-7ECD27635E17}" destId="{32342677-CE3A-458A-A163-14EF17E761FC}" srcOrd="1" destOrd="0" presId="urn:microsoft.com/office/officeart/2005/8/layout/chevron1"/>
    <dgm:cxn modelId="{BA8A78D1-2B64-49A7-8270-D45404C3E059}" type="presParOf" srcId="{8FC2F5DC-25C6-4E2A-9C59-7ECD27635E17}" destId="{5479ADC1-2697-4B8D-99C9-E4E614B19A69}" srcOrd="2" destOrd="0" presId="urn:microsoft.com/office/officeart/2005/8/layout/chevron1"/>
    <dgm:cxn modelId="{0CDBC1C4-3323-44C4-B445-A8C82AA9A62A}" type="presParOf" srcId="{8FC2F5DC-25C6-4E2A-9C59-7ECD27635E17}" destId="{B3A38212-EED1-4240-A465-9FAB6C9FB930}" srcOrd="3" destOrd="0" presId="urn:microsoft.com/office/officeart/2005/8/layout/chevron1"/>
    <dgm:cxn modelId="{0AC1E4EA-B79E-4DAD-A80C-8F695DB98E6A}" type="presParOf" srcId="{8FC2F5DC-25C6-4E2A-9C59-7ECD27635E17}" destId="{66B90237-DEDA-444E-9AF2-D03CAC3687B4}" srcOrd="4" destOrd="0" presId="urn:microsoft.com/office/officeart/2005/8/layout/chevron1"/>
    <dgm:cxn modelId="{5C15273F-36C4-45E6-BD6A-F8689A96C0EF}" type="presParOf" srcId="{8FC2F5DC-25C6-4E2A-9C59-7ECD27635E17}" destId="{8422F065-3C02-4416-8516-E1CE12F0C69E}" srcOrd="5" destOrd="0" presId="urn:microsoft.com/office/officeart/2005/8/layout/chevron1"/>
    <dgm:cxn modelId="{586F72E0-E0C6-45EA-964A-C0FC6EB43D25}" type="presParOf" srcId="{8FC2F5DC-25C6-4E2A-9C59-7ECD27635E17}" destId="{A6D61ED5-580F-4AA2-8F1A-FC3FBD0CA47B}"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06E0-291E-4881-B9D3-C213D6B68744}">
      <dsp:nvSpPr>
        <dsp:cNvPr id="0" name=""/>
        <dsp:cNvSpPr/>
      </dsp:nvSpPr>
      <dsp:spPr>
        <a:xfrm>
          <a:off x="25062" y="223083"/>
          <a:ext cx="1915363" cy="39272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Background</a:t>
          </a:r>
          <a:endParaRPr lang="en-US" sz="1700" kern="1200" dirty="0"/>
        </a:p>
      </dsp:txBody>
      <dsp:txXfrm>
        <a:off x="221425" y="223083"/>
        <a:ext cx="1522637" cy="392726"/>
      </dsp:txXfrm>
    </dsp:sp>
    <dsp:sp modelId="{5479ADC1-2697-4B8D-99C9-E4E614B19A69}">
      <dsp:nvSpPr>
        <dsp:cNvPr id="0" name=""/>
        <dsp:cNvSpPr/>
      </dsp:nvSpPr>
      <dsp:spPr>
        <a:xfrm>
          <a:off x="1727117"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Hypothesis</a:t>
          </a:r>
          <a:endParaRPr lang="en-US" sz="1600" kern="1200" dirty="0"/>
        </a:p>
      </dsp:txBody>
      <dsp:txXfrm>
        <a:off x="1920392" y="226178"/>
        <a:ext cx="1528813" cy="386550"/>
      </dsp:txXfrm>
    </dsp:sp>
    <dsp:sp modelId="{66B90237-DEDA-444E-9AF2-D03CAC3687B4}">
      <dsp:nvSpPr>
        <dsp:cNvPr id="0" name=""/>
        <dsp:cNvSpPr/>
      </dsp:nvSpPr>
      <dsp:spPr>
        <a:xfrm>
          <a:off x="3450943" y="226178"/>
          <a:ext cx="1915363" cy="3865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Experiments</a:t>
          </a:r>
          <a:endParaRPr lang="en-US" sz="1600" kern="1200" dirty="0"/>
        </a:p>
      </dsp:txBody>
      <dsp:txXfrm>
        <a:off x="3644218" y="226178"/>
        <a:ext cx="1528813" cy="386550"/>
      </dsp:txXfrm>
    </dsp:sp>
    <dsp:sp modelId="{A6D61ED5-580F-4AA2-8F1A-FC3FBD0CA47B}">
      <dsp:nvSpPr>
        <dsp:cNvPr id="0" name=""/>
        <dsp:cNvSpPr/>
      </dsp:nvSpPr>
      <dsp:spPr>
        <a:xfrm>
          <a:off x="5174770" y="226178"/>
          <a:ext cx="1915363" cy="38655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5368045" y="226178"/>
        <a:ext cx="1528813" cy="3865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33725" y="8909050"/>
            <a:ext cx="7794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smtClean="0"/>
              <a:pPr algn="ctr">
                <a:lnSpc>
                  <a:spcPct val="90000"/>
                </a:lnSpc>
                <a:defRPr/>
              </a:pPr>
              <a:t>‹#›</a:t>
            </a:fld>
            <a:endParaRPr lang="en-US" alt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6C0C94-64E4-F642-BD4D-E966344F8BAF}"/>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5" name="Rectangle 3">
            <a:extLst>
              <a:ext uri="{FF2B5EF4-FFF2-40B4-BE49-F238E27FC236}">
                <a16:creationId xmlns:a16="http://schemas.microsoft.com/office/drawing/2014/main" id="{998BEEA1-6CB9-3B45-8375-C216B7B04598}"/>
              </a:ext>
            </a:extLst>
          </p:cNvPr>
          <p:cNvSpPr>
            <a:spLocks noGrp="1" noChangeArrowheads="1"/>
          </p:cNvSpPr>
          <p:nvPr>
            <p:ph type="dt"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3076" name="Rectangle 4">
            <a:extLst>
              <a:ext uri="{FF2B5EF4-FFF2-40B4-BE49-F238E27FC236}">
                <a16:creationId xmlns:a16="http://schemas.microsoft.com/office/drawing/2014/main" id="{F3DD0F7A-C7DD-0E44-88A1-2B9E20D62E38}"/>
              </a:ext>
            </a:extLst>
          </p:cNvPr>
          <p:cNvSpPr>
            <a:spLocks noGrp="1" noChangeArrowheads="1"/>
          </p:cNvSpPr>
          <p:nvPr>
            <p:ph type="ftr" sz="quarter" idx="4"/>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7" name="Rectangle 5">
            <a:extLst>
              <a:ext uri="{FF2B5EF4-FFF2-40B4-BE49-F238E27FC236}">
                <a16:creationId xmlns:a16="http://schemas.microsoft.com/office/drawing/2014/main" id="{D564E922-5B57-F445-AD53-202B8FC8BCD6}"/>
              </a:ext>
            </a:extLst>
          </p:cNvPr>
          <p:cNvSpPr>
            <a:spLocks noGrp="1" noChangeArrowheads="1"/>
          </p:cNvSpPr>
          <p:nvPr>
            <p:ph type="sldNum" sz="quarter" idx="5"/>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F4399512-E961-4347-8706-661AE02AA638}" type="slidenum">
              <a:rPr lang="en-US" altLang="en-US"/>
              <a:pPr>
                <a:defRPr/>
              </a:pPr>
              <a:t>‹#›</a:t>
            </a:fld>
            <a:endParaRPr lang="en-US" altLang="en-US"/>
          </a:p>
        </p:txBody>
      </p:sp>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41663" y="8909050"/>
            <a:ext cx="76358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7538" y="5159375"/>
            <a:ext cx="5797550" cy="32623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977900" y="476250"/>
            <a:ext cx="516255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7" tIns="51787" rIns="97297" bIns="51787"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panose="020B0604020202020204" pitchFamily="34"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smtClean="0"/>
              <a:t>summer I worked in the Koumenis lab within the department of radiation oncology at university of Pennsylvania. And my</a:t>
            </a:r>
            <a:r>
              <a:rPr lang="en-US" dirty="0" smtClean="0"/>
              <a:t> research project is</a:t>
            </a:r>
            <a:r>
              <a:rPr lang="en-US" baseline="0" dirty="0" smtClean="0"/>
              <a:t> based on if the FLASH effect depends on the oxygen concentration of cells. </a:t>
            </a:r>
          </a:p>
          <a:p>
            <a:r>
              <a:rPr lang="en-US" baseline="0" dirty="0" smtClean="0"/>
              <a:t>Change the title: Hypoxia/Mechanism behind Flash effect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a:t>
            </a:fld>
            <a:endParaRPr lang="en-US" altLang="en-US"/>
          </a:p>
        </p:txBody>
      </p:sp>
    </p:spTree>
    <p:extLst>
      <p:ext uri="{BB962C8B-B14F-4D97-AF65-F5344CB8AC3E}">
        <p14:creationId xmlns:p14="http://schemas.microsoft.com/office/powerpoint/2010/main" val="253965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is the western blot result for the 0.5% vs 20% oxygen level. We have time post irradiation in the top, and the order of bands are from non-irradiated control and flash and then standard for each time point. The top box is for 20% oxygen and bottom one is for the 0.5% oxygen. Each box have the band for gammaH2AX expression on top and their control b-actin in bottom. </a:t>
            </a:r>
          </a:p>
          <a:p>
            <a:r>
              <a:rPr lang="en-US" baseline="0" dirty="0" smtClean="0"/>
              <a:t>We can see that damage due to radiation is higher at 20% compared to the 0.5% as the bands are darker. The DNA damage is higher in 0hr and peaks at 0.5hour by the highest expression of gammaH2xa, and the expression of gamma reduces as time passes due to various DNA repair mechanisms.</a:t>
            </a:r>
          </a:p>
          <a:p>
            <a:r>
              <a:rPr lang="en-US" baseline="0" dirty="0" smtClean="0"/>
              <a:t>The barographs represent the quantification of WB. At this oxygen level There is not much difference between flash radiation vs Standard radiation in terms of DNA damage.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10</a:t>
            </a:fld>
            <a:endParaRPr lang="en-US" altLang="en-US"/>
          </a:p>
        </p:txBody>
      </p:sp>
    </p:spTree>
    <p:extLst>
      <p:ext uri="{BB962C8B-B14F-4D97-AF65-F5344CB8AC3E}">
        <p14:creationId xmlns:p14="http://schemas.microsoft.com/office/powerpoint/2010/main" val="62846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at 1.5% we do see similar effect as 0.5% oxygen level with only slight difference at levels of gammah2ax expression between FR and SR at 0.5 hours post irradiation. The expression of gammah2ax is lower for FR compared to SR. </a:t>
            </a:r>
          </a:p>
          <a:p>
            <a:r>
              <a:rPr lang="en-US" baseline="0" dirty="0" smtClean="0"/>
              <a:t>we see general difference in DNA damage between 20% vs. 1.5% showing that hypoxia protects the cells. There is not much difference in the in flash vs. standard radiation. A slight difference can be seen at 0.5 hour time where flash radiation has less damage than standard radiation as boxed by the red. The bar graph do not show the significant difference between the flash vs standard radiation. </a:t>
            </a: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11</a:t>
            </a:fld>
            <a:endParaRPr lang="en-US" altLang="en-US"/>
          </a:p>
        </p:txBody>
      </p:sp>
    </p:spTree>
    <p:extLst>
      <p:ext uri="{BB962C8B-B14F-4D97-AF65-F5344CB8AC3E}">
        <p14:creationId xmlns:p14="http://schemas.microsoft.com/office/powerpoint/2010/main" val="108732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0288" rtl="0" eaLnBrk="0" fontAlgn="base" latinLnBrk="0" hangingPunct="0">
              <a:lnSpc>
                <a:spcPct val="87000"/>
              </a:lnSpc>
              <a:spcBef>
                <a:spcPct val="40000"/>
              </a:spcBef>
              <a:spcAft>
                <a:spcPct val="0"/>
              </a:spcAft>
              <a:buClrTx/>
              <a:buSzTx/>
              <a:buFontTx/>
              <a:buNone/>
              <a:tabLst/>
              <a:defRPr/>
            </a:pPr>
            <a:r>
              <a:rPr lang="en-US" baseline="0" dirty="0" smtClean="0"/>
              <a:t>Here at 3% oxygen level, we can see a clear difference of gammah2ax expression levels at 0.5 hours post radiation with the flash radiation having lower expression of gammah2XAX compared to SR indicating that there is more protection with FR. But we do not see much difference at 20% oxygen because flash is not capable of creating hypoxic environment for 20% oxygen. But, the 3% oxygen can be reduced even lower and radiation damage can also reduce with it,</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12</a:t>
            </a:fld>
            <a:endParaRPr lang="en-US" altLang="en-US"/>
          </a:p>
        </p:txBody>
      </p:sp>
    </p:spTree>
    <p:extLst>
      <p:ext uri="{BB962C8B-B14F-4D97-AF65-F5344CB8AC3E}">
        <p14:creationId xmlns:p14="http://schemas.microsoft.com/office/powerpoint/2010/main" val="387832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clonogenic</a:t>
            </a:r>
            <a:r>
              <a:rPr lang="en-US" baseline="0" dirty="0" smtClean="0"/>
              <a:t> plates under same condition together to compare</a:t>
            </a:r>
          </a:p>
          <a:p>
            <a:endParaRPr lang="en-US" baseline="0" dirty="0" smtClean="0"/>
          </a:p>
          <a:p>
            <a:endParaRPr lang="en-US" baseline="0" dirty="0" smtClean="0"/>
          </a:p>
          <a:p>
            <a:r>
              <a:rPr lang="en-US" dirty="0" smtClean="0"/>
              <a:t>The protective</a:t>
            </a:r>
            <a:r>
              <a:rPr lang="en-US" baseline="0" dirty="0" smtClean="0"/>
              <a:t> effect of flash is shown in higher oxygen level in the clonogenic survival assay, as we saw in the 3% oxygen graph.</a:t>
            </a:r>
          </a:p>
          <a:p>
            <a:r>
              <a:rPr lang="en-US" baseline="0" dirty="0" smtClean="0"/>
              <a:t>Similar effects were observed on the western blot using gammh2ax marker as at 3% oxygen, we had clear difference between the western blot band for flash vs standard at 0.5hour time point. </a:t>
            </a:r>
          </a:p>
          <a:p>
            <a:endParaRPr lang="en-US" baseline="0" dirty="0" smtClean="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13</a:t>
            </a:fld>
            <a:endParaRPr lang="en-US" altLang="en-US"/>
          </a:p>
        </p:txBody>
      </p:sp>
    </p:spTree>
    <p:extLst>
      <p:ext uri="{BB962C8B-B14F-4D97-AF65-F5344CB8AC3E}">
        <p14:creationId xmlns:p14="http://schemas.microsoft.com/office/powerpoint/2010/main" val="74845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In the future, we hope to replicate the experiment with different cell lines and test different oxygen concentrations and additional time points post-irradiation. </a:t>
            </a:r>
          </a:p>
          <a:p>
            <a:endParaRPr lang="en-US" baseline="0" dirty="0" smtClean="0"/>
          </a:p>
          <a:p>
            <a:pPr marL="285750" indent="-285750">
              <a:buFontTx/>
              <a:buChar char="-"/>
            </a:pPr>
            <a:r>
              <a:rPr lang="en-US" baseline="0" dirty="0" smtClean="0"/>
              <a:t>Different cell lines both tumor and normal cells</a:t>
            </a:r>
          </a:p>
          <a:p>
            <a:pPr marL="285750" indent="-285750">
              <a:buFontTx/>
              <a:buChar char="-"/>
            </a:pPr>
            <a:r>
              <a:rPr lang="en-US" baseline="0" dirty="0" smtClean="0"/>
              <a:t>Use big variety of oxygen 0.5 to 5%</a:t>
            </a:r>
          </a:p>
          <a:p>
            <a:pPr marL="285750" indent="-285750">
              <a:buFontTx/>
              <a:buChar char="-"/>
            </a:pPr>
            <a:r>
              <a:rPr lang="en-US" baseline="0" dirty="0" smtClean="0"/>
              <a:t>Use different times for gammaH2ax post irradiation</a:t>
            </a:r>
          </a:p>
          <a:p>
            <a:pPr marL="285750" indent="-285750">
              <a:buFontTx/>
              <a:buChar char="-"/>
            </a:pPr>
            <a:r>
              <a:rPr lang="en-US" baseline="0" dirty="0" smtClean="0"/>
              <a:t>Control the hypoxic samples so that they do not get oxygenated</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14</a:t>
            </a:fld>
            <a:endParaRPr lang="en-US" altLang="en-US"/>
          </a:p>
        </p:txBody>
      </p:sp>
    </p:spTree>
    <p:extLst>
      <p:ext uri="{BB962C8B-B14F-4D97-AF65-F5344CB8AC3E}">
        <p14:creationId xmlns:p14="http://schemas.microsoft.com/office/powerpoint/2010/main" val="267805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thanks to my mentor Denisa and the Koumenis lab who helped and guided me with the project. Thanks to supers program, amazing cohort, and my college for the opportunity.</a:t>
            </a: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15</a:t>
            </a:fld>
            <a:endParaRPr lang="en-US" altLang="en-US"/>
          </a:p>
        </p:txBody>
      </p:sp>
    </p:spTree>
    <p:extLst>
      <p:ext uri="{BB962C8B-B14F-4D97-AF65-F5344CB8AC3E}">
        <p14:creationId xmlns:p14="http://schemas.microsoft.com/office/powerpoint/2010/main" val="419135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thanks to my mentor Denisa and members of Koumenis lab who helped and guided me with the project. Any questions and comments? </a:t>
            </a: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16</a:t>
            </a:fld>
            <a:endParaRPr lang="en-US" altLang="en-US"/>
          </a:p>
        </p:txBody>
      </p:sp>
    </p:spTree>
    <p:extLst>
      <p:ext uri="{BB962C8B-B14F-4D97-AF65-F5344CB8AC3E}">
        <p14:creationId xmlns:p14="http://schemas.microsoft.com/office/powerpoint/2010/main" val="109183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Arial" panose="020B0604020202020204" pitchFamily="34" charset="0"/>
                <a:ea typeface="+mn-ea"/>
                <a:cs typeface="+mn-cs"/>
              </a:rPr>
              <a:t>Now</a:t>
            </a:r>
            <a:r>
              <a:rPr lang="en-US" sz="1600" b="0" i="0" kern="1200" baseline="0" dirty="0" smtClean="0">
                <a:solidFill>
                  <a:schemeClr val="tx1"/>
                </a:solidFill>
                <a:effectLst/>
                <a:latin typeface="Arial" panose="020B0604020202020204" pitchFamily="34" charset="0"/>
                <a:ea typeface="+mn-ea"/>
                <a:cs typeface="+mn-cs"/>
              </a:rPr>
              <a:t> before I talk about flash effect, we have to know what flash radiotherapy is. </a:t>
            </a:r>
            <a:r>
              <a:rPr lang="en-US" sz="1600" b="0" i="0" kern="1200" dirty="0" smtClean="0">
                <a:solidFill>
                  <a:schemeClr val="tx1"/>
                </a:solidFill>
                <a:effectLst/>
                <a:latin typeface="Arial" panose="020B0604020202020204" pitchFamily="34" charset="0"/>
                <a:ea typeface="+mn-ea"/>
                <a:cs typeface="+mn-cs"/>
              </a:rPr>
              <a:t>Flash radiotherapy is the administration of an ultra-high dose of radiation over a short time</a:t>
            </a:r>
            <a:r>
              <a:rPr lang="en-US" sz="1600" b="0" i="0" kern="1200" baseline="0" dirty="0" smtClean="0">
                <a:solidFill>
                  <a:schemeClr val="tx1"/>
                </a:solidFill>
                <a:effectLst/>
                <a:latin typeface="Arial" panose="020B0604020202020204" pitchFamily="34" charset="0"/>
                <a:ea typeface="+mn-ea"/>
                <a:cs typeface="+mn-cs"/>
              </a:rPr>
              <a:t> period.</a:t>
            </a:r>
            <a:r>
              <a:rPr lang="en-US" sz="1600" b="0" i="0" kern="1200" dirty="0" smtClean="0">
                <a:solidFill>
                  <a:schemeClr val="tx1"/>
                </a:solidFill>
                <a:effectLst/>
                <a:latin typeface="Arial" panose="020B0604020202020204" pitchFamily="34" charset="0"/>
                <a:ea typeface="+mn-ea"/>
                <a:cs typeface="+mn-cs"/>
              </a:rPr>
              <a:t> This figure represent the dose</a:t>
            </a:r>
            <a:r>
              <a:rPr lang="en-US" sz="1600" b="0" i="0" kern="1200" baseline="0" dirty="0" smtClean="0">
                <a:solidFill>
                  <a:schemeClr val="tx1"/>
                </a:solidFill>
                <a:effectLst/>
                <a:latin typeface="Arial" panose="020B0604020202020204" pitchFamily="34" charset="0"/>
                <a:ea typeface="+mn-ea"/>
                <a:cs typeface="+mn-cs"/>
              </a:rPr>
              <a:t> rate of flash vs the conventional radiotherapy where flash rate is 720,000 centiGray per minute whereas other conventional radiotherapy have dose rate less than 10000 centiGray per second. </a:t>
            </a:r>
            <a:endParaRPr lang="en-US" sz="1600" b="0"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Flash radiotherapy induces a phenomenon known as the Flash effect, whereby the ultra-high dose rate radiation reduces the normal tissue toxicities commonly associated with conventional radiotherapy while maintaining local tumor control. </a:t>
            </a:r>
            <a:r>
              <a:rPr lang="en-US" sz="1600" b="0" i="0" u="none" strike="noStrike" kern="1200" baseline="0" dirty="0" smtClean="0">
                <a:solidFill>
                  <a:schemeClr val="tx1"/>
                </a:solidFill>
                <a:effectLst/>
                <a:latin typeface="Arial" panose="020B0604020202020204" pitchFamily="34" charset="0"/>
                <a:ea typeface="+mn-ea"/>
                <a:cs typeface="+mn-cs"/>
              </a:rPr>
              <a:t>In the graph above we have tumor response in y axis and radiation dose in X axis. FLASH reduces the normal tissue toxicity by increasing the therapeutic window between the tumor control and the normal tissue complication. </a:t>
            </a:r>
            <a:endParaRPr lang="en-US" sz="1600" b="0"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In recent years, the Flash effect has been confirmed in many studies, both </a:t>
            </a:r>
            <a:r>
              <a:rPr lang="en-US" sz="1600" b="0" i="1" kern="1200" dirty="0" smtClean="0">
                <a:solidFill>
                  <a:schemeClr val="tx1"/>
                </a:solidFill>
                <a:effectLst/>
                <a:latin typeface="Arial" panose="020B0604020202020204" pitchFamily="34" charset="0"/>
                <a:ea typeface="+mn-ea"/>
                <a:cs typeface="+mn-cs"/>
              </a:rPr>
              <a:t>in-vitro</a:t>
            </a:r>
            <a:r>
              <a:rPr lang="en-US" sz="1600" b="0" i="0" kern="1200" dirty="0" smtClean="0">
                <a:solidFill>
                  <a:schemeClr val="tx1"/>
                </a:solidFill>
                <a:effectLst/>
                <a:latin typeface="Arial" panose="020B0604020202020204" pitchFamily="34" charset="0"/>
                <a:ea typeface="+mn-ea"/>
                <a:cs typeface="+mn-cs"/>
              </a:rPr>
              <a:t> and in-</a:t>
            </a:r>
            <a:r>
              <a:rPr lang="en-US" sz="1600" b="0" i="1" kern="1200" dirty="0" smtClean="0">
                <a:solidFill>
                  <a:schemeClr val="tx1"/>
                </a:solidFill>
                <a:effectLst/>
                <a:latin typeface="Arial" panose="020B0604020202020204" pitchFamily="34" charset="0"/>
                <a:ea typeface="+mn-ea"/>
                <a:cs typeface="+mn-cs"/>
              </a:rPr>
              <a:t>vivo.</a:t>
            </a:r>
            <a:r>
              <a:rPr lang="en-US" sz="1600" b="0" i="1" kern="1200" baseline="0" dirty="0" smtClean="0">
                <a:solidFill>
                  <a:schemeClr val="tx1"/>
                </a:solidFill>
                <a:effectLst/>
                <a:latin typeface="Arial" panose="020B0604020202020204" pitchFamily="34" charset="0"/>
                <a:ea typeface="+mn-ea"/>
                <a:cs typeface="+mn-cs"/>
              </a:rPr>
              <a:t> </a:t>
            </a:r>
            <a:endParaRPr lang="en-US" baseline="0" dirty="0" smtClean="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2</a:t>
            </a:fld>
            <a:endParaRPr lang="en-US" altLang="en-US"/>
          </a:p>
        </p:txBody>
      </p:sp>
    </p:spTree>
    <p:extLst>
      <p:ext uri="{BB962C8B-B14F-4D97-AF65-F5344CB8AC3E}">
        <p14:creationId xmlns:p14="http://schemas.microsoft.com/office/powerpoint/2010/main" val="271061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smtClean="0">
                <a:solidFill>
                  <a:schemeClr val="tx1"/>
                </a:solidFill>
                <a:effectLst/>
                <a:latin typeface="Arial" panose="020B0604020202020204" pitchFamily="34" charset="0"/>
                <a:ea typeface="+mn-ea"/>
                <a:cs typeface="+mn-cs"/>
              </a:rPr>
              <a:t>While, the underlying mechanism(s)</a:t>
            </a:r>
            <a:r>
              <a:rPr lang="en-US" sz="1600" b="0" i="0" u="none" strike="noStrike" kern="1200" baseline="0" dirty="0" smtClean="0">
                <a:solidFill>
                  <a:schemeClr val="tx1"/>
                </a:solidFill>
                <a:effectLst/>
                <a:latin typeface="Arial" panose="020B0604020202020204" pitchFamily="34" charset="0"/>
                <a:ea typeface="+mn-ea"/>
                <a:cs typeface="+mn-cs"/>
              </a:rPr>
              <a:t> behind</a:t>
            </a:r>
            <a:r>
              <a:rPr lang="en-US" sz="1600" b="0" i="0" u="none" strike="noStrike" kern="1200" dirty="0" smtClean="0">
                <a:solidFill>
                  <a:schemeClr val="tx1"/>
                </a:solidFill>
                <a:effectLst/>
                <a:latin typeface="Arial" panose="020B0604020202020204" pitchFamily="34" charset="0"/>
                <a:ea typeface="+mn-ea"/>
                <a:cs typeface="+mn-cs"/>
              </a:rPr>
              <a:t> the FLASH effect are not</a:t>
            </a:r>
            <a:r>
              <a:rPr lang="en-US" sz="1600" b="0" i="0" u="none" strike="noStrike" kern="1200" baseline="0" dirty="0" smtClean="0">
                <a:solidFill>
                  <a:schemeClr val="tx1"/>
                </a:solidFill>
                <a:effectLst/>
                <a:latin typeface="Arial" panose="020B0604020202020204" pitchFamily="34" charset="0"/>
                <a:ea typeface="+mn-ea"/>
                <a:cs typeface="+mn-cs"/>
              </a:rPr>
              <a:t> fully understood yet</a:t>
            </a:r>
            <a:r>
              <a:rPr lang="en-US" sz="1600" b="0" i="0" kern="1200" dirty="0" smtClean="0">
                <a:solidFill>
                  <a:schemeClr val="tx1"/>
                </a:solidFill>
                <a:effectLst/>
                <a:latin typeface="Arial" panose="020B0604020202020204" pitchFamily="34" charset="0"/>
                <a:ea typeface="+mn-ea"/>
                <a:cs typeface="+mn-cs"/>
              </a:rPr>
              <a:t>, the oxygen depletion or</a:t>
            </a:r>
            <a:r>
              <a:rPr lang="en-US" sz="1600" b="0" i="0" kern="1200" baseline="0" dirty="0" smtClean="0">
                <a:solidFill>
                  <a:schemeClr val="tx1"/>
                </a:solidFill>
                <a:effectLst/>
                <a:latin typeface="Arial" panose="020B0604020202020204" pitchFamily="34" charset="0"/>
                <a:ea typeface="+mn-ea"/>
                <a:cs typeface="+mn-cs"/>
              </a:rPr>
              <a:t> the hypoxia</a:t>
            </a:r>
            <a:r>
              <a:rPr lang="en-US" sz="1600" b="0" i="0" kern="1200" dirty="0" smtClean="0">
                <a:solidFill>
                  <a:schemeClr val="tx1"/>
                </a:solidFill>
                <a:effectLst/>
                <a:latin typeface="Arial" panose="020B0604020202020204" pitchFamily="34" charset="0"/>
                <a:ea typeface="+mn-ea"/>
                <a:cs typeface="+mn-cs"/>
              </a:rPr>
              <a:t> hypothesis is one of the most current valid hypotheses,</a:t>
            </a:r>
            <a:r>
              <a:rPr lang="en-US" sz="1600" b="0" i="0" kern="1200" baseline="0" dirty="0" smtClean="0">
                <a:solidFill>
                  <a:schemeClr val="tx1"/>
                </a:solidFill>
                <a:effectLst/>
                <a:latin typeface="Arial" panose="020B0604020202020204" pitchFamily="34" charset="0"/>
                <a:ea typeface="+mn-ea"/>
                <a:cs typeface="+mn-cs"/>
              </a:rPr>
              <a:t> which is about if the flash effect depends upon the oxygen concentration. </a:t>
            </a:r>
            <a:endParaRPr lang="en-US" baseline="0" dirty="0" smtClean="0"/>
          </a:p>
          <a:p>
            <a:pPr rtl="0"/>
            <a:r>
              <a:rPr lang="en-US" sz="1600" b="0" i="0" u="none" strike="noStrike" kern="1200" dirty="0" smtClean="0">
                <a:solidFill>
                  <a:schemeClr val="tx1"/>
                </a:solidFill>
                <a:effectLst/>
                <a:latin typeface="Arial" panose="020B0604020202020204" pitchFamily="34" charset="0"/>
                <a:ea typeface="+mn-ea"/>
                <a:cs typeface="+mn-cs"/>
              </a:rPr>
              <a:t>Now</a:t>
            </a:r>
            <a:r>
              <a:rPr lang="en-US" sz="1600" b="0" i="0" u="none" strike="noStrike" kern="1200" baseline="0" dirty="0" smtClean="0">
                <a:solidFill>
                  <a:schemeClr val="tx1"/>
                </a:solidFill>
                <a:effectLst/>
                <a:latin typeface="Arial" panose="020B0604020202020204" pitchFamily="34" charset="0"/>
                <a:ea typeface="+mn-ea"/>
                <a:cs typeface="+mn-cs"/>
              </a:rPr>
              <a:t> what is Radiobiologically relevant hypoxia? </a:t>
            </a:r>
          </a:p>
          <a:p>
            <a:pPr rtl="0"/>
            <a:r>
              <a:rPr lang="en-US" sz="1600" b="0" i="0" u="none" strike="noStrike" kern="1200" baseline="0" dirty="0" smtClean="0">
                <a:solidFill>
                  <a:schemeClr val="tx1"/>
                </a:solidFill>
                <a:effectLst/>
                <a:latin typeface="Arial" panose="020B0604020202020204" pitchFamily="34" charset="0"/>
                <a:ea typeface="+mn-ea"/>
                <a:cs typeface="+mn-cs"/>
              </a:rPr>
              <a:t>Any cell with 0-4%  oxygen is considered hypoxic. It translates to 0 to about 30 mmHg. Normally tissues have 3-8% oxygen. This figure represents the partial pressure of oxygen various tissues including the tumors which has a huge range from being anoxic to normoxic. </a:t>
            </a:r>
          </a:p>
          <a:p>
            <a:r>
              <a:rPr lang="en-US" dirty="0" smtClean="0"/>
              <a:t>So the hypoxia hypothesis is based on the principle that under hypoxic conditions, the damage due to radiation is lower compared</a:t>
            </a:r>
            <a:r>
              <a:rPr lang="en-US" baseline="0" dirty="0" smtClean="0"/>
              <a:t> to the normoxic condition.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3</a:t>
            </a:fld>
            <a:endParaRPr lang="en-US" altLang="en-US"/>
          </a:p>
        </p:txBody>
      </p:sp>
    </p:spTree>
    <p:extLst>
      <p:ext uri="{BB962C8B-B14F-4D97-AF65-F5344CB8AC3E}">
        <p14:creationId xmlns:p14="http://schemas.microsoft.com/office/powerpoint/2010/main" val="428332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a:t>
            </a:r>
            <a:r>
              <a:rPr lang="en-US" baseline="0" dirty="0" smtClean="0"/>
              <a:t> reason behind the higher damage with increasing oxygen is due to inhibition of chemical restitution. Chemical restitution is the process of fixing DNA damage through chemical process. It is not a biological repair and no enzymes are involved. </a:t>
            </a:r>
          </a:p>
          <a:p>
            <a:pPr rtl="0"/>
            <a:r>
              <a:rPr lang="en-US" baseline="0" dirty="0" smtClean="0"/>
              <a:t>This figure shows the mechanism of chemical restitution. So, irradiation creates formation of super hydroxyl radicals that react with DNA, extracts a hydrogen and creates DNA free radicals. The DNA free radical can be restored by sulfhydryl group from other proteins and glutathione by chemical restitution, but if there is high amount of oxygen present in the cell, the oxygen molecule reacts with the DNA free radical forming un-restorable damage leading to the cell death. </a:t>
            </a:r>
          </a:p>
          <a:p>
            <a:pPr rtl="0"/>
            <a:r>
              <a:rPr lang="en-US" baseline="0" dirty="0" smtClean="0"/>
              <a:t>Hence, again, higher the oxygen, higher the unrestorable damage, higher the cell death, this is called the oxygen effect.</a:t>
            </a:r>
          </a:p>
          <a:p>
            <a:pPr rtl="0"/>
            <a:endParaRPr lang="en-US" b="1" baseline="0" dirty="0" smtClean="0"/>
          </a:p>
          <a:p>
            <a:pPr rtl="0"/>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4</a:t>
            </a:fld>
            <a:endParaRPr lang="en-US" altLang="en-US"/>
          </a:p>
        </p:txBody>
      </p:sp>
    </p:spTree>
    <p:extLst>
      <p:ext uri="{BB962C8B-B14F-4D97-AF65-F5344CB8AC3E}">
        <p14:creationId xmlns:p14="http://schemas.microsoft.com/office/powerpoint/2010/main" val="41702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0288" rtl="0" eaLnBrk="0" fontAlgn="base" latinLnBrk="0" hangingPunct="0">
              <a:lnSpc>
                <a:spcPct val="87000"/>
              </a:lnSpc>
              <a:spcBef>
                <a:spcPct val="40000"/>
              </a:spcBef>
              <a:spcAft>
                <a:spcPct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mn-cs"/>
              </a:rPr>
              <a:t>Now,</a:t>
            </a:r>
            <a:r>
              <a:rPr lang="en-US" sz="1600" b="0" i="0" u="none" strike="noStrike" kern="1200" baseline="0" dirty="0" smtClean="0">
                <a:solidFill>
                  <a:schemeClr val="tx1"/>
                </a:solidFill>
                <a:effectLst/>
                <a:latin typeface="Arial" panose="020B0604020202020204" pitchFamily="34" charset="0"/>
                <a:ea typeface="+mn-ea"/>
                <a:cs typeface="+mn-cs"/>
              </a:rPr>
              <a:t> for the oxygen effect to work, tissues need to have less than 1% atmospheric pressure of oxygen which can be again translated to about 36 mmHg. </a:t>
            </a:r>
            <a:r>
              <a:rPr lang="en-US" baseline="0" dirty="0" smtClean="0"/>
              <a:t>In this graph, we have radiation dose in x-axis and surviving fraction in y-axis and we see higher survival of cells in hypoxic condition (about 0.1) compared to aerobic conditions (0.01) even at the same radiation dose of 15 Gy. So, there is higher relative damage under the aerobic condition compared to the hypoxic condition.</a:t>
            </a:r>
          </a:p>
          <a:p>
            <a:pPr marL="0" marR="0" lvl="0" indent="0" algn="l" defTabSz="1030288" rtl="0" eaLnBrk="0" fontAlgn="base" latinLnBrk="0" hangingPunct="0">
              <a:lnSpc>
                <a:spcPct val="87000"/>
              </a:lnSpc>
              <a:spcBef>
                <a:spcPct val="40000"/>
              </a:spcBef>
              <a:spcAft>
                <a:spcPct val="0"/>
              </a:spcAft>
              <a:buClrTx/>
              <a:buSzTx/>
              <a:buFontTx/>
              <a:buNone/>
              <a:tabLst/>
              <a:defRPr/>
            </a:pPr>
            <a:r>
              <a:rPr lang="en-US" sz="1600" b="0" i="0" u="none" strike="noStrike" kern="1200" baseline="0" dirty="0" smtClean="0">
                <a:solidFill>
                  <a:schemeClr val="tx1"/>
                </a:solidFill>
                <a:effectLst/>
                <a:latin typeface="Arial" panose="020B0604020202020204" pitchFamily="34" charset="0"/>
                <a:ea typeface="+mn-ea"/>
                <a:cs typeface="+mn-cs"/>
              </a:rPr>
              <a:t>(next figure) Now this </a:t>
            </a:r>
            <a:r>
              <a:rPr lang="en-US" sz="1600" b="0" i="0" u="none" strike="noStrike" kern="1200" dirty="0" smtClean="0">
                <a:solidFill>
                  <a:schemeClr val="tx1"/>
                </a:solidFill>
                <a:effectLst/>
                <a:latin typeface="Arial" panose="020B0604020202020204" pitchFamily="34" charset="0"/>
                <a:ea typeface="+mn-ea"/>
                <a:cs typeface="+mn-cs"/>
              </a:rPr>
              <a:t>relative damage can be enhanced up to 3 times as shown by the graph here. This</a:t>
            </a:r>
            <a:r>
              <a:rPr lang="en-US" sz="1600" b="0" i="0" u="none" strike="noStrike" kern="1200" baseline="0" dirty="0" smtClean="0">
                <a:solidFill>
                  <a:schemeClr val="tx1"/>
                </a:solidFill>
                <a:effectLst/>
                <a:latin typeface="Arial" panose="020B0604020202020204" pitchFamily="34" charset="0"/>
                <a:ea typeface="+mn-ea"/>
                <a:cs typeface="+mn-cs"/>
              </a:rPr>
              <a:t> ratio of radiation dose for hypoxic condition to normoxic condition that yield the same surviving fraction of cell is called oxygen enhancement ratio.</a:t>
            </a:r>
          </a:p>
          <a:p>
            <a:pPr rtl="0"/>
            <a:endParaRPr lang="en-US" sz="1600" b="0" i="0" u="none" strike="noStrike" kern="1200" baseline="0" dirty="0" smtClean="0">
              <a:solidFill>
                <a:schemeClr val="tx1"/>
              </a:solidFill>
              <a:effectLst/>
              <a:latin typeface="Arial" panose="020B0604020202020204" pitchFamily="34" charset="0"/>
              <a:ea typeface="+mn-ea"/>
              <a:cs typeface="+mn-cs"/>
            </a:endParaRPr>
          </a:p>
          <a:p>
            <a:pPr rtl="0"/>
            <a:r>
              <a:rPr lang="en-US" b="0" dirty="0" smtClean="0">
                <a:effectLst/>
              </a:rPr>
              <a:t>https://radiologykey.com/oxygen-effect-and-reoxygenation/</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5</a:t>
            </a:fld>
            <a:endParaRPr lang="en-US" altLang="en-US"/>
          </a:p>
        </p:txBody>
      </p:sp>
    </p:spTree>
    <p:extLst>
      <p:ext uri="{BB962C8B-B14F-4D97-AF65-F5344CB8AC3E}">
        <p14:creationId xmlns:p14="http://schemas.microsoft.com/office/powerpoint/2010/main" val="45494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hypothesis is that the FLASH effect itself is causing the hypoxia protecting the tissue, so if it is true, we will see higher survival of cells with FLASH RT compared to the standard RT for the same</a:t>
            </a:r>
            <a:r>
              <a:rPr lang="en-US" baseline="0" dirty="0" smtClean="0"/>
              <a:t> dose. As shown in the figure, if conventional therapy is used, the oxygen level stays and hence there is higher oxidative damage. But when Flash radiation is used, it creates hypoxic environment and hence reduces the oxidative damage due to free radical formation. </a:t>
            </a:r>
            <a:endParaRPr lang="en-US" b="1" dirty="0" smtClean="0"/>
          </a:p>
          <a:p>
            <a:pPr rtl="0"/>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6</a:t>
            </a:fld>
            <a:endParaRPr lang="en-US" altLang="en-US"/>
          </a:p>
        </p:txBody>
      </p:sp>
    </p:spTree>
    <p:extLst>
      <p:ext uri="{BB962C8B-B14F-4D97-AF65-F5344CB8AC3E}">
        <p14:creationId xmlns:p14="http://schemas.microsoft.com/office/powerpoint/2010/main" val="369826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test our hypothesis, we performed clonogenic assay. Clonogenic assay </a:t>
            </a:r>
            <a:r>
              <a:rPr lang="en-US" sz="1600" b="0" i="0" kern="1200" dirty="0" smtClean="0">
                <a:solidFill>
                  <a:schemeClr val="tx1"/>
                </a:solidFill>
                <a:effectLst/>
                <a:latin typeface="Arial" panose="020B0604020202020204" pitchFamily="34" charset="0"/>
                <a:ea typeface="+mn-ea"/>
                <a:cs typeface="+mn-cs"/>
              </a:rPr>
              <a:t>is an </a:t>
            </a:r>
            <a:r>
              <a:rPr lang="en-US" sz="1600" b="0" i="1" kern="1200" dirty="0" smtClean="0">
                <a:solidFill>
                  <a:schemeClr val="tx1"/>
                </a:solidFill>
                <a:effectLst/>
                <a:latin typeface="Arial" panose="020B0604020202020204" pitchFamily="34" charset="0"/>
                <a:ea typeface="+mn-ea"/>
                <a:cs typeface="+mn-cs"/>
              </a:rPr>
              <a:t>in vitro</a:t>
            </a:r>
            <a:r>
              <a:rPr lang="en-US" sz="1600" b="0" i="0" kern="1200" dirty="0" smtClean="0">
                <a:solidFill>
                  <a:schemeClr val="tx1"/>
                </a:solidFill>
                <a:effectLst/>
                <a:latin typeface="Arial" panose="020B0604020202020204" pitchFamily="34" charset="0"/>
                <a:ea typeface="+mn-ea"/>
                <a:cs typeface="+mn-cs"/>
              </a:rPr>
              <a:t> cell survival assay based on the ability of a single cell to grow into a colony of at least 50 cells. The cell line used</a:t>
            </a:r>
            <a:r>
              <a:rPr lang="en-US" sz="1600" b="0" i="0" kern="1200" baseline="0" dirty="0" smtClean="0">
                <a:solidFill>
                  <a:schemeClr val="tx1"/>
                </a:solidFill>
                <a:effectLst/>
                <a:latin typeface="Arial" panose="020B0604020202020204" pitchFamily="34" charset="0"/>
                <a:ea typeface="+mn-ea"/>
                <a:cs typeface="+mn-cs"/>
              </a:rPr>
              <a:t> was A375 Human Melanoma cancer cell lines</a:t>
            </a:r>
            <a:endParaRPr lang="en-US" sz="1600" b="0" i="0" kern="1200" dirty="0" smtClean="0">
              <a:solidFill>
                <a:schemeClr val="tx1"/>
              </a:solidFill>
              <a:effectLst/>
              <a:latin typeface="Arial" panose="020B0604020202020204" pitchFamily="34" charset="0"/>
              <a:ea typeface="+mn-ea"/>
              <a:cs typeface="+mn-cs"/>
            </a:endParaRPr>
          </a:p>
          <a:p>
            <a:r>
              <a:rPr lang="en-US" baseline="0" dirty="0" smtClean="0"/>
              <a:t>For our clonogenic, we had four different oxygen concentration of 0.5%, 1,5%, 3% and 20% (or normoxic conditions). Cells were placed in hypoxia chamber for 3 hours with specific oxygen concentration and then divided and irradiated in nine different groups of control, 4Gy FR, 4GySR, 10, 20, and 30 Gy. Then they were cultured with specific number in replicates of three until 10 days. On 10</a:t>
            </a:r>
            <a:r>
              <a:rPr lang="en-US" baseline="30000" dirty="0" smtClean="0"/>
              <a:t>th</a:t>
            </a:r>
            <a:r>
              <a:rPr lang="en-US" baseline="0" dirty="0" smtClean="0"/>
              <a:t> day, the culture plates were stained with Trypan blue for colonies counting (make a flow chart).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7</a:t>
            </a:fld>
            <a:endParaRPr lang="en-US" altLang="en-US"/>
          </a:p>
        </p:txBody>
      </p:sp>
    </p:spTree>
    <p:extLst>
      <p:ext uri="{BB962C8B-B14F-4D97-AF65-F5344CB8AC3E}">
        <p14:creationId xmlns:p14="http://schemas.microsoft.com/office/powerpoint/2010/main" val="4216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did not have enough time to finish clonogenic assay for 20 % oxygen. These are the graph for surviving fraction for each hypoxia concentration. The X-axis is the radiation dose and y-axis is the survival fraction. First, the 30 Gy dose of radiation that we used was too high, so there was no survival at all. From the graph, we can tell that we do not see very much difference between flash and conventional irradiation at 0.5 and 1.5% oxygen. </a:t>
            </a:r>
          </a:p>
          <a:p>
            <a:r>
              <a:rPr lang="en-US" baseline="0" dirty="0" smtClean="0"/>
              <a:t>But at 3% oxygen, we see higher survival fraction with the flash compared to the standard radiation. </a:t>
            </a:r>
          </a:p>
          <a:p>
            <a:r>
              <a:rPr lang="en-US" baseline="0" dirty="0" smtClean="0"/>
              <a:t>Overall, 0.5 and 1.5 are already very hypoxic and flash is not able to create more hypoxic environment to reduce the radiation damage, hence the radiation damage is similar for at 0.5% and 1.5% oxygen. But at 3%, flash can protect the tissue by reducing the oxygen damage by bringing the oxygen level even lower, creating the instant hypoxic environment</a:t>
            </a:r>
            <a:r>
              <a:rPr lang="en-US" baseline="0" dirty="0" smtClean="0"/>
              <a:t>. </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8</a:t>
            </a:fld>
            <a:endParaRPr lang="en-US" altLang="en-US"/>
          </a:p>
        </p:txBody>
      </p:sp>
    </p:spTree>
    <p:extLst>
      <p:ext uri="{BB962C8B-B14F-4D97-AF65-F5344CB8AC3E}">
        <p14:creationId xmlns:p14="http://schemas.microsoft.com/office/powerpoint/2010/main" val="203419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performed western blot to measure the double strand DNA breaks at each different doses of radiation for both flash or conventional radiotherapy. For the western blot, we placed the cells in hypoxia chamber 3 hours prior to the experiment and then radiated them with 15 gray flash and conventional radiotherapy. The oxygen levels tested were 0.5%, 1.5%, 3%, and 20% or Normoxia.</a:t>
            </a:r>
          </a:p>
          <a:p>
            <a:r>
              <a:rPr lang="en-US" baseline="0" dirty="0" smtClean="0"/>
              <a:t>Once irradiated, the cells were collected at each time point of 0 h, 30 </a:t>
            </a:r>
            <a:r>
              <a:rPr lang="en-US" baseline="0" dirty="0" err="1" smtClean="0"/>
              <a:t>mins</a:t>
            </a:r>
            <a:r>
              <a:rPr lang="en-US" baseline="0" dirty="0" smtClean="0"/>
              <a:t>, 1 </a:t>
            </a:r>
            <a:r>
              <a:rPr lang="en-US" baseline="0" dirty="0" err="1" smtClean="0"/>
              <a:t>hr</a:t>
            </a:r>
            <a:r>
              <a:rPr lang="en-US" baseline="0" dirty="0" smtClean="0"/>
              <a:t>, 3, </a:t>
            </a:r>
            <a:r>
              <a:rPr lang="en-US" baseline="0" dirty="0" err="1" smtClean="0"/>
              <a:t>hr</a:t>
            </a:r>
            <a:r>
              <a:rPr lang="en-US" baseline="0" dirty="0" smtClean="0"/>
              <a:t>, and 6 hour time period and centrifuged for the western blot to measure the DNA damage at various time post irradiation. GammaH2AX, a rabbit monoclonal was used as the primary antibody and it binds to the histone at the site of double strand DNA break. Beta actin was used as the housekeeping protein.</a:t>
            </a: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9</a:t>
            </a:fld>
            <a:endParaRPr lang="en-US" altLang="en-US"/>
          </a:p>
        </p:txBody>
      </p:sp>
    </p:spTree>
    <p:extLst>
      <p:ext uri="{BB962C8B-B14F-4D97-AF65-F5344CB8AC3E}">
        <p14:creationId xmlns:p14="http://schemas.microsoft.com/office/powerpoint/2010/main" val="224647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82602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0149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9825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0730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koumenislabupen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image" Target="../media/image17.emf"/><Relationship Id="rId12"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diagramQuickStyle" Target="../diagrams/quickStyle9.xml"/><Relationship Id="rId5" Type="http://schemas.openxmlformats.org/officeDocument/2006/relationships/image" Target="../media/image16.emf"/><Relationship Id="rId10" Type="http://schemas.openxmlformats.org/officeDocument/2006/relationships/diagramLayout" Target="../diagrams/layout9.xml"/><Relationship Id="rId4" Type="http://schemas.openxmlformats.org/officeDocument/2006/relationships/oleObject" Target="../embeddings/oleObject3.bin"/><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diagramDrawing" Target="../diagrams/drawing10.xml"/><Relationship Id="rId3" Type="http://schemas.openxmlformats.org/officeDocument/2006/relationships/notesSlide" Target="../notesSlides/notesSlide11.xml"/><Relationship Id="rId7" Type="http://schemas.openxmlformats.org/officeDocument/2006/relationships/image" Target="../media/image20.emf"/><Relationship Id="rId12"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diagramQuickStyle" Target="../diagrams/quickStyle10.xml"/><Relationship Id="rId5" Type="http://schemas.openxmlformats.org/officeDocument/2006/relationships/image" Target="../media/image19.emf"/><Relationship Id="rId10" Type="http://schemas.openxmlformats.org/officeDocument/2006/relationships/diagramLayout" Target="../diagrams/layout10.xml"/><Relationship Id="rId4" Type="http://schemas.openxmlformats.org/officeDocument/2006/relationships/oleObject" Target="../embeddings/oleObject5.bin"/><Relationship Id="rId9"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11.xml"/><Relationship Id="rId3" Type="http://schemas.openxmlformats.org/officeDocument/2006/relationships/notesSlide" Target="../notesSlides/notesSlide12.xml"/><Relationship Id="rId7" Type="http://schemas.openxmlformats.org/officeDocument/2006/relationships/image" Target="../media/image23.emf"/><Relationship Id="rId12"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diagramQuickStyle" Target="../diagrams/quickStyle11.xml"/><Relationship Id="rId5" Type="http://schemas.openxmlformats.org/officeDocument/2006/relationships/image" Target="../media/image22.emf"/><Relationship Id="rId10" Type="http://schemas.openxmlformats.org/officeDocument/2006/relationships/diagramLayout" Target="../diagrams/layout11.xml"/><Relationship Id="rId4" Type="http://schemas.openxmlformats.org/officeDocument/2006/relationships/oleObject" Target="../embeddings/oleObject7.bin"/><Relationship Id="rId9"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9.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13" Type="http://schemas.microsoft.com/office/2007/relationships/diagramDrawing" Target="../diagrams/drawing7.xml"/><Relationship Id="rId3" Type="http://schemas.openxmlformats.org/officeDocument/2006/relationships/notesSlide" Target="../notesSlides/notesSlide8.xml"/><Relationship Id="rId7" Type="http://schemas.openxmlformats.org/officeDocument/2006/relationships/oleObject" Target="../embeddings/oleObject2.bin"/><Relationship Id="rId12"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diagramQuickStyle" Target="../diagrams/quickStyle7.xml"/><Relationship Id="rId5" Type="http://schemas.openxmlformats.org/officeDocument/2006/relationships/oleObject" Target="../embeddings/oleObject1.bin"/><Relationship Id="rId10" Type="http://schemas.openxmlformats.org/officeDocument/2006/relationships/diagramLayout" Target="../diagrams/layout7.xml"/><Relationship Id="rId4" Type="http://schemas.openxmlformats.org/officeDocument/2006/relationships/image" Target="../media/image14.png"/><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1177922" y="2737371"/>
            <a:ext cx="10391778" cy="1077218"/>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mj-lt"/>
                <a:ea typeface="+mn-ea"/>
                <a:cs typeface="+mn-cs"/>
              </a:rPr>
              <a:t>Does the </a:t>
            </a:r>
            <a:r>
              <a:rPr lang="en-US" sz="3500" b="1" dirty="0">
                <a:solidFill>
                  <a:schemeClr val="tx1"/>
                </a:solidFill>
                <a:latin typeface="+mj-lt"/>
                <a:ea typeface="+mn-ea"/>
                <a:cs typeface="+mn-cs"/>
              </a:rPr>
              <a:t>Flash Effect Depend on Oxygen Concentration?</a:t>
            </a:r>
          </a:p>
        </p:txBody>
      </p:sp>
      <p:sp>
        <p:nvSpPr>
          <p:cNvPr id="3" name="Text Placeholder 2">
            <a:extLst>
              <a:ext uri="{FF2B5EF4-FFF2-40B4-BE49-F238E27FC236}">
                <a16:creationId xmlns:a16="http://schemas.microsoft.com/office/drawing/2014/main" id="{E71A99DC-376E-314E-9AB9-7B0DC82B2763}"/>
              </a:ext>
            </a:extLst>
          </p:cNvPr>
          <p:cNvSpPr>
            <a:spLocks noGrp="1"/>
          </p:cNvSpPr>
          <p:nvPr>
            <p:ph type="body" sz="quarter" idx="10"/>
          </p:nvPr>
        </p:nvSpPr>
        <p:spPr>
          <a:xfrm>
            <a:off x="1177922" y="944470"/>
            <a:ext cx="9969503" cy="242039"/>
          </a:xfrm>
        </p:spPr>
        <p:txBody>
          <a:bodyPr/>
          <a:lstStyle/>
          <a:p>
            <a:r>
              <a:rPr lang="en-US" dirty="0"/>
              <a:t>Department of Radiation </a:t>
            </a:r>
            <a:r>
              <a:rPr lang="en-US" dirty="0" smtClean="0"/>
              <a:t>Oncology</a:t>
            </a:r>
            <a:endParaRPr lang="en-US" dirty="0"/>
          </a:p>
          <a:p>
            <a:r>
              <a:rPr lang="en-US" dirty="0">
                <a:hlinkClick r:id="rId3"/>
              </a:rPr>
              <a:t/>
            </a:r>
            <a:br>
              <a:rPr lang="en-US" dirty="0">
                <a:hlinkClick r:id="rId3"/>
              </a:rPr>
            </a:br>
            <a:endParaRPr lang="en-US" dirty="0"/>
          </a:p>
        </p:txBody>
      </p:sp>
      <p:sp>
        <p:nvSpPr>
          <p:cNvPr id="4" name="Text Placeholder 3">
            <a:extLst>
              <a:ext uri="{FF2B5EF4-FFF2-40B4-BE49-F238E27FC236}">
                <a16:creationId xmlns:a16="http://schemas.microsoft.com/office/drawing/2014/main" id="{800FB138-FDCA-B540-80A4-ADDF0489667A}"/>
              </a:ext>
            </a:extLst>
          </p:cNvPr>
          <p:cNvSpPr>
            <a:spLocks noGrp="1"/>
          </p:cNvSpPr>
          <p:nvPr>
            <p:ph type="body" sz="quarter" idx="11"/>
          </p:nvPr>
        </p:nvSpPr>
        <p:spPr>
          <a:xfrm>
            <a:off x="603250" y="5185916"/>
            <a:ext cx="2499714" cy="820738"/>
          </a:xfrm>
        </p:spPr>
        <p:txBody>
          <a:bodyPr/>
          <a:lstStyle/>
          <a:p>
            <a:r>
              <a:rPr lang="en-US" sz="2000" b="1" dirty="0">
                <a:solidFill>
                  <a:schemeClr val="tx1"/>
                </a:solidFill>
                <a:latin typeface="+mj-lt"/>
              </a:rPr>
              <a:t>Yogesh </a:t>
            </a:r>
            <a:r>
              <a:rPr lang="en-US" sz="2000" b="1" dirty="0" smtClean="0">
                <a:solidFill>
                  <a:schemeClr val="tx1"/>
                </a:solidFill>
                <a:latin typeface="+mj-lt"/>
              </a:rPr>
              <a:t>Budhathoki</a:t>
            </a:r>
          </a:p>
          <a:p>
            <a:r>
              <a:rPr lang="en-US" sz="1500" dirty="0" smtClean="0">
                <a:solidFill>
                  <a:schemeClr val="tx1"/>
                </a:solidFill>
                <a:latin typeface="+mj-lt"/>
              </a:rPr>
              <a:t>Koumenis Lab</a:t>
            </a:r>
            <a:endParaRPr lang="en-US" sz="1500" dirty="0">
              <a:solidFill>
                <a:schemeClr val="tx1"/>
              </a:solidFill>
              <a:latin typeface="+mj-lt"/>
            </a:endParaRPr>
          </a:p>
          <a:p>
            <a:r>
              <a:rPr lang="en-US" sz="1500" dirty="0">
                <a:solidFill>
                  <a:schemeClr val="tx1"/>
                </a:solidFill>
                <a:latin typeface="+mj-lt"/>
              </a:rPr>
              <a:t>August 12, 2021</a:t>
            </a:r>
          </a:p>
        </p:txBody>
      </p:sp>
      <p:pic>
        <p:nvPicPr>
          <p:cNvPr id="7170" name="Picture 2" descr="https://lh6.googleusercontent.com/pWkJFhmmTGrViW9ydxuxjUN_JwSnqPkU9sKFx7Q0KTl3TEkINiY0GDAcsTt2L10sjJt-_VnEpnjgvzFK0wuIAHqwpLWw7WP0YQvk1bMrxIEDTVDuSL302lvmy-DaP--pAdjY6I0Qz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2686" y="5295540"/>
            <a:ext cx="2728686" cy="7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6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bwMode="auto">
          <a:xfrm>
            <a:off x="2643363" y="110091"/>
            <a:ext cx="7537449" cy="1077218"/>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500">
                <a:solidFill>
                  <a:schemeClr val="tx1"/>
                </a:solidFill>
                <a:latin typeface="+mj-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Normoxia (20%) vs. 0.5% Oxygen </a:t>
            </a:r>
          </a:p>
        </p:txBody>
      </p:sp>
      <p:graphicFrame>
        <p:nvGraphicFramePr>
          <p:cNvPr id="38" name="Object 37"/>
          <p:cNvGraphicFramePr>
            <a:graphicFrameLocks noChangeAspect="1"/>
          </p:cNvGraphicFramePr>
          <p:nvPr>
            <p:extLst>
              <p:ext uri="{D42A27DB-BD31-4B8C-83A1-F6EECF244321}">
                <p14:modId xmlns:p14="http://schemas.microsoft.com/office/powerpoint/2010/main" val="2446788101"/>
              </p:ext>
            </p:extLst>
          </p:nvPr>
        </p:nvGraphicFramePr>
        <p:xfrm>
          <a:off x="7219747" y="3733301"/>
          <a:ext cx="4350445" cy="2286169"/>
        </p:xfrm>
        <a:graphic>
          <a:graphicData uri="http://schemas.openxmlformats.org/presentationml/2006/ole">
            <mc:AlternateContent xmlns:mc="http://schemas.openxmlformats.org/markup-compatibility/2006">
              <mc:Choice xmlns:v="urn:schemas-microsoft-com:vml" Requires="v">
                <p:oleObj spid="_x0000_s1174" name="Prism 9" r:id="rId4" imgW="5136256" imgH="2698634" progId="Prism9.Document">
                  <p:embed/>
                </p:oleObj>
              </mc:Choice>
              <mc:Fallback>
                <p:oleObj name="Prism 9" r:id="rId4" imgW="5136256" imgH="2698634" progId="Prism9.Document">
                  <p:embed/>
                  <p:pic>
                    <p:nvPicPr>
                      <p:cNvPr id="4" name="Object 3"/>
                      <p:cNvPicPr/>
                      <p:nvPr/>
                    </p:nvPicPr>
                    <p:blipFill>
                      <a:blip r:embed="rId5"/>
                      <a:stretch>
                        <a:fillRect/>
                      </a:stretch>
                    </p:blipFill>
                    <p:spPr>
                      <a:xfrm>
                        <a:off x="7219747" y="3733301"/>
                        <a:ext cx="4350445" cy="2286169"/>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851337657"/>
              </p:ext>
            </p:extLst>
          </p:nvPr>
        </p:nvGraphicFramePr>
        <p:xfrm>
          <a:off x="7161689" y="1365621"/>
          <a:ext cx="4466560" cy="2367680"/>
        </p:xfrm>
        <a:graphic>
          <a:graphicData uri="http://schemas.openxmlformats.org/presentationml/2006/ole">
            <mc:AlternateContent xmlns:mc="http://schemas.openxmlformats.org/markup-compatibility/2006">
              <mc:Choice xmlns:v="urn:schemas-microsoft-com:vml" Requires="v">
                <p:oleObj spid="_x0000_s1175" name="Prism 9" r:id="rId6" imgW="5090518" imgH="2698634" progId="Prism9.Document">
                  <p:embed/>
                </p:oleObj>
              </mc:Choice>
              <mc:Fallback>
                <p:oleObj name="Prism 9" r:id="rId6" imgW="5090518" imgH="2698634" progId="Prism9.Document">
                  <p:embed/>
                  <p:pic>
                    <p:nvPicPr>
                      <p:cNvPr id="5" name="Object 4"/>
                      <p:cNvPicPr/>
                      <p:nvPr/>
                    </p:nvPicPr>
                    <p:blipFill>
                      <a:blip r:embed="rId7"/>
                      <a:stretch>
                        <a:fillRect/>
                      </a:stretch>
                    </p:blipFill>
                    <p:spPr>
                      <a:xfrm>
                        <a:off x="7161689" y="1365621"/>
                        <a:ext cx="4466560" cy="2367680"/>
                      </a:xfrm>
                      <a:prstGeom prst="rect">
                        <a:avLst/>
                      </a:prstGeom>
                    </p:spPr>
                  </p:pic>
                </p:oleObj>
              </mc:Fallback>
            </mc:AlternateContent>
          </a:graphicData>
        </a:graphic>
      </p:graphicFrame>
      <p:grpSp>
        <p:nvGrpSpPr>
          <p:cNvPr id="8" name="Group 7"/>
          <p:cNvGrpSpPr/>
          <p:nvPr/>
        </p:nvGrpSpPr>
        <p:grpSpPr>
          <a:xfrm>
            <a:off x="625041" y="1854558"/>
            <a:ext cx="6265156" cy="3576644"/>
            <a:chOff x="625041" y="1901618"/>
            <a:chExt cx="6236208" cy="3529584"/>
          </a:xfrm>
        </p:grpSpPr>
        <p:grpSp>
          <p:nvGrpSpPr>
            <p:cNvPr id="6" name="Group 5"/>
            <p:cNvGrpSpPr/>
            <p:nvPr/>
          </p:nvGrpSpPr>
          <p:grpSpPr>
            <a:xfrm>
              <a:off x="625041" y="1901618"/>
              <a:ext cx="6236208" cy="3529584"/>
              <a:chOff x="621792" y="1737360"/>
              <a:chExt cx="6377934" cy="3255264"/>
            </a:xfrm>
          </p:grpSpPr>
          <p:pic>
            <p:nvPicPr>
              <p:cNvPr id="2" name="Picture 1"/>
              <p:cNvPicPr>
                <a:picLocks noChangeAspect="1"/>
              </p:cNvPicPr>
              <p:nvPr/>
            </p:nvPicPr>
            <p:blipFill>
              <a:blip r:embed="rId8"/>
              <a:stretch>
                <a:fillRect/>
              </a:stretch>
            </p:blipFill>
            <p:spPr>
              <a:xfrm>
                <a:off x="753894" y="1901952"/>
                <a:ext cx="6245832" cy="3090672"/>
              </a:xfrm>
              <a:prstGeom prst="rect">
                <a:avLst/>
              </a:prstGeom>
            </p:spPr>
          </p:pic>
          <p:sp>
            <p:nvSpPr>
              <p:cNvPr id="5" name="Rectangle 4"/>
              <p:cNvSpPr/>
              <p:nvPr/>
            </p:nvSpPr>
            <p:spPr bwMode="auto">
              <a:xfrm>
                <a:off x="621792" y="1737360"/>
                <a:ext cx="6377934" cy="325526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7" name="Rectangle 6"/>
            <p:cNvSpPr/>
            <p:nvPr/>
          </p:nvSpPr>
          <p:spPr bwMode="auto">
            <a:xfrm>
              <a:off x="1390919" y="3219718"/>
              <a:ext cx="5331854" cy="94015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sp>
          <p:nvSpPr>
            <p:cNvPr id="46" name="Rectangle 45"/>
            <p:cNvSpPr/>
            <p:nvPr/>
          </p:nvSpPr>
          <p:spPr bwMode="auto">
            <a:xfrm>
              <a:off x="1390920" y="4413770"/>
              <a:ext cx="5331852" cy="94015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graphicFrame>
        <p:nvGraphicFramePr>
          <p:cNvPr id="11" name="Diagram 10"/>
          <p:cNvGraphicFramePr/>
          <p:nvPr>
            <p:extLst>
              <p:ext uri="{D42A27DB-BD31-4B8C-83A1-F6EECF244321}">
                <p14:modId xmlns:p14="http://schemas.microsoft.com/office/powerpoint/2010/main" val="1192700811"/>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8918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bwMode="auto">
          <a:xfrm>
            <a:off x="3410003" y="441862"/>
            <a:ext cx="567913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3500" dirty="0">
                <a:solidFill>
                  <a:schemeClr val="tx1"/>
                </a:solidFill>
                <a:latin typeface="+mj-lt"/>
              </a:rPr>
              <a:t>Normoxia vs. 1.5% Oxygen </a:t>
            </a:r>
          </a:p>
        </p:txBody>
      </p:sp>
      <p:graphicFrame>
        <p:nvGraphicFramePr>
          <p:cNvPr id="38" name="Object 37"/>
          <p:cNvGraphicFramePr>
            <a:graphicFrameLocks noChangeAspect="1"/>
          </p:cNvGraphicFramePr>
          <p:nvPr>
            <p:extLst>
              <p:ext uri="{D42A27DB-BD31-4B8C-83A1-F6EECF244321}">
                <p14:modId xmlns:p14="http://schemas.microsoft.com/office/powerpoint/2010/main" val="2807195369"/>
              </p:ext>
            </p:extLst>
          </p:nvPr>
        </p:nvGraphicFramePr>
        <p:xfrm>
          <a:off x="7528590" y="3879726"/>
          <a:ext cx="4190682" cy="2202213"/>
        </p:xfrm>
        <a:graphic>
          <a:graphicData uri="http://schemas.openxmlformats.org/presentationml/2006/ole">
            <mc:AlternateContent xmlns:mc="http://schemas.openxmlformats.org/markup-compatibility/2006">
              <mc:Choice xmlns:v="urn:schemas-microsoft-com:vml" Requires="v">
                <p:oleObj spid="_x0000_s2198" name="Prism 9" r:id="rId4" imgW="5136256" imgH="2698634" progId="Prism9.Document">
                  <p:embed/>
                </p:oleObj>
              </mc:Choice>
              <mc:Fallback>
                <p:oleObj name="Prism 9" r:id="rId4" imgW="5136256" imgH="2698634" progId="Prism9.Document">
                  <p:embed/>
                  <p:pic>
                    <p:nvPicPr>
                      <p:cNvPr id="4" name="Object 3"/>
                      <p:cNvPicPr/>
                      <p:nvPr/>
                    </p:nvPicPr>
                    <p:blipFill>
                      <a:blip r:embed="rId5"/>
                      <a:stretch>
                        <a:fillRect/>
                      </a:stretch>
                    </p:blipFill>
                    <p:spPr>
                      <a:xfrm>
                        <a:off x="7528590" y="3879726"/>
                        <a:ext cx="4190682" cy="220221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995792852"/>
              </p:ext>
            </p:extLst>
          </p:nvPr>
        </p:nvGraphicFramePr>
        <p:xfrm>
          <a:off x="7528590" y="1579813"/>
          <a:ext cx="4277212" cy="2267309"/>
        </p:xfrm>
        <a:graphic>
          <a:graphicData uri="http://schemas.openxmlformats.org/presentationml/2006/ole">
            <mc:AlternateContent xmlns:mc="http://schemas.openxmlformats.org/markup-compatibility/2006">
              <mc:Choice xmlns:v="urn:schemas-microsoft-com:vml" Requires="v">
                <p:oleObj spid="_x0000_s2199" name="Prism 9" r:id="rId6" imgW="5090518" imgH="2698634" progId="Prism9.Document">
                  <p:embed/>
                </p:oleObj>
              </mc:Choice>
              <mc:Fallback>
                <p:oleObj name="Prism 9" r:id="rId6" imgW="5090518" imgH="2698634" progId="Prism9.Document">
                  <p:embed/>
                  <p:pic>
                    <p:nvPicPr>
                      <p:cNvPr id="5" name="Object 4"/>
                      <p:cNvPicPr/>
                      <p:nvPr/>
                    </p:nvPicPr>
                    <p:blipFill>
                      <a:blip r:embed="rId7"/>
                      <a:stretch>
                        <a:fillRect/>
                      </a:stretch>
                    </p:blipFill>
                    <p:spPr>
                      <a:xfrm>
                        <a:off x="7528590" y="1579813"/>
                        <a:ext cx="4277212" cy="2267309"/>
                      </a:xfrm>
                      <a:prstGeom prst="rect">
                        <a:avLst/>
                      </a:prstGeom>
                    </p:spPr>
                  </p:pic>
                </p:oleObj>
              </mc:Fallback>
            </mc:AlternateContent>
          </a:graphicData>
        </a:graphic>
      </p:graphicFrame>
      <p:grpSp>
        <p:nvGrpSpPr>
          <p:cNvPr id="6" name="Group 5"/>
          <p:cNvGrpSpPr/>
          <p:nvPr/>
        </p:nvGrpSpPr>
        <p:grpSpPr>
          <a:xfrm>
            <a:off x="804672" y="2034862"/>
            <a:ext cx="6497649" cy="3579554"/>
            <a:chOff x="804672" y="1920240"/>
            <a:chExt cx="6510528" cy="3694176"/>
          </a:xfrm>
        </p:grpSpPr>
        <p:grpSp>
          <p:nvGrpSpPr>
            <p:cNvPr id="5" name="Group 4"/>
            <p:cNvGrpSpPr/>
            <p:nvPr/>
          </p:nvGrpSpPr>
          <p:grpSpPr>
            <a:xfrm>
              <a:off x="804672" y="1920240"/>
              <a:ext cx="6510528" cy="3694176"/>
              <a:chOff x="804672" y="1920240"/>
              <a:chExt cx="6510528" cy="3694176"/>
            </a:xfrm>
          </p:grpSpPr>
          <p:grpSp>
            <p:nvGrpSpPr>
              <p:cNvPr id="4" name="Group 3"/>
              <p:cNvGrpSpPr/>
              <p:nvPr/>
            </p:nvGrpSpPr>
            <p:grpSpPr>
              <a:xfrm>
                <a:off x="804672" y="1920240"/>
                <a:ext cx="6510528" cy="3694176"/>
                <a:chOff x="585216" y="1719072"/>
                <a:chExt cx="6858000" cy="3657600"/>
              </a:xfrm>
            </p:grpSpPr>
            <p:pic>
              <p:nvPicPr>
                <p:cNvPr id="2" name="Picture 1"/>
                <p:cNvPicPr>
                  <a:picLocks noChangeAspect="1"/>
                </p:cNvPicPr>
                <p:nvPr/>
              </p:nvPicPr>
              <p:blipFill>
                <a:blip r:embed="rId8"/>
                <a:stretch>
                  <a:fillRect/>
                </a:stretch>
              </p:blipFill>
              <p:spPr>
                <a:xfrm>
                  <a:off x="727559" y="1920240"/>
                  <a:ext cx="6698673" cy="3419856"/>
                </a:xfrm>
                <a:prstGeom prst="rect">
                  <a:avLst/>
                </a:prstGeom>
              </p:spPr>
            </p:pic>
            <p:sp>
              <p:nvSpPr>
                <p:cNvPr id="3" name="Rectangle 2"/>
                <p:cNvSpPr/>
                <p:nvPr/>
              </p:nvSpPr>
              <p:spPr bwMode="auto">
                <a:xfrm>
                  <a:off x="585216" y="1719072"/>
                  <a:ext cx="6858000" cy="3657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40" name="Rectangle 39"/>
              <p:cNvSpPr/>
              <p:nvPr/>
            </p:nvSpPr>
            <p:spPr bwMode="auto">
              <a:xfrm>
                <a:off x="1635616" y="3310128"/>
                <a:ext cx="5473521" cy="901264"/>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43" name="Rectangle 42"/>
            <p:cNvSpPr/>
            <p:nvPr/>
          </p:nvSpPr>
          <p:spPr bwMode="auto">
            <a:xfrm>
              <a:off x="1635615" y="4611816"/>
              <a:ext cx="5473521" cy="901264"/>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12" name="Rectangle 11"/>
          <p:cNvSpPr/>
          <p:nvPr/>
        </p:nvSpPr>
        <p:spPr bwMode="auto">
          <a:xfrm>
            <a:off x="3615346" y="4721191"/>
            <a:ext cx="876300" cy="259642"/>
          </a:xfrm>
          <a:prstGeom prst="rect">
            <a:avLst/>
          </a:prstGeom>
          <a:noFill/>
          <a:ln w="28575" cap="flat" cmpd="sng" algn="ctr">
            <a:solidFill>
              <a:schemeClr val="tx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3192891232"/>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9482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3987457" y="339599"/>
            <a:ext cx="516461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3500" dirty="0">
                <a:solidFill>
                  <a:schemeClr val="tx1"/>
                </a:solidFill>
                <a:latin typeface="+mj-lt"/>
              </a:rPr>
              <a:t>Normoxia vs. 3% Oxygen </a:t>
            </a:r>
          </a:p>
        </p:txBody>
      </p:sp>
      <p:graphicFrame>
        <p:nvGraphicFramePr>
          <p:cNvPr id="48" name="Object 47"/>
          <p:cNvGraphicFramePr>
            <a:graphicFrameLocks noChangeAspect="1"/>
          </p:cNvGraphicFramePr>
          <p:nvPr>
            <p:extLst>
              <p:ext uri="{D42A27DB-BD31-4B8C-83A1-F6EECF244321}">
                <p14:modId xmlns:p14="http://schemas.microsoft.com/office/powerpoint/2010/main" val="2375923455"/>
              </p:ext>
            </p:extLst>
          </p:nvPr>
        </p:nvGraphicFramePr>
        <p:xfrm>
          <a:off x="7659470" y="3566865"/>
          <a:ext cx="4044494" cy="2179284"/>
        </p:xfrm>
        <a:graphic>
          <a:graphicData uri="http://schemas.openxmlformats.org/presentationml/2006/ole">
            <mc:AlternateContent xmlns:mc="http://schemas.openxmlformats.org/markup-compatibility/2006">
              <mc:Choice xmlns:v="urn:schemas-microsoft-com:vml" Requires="v">
                <p:oleObj spid="_x0000_s3228" name="Prism 9" r:id="rId4" imgW="5008407" imgH="2698634" progId="Prism9.Document">
                  <p:embed/>
                </p:oleObj>
              </mc:Choice>
              <mc:Fallback>
                <p:oleObj name="Prism 9" r:id="rId4" imgW="5008407" imgH="2698634" progId="Prism9.Document">
                  <p:embed/>
                  <p:pic>
                    <p:nvPicPr>
                      <p:cNvPr id="4" name="Object 3"/>
                      <p:cNvPicPr/>
                      <p:nvPr/>
                    </p:nvPicPr>
                    <p:blipFill>
                      <a:blip r:embed="rId5"/>
                      <a:stretch>
                        <a:fillRect/>
                      </a:stretch>
                    </p:blipFill>
                    <p:spPr>
                      <a:xfrm>
                        <a:off x="7659470" y="3566865"/>
                        <a:ext cx="4044494" cy="2179284"/>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404152117"/>
              </p:ext>
            </p:extLst>
          </p:nvPr>
        </p:nvGraphicFramePr>
        <p:xfrm>
          <a:off x="7566328" y="1238592"/>
          <a:ext cx="4230778" cy="2242695"/>
        </p:xfrm>
        <a:graphic>
          <a:graphicData uri="http://schemas.openxmlformats.org/presentationml/2006/ole">
            <mc:AlternateContent xmlns:mc="http://schemas.openxmlformats.org/markup-compatibility/2006">
              <mc:Choice xmlns:v="urn:schemas-microsoft-com:vml" Requires="v">
                <p:oleObj spid="_x0000_s3229" name="Prism 9" r:id="rId6" imgW="5090518" imgH="2698634" progId="Prism9.Document">
                  <p:embed/>
                </p:oleObj>
              </mc:Choice>
              <mc:Fallback>
                <p:oleObj name="Prism 9" r:id="rId6" imgW="5090518" imgH="2698634" progId="Prism9.Document">
                  <p:embed/>
                  <p:pic>
                    <p:nvPicPr>
                      <p:cNvPr id="5" name="Object 4"/>
                      <p:cNvPicPr/>
                      <p:nvPr/>
                    </p:nvPicPr>
                    <p:blipFill>
                      <a:blip r:embed="rId7"/>
                      <a:stretch>
                        <a:fillRect/>
                      </a:stretch>
                    </p:blipFill>
                    <p:spPr>
                      <a:xfrm>
                        <a:off x="7566328" y="1238592"/>
                        <a:ext cx="4230778" cy="2242695"/>
                      </a:xfrm>
                      <a:prstGeom prst="rect">
                        <a:avLst/>
                      </a:prstGeom>
                    </p:spPr>
                  </p:pic>
                </p:oleObj>
              </mc:Fallback>
            </mc:AlternateContent>
          </a:graphicData>
        </a:graphic>
      </p:graphicFrame>
      <p:grpSp>
        <p:nvGrpSpPr>
          <p:cNvPr id="52" name="Group 51"/>
          <p:cNvGrpSpPr/>
          <p:nvPr/>
        </p:nvGrpSpPr>
        <p:grpSpPr>
          <a:xfrm>
            <a:off x="713232" y="1648496"/>
            <a:ext cx="6548450" cy="3636736"/>
            <a:chOff x="713232" y="1773936"/>
            <a:chExt cx="6455664" cy="3511296"/>
          </a:xfrm>
        </p:grpSpPr>
        <p:grpSp>
          <p:nvGrpSpPr>
            <p:cNvPr id="47" name="Group 46"/>
            <p:cNvGrpSpPr/>
            <p:nvPr/>
          </p:nvGrpSpPr>
          <p:grpSpPr>
            <a:xfrm>
              <a:off x="713232" y="1773936"/>
              <a:ext cx="6455664" cy="3511296"/>
              <a:chOff x="713232" y="1773936"/>
              <a:chExt cx="6455664" cy="3511296"/>
            </a:xfrm>
          </p:grpSpPr>
          <p:pic>
            <p:nvPicPr>
              <p:cNvPr id="43" name="Picture 42"/>
              <p:cNvPicPr>
                <a:picLocks noChangeAspect="1"/>
              </p:cNvPicPr>
              <p:nvPr/>
            </p:nvPicPr>
            <p:blipFill>
              <a:blip r:embed="rId8"/>
              <a:stretch>
                <a:fillRect/>
              </a:stretch>
            </p:blipFill>
            <p:spPr>
              <a:xfrm>
                <a:off x="806018" y="1975104"/>
                <a:ext cx="6362878" cy="3236976"/>
              </a:xfrm>
              <a:prstGeom prst="rect">
                <a:avLst/>
              </a:prstGeom>
            </p:spPr>
          </p:pic>
          <p:sp>
            <p:nvSpPr>
              <p:cNvPr id="46" name="Rectangle 45"/>
              <p:cNvSpPr/>
              <p:nvPr/>
            </p:nvSpPr>
            <p:spPr bwMode="auto">
              <a:xfrm>
                <a:off x="713232" y="1773936"/>
                <a:ext cx="6455664" cy="351129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50" name="Rectangle 49"/>
            <p:cNvSpPr/>
            <p:nvPr/>
          </p:nvSpPr>
          <p:spPr bwMode="auto">
            <a:xfrm>
              <a:off x="1493949" y="3078952"/>
              <a:ext cx="5525037" cy="836225"/>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sp>
          <p:nvSpPr>
            <p:cNvPr id="51" name="Rectangle 50"/>
            <p:cNvSpPr/>
            <p:nvPr/>
          </p:nvSpPr>
          <p:spPr bwMode="auto">
            <a:xfrm>
              <a:off x="1493949" y="4260081"/>
              <a:ext cx="5525037" cy="836225"/>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sp>
        <p:nvSpPr>
          <p:cNvPr id="2" name="Rectangle 1"/>
          <p:cNvSpPr/>
          <p:nvPr/>
        </p:nvSpPr>
        <p:spPr bwMode="auto">
          <a:xfrm>
            <a:off x="3505200" y="4276072"/>
            <a:ext cx="876300" cy="259642"/>
          </a:xfrm>
          <a:prstGeom prst="rect">
            <a:avLst/>
          </a:prstGeom>
          <a:noFill/>
          <a:ln w="28575" cap="flat" cmpd="sng" algn="ctr">
            <a:solidFill>
              <a:schemeClr val="tx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sp>
        <p:nvSpPr>
          <p:cNvPr id="12" name="Rectangle 11"/>
          <p:cNvSpPr/>
          <p:nvPr/>
        </p:nvSpPr>
        <p:spPr bwMode="auto">
          <a:xfrm>
            <a:off x="3494593" y="3067261"/>
            <a:ext cx="876300" cy="259642"/>
          </a:xfrm>
          <a:prstGeom prst="rect">
            <a:avLst/>
          </a:prstGeom>
          <a:noFill/>
          <a:ln w="28575" cap="flat" cmpd="sng" algn="ctr">
            <a:solidFill>
              <a:schemeClr val="tx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571275093"/>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137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4805689" y="453375"/>
            <a:ext cx="228454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3500" dirty="0">
                <a:solidFill>
                  <a:schemeClr val="tx1"/>
                </a:solidFill>
                <a:latin typeface="+mj-lt"/>
              </a:rPr>
              <a:t>Conclusion</a:t>
            </a:r>
          </a:p>
        </p:txBody>
      </p:sp>
      <p:sp>
        <p:nvSpPr>
          <p:cNvPr id="3" name="Content Placeholder 2">
            <a:extLst>
              <a:ext uri="{FF2B5EF4-FFF2-40B4-BE49-F238E27FC236}">
                <a16:creationId xmlns:a16="http://schemas.microsoft.com/office/drawing/2014/main" id="{135EA3DB-A64D-1445-BC32-0878E3063AAD}"/>
              </a:ext>
            </a:extLst>
          </p:cNvPr>
          <p:cNvSpPr txBox="1">
            <a:spLocks/>
          </p:cNvSpPr>
          <p:nvPr/>
        </p:nvSpPr>
        <p:spPr>
          <a:xfrm>
            <a:off x="1329527" y="1282269"/>
            <a:ext cx="9236872" cy="2002971"/>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The </a:t>
            </a:r>
            <a:r>
              <a:rPr lang="en-US" sz="2400" dirty="0"/>
              <a:t>protective effect of flash is shown in higher oxygen level in the clonogenic survival </a:t>
            </a:r>
            <a:r>
              <a:rPr lang="en-US" sz="2400" dirty="0" smtClean="0"/>
              <a:t>assay </a:t>
            </a:r>
            <a:endParaRPr lang="en-US" sz="2400" dirty="0"/>
          </a:p>
          <a:p>
            <a:r>
              <a:rPr lang="en-US" sz="2400" dirty="0"/>
              <a:t>Similar effects were observed on the western blot using </a:t>
            </a:r>
            <a:r>
              <a:rPr lang="en-US" sz="2400" dirty="0" smtClean="0"/>
              <a:t>gammaH2AX marker </a:t>
            </a:r>
            <a:endParaRPr lang="en-US" sz="2400" dirty="0"/>
          </a:p>
          <a:p>
            <a:pPr marL="0" indent="0">
              <a:buNone/>
            </a:pP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36781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4039722" y="438861"/>
            <a:ext cx="365284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3500" dirty="0">
                <a:solidFill>
                  <a:schemeClr val="tx1"/>
                </a:solidFill>
                <a:latin typeface="+mj-lt"/>
              </a:rPr>
              <a:t>Future</a:t>
            </a:r>
            <a:r>
              <a:rPr lang="en-US" sz="3000" b="1" dirty="0" smtClean="0">
                <a:solidFill>
                  <a:schemeClr val="tx1"/>
                </a:solidFill>
              </a:rPr>
              <a:t> </a:t>
            </a:r>
            <a:r>
              <a:rPr lang="en-US" sz="3500" dirty="0" smtClean="0">
                <a:solidFill>
                  <a:schemeClr val="tx1"/>
                </a:solidFill>
                <a:latin typeface="+mj-lt"/>
              </a:rPr>
              <a:t>Directions</a:t>
            </a:r>
            <a:endParaRPr lang="en-US" sz="3500" dirty="0">
              <a:solidFill>
                <a:schemeClr val="tx1"/>
              </a:solidFill>
              <a:latin typeface="+mj-lt"/>
            </a:endParaRPr>
          </a:p>
        </p:txBody>
      </p:sp>
      <p:sp>
        <p:nvSpPr>
          <p:cNvPr id="4" name="Content Placeholder 2">
            <a:extLst>
              <a:ext uri="{FF2B5EF4-FFF2-40B4-BE49-F238E27FC236}">
                <a16:creationId xmlns:a16="http://schemas.microsoft.com/office/drawing/2014/main" id="{135EA3DB-A64D-1445-BC32-0878E3063AAD}"/>
              </a:ext>
            </a:extLst>
          </p:cNvPr>
          <p:cNvSpPr txBox="1">
            <a:spLocks/>
          </p:cNvSpPr>
          <p:nvPr/>
        </p:nvSpPr>
        <p:spPr>
          <a:xfrm>
            <a:off x="1436397" y="1224212"/>
            <a:ext cx="9236872" cy="2002971"/>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Different </a:t>
            </a:r>
            <a:r>
              <a:rPr lang="en-US" sz="2400" dirty="0"/>
              <a:t>cell lines both tumor and normal </a:t>
            </a:r>
            <a:r>
              <a:rPr lang="en-US" sz="2400" dirty="0" smtClean="0"/>
              <a:t>cells</a:t>
            </a:r>
          </a:p>
          <a:p>
            <a:r>
              <a:rPr lang="en-US" sz="2400" dirty="0" smtClean="0"/>
              <a:t>Test different oxygen concentrations</a:t>
            </a:r>
          </a:p>
          <a:p>
            <a:r>
              <a:rPr lang="en-US" sz="2400" dirty="0" smtClean="0"/>
              <a:t>Use </a:t>
            </a:r>
            <a:r>
              <a:rPr lang="en-US" sz="2400" dirty="0"/>
              <a:t>different times for </a:t>
            </a:r>
            <a:r>
              <a:rPr lang="en-US" sz="2400" dirty="0" smtClean="0"/>
              <a:t>gammaH2AX </a:t>
            </a:r>
            <a:r>
              <a:rPr lang="en-US" sz="2400" dirty="0"/>
              <a:t>post </a:t>
            </a:r>
            <a:r>
              <a:rPr lang="en-US" sz="2400" dirty="0" smtClean="0"/>
              <a:t>irradiation</a:t>
            </a:r>
          </a:p>
          <a:p>
            <a:r>
              <a:rPr lang="en-US" sz="2400" dirty="0" smtClean="0"/>
              <a:t>Control </a:t>
            </a:r>
            <a:r>
              <a:rPr lang="en-US" sz="2400" dirty="0"/>
              <a:t>the hypoxic samples so that they do not get oxygenated</a:t>
            </a:r>
          </a:p>
          <a:p>
            <a:pPr marL="0" indent="0">
              <a:buNone/>
            </a:pPr>
            <a:endParaRPr lang="en-US" sz="2400" dirty="0"/>
          </a:p>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914408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4039721" y="438861"/>
            <a:ext cx="424793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3500" dirty="0" smtClean="0">
                <a:solidFill>
                  <a:schemeClr val="tx1"/>
                </a:solidFill>
                <a:latin typeface="+mj-lt"/>
              </a:rPr>
              <a:t>Acknowledgements</a:t>
            </a:r>
            <a:endParaRPr lang="en-US" sz="3500" dirty="0">
              <a:solidFill>
                <a:schemeClr val="tx1"/>
              </a:solidFill>
              <a:latin typeface="+mj-lt"/>
            </a:endParaRPr>
          </a:p>
        </p:txBody>
      </p:sp>
      <p:sp>
        <p:nvSpPr>
          <p:cNvPr id="4" name="Content Placeholder 2">
            <a:extLst>
              <a:ext uri="{FF2B5EF4-FFF2-40B4-BE49-F238E27FC236}">
                <a16:creationId xmlns:a16="http://schemas.microsoft.com/office/drawing/2014/main" id="{135EA3DB-A64D-1445-BC32-0878E3063AAD}"/>
              </a:ext>
            </a:extLst>
          </p:cNvPr>
          <p:cNvSpPr txBox="1">
            <a:spLocks/>
          </p:cNvSpPr>
          <p:nvPr/>
        </p:nvSpPr>
        <p:spPr>
          <a:xfrm>
            <a:off x="1044511" y="1108098"/>
            <a:ext cx="9236872" cy="2002971"/>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Mentor, and Koumenis lab</a:t>
            </a:r>
          </a:p>
          <a:p>
            <a:r>
              <a:rPr lang="en-US" sz="2400" dirty="0" smtClean="0"/>
              <a:t>Supers Program</a:t>
            </a:r>
          </a:p>
          <a:p>
            <a:r>
              <a:rPr lang="en-US" sz="2400" dirty="0" smtClean="0"/>
              <a:t>Cohort</a:t>
            </a:r>
          </a:p>
          <a:p>
            <a:r>
              <a:rPr lang="en-US" sz="2400" dirty="0" smtClean="0"/>
              <a:t>Berea College</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878844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70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B4F-814D-854F-A1D6-36244817F79C}"/>
              </a:ext>
            </a:extLst>
          </p:cNvPr>
          <p:cNvSpPr>
            <a:spLocks noGrp="1"/>
          </p:cNvSpPr>
          <p:nvPr>
            <p:ph type="title"/>
          </p:nvPr>
        </p:nvSpPr>
        <p:spPr>
          <a:xfrm>
            <a:off x="682187" y="495578"/>
            <a:ext cx="11074576" cy="538609"/>
          </a:xfrm>
        </p:spPr>
        <p:txBody>
          <a:bodyPr/>
          <a:lstStyle/>
          <a:p>
            <a:pPr algn="ctr"/>
            <a:r>
              <a:rPr lang="en-US" sz="3500" dirty="0">
                <a:latin typeface="+mj-lt"/>
                <a:ea typeface="+mn-ea"/>
                <a:cs typeface="+mn-cs"/>
              </a:rPr>
              <a:t>What is </a:t>
            </a:r>
            <a:r>
              <a:rPr lang="en-US" sz="3500" dirty="0" smtClean="0">
                <a:latin typeface="+mj-lt"/>
                <a:ea typeface="+mn-ea"/>
                <a:cs typeface="+mn-cs"/>
              </a:rPr>
              <a:t>Flash Radiotherapy?</a:t>
            </a:r>
            <a:endParaRPr lang="en-US" sz="3500" dirty="0">
              <a:latin typeface="+mj-lt"/>
              <a:ea typeface="+mn-ea"/>
              <a:cs typeface="+mn-cs"/>
            </a:endParaRPr>
          </a:p>
        </p:txBody>
      </p:sp>
      <p:sp>
        <p:nvSpPr>
          <p:cNvPr id="3" name="Content Placeholder 2">
            <a:extLst>
              <a:ext uri="{FF2B5EF4-FFF2-40B4-BE49-F238E27FC236}">
                <a16:creationId xmlns:a16="http://schemas.microsoft.com/office/drawing/2014/main" id="{A799DA73-CA23-224A-B7FE-4F25C0CE6D12}"/>
              </a:ext>
            </a:extLst>
          </p:cNvPr>
          <p:cNvSpPr>
            <a:spLocks noGrp="1"/>
          </p:cNvSpPr>
          <p:nvPr>
            <p:ph idx="1"/>
          </p:nvPr>
        </p:nvSpPr>
        <p:spPr>
          <a:xfrm>
            <a:off x="812595" y="1174950"/>
            <a:ext cx="6592903" cy="504980"/>
          </a:xfrm>
        </p:spPr>
        <p:txBody>
          <a:bodyPr/>
          <a:lstStyle/>
          <a:p>
            <a:r>
              <a:rPr lang="en-US" dirty="0" smtClean="0"/>
              <a:t>Ultra-High dose radiation in short time period</a:t>
            </a:r>
          </a:p>
        </p:txBody>
      </p:sp>
      <p:grpSp>
        <p:nvGrpSpPr>
          <p:cNvPr id="9" name="Group 8"/>
          <p:cNvGrpSpPr/>
          <p:nvPr/>
        </p:nvGrpSpPr>
        <p:grpSpPr>
          <a:xfrm>
            <a:off x="6543709" y="2049187"/>
            <a:ext cx="4252628" cy="3841313"/>
            <a:chOff x="6142656" y="1952934"/>
            <a:chExt cx="4252628" cy="3841313"/>
          </a:xfrm>
        </p:grpSpPr>
        <p:pic>
          <p:nvPicPr>
            <p:cNvPr id="102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656" y="1952934"/>
              <a:ext cx="4252628" cy="3733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6561221" y="5686525"/>
              <a:ext cx="360947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700" b="1" dirty="0">
                  <a:solidFill>
                    <a:schemeClr val="bg1">
                      <a:lumMod val="50000"/>
                    </a:schemeClr>
                  </a:solidFill>
                </a:rPr>
                <a:t>https://oncohemakey.com/interaction-of-chemotherapy-and-radiation/</a:t>
              </a:r>
              <a:endParaRPr lang="en-US" sz="700" b="1" dirty="0" smtClean="0">
                <a:solidFill>
                  <a:schemeClr val="bg1">
                    <a:lumMod val="50000"/>
                  </a:schemeClr>
                </a:solidFill>
              </a:endParaRPr>
            </a:p>
          </p:txBody>
        </p:sp>
      </p:grpSp>
      <p:sp>
        <p:nvSpPr>
          <p:cNvPr id="11" name="Content Placeholder 2">
            <a:extLst>
              <a:ext uri="{FF2B5EF4-FFF2-40B4-BE49-F238E27FC236}">
                <a16:creationId xmlns:a16="http://schemas.microsoft.com/office/drawing/2014/main" id="{A799DA73-CA23-224A-B7FE-4F25C0CE6D12}"/>
              </a:ext>
            </a:extLst>
          </p:cNvPr>
          <p:cNvSpPr txBox="1">
            <a:spLocks/>
          </p:cNvSpPr>
          <p:nvPr/>
        </p:nvSpPr>
        <p:spPr bwMode="auto">
          <a:xfrm>
            <a:off x="812594" y="1595281"/>
            <a:ext cx="6592903" cy="88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Flash Effect</a:t>
            </a:r>
          </a:p>
          <a:p>
            <a:r>
              <a:rPr lang="en-US" dirty="0" smtClean="0"/>
              <a:t>Increased Therapeutic Window</a:t>
            </a:r>
            <a:endParaRPr lang="en-US" dirty="0"/>
          </a:p>
        </p:txBody>
      </p:sp>
      <p:grpSp>
        <p:nvGrpSpPr>
          <p:cNvPr id="15" name="Group 14"/>
          <p:cNvGrpSpPr/>
          <p:nvPr/>
        </p:nvGrpSpPr>
        <p:grpSpPr>
          <a:xfrm>
            <a:off x="682187" y="2749370"/>
            <a:ext cx="5443844" cy="3141130"/>
            <a:chOff x="663877" y="2736674"/>
            <a:chExt cx="5443844" cy="2747227"/>
          </a:xfrm>
        </p:grpSpPr>
        <p:sp>
          <p:nvSpPr>
            <p:cNvPr id="10" name="TextBox 9"/>
            <p:cNvSpPr txBox="1"/>
            <p:nvPr/>
          </p:nvSpPr>
          <p:spPr bwMode="auto">
            <a:xfrm>
              <a:off x="2668160" y="2736674"/>
              <a:ext cx="1422577" cy="24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800" b="1" dirty="0" smtClean="0">
                  <a:solidFill>
                    <a:srgbClr val="000000"/>
                  </a:solidFill>
                </a:rPr>
                <a:t>Dose Rates </a:t>
              </a:r>
            </a:p>
          </p:txBody>
        </p:sp>
        <p:pic>
          <p:nvPicPr>
            <p:cNvPr id="13" name="Picture 12"/>
            <p:cNvPicPr>
              <a:picLocks noChangeAspect="1"/>
            </p:cNvPicPr>
            <p:nvPr/>
          </p:nvPicPr>
          <p:blipFill rotWithShape="1">
            <a:blip r:embed="rId4"/>
            <a:srcRect t="8834" r="5066" b="6522"/>
            <a:stretch/>
          </p:blipFill>
          <p:spPr>
            <a:xfrm>
              <a:off x="663877" y="2978937"/>
              <a:ext cx="5443844" cy="2381853"/>
            </a:xfrm>
            <a:prstGeom prst="rect">
              <a:avLst/>
            </a:prstGeom>
          </p:spPr>
        </p:pic>
        <p:sp>
          <p:nvSpPr>
            <p:cNvPr id="14" name="TextBox 13"/>
            <p:cNvSpPr txBox="1"/>
            <p:nvPr/>
          </p:nvSpPr>
          <p:spPr bwMode="auto">
            <a:xfrm>
              <a:off x="1448959" y="5360790"/>
              <a:ext cx="385010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800" b="1" dirty="0">
                  <a:solidFill>
                    <a:schemeClr val="bg1">
                      <a:lumMod val="50000"/>
                    </a:schemeClr>
                  </a:solidFill>
                </a:rPr>
                <a:t>https://www.varian.com/fi/about-varian/research/flashforward-consortium</a:t>
              </a:r>
              <a:endParaRPr lang="en-US" sz="800" b="1" dirty="0" smtClean="0">
                <a:solidFill>
                  <a:schemeClr val="bg1">
                    <a:lumMod val="50000"/>
                  </a:schemeClr>
                </a:solidFill>
              </a:endParaRPr>
            </a:p>
          </p:txBody>
        </p:sp>
      </p:grpSp>
      <p:graphicFrame>
        <p:nvGraphicFramePr>
          <p:cNvPr id="5" name="Diagram 4"/>
          <p:cNvGraphicFramePr/>
          <p:nvPr>
            <p:extLst>
              <p:ext uri="{D42A27DB-BD31-4B8C-83A1-F6EECF244321}">
                <p14:modId xmlns:p14="http://schemas.microsoft.com/office/powerpoint/2010/main" val="4274948698"/>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64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9DA73-CA23-224A-B7FE-4F25C0CE6D12}"/>
              </a:ext>
            </a:extLst>
          </p:cNvPr>
          <p:cNvSpPr txBox="1">
            <a:spLocks/>
          </p:cNvSpPr>
          <p:nvPr/>
        </p:nvSpPr>
        <p:spPr>
          <a:xfrm>
            <a:off x="605368" y="1164882"/>
            <a:ext cx="6592903" cy="781899"/>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a:extLst>
              <a:ext uri="{FF2B5EF4-FFF2-40B4-BE49-F238E27FC236}">
                <a16:creationId xmlns:a16="http://schemas.microsoft.com/office/drawing/2014/main" id="{135EA3DB-A64D-1445-BC32-0878E3063AAD}"/>
              </a:ext>
            </a:extLst>
          </p:cNvPr>
          <p:cNvSpPr txBox="1">
            <a:spLocks/>
          </p:cNvSpPr>
          <p:nvPr/>
        </p:nvSpPr>
        <p:spPr>
          <a:xfrm>
            <a:off x="1068271" y="1133140"/>
            <a:ext cx="8324460" cy="985044"/>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Radiobiologically Relevant Hypoxia</a:t>
            </a:r>
          </a:p>
          <a:p>
            <a:pPr>
              <a:buFont typeface="Wingdings" panose="05000000000000000000" pitchFamily="2" charset="2"/>
              <a:buChar char="v"/>
            </a:pPr>
            <a:r>
              <a:rPr lang="en-US" sz="2400" dirty="0" smtClean="0"/>
              <a:t> 0 to ~3-4% Oxygen (0 to about 30 mmHg)</a:t>
            </a:r>
          </a:p>
          <a:p>
            <a:pPr marL="0" indent="0">
              <a:buNone/>
            </a:pPr>
            <a:r>
              <a:rPr lang="en-US" sz="2400" dirty="0"/>
              <a:t> </a:t>
            </a: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a:p>
        </p:txBody>
      </p:sp>
      <p:sp>
        <p:nvSpPr>
          <p:cNvPr id="5" name="Title 4"/>
          <p:cNvSpPr>
            <a:spLocks noGrp="1"/>
          </p:cNvSpPr>
          <p:nvPr>
            <p:ph type="title"/>
          </p:nvPr>
        </p:nvSpPr>
        <p:spPr>
          <a:xfrm>
            <a:off x="605368" y="423128"/>
            <a:ext cx="11074576" cy="538609"/>
          </a:xfrm>
        </p:spPr>
        <p:txBody>
          <a:bodyPr/>
          <a:lstStyle/>
          <a:p>
            <a:pPr algn="ctr"/>
            <a:r>
              <a:rPr lang="en-US" sz="3500" dirty="0" smtClean="0">
                <a:latin typeface="+mj-lt"/>
                <a:ea typeface="+mn-ea"/>
                <a:cs typeface="+mn-cs"/>
              </a:rPr>
              <a:t>Hypoxia </a:t>
            </a:r>
            <a:r>
              <a:rPr lang="en-US" sz="3500" dirty="0" smtClean="0">
                <a:latin typeface="+mj-lt"/>
                <a:ea typeface="+mn-ea"/>
                <a:cs typeface="+mn-cs"/>
              </a:rPr>
              <a:t>Hypothesis</a:t>
            </a:r>
            <a:endParaRPr lang="en-US" sz="3500" dirty="0">
              <a:latin typeface="+mj-lt"/>
              <a:ea typeface="+mn-ea"/>
              <a:cs typeface="+mn-cs"/>
            </a:endParaRPr>
          </a:p>
        </p:txBody>
      </p:sp>
      <p:grpSp>
        <p:nvGrpSpPr>
          <p:cNvPr id="11" name="Group 10"/>
          <p:cNvGrpSpPr/>
          <p:nvPr/>
        </p:nvGrpSpPr>
        <p:grpSpPr>
          <a:xfrm>
            <a:off x="2939293" y="3088640"/>
            <a:ext cx="6683007" cy="2926080"/>
            <a:chOff x="3054551" y="2459225"/>
            <a:chExt cx="7010400" cy="3313854"/>
          </a:xfrm>
        </p:grpSpPr>
        <p:pic>
          <p:nvPicPr>
            <p:cNvPr id="1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3864" t="34785"/>
            <a:stretch/>
          </p:blipFill>
          <p:spPr bwMode="auto">
            <a:xfrm>
              <a:off x="3054551" y="2459225"/>
              <a:ext cx="7010400" cy="307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26"/>
            <p:cNvSpPr>
              <a:spLocks noChangeArrowheads="1"/>
            </p:cNvSpPr>
            <p:nvPr/>
          </p:nvSpPr>
          <p:spPr bwMode="auto">
            <a:xfrm>
              <a:off x="7024972" y="5526858"/>
              <a:ext cx="27991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0" u="none" dirty="0">
                  <a:latin typeface="Arial" panose="020B0604020202020204" pitchFamily="34" charset="0"/>
                </a:rPr>
                <a:t>Hall EJ. Radiobiology for the radiologist., 1988</a:t>
              </a:r>
            </a:p>
          </p:txBody>
        </p:sp>
      </p:grpSp>
      <p:sp>
        <p:nvSpPr>
          <p:cNvPr id="10" name="Content Placeholder 2">
            <a:extLst>
              <a:ext uri="{FF2B5EF4-FFF2-40B4-BE49-F238E27FC236}">
                <a16:creationId xmlns:a16="http://schemas.microsoft.com/office/drawing/2014/main" id="{135EA3DB-A64D-1445-BC32-0878E3063AAD}"/>
              </a:ext>
            </a:extLst>
          </p:cNvPr>
          <p:cNvSpPr txBox="1">
            <a:spLocks/>
          </p:cNvSpPr>
          <p:nvPr/>
        </p:nvSpPr>
        <p:spPr>
          <a:xfrm>
            <a:off x="1068271" y="2289587"/>
            <a:ext cx="5644904" cy="759502"/>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21% O</a:t>
            </a:r>
            <a:r>
              <a:rPr lang="en-US" sz="2400" baseline="-25000" dirty="0" smtClean="0"/>
              <a:t>2  </a:t>
            </a:r>
            <a:r>
              <a:rPr lang="en-US" sz="2400" dirty="0" smtClean="0"/>
              <a:t>in air = 760×21% = 160 mmHg</a:t>
            </a:r>
          </a:p>
          <a:p>
            <a:pPr marL="0" indent="0" algn="ctr">
              <a:buNone/>
            </a:pPr>
            <a:r>
              <a:rPr lang="en-US" sz="2400" dirty="0" smtClean="0"/>
              <a:t>~3-8% O</a:t>
            </a:r>
            <a:r>
              <a:rPr lang="en-US" sz="2400" baseline="-25000" dirty="0" smtClean="0"/>
              <a:t>2</a:t>
            </a:r>
            <a:r>
              <a:rPr lang="en-US" sz="2400" dirty="0" smtClean="0"/>
              <a:t> in tissues = 21- 60 mmHg</a:t>
            </a:r>
            <a:endParaRPr lang="en-US" sz="2400" dirty="0"/>
          </a:p>
        </p:txBody>
      </p:sp>
      <p:graphicFrame>
        <p:nvGraphicFramePr>
          <p:cNvPr id="9" name="Diagram 8"/>
          <p:cNvGraphicFramePr/>
          <p:nvPr>
            <p:extLst>
              <p:ext uri="{D42A27DB-BD31-4B8C-83A1-F6EECF244321}">
                <p14:modId xmlns:p14="http://schemas.microsoft.com/office/powerpoint/2010/main" val="538488358"/>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900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2A69-1792-A742-9FF6-0BFC815ED5CE}"/>
              </a:ext>
            </a:extLst>
          </p:cNvPr>
          <p:cNvSpPr>
            <a:spLocks noGrp="1"/>
          </p:cNvSpPr>
          <p:nvPr>
            <p:ph type="title"/>
          </p:nvPr>
        </p:nvSpPr>
        <p:spPr>
          <a:xfrm>
            <a:off x="605368" y="476872"/>
            <a:ext cx="11074576" cy="538609"/>
          </a:xfrm>
        </p:spPr>
        <p:txBody>
          <a:bodyPr/>
          <a:lstStyle/>
          <a:p>
            <a:pPr algn="ctr"/>
            <a:r>
              <a:rPr lang="en-US" sz="3500" dirty="0">
                <a:latin typeface="+mj-lt"/>
                <a:ea typeface="+mn-ea"/>
                <a:cs typeface="+mn-cs"/>
              </a:rPr>
              <a:t>Chemical Restitution</a:t>
            </a:r>
          </a:p>
        </p:txBody>
      </p:sp>
      <p:sp>
        <p:nvSpPr>
          <p:cNvPr id="4" name="Content Placeholder 2">
            <a:extLst>
              <a:ext uri="{FF2B5EF4-FFF2-40B4-BE49-F238E27FC236}">
                <a16:creationId xmlns:a16="http://schemas.microsoft.com/office/drawing/2014/main" id="{135EA3DB-A64D-1445-BC32-0878E3063AAD}"/>
              </a:ext>
            </a:extLst>
          </p:cNvPr>
          <p:cNvSpPr txBox="1">
            <a:spLocks/>
          </p:cNvSpPr>
          <p:nvPr/>
        </p:nvSpPr>
        <p:spPr>
          <a:xfrm>
            <a:off x="1531174" y="1220374"/>
            <a:ext cx="6210745" cy="506826"/>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Chemical restoration, no enzyme involved</a:t>
            </a:r>
          </a:p>
        </p:txBody>
      </p:sp>
      <p:grpSp>
        <p:nvGrpSpPr>
          <p:cNvPr id="9" name="Group 8"/>
          <p:cNvGrpSpPr/>
          <p:nvPr/>
        </p:nvGrpSpPr>
        <p:grpSpPr>
          <a:xfrm>
            <a:off x="3124756" y="2009037"/>
            <a:ext cx="6035799" cy="3416403"/>
            <a:chOff x="1068271" y="2439303"/>
            <a:chExt cx="5163215" cy="2981788"/>
          </a:xfrm>
        </p:grpSpPr>
        <p:pic>
          <p:nvPicPr>
            <p:cNvPr id="6146" name="Picture 2" descr="Heterocyclic N-Oxides - An Emerging Class of Therapeutic Agents. - Abstract  - Europe P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71" y="2439303"/>
              <a:ext cx="5163215" cy="2827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788994" y="5267203"/>
              <a:ext cx="3721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000" b="1" dirty="0">
                  <a:solidFill>
                    <a:schemeClr val="bg1">
                      <a:lumMod val="50000"/>
                    </a:schemeClr>
                  </a:solidFill>
                </a:rPr>
                <a:t>https://europepmc.org/article/PMC/4711945</a:t>
              </a:r>
              <a:endParaRPr lang="en-US" sz="1000" b="1" dirty="0" smtClean="0">
                <a:solidFill>
                  <a:schemeClr val="bg1">
                    <a:lumMod val="50000"/>
                  </a:schemeClr>
                </a:solidFill>
              </a:endParaRPr>
            </a:p>
          </p:txBody>
        </p:sp>
      </p:grpSp>
      <p:graphicFrame>
        <p:nvGraphicFramePr>
          <p:cNvPr id="7" name="Diagram 6"/>
          <p:cNvGraphicFramePr/>
          <p:nvPr>
            <p:extLst>
              <p:ext uri="{D42A27DB-BD31-4B8C-83A1-F6EECF244321}">
                <p14:modId xmlns:p14="http://schemas.microsoft.com/office/powerpoint/2010/main" val="538488358"/>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993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9DA73-CA23-224A-B7FE-4F25C0CE6D12}"/>
              </a:ext>
            </a:extLst>
          </p:cNvPr>
          <p:cNvSpPr txBox="1">
            <a:spLocks/>
          </p:cNvSpPr>
          <p:nvPr/>
        </p:nvSpPr>
        <p:spPr>
          <a:xfrm>
            <a:off x="605368" y="1164882"/>
            <a:ext cx="6592903" cy="1274421"/>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a:extLst>
              <a:ext uri="{FF2B5EF4-FFF2-40B4-BE49-F238E27FC236}">
                <a16:creationId xmlns:a16="http://schemas.microsoft.com/office/drawing/2014/main" id="{135EA3DB-A64D-1445-BC32-0878E3063AAD}"/>
              </a:ext>
            </a:extLst>
          </p:cNvPr>
          <p:cNvSpPr txBox="1">
            <a:spLocks/>
          </p:cNvSpPr>
          <p:nvPr/>
        </p:nvSpPr>
        <p:spPr>
          <a:xfrm>
            <a:off x="928513" y="1123176"/>
            <a:ext cx="6787739" cy="1088960"/>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Less </a:t>
            </a:r>
            <a:r>
              <a:rPr lang="en-US" sz="2400" dirty="0"/>
              <a:t>than 1% atmospheric pressure </a:t>
            </a:r>
            <a:r>
              <a:rPr lang="en-US" sz="2400" dirty="0" smtClean="0"/>
              <a:t>of oxygen</a:t>
            </a:r>
          </a:p>
        </p:txBody>
      </p:sp>
      <p:sp>
        <p:nvSpPr>
          <p:cNvPr id="5" name="Title 4"/>
          <p:cNvSpPr>
            <a:spLocks noGrp="1"/>
          </p:cNvSpPr>
          <p:nvPr>
            <p:ph type="title"/>
          </p:nvPr>
        </p:nvSpPr>
        <p:spPr>
          <a:xfrm>
            <a:off x="605368" y="357400"/>
            <a:ext cx="11074576" cy="538609"/>
          </a:xfrm>
        </p:spPr>
        <p:txBody>
          <a:bodyPr/>
          <a:lstStyle/>
          <a:p>
            <a:pPr algn="ctr"/>
            <a:r>
              <a:rPr lang="en-US" sz="3500" dirty="0" smtClean="0">
                <a:latin typeface="+mj-lt"/>
                <a:ea typeface="+mn-ea"/>
                <a:cs typeface="+mn-cs"/>
              </a:rPr>
              <a:t>Oxygen Effect</a:t>
            </a:r>
            <a:endParaRPr lang="en-US" sz="3500" dirty="0">
              <a:latin typeface="+mj-lt"/>
              <a:ea typeface="+mn-ea"/>
              <a:cs typeface="+mn-cs"/>
            </a:endParaRPr>
          </a:p>
        </p:txBody>
      </p:sp>
      <p:pic>
        <p:nvPicPr>
          <p:cNvPr id="2" name="Picture 1"/>
          <p:cNvPicPr>
            <a:picLocks noChangeAspect="1"/>
          </p:cNvPicPr>
          <p:nvPr/>
        </p:nvPicPr>
        <p:blipFill rotWithShape="1">
          <a:blip r:embed="rId3"/>
          <a:srcRect t="11007" r="57783" b="11817"/>
          <a:stretch/>
        </p:blipFill>
        <p:spPr>
          <a:xfrm>
            <a:off x="1447829" y="2333592"/>
            <a:ext cx="3406556" cy="3597653"/>
          </a:xfrm>
          <a:prstGeom prst="rect">
            <a:avLst/>
          </a:prstGeom>
        </p:spPr>
      </p:pic>
      <p:pic>
        <p:nvPicPr>
          <p:cNvPr id="6" name="Picture 5"/>
          <p:cNvPicPr>
            <a:picLocks noChangeAspect="1"/>
          </p:cNvPicPr>
          <p:nvPr/>
        </p:nvPicPr>
        <p:blipFill>
          <a:blip r:embed="rId4"/>
          <a:stretch>
            <a:fillRect/>
          </a:stretch>
        </p:blipFill>
        <p:spPr>
          <a:xfrm>
            <a:off x="5789873" y="2523101"/>
            <a:ext cx="4971813" cy="3377908"/>
          </a:xfrm>
          <a:prstGeom prst="rect">
            <a:avLst/>
          </a:prstGeom>
        </p:spPr>
      </p:pic>
      <p:sp>
        <p:nvSpPr>
          <p:cNvPr id="12" name="Content Placeholder 2">
            <a:extLst>
              <a:ext uri="{FF2B5EF4-FFF2-40B4-BE49-F238E27FC236}">
                <a16:creationId xmlns:a16="http://schemas.microsoft.com/office/drawing/2014/main" id="{135EA3DB-A64D-1445-BC32-0878E3063AAD}"/>
              </a:ext>
            </a:extLst>
          </p:cNvPr>
          <p:cNvSpPr txBox="1">
            <a:spLocks/>
          </p:cNvSpPr>
          <p:nvPr/>
        </p:nvSpPr>
        <p:spPr>
          <a:xfrm>
            <a:off x="928513" y="1622023"/>
            <a:ext cx="5667096" cy="572786"/>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Oxygen Enhancement Ratio (OER)</a:t>
            </a:r>
          </a:p>
          <a:p>
            <a:pPr marL="0" indent="0">
              <a:buNone/>
            </a:pPr>
            <a:endParaRPr lang="en-US" sz="2400" dirty="0"/>
          </a:p>
        </p:txBody>
      </p:sp>
      <p:graphicFrame>
        <p:nvGraphicFramePr>
          <p:cNvPr id="8" name="Diagram 7"/>
          <p:cNvGraphicFramePr/>
          <p:nvPr>
            <p:extLst>
              <p:ext uri="{D42A27DB-BD31-4B8C-83A1-F6EECF244321}">
                <p14:modId xmlns:p14="http://schemas.microsoft.com/office/powerpoint/2010/main" val="538488358"/>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818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2A69-1792-A742-9FF6-0BFC815ED5CE}"/>
              </a:ext>
            </a:extLst>
          </p:cNvPr>
          <p:cNvSpPr>
            <a:spLocks noGrp="1"/>
          </p:cNvSpPr>
          <p:nvPr>
            <p:ph type="title"/>
          </p:nvPr>
        </p:nvSpPr>
        <p:spPr>
          <a:xfrm>
            <a:off x="605368" y="497403"/>
            <a:ext cx="11074576" cy="538609"/>
          </a:xfrm>
        </p:spPr>
        <p:txBody>
          <a:bodyPr/>
          <a:lstStyle/>
          <a:p>
            <a:pPr algn="ctr"/>
            <a:r>
              <a:rPr lang="en-US" sz="3500" dirty="0">
                <a:latin typeface="+mj-lt"/>
                <a:ea typeface="+mn-ea"/>
                <a:cs typeface="+mn-cs"/>
              </a:rPr>
              <a:t>Research Hypothesis</a:t>
            </a:r>
          </a:p>
        </p:txBody>
      </p:sp>
      <p:sp>
        <p:nvSpPr>
          <p:cNvPr id="3" name="Content Placeholder 2">
            <a:extLst>
              <a:ext uri="{FF2B5EF4-FFF2-40B4-BE49-F238E27FC236}">
                <a16:creationId xmlns:a16="http://schemas.microsoft.com/office/drawing/2014/main" id="{A799DA73-CA23-224A-B7FE-4F25C0CE6D12}"/>
              </a:ext>
            </a:extLst>
          </p:cNvPr>
          <p:cNvSpPr txBox="1">
            <a:spLocks/>
          </p:cNvSpPr>
          <p:nvPr/>
        </p:nvSpPr>
        <p:spPr>
          <a:xfrm>
            <a:off x="605368" y="1164882"/>
            <a:ext cx="6592903" cy="1274421"/>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2">
            <a:extLst>
              <a:ext uri="{FF2B5EF4-FFF2-40B4-BE49-F238E27FC236}">
                <a16:creationId xmlns:a16="http://schemas.microsoft.com/office/drawing/2014/main" id="{135EA3DB-A64D-1445-BC32-0878E3063AAD}"/>
              </a:ext>
            </a:extLst>
          </p:cNvPr>
          <p:cNvSpPr txBox="1">
            <a:spLocks/>
          </p:cNvSpPr>
          <p:nvPr/>
        </p:nvSpPr>
        <p:spPr>
          <a:xfrm>
            <a:off x="1697160" y="1381314"/>
            <a:ext cx="9847140" cy="529806"/>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“Flash </a:t>
            </a:r>
            <a:r>
              <a:rPr lang="en-US" sz="2400" dirty="0"/>
              <a:t>effect itself is causing the hypoxia, protecting the </a:t>
            </a:r>
            <a:r>
              <a:rPr lang="en-US" sz="2400" dirty="0" smtClean="0"/>
              <a:t>normal tissue”</a:t>
            </a:r>
            <a:endParaRPr lang="en-US" sz="2400" dirty="0"/>
          </a:p>
        </p:txBody>
      </p:sp>
      <p:pic>
        <p:nvPicPr>
          <p:cNvPr id="12" name="Picture 11"/>
          <p:cNvPicPr>
            <a:picLocks noChangeAspect="1"/>
          </p:cNvPicPr>
          <p:nvPr/>
        </p:nvPicPr>
        <p:blipFill>
          <a:blip r:embed="rId3"/>
          <a:stretch>
            <a:fillRect/>
          </a:stretch>
        </p:blipFill>
        <p:spPr>
          <a:xfrm>
            <a:off x="2796068" y="2127552"/>
            <a:ext cx="6731980" cy="3817325"/>
          </a:xfrm>
          <a:prstGeom prst="rect">
            <a:avLst/>
          </a:prstGeom>
        </p:spPr>
      </p:pic>
      <p:graphicFrame>
        <p:nvGraphicFramePr>
          <p:cNvPr id="6" name="Diagram 5"/>
          <p:cNvGraphicFramePr/>
          <p:nvPr>
            <p:extLst>
              <p:ext uri="{D42A27DB-BD31-4B8C-83A1-F6EECF244321}">
                <p14:modId xmlns:p14="http://schemas.microsoft.com/office/powerpoint/2010/main" val="2730976237"/>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948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912A69-1792-A742-9FF6-0BFC815ED5CE}"/>
              </a:ext>
            </a:extLst>
          </p:cNvPr>
          <p:cNvSpPr txBox="1">
            <a:spLocks/>
          </p:cNvSpPr>
          <p:nvPr/>
        </p:nvSpPr>
        <p:spPr>
          <a:xfrm>
            <a:off x="541199" y="490937"/>
            <a:ext cx="11074576" cy="613991"/>
          </a:xfrm>
          <a:prstGeom prst="rect">
            <a:avLst/>
          </a:prstGeom>
        </p:spPr>
        <p:txBody>
          <a:bodyPr/>
          <a:lst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a:lstStyle>
          <a:p>
            <a:pPr algn="ctr"/>
            <a:r>
              <a:rPr lang="en-US" sz="3500" dirty="0">
                <a:latin typeface="+mj-lt"/>
                <a:ea typeface="+mn-ea"/>
                <a:cs typeface="+mn-cs"/>
              </a:rPr>
              <a:t>Clonogenic Assay</a:t>
            </a:r>
          </a:p>
        </p:txBody>
      </p:sp>
      <p:pic>
        <p:nvPicPr>
          <p:cNvPr id="3" name="Picture 2"/>
          <p:cNvPicPr>
            <a:picLocks noChangeAspect="1"/>
          </p:cNvPicPr>
          <p:nvPr/>
        </p:nvPicPr>
        <p:blipFill>
          <a:blip r:embed="rId3"/>
          <a:stretch>
            <a:fillRect/>
          </a:stretch>
        </p:blipFill>
        <p:spPr>
          <a:xfrm>
            <a:off x="844119" y="2201037"/>
            <a:ext cx="10468737" cy="3809540"/>
          </a:xfrm>
          <a:prstGeom prst="rect">
            <a:avLst/>
          </a:prstGeom>
        </p:spPr>
      </p:pic>
      <p:sp>
        <p:nvSpPr>
          <p:cNvPr id="8" name="Content Placeholder 2">
            <a:extLst>
              <a:ext uri="{FF2B5EF4-FFF2-40B4-BE49-F238E27FC236}">
                <a16:creationId xmlns:a16="http://schemas.microsoft.com/office/drawing/2014/main" id="{135EA3DB-A64D-1445-BC32-0878E3063AAD}"/>
              </a:ext>
            </a:extLst>
          </p:cNvPr>
          <p:cNvSpPr txBox="1">
            <a:spLocks/>
          </p:cNvSpPr>
          <p:nvPr/>
        </p:nvSpPr>
        <p:spPr>
          <a:xfrm>
            <a:off x="1421446" y="1246072"/>
            <a:ext cx="8819834" cy="506826"/>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Cell line used for experiment: A375 Human Melanoma</a:t>
            </a:r>
          </a:p>
          <a:p>
            <a:r>
              <a:rPr lang="en-US" sz="2400" dirty="0" smtClean="0"/>
              <a:t>Oxygen Concentrations: 0.5%, 1.5%, 3%, and 20 %</a:t>
            </a:r>
          </a:p>
        </p:txBody>
      </p:sp>
      <p:graphicFrame>
        <p:nvGraphicFramePr>
          <p:cNvPr id="5" name="Diagram 4"/>
          <p:cNvGraphicFramePr/>
          <p:nvPr>
            <p:extLst>
              <p:ext uri="{D42A27DB-BD31-4B8C-83A1-F6EECF244321}">
                <p14:modId xmlns:p14="http://schemas.microsoft.com/office/powerpoint/2010/main" val="3453328368"/>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278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912A69-1792-A742-9FF6-0BFC815ED5CE}"/>
              </a:ext>
            </a:extLst>
          </p:cNvPr>
          <p:cNvSpPr txBox="1">
            <a:spLocks/>
          </p:cNvSpPr>
          <p:nvPr/>
        </p:nvSpPr>
        <p:spPr>
          <a:xfrm>
            <a:off x="541200" y="316451"/>
            <a:ext cx="11074576" cy="613991"/>
          </a:xfrm>
          <a:prstGeom prst="rect">
            <a:avLst/>
          </a:prstGeom>
        </p:spPr>
        <p:txBody>
          <a:bodyPr/>
          <a:lst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a:lstStyle>
          <a:p>
            <a:pPr algn="ctr"/>
            <a:r>
              <a:rPr lang="en-US" dirty="0" smtClean="0">
                <a:latin typeface="+mj-lt"/>
                <a:ea typeface="+mn-ea"/>
                <a:cs typeface="+mn-cs"/>
              </a:rPr>
              <a:t>Results from Clonogenic Assay</a:t>
            </a:r>
            <a:endParaRPr lang="en-US" dirty="0">
              <a:latin typeface="+mj-lt"/>
              <a:ea typeface="+mn-ea"/>
              <a:cs typeface="+mn-cs"/>
            </a:endParaRPr>
          </a:p>
        </p:txBody>
      </p:sp>
      <p:pic>
        <p:nvPicPr>
          <p:cNvPr id="2" name="Picture 1"/>
          <p:cNvPicPr>
            <a:picLocks noChangeAspect="1"/>
          </p:cNvPicPr>
          <p:nvPr/>
        </p:nvPicPr>
        <p:blipFill>
          <a:blip r:embed="rId4"/>
          <a:stretch>
            <a:fillRect/>
          </a:stretch>
        </p:blipFill>
        <p:spPr>
          <a:xfrm>
            <a:off x="541201" y="2269799"/>
            <a:ext cx="3694647" cy="2607000"/>
          </a:xfrm>
          <a:prstGeom prst="rect">
            <a:avLst/>
          </a:prstGeom>
        </p:spPr>
      </p:pic>
      <p:sp>
        <p:nvSpPr>
          <p:cNvPr id="6" name="Rectangle 18"/>
          <p:cNvSpPr>
            <a:spLocks noChangeArrowheads="1"/>
          </p:cNvSpPr>
          <p:nvPr/>
        </p:nvSpPr>
        <p:spPr bwMode="auto">
          <a:xfrm>
            <a:off x="4748289" y="20610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22334201"/>
              </p:ext>
            </p:extLst>
          </p:nvPr>
        </p:nvGraphicFramePr>
        <p:xfrm>
          <a:off x="4492069" y="2269799"/>
          <a:ext cx="3390900" cy="2607000"/>
        </p:xfrm>
        <a:graphic>
          <a:graphicData uri="http://schemas.openxmlformats.org/presentationml/2006/ole">
            <mc:AlternateContent xmlns:mc="http://schemas.openxmlformats.org/markup-compatibility/2006">
              <mc:Choice xmlns:v="urn:schemas-microsoft-com:vml" Requires="v">
                <p:oleObj spid="_x0000_s4237" r:id="rId5" imgW="4000388" imgH="2671263" progId="Prism9.Document">
                  <p:embed/>
                </p:oleObj>
              </mc:Choice>
              <mc:Fallback>
                <p:oleObj r:id="rId5" imgW="4000388" imgH="2671263" progId="Prism9.Document">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069" y="2269799"/>
                        <a:ext cx="3390900" cy="2607000"/>
                      </a:xfrm>
                      <a:prstGeom prst="rect">
                        <a:avLst/>
                      </a:prstGeom>
                      <a:noFill/>
                    </p:spPr>
                  </p:pic>
                </p:oleObj>
              </mc:Fallback>
            </mc:AlternateContent>
          </a:graphicData>
        </a:graphic>
      </p:graphicFrame>
      <p:sp>
        <p:nvSpPr>
          <p:cNvPr id="13" name="Rectangle 20"/>
          <p:cNvSpPr>
            <a:spLocks noChangeArrowheads="1"/>
          </p:cNvSpPr>
          <p:nvPr/>
        </p:nvSpPr>
        <p:spPr bwMode="auto">
          <a:xfrm>
            <a:off x="8139189" y="20610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511478817"/>
              </p:ext>
            </p:extLst>
          </p:nvPr>
        </p:nvGraphicFramePr>
        <p:xfrm>
          <a:off x="8139189" y="2394855"/>
          <a:ext cx="3476587" cy="2481944"/>
        </p:xfrm>
        <a:graphic>
          <a:graphicData uri="http://schemas.openxmlformats.org/presentationml/2006/ole">
            <mc:AlternateContent xmlns:mc="http://schemas.openxmlformats.org/markup-compatibility/2006">
              <mc:Choice xmlns:v="urn:schemas-microsoft-com:vml" Requires="v">
                <p:oleObj spid="_x0000_s4238" r:id="rId7" imgW="4003629" imgH="2671263" progId="Prism9.Document">
                  <p:embed/>
                </p:oleObj>
              </mc:Choice>
              <mc:Fallback>
                <p:oleObj r:id="rId7" imgW="4003629" imgH="2671263" progId="Prism9.Document">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9189" y="2394855"/>
                        <a:ext cx="3476587" cy="2481944"/>
                      </a:xfrm>
                      <a:prstGeom prst="rect">
                        <a:avLst/>
                      </a:prstGeom>
                      <a:noFill/>
                    </p:spPr>
                  </p:pic>
                </p:oleObj>
              </mc:Fallback>
            </mc:AlternateContent>
          </a:graphicData>
        </a:graphic>
      </p:graphicFrame>
      <p:sp>
        <p:nvSpPr>
          <p:cNvPr id="16" name="TextBox 15"/>
          <p:cNvSpPr txBox="1"/>
          <p:nvPr/>
        </p:nvSpPr>
        <p:spPr bwMode="auto">
          <a:xfrm>
            <a:off x="784878" y="4975422"/>
            <a:ext cx="2872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000" dirty="0" smtClean="0">
                <a:solidFill>
                  <a:schemeClr val="accent1">
                    <a:lumMod val="50000"/>
                  </a:schemeClr>
                </a:solidFill>
              </a:rPr>
              <a:t>0.5% Oxygen </a:t>
            </a:r>
            <a:r>
              <a:rPr lang="en-US" sz="2000" dirty="0" smtClean="0">
                <a:solidFill>
                  <a:srgbClr val="03CD03"/>
                </a:solidFill>
              </a:rPr>
              <a:t>FR</a:t>
            </a:r>
            <a:r>
              <a:rPr lang="en-US" sz="2000" dirty="0" smtClean="0">
                <a:solidFill>
                  <a:schemeClr val="accent1">
                    <a:lumMod val="50000"/>
                  </a:schemeClr>
                </a:solidFill>
              </a:rPr>
              <a:t> vs. </a:t>
            </a:r>
            <a:r>
              <a:rPr lang="en-US" sz="2000" dirty="0" smtClean="0">
                <a:solidFill>
                  <a:srgbClr val="FF0000"/>
                </a:solidFill>
              </a:rPr>
              <a:t>SR</a:t>
            </a:r>
          </a:p>
        </p:txBody>
      </p:sp>
      <p:sp>
        <p:nvSpPr>
          <p:cNvPr id="19" name="TextBox 18"/>
          <p:cNvSpPr txBox="1"/>
          <p:nvPr/>
        </p:nvSpPr>
        <p:spPr bwMode="auto">
          <a:xfrm>
            <a:off x="4642127" y="4975421"/>
            <a:ext cx="2872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000" dirty="0">
                <a:solidFill>
                  <a:schemeClr val="accent1">
                    <a:lumMod val="50000"/>
                  </a:schemeClr>
                </a:solidFill>
              </a:rPr>
              <a:t>1</a:t>
            </a:r>
            <a:r>
              <a:rPr lang="en-US" sz="2000" dirty="0" smtClean="0">
                <a:solidFill>
                  <a:schemeClr val="accent1">
                    <a:lumMod val="50000"/>
                  </a:schemeClr>
                </a:solidFill>
              </a:rPr>
              <a:t>.5% Oxygen </a:t>
            </a:r>
            <a:r>
              <a:rPr lang="en-US" sz="2000" dirty="0" smtClean="0">
                <a:solidFill>
                  <a:srgbClr val="03CD03"/>
                </a:solidFill>
              </a:rPr>
              <a:t>FR</a:t>
            </a:r>
            <a:r>
              <a:rPr lang="en-US" sz="2000" dirty="0" smtClean="0">
                <a:solidFill>
                  <a:schemeClr val="accent1">
                    <a:lumMod val="50000"/>
                  </a:schemeClr>
                </a:solidFill>
              </a:rPr>
              <a:t> vs. </a:t>
            </a:r>
            <a:r>
              <a:rPr lang="en-US" sz="2000" dirty="0" smtClean="0">
                <a:solidFill>
                  <a:srgbClr val="FF0000"/>
                </a:solidFill>
              </a:rPr>
              <a:t>SR</a:t>
            </a:r>
          </a:p>
        </p:txBody>
      </p:sp>
      <p:sp>
        <p:nvSpPr>
          <p:cNvPr id="20" name="TextBox 19"/>
          <p:cNvSpPr txBox="1"/>
          <p:nvPr/>
        </p:nvSpPr>
        <p:spPr bwMode="auto">
          <a:xfrm>
            <a:off x="8441120" y="4975420"/>
            <a:ext cx="2872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000" dirty="0">
                <a:solidFill>
                  <a:schemeClr val="accent1">
                    <a:lumMod val="50000"/>
                  </a:schemeClr>
                </a:solidFill>
              </a:rPr>
              <a:t>3</a:t>
            </a:r>
            <a:r>
              <a:rPr lang="en-US" sz="2000" dirty="0" smtClean="0">
                <a:solidFill>
                  <a:schemeClr val="accent1">
                    <a:lumMod val="50000"/>
                  </a:schemeClr>
                </a:solidFill>
              </a:rPr>
              <a:t>% Oxygen </a:t>
            </a:r>
            <a:r>
              <a:rPr lang="en-US" sz="2000" dirty="0" smtClean="0">
                <a:solidFill>
                  <a:srgbClr val="03CD03"/>
                </a:solidFill>
              </a:rPr>
              <a:t>FR</a:t>
            </a:r>
            <a:r>
              <a:rPr lang="en-US" sz="2000" dirty="0" smtClean="0">
                <a:solidFill>
                  <a:schemeClr val="accent1">
                    <a:lumMod val="50000"/>
                  </a:schemeClr>
                </a:solidFill>
              </a:rPr>
              <a:t> vs. </a:t>
            </a:r>
            <a:r>
              <a:rPr lang="en-US" sz="2000" dirty="0" smtClean="0">
                <a:solidFill>
                  <a:srgbClr val="FF0000"/>
                </a:solidFill>
              </a:rPr>
              <a:t>SR</a:t>
            </a:r>
          </a:p>
        </p:txBody>
      </p:sp>
      <p:sp>
        <p:nvSpPr>
          <p:cNvPr id="21" name="TextBox 20"/>
          <p:cNvSpPr txBox="1"/>
          <p:nvPr/>
        </p:nvSpPr>
        <p:spPr bwMode="auto">
          <a:xfrm>
            <a:off x="8139189" y="1206226"/>
            <a:ext cx="295089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000" dirty="0" smtClean="0">
                <a:solidFill>
                  <a:srgbClr val="03CD03"/>
                </a:solidFill>
              </a:rPr>
              <a:t>FR: Flash Radiation</a:t>
            </a:r>
          </a:p>
          <a:p>
            <a:pPr algn="l"/>
            <a:r>
              <a:rPr lang="en-US" sz="2000" dirty="0" smtClean="0">
                <a:solidFill>
                  <a:srgbClr val="FF0000"/>
                </a:solidFill>
              </a:rPr>
              <a:t>SR: Standard Radiation</a:t>
            </a:r>
          </a:p>
        </p:txBody>
      </p:sp>
      <p:graphicFrame>
        <p:nvGraphicFramePr>
          <p:cNvPr id="12" name="Diagram 11"/>
          <p:cNvGraphicFramePr/>
          <p:nvPr>
            <p:extLst>
              <p:ext uri="{D42A27DB-BD31-4B8C-83A1-F6EECF244321}">
                <p14:modId xmlns:p14="http://schemas.microsoft.com/office/powerpoint/2010/main" val="3566505953"/>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619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049D6C0-8C03-E44D-B554-6E10E26FBB11}"/>
              </a:ext>
            </a:extLst>
          </p:cNvPr>
          <p:cNvSpPr/>
          <p:nvPr/>
        </p:nvSpPr>
        <p:spPr>
          <a:xfrm>
            <a:off x="2646303" y="435106"/>
            <a:ext cx="6956807" cy="57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tx1"/>
                </a:solidFill>
                <a:latin typeface="+mj-lt"/>
              </a:rPr>
              <a:t>Western Blot Experimental </a:t>
            </a:r>
            <a:r>
              <a:rPr lang="en-US" sz="3500" dirty="0">
                <a:solidFill>
                  <a:schemeClr val="tx1"/>
                </a:solidFill>
                <a:latin typeface="+mj-lt"/>
              </a:rPr>
              <a:t>Setup</a:t>
            </a:r>
          </a:p>
        </p:txBody>
      </p:sp>
      <p:sp>
        <p:nvSpPr>
          <p:cNvPr id="79" name="Content Placeholder 2">
            <a:extLst>
              <a:ext uri="{FF2B5EF4-FFF2-40B4-BE49-F238E27FC236}">
                <a16:creationId xmlns:a16="http://schemas.microsoft.com/office/drawing/2014/main" id="{135EA3DB-A64D-1445-BC32-0878E3063AAD}"/>
              </a:ext>
            </a:extLst>
          </p:cNvPr>
          <p:cNvSpPr txBox="1">
            <a:spLocks/>
          </p:cNvSpPr>
          <p:nvPr/>
        </p:nvSpPr>
        <p:spPr>
          <a:xfrm>
            <a:off x="928513" y="1123176"/>
            <a:ext cx="3076559" cy="1455432"/>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GammaH2AX</a:t>
            </a:r>
          </a:p>
          <a:p>
            <a:r>
              <a:rPr lang="en-US" sz="2200" dirty="0" smtClean="0"/>
              <a:t>House Keeping:</a:t>
            </a:r>
          </a:p>
          <a:p>
            <a:pPr marL="0" indent="0">
              <a:buNone/>
            </a:pPr>
            <a:r>
              <a:rPr lang="en-US" sz="2200" dirty="0"/>
              <a:t> </a:t>
            </a:r>
            <a:r>
              <a:rPr lang="en-US" sz="2200" dirty="0" smtClean="0"/>
              <a:t>   Beta Actin</a:t>
            </a:r>
          </a:p>
        </p:txBody>
      </p:sp>
      <p:grpSp>
        <p:nvGrpSpPr>
          <p:cNvPr id="6" name="Group 5"/>
          <p:cNvGrpSpPr/>
          <p:nvPr/>
        </p:nvGrpSpPr>
        <p:grpSpPr>
          <a:xfrm>
            <a:off x="3694175" y="1700784"/>
            <a:ext cx="7641481" cy="4297680"/>
            <a:chOff x="3621024" y="1700784"/>
            <a:chExt cx="7260336" cy="4297680"/>
          </a:xfrm>
        </p:grpSpPr>
        <p:pic>
          <p:nvPicPr>
            <p:cNvPr id="4" name="Picture 3"/>
            <p:cNvPicPr>
              <a:picLocks noChangeAspect="1"/>
            </p:cNvPicPr>
            <p:nvPr/>
          </p:nvPicPr>
          <p:blipFill>
            <a:blip r:embed="rId3"/>
            <a:stretch>
              <a:fillRect/>
            </a:stretch>
          </p:blipFill>
          <p:spPr>
            <a:xfrm>
              <a:off x="3638945" y="1714586"/>
              <a:ext cx="7242415" cy="4283878"/>
            </a:xfrm>
            <a:prstGeom prst="rect">
              <a:avLst/>
            </a:prstGeom>
          </p:spPr>
        </p:pic>
        <p:sp>
          <p:nvSpPr>
            <p:cNvPr id="5" name="Rectangle 4"/>
            <p:cNvSpPr/>
            <p:nvPr/>
          </p:nvSpPr>
          <p:spPr bwMode="auto">
            <a:xfrm>
              <a:off x="3621024" y="1700784"/>
              <a:ext cx="7260336" cy="429768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Arial" panose="020B0604020202020204" pitchFamily="34" charset="0"/>
              </a:endParaRPr>
            </a:p>
          </p:txBody>
        </p:sp>
      </p:grpSp>
      <p:graphicFrame>
        <p:nvGraphicFramePr>
          <p:cNvPr id="7" name="Diagram 6"/>
          <p:cNvGraphicFramePr/>
          <p:nvPr>
            <p:extLst>
              <p:ext uri="{D42A27DB-BD31-4B8C-83A1-F6EECF244321}">
                <p14:modId xmlns:p14="http://schemas.microsoft.com/office/powerpoint/2010/main" val="2420987610"/>
              </p:ext>
            </p:extLst>
          </p:nvPr>
        </p:nvGraphicFramePr>
        <p:xfrm>
          <a:off x="2425211" y="6051067"/>
          <a:ext cx="7093424" cy="83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275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40703</TotalTime>
  <Pages>32</Pages>
  <Words>2133</Words>
  <Application>Microsoft Office PowerPoint</Application>
  <PresentationFormat>Widescreen</PresentationFormat>
  <Paragraphs>172</Paragraphs>
  <Slides>16</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3" baseType="lpstr">
      <vt:lpstr>Arial</vt:lpstr>
      <vt:lpstr>Franklin Gothic Book</vt:lpstr>
      <vt:lpstr>Lucida Grande</vt:lpstr>
      <vt:lpstr>Wingdings</vt:lpstr>
      <vt:lpstr>Penn Medicine Template 2009</vt:lpstr>
      <vt:lpstr>Prism9.Document</vt:lpstr>
      <vt:lpstr>Prism 9</vt:lpstr>
      <vt:lpstr>Does the Flash Effect Depend on Oxygen Concentration?</vt:lpstr>
      <vt:lpstr>What is Flash Radiotherapy?</vt:lpstr>
      <vt:lpstr>Hypoxia Hypothesis</vt:lpstr>
      <vt:lpstr>Chemical Restitution</vt:lpstr>
      <vt:lpstr>Oxygen Effect</vt:lpstr>
      <vt:lpstr>Research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subject>
  <dc:creator>PWheeler</dc:creator>
  <cp:keywords/>
  <dc:description/>
  <cp:lastModifiedBy>Yogesh Budhathoki</cp:lastModifiedBy>
  <cp:revision>1113</cp:revision>
  <cp:lastPrinted>2003-06-10T14:31:25Z</cp:lastPrinted>
  <dcterms:created xsi:type="dcterms:W3CDTF">2006-02-16T01:55:53Z</dcterms:created>
  <dcterms:modified xsi:type="dcterms:W3CDTF">2021-10-16T14:55:21Z</dcterms:modified>
</cp:coreProperties>
</file>