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0" r:id="rId5"/>
  </p:sldIdLst>
  <p:sldSz cx="43891200" cy="32918400"/>
  <p:notesSz cx="7315200" cy="9601200"/>
  <p:defaultTextStyle>
    <a:defPPr>
      <a:defRPr lang="en-US"/>
    </a:defPPr>
    <a:lvl1pPr marL="0" algn="l" defTabSz="4388419" rtl="0" eaLnBrk="1" latinLnBrk="0" hangingPunct="1">
      <a:defRPr sz="8640" kern="1200">
        <a:solidFill>
          <a:schemeClr val="tx1"/>
        </a:solidFill>
        <a:latin typeface="+mn-lt"/>
        <a:ea typeface="+mn-ea"/>
        <a:cs typeface="+mn-cs"/>
      </a:defRPr>
    </a:lvl1pPr>
    <a:lvl2pPr marL="2194210" algn="l" defTabSz="4388419" rtl="0" eaLnBrk="1" latinLnBrk="0" hangingPunct="1">
      <a:defRPr sz="8640" kern="1200">
        <a:solidFill>
          <a:schemeClr val="tx1"/>
        </a:solidFill>
        <a:latin typeface="+mn-lt"/>
        <a:ea typeface="+mn-ea"/>
        <a:cs typeface="+mn-cs"/>
      </a:defRPr>
    </a:lvl2pPr>
    <a:lvl3pPr marL="4388419" algn="l" defTabSz="4388419" rtl="0" eaLnBrk="1" latinLnBrk="0" hangingPunct="1">
      <a:defRPr sz="8640" kern="1200">
        <a:solidFill>
          <a:schemeClr val="tx1"/>
        </a:solidFill>
        <a:latin typeface="+mn-lt"/>
        <a:ea typeface="+mn-ea"/>
        <a:cs typeface="+mn-cs"/>
      </a:defRPr>
    </a:lvl3pPr>
    <a:lvl4pPr marL="6582629" algn="l" defTabSz="4388419" rtl="0" eaLnBrk="1" latinLnBrk="0" hangingPunct="1">
      <a:defRPr sz="8640" kern="1200">
        <a:solidFill>
          <a:schemeClr val="tx1"/>
        </a:solidFill>
        <a:latin typeface="+mn-lt"/>
        <a:ea typeface="+mn-ea"/>
        <a:cs typeface="+mn-cs"/>
      </a:defRPr>
    </a:lvl4pPr>
    <a:lvl5pPr marL="8776834" algn="l" defTabSz="4388419" rtl="0" eaLnBrk="1" latinLnBrk="0" hangingPunct="1">
      <a:defRPr sz="8640" kern="1200">
        <a:solidFill>
          <a:schemeClr val="tx1"/>
        </a:solidFill>
        <a:latin typeface="+mn-lt"/>
        <a:ea typeface="+mn-ea"/>
        <a:cs typeface="+mn-cs"/>
      </a:defRPr>
    </a:lvl5pPr>
    <a:lvl6pPr marL="10971043" algn="l" defTabSz="4388419" rtl="0" eaLnBrk="1" latinLnBrk="0" hangingPunct="1">
      <a:defRPr sz="8640" kern="1200">
        <a:solidFill>
          <a:schemeClr val="tx1"/>
        </a:solidFill>
        <a:latin typeface="+mn-lt"/>
        <a:ea typeface="+mn-ea"/>
        <a:cs typeface="+mn-cs"/>
      </a:defRPr>
    </a:lvl6pPr>
    <a:lvl7pPr marL="13165253" algn="l" defTabSz="4388419" rtl="0" eaLnBrk="1" latinLnBrk="0" hangingPunct="1">
      <a:defRPr sz="8640" kern="1200">
        <a:solidFill>
          <a:schemeClr val="tx1"/>
        </a:solidFill>
        <a:latin typeface="+mn-lt"/>
        <a:ea typeface="+mn-ea"/>
        <a:cs typeface="+mn-cs"/>
      </a:defRPr>
    </a:lvl7pPr>
    <a:lvl8pPr marL="15359462" algn="l" defTabSz="4388419" rtl="0" eaLnBrk="1" latinLnBrk="0" hangingPunct="1">
      <a:defRPr sz="8640" kern="1200">
        <a:solidFill>
          <a:schemeClr val="tx1"/>
        </a:solidFill>
        <a:latin typeface="+mn-lt"/>
        <a:ea typeface="+mn-ea"/>
        <a:cs typeface="+mn-cs"/>
      </a:defRPr>
    </a:lvl8pPr>
    <a:lvl9pPr marL="17553672" algn="l" defTabSz="4388419"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Guy" initials="MG" lastIdx="13" clrIdx="0">
    <p:extLst>
      <p:ext uri="{19B8F6BF-5375-455C-9EA6-DF929625EA0E}">
        <p15:presenceInfo xmlns:p15="http://schemas.microsoft.com/office/powerpoint/2012/main" userId="S-1-5-21-945558151-541155741-1648912389-243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C10C"/>
    <a:srgbClr val="C5E0B3"/>
    <a:srgbClr val="003399"/>
    <a:srgbClr val="0017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96296" autoAdjust="0"/>
  </p:normalViewPr>
  <p:slideViewPr>
    <p:cSldViewPr showGuides="1">
      <p:cViewPr>
        <p:scale>
          <a:sx n="20" d="100"/>
          <a:sy n="20" d="100"/>
        </p:scale>
        <p:origin x="748" y="-32"/>
      </p:cViewPr>
      <p:guideLst>
        <p:guide orient="horz" pos="10368"/>
        <p:guide pos="13824"/>
      </p:guideLst>
    </p:cSldViewPr>
  </p:slideViewPr>
  <p:outlineViewPr>
    <p:cViewPr>
      <p:scale>
        <a:sx n="30" d="100"/>
        <a:sy n="30"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AD0EF9E7-9FE1-4F0F-AF40-421B25FB880A}" type="datetimeFigureOut">
              <a:rPr lang="en-US" smtClean="0"/>
              <a:t>11/2/2021</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4F3D17E8-6D7F-4FBF-BDA6-715D0BA661B5}" type="slidenum">
              <a:rPr lang="en-US" smtClean="0"/>
              <a:t>‹#›</a:t>
            </a:fld>
            <a:endParaRPr lang="en-US"/>
          </a:p>
        </p:txBody>
      </p:sp>
    </p:spTree>
    <p:extLst>
      <p:ext uri="{BB962C8B-B14F-4D97-AF65-F5344CB8AC3E}">
        <p14:creationId xmlns:p14="http://schemas.microsoft.com/office/powerpoint/2010/main" val="3583670611"/>
      </p:ext>
    </p:extLst>
  </p:cSld>
  <p:clrMap bg1="lt1" tx1="dk1" bg2="lt2" tx2="dk2" accent1="accent1" accent2="accent2" accent3="accent3" accent4="accent4" accent5="accent5" accent6="accent6" hlink="hlink" folHlink="folHlink"/>
  <p:notesStyle>
    <a:lvl1pPr marL="0" algn="l" defTabSz="4388419" rtl="0" eaLnBrk="1" latinLnBrk="0" hangingPunct="1">
      <a:defRPr sz="5760" kern="1200">
        <a:solidFill>
          <a:schemeClr val="tx1"/>
        </a:solidFill>
        <a:latin typeface="+mn-lt"/>
        <a:ea typeface="+mn-ea"/>
        <a:cs typeface="+mn-cs"/>
      </a:defRPr>
    </a:lvl1pPr>
    <a:lvl2pPr marL="2194210" algn="l" defTabSz="4388419" rtl="0" eaLnBrk="1" latinLnBrk="0" hangingPunct="1">
      <a:defRPr sz="5760" kern="1200">
        <a:solidFill>
          <a:schemeClr val="tx1"/>
        </a:solidFill>
        <a:latin typeface="+mn-lt"/>
        <a:ea typeface="+mn-ea"/>
        <a:cs typeface="+mn-cs"/>
      </a:defRPr>
    </a:lvl2pPr>
    <a:lvl3pPr marL="4388419" algn="l" defTabSz="4388419" rtl="0" eaLnBrk="1" latinLnBrk="0" hangingPunct="1">
      <a:defRPr sz="5760" kern="1200">
        <a:solidFill>
          <a:schemeClr val="tx1"/>
        </a:solidFill>
        <a:latin typeface="+mn-lt"/>
        <a:ea typeface="+mn-ea"/>
        <a:cs typeface="+mn-cs"/>
      </a:defRPr>
    </a:lvl3pPr>
    <a:lvl4pPr marL="6582629" algn="l" defTabSz="4388419" rtl="0" eaLnBrk="1" latinLnBrk="0" hangingPunct="1">
      <a:defRPr sz="5760" kern="1200">
        <a:solidFill>
          <a:schemeClr val="tx1"/>
        </a:solidFill>
        <a:latin typeface="+mn-lt"/>
        <a:ea typeface="+mn-ea"/>
        <a:cs typeface="+mn-cs"/>
      </a:defRPr>
    </a:lvl4pPr>
    <a:lvl5pPr marL="8776834" algn="l" defTabSz="4388419" rtl="0" eaLnBrk="1" latinLnBrk="0" hangingPunct="1">
      <a:defRPr sz="5760" kern="1200">
        <a:solidFill>
          <a:schemeClr val="tx1"/>
        </a:solidFill>
        <a:latin typeface="+mn-lt"/>
        <a:ea typeface="+mn-ea"/>
        <a:cs typeface="+mn-cs"/>
      </a:defRPr>
    </a:lvl5pPr>
    <a:lvl6pPr marL="10971043" algn="l" defTabSz="4388419" rtl="0" eaLnBrk="1" latinLnBrk="0" hangingPunct="1">
      <a:defRPr sz="5760" kern="1200">
        <a:solidFill>
          <a:schemeClr val="tx1"/>
        </a:solidFill>
        <a:latin typeface="+mn-lt"/>
        <a:ea typeface="+mn-ea"/>
        <a:cs typeface="+mn-cs"/>
      </a:defRPr>
    </a:lvl6pPr>
    <a:lvl7pPr marL="13165253" algn="l" defTabSz="4388419" rtl="0" eaLnBrk="1" latinLnBrk="0" hangingPunct="1">
      <a:defRPr sz="5760" kern="1200">
        <a:solidFill>
          <a:schemeClr val="tx1"/>
        </a:solidFill>
        <a:latin typeface="+mn-lt"/>
        <a:ea typeface="+mn-ea"/>
        <a:cs typeface="+mn-cs"/>
      </a:defRPr>
    </a:lvl7pPr>
    <a:lvl8pPr marL="15359462" algn="l" defTabSz="4388419" rtl="0" eaLnBrk="1" latinLnBrk="0" hangingPunct="1">
      <a:defRPr sz="5760" kern="1200">
        <a:solidFill>
          <a:schemeClr val="tx1"/>
        </a:solidFill>
        <a:latin typeface="+mn-lt"/>
        <a:ea typeface="+mn-ea"/>
        <a:cs typeface="+mn-cs"/>
      </a:defRPr>
    </a:lvl8pPr>
    <a:lvl9pPr marL="17553672" algn="l" defTabSz="4388419"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A195F1-5788-4A52-815A-B2DEF675BB7C}" type="slidenum">
              <a:rPr lang="en-US" smtClean="0"/>
              <a:t>1</a:t>
            </a:fld>
            <a:endParaRPr lang="en-US"/>
          </a:p>
        </p:txBody>
      </p:sp>
    </p:spTree>
    <p:extLst>
      <p:ext uri="{BB962C8B-B14F-4D97-AF65-F5344CB8AC3E}">
        <p14:creationId xmlns:p14="http://schemas.microsoft.com/office/powerpoint/2010/main" val="693502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a:prstGeom prst="rect">
            <a:avLst/>
          </a:prstGeom>
        </p:spPr>
        <p:txBody>
          <a:bodyPr lIns="19047" tIns="9523" rIns="19047" bIns="9523"/>
          <a:lstStyle/>
          <a:p>
            <a:r>
              <a:rPr lang="en-US"/>
              <a:t>Click to edit Master title style</a:t>
            </a:r>
          </a:p>
        </p:txBody>
      </p:sp>
      <p:sp>
        <p:nvSpPr>
          <p:cNvPr id="3" name="Subtitle 2"/>
          <p:cNvSpPr>
            <a:spLocks noGrp="1"/>
          </p:cNvSpPr>
          <p:nvPr>
            <p:ph type="subTitle" idx="1"/>
          </p:nvPr>
        </p:nvSpPr>
        <p:spPr>
          <a:xfrm>
            <a:off x="6583680" y="18653760"/>
            <a:ext cx="30723840" cy="8412480"/>
          </a:xfrm>
          <a:prstGeom prst="rect">
            <a:avLst/>
          </a:prstGeom>
        </p:spPr>
        <p:txBody>
          <a:bodyPr lIns="19047" tIns="9523" rIns="19047" bIns="9523"/>
          <a:lstStyle>
            <a:lvl1pPr marL="0" indent="0" algn="ctr">
              <a:buNone/>
              <a:defRPr>
                <a:solidFill>
                  <a:schemeClr val="tx1">
                    <a:tint val="75000"/>
                  </a:schemeClr>
                </a:solidFill>
              </a:defRPr>
            </a:lvl1pPr>
            <a:lvl2pPr marL="2194210" indent="0" algn="ctr">
              <a:buNone/>
              <a:defRPr>
                <a:solidFill>
                  <a:schemeClr val="tx1">
                    <a:tint val="75000"/>
                  </a:schemeClr>
                </a:solidFill>
              </a:defRPr>
            </a:lvl2pPr>
            <a:lvl3pPr marL="4388419" indent="0" algn="ctr">
              <a:buNone/>
              <a:defRPr>
                <a:solidFill>
                  <a:schemeClr val="tx1">
                    <a:tint val="75000"/>
                  </a:schemeClr>
                </a:solidFill>
              </a:defRPr>
            </a:lvl3pPr>
            <a:lvl4pPr marL="6582629" indent="0" algn="ctr">
              <a:buNone/>
              <a:defRPr>
                <a:solidFill>
                  <a:schemeClr val="tx1">
                    <a:tint val="75000"/>
                  </a:schemeClr>
                </a:solidFill>
              </a:defRPr>
            </a:lvl4pPr>
            <a:lvl5pPr marL="8776834" indent="0" algn="ctr">
              <a:buNone/>
              <a:defRPr>
                <a:solidFill>
                  <a:schemeClr val="tx1">
                    <a:tint val="75000"/>
                  </a:schemeClr>
                </a:solidFill>
              </a:defRPr>
            </a:lvl5pPr>
            <a:lvl6pPr marL="10971043" indent="0" algn="ctr">
              <a:buNone/>
              <a:defRPr>
                <a:solidFill>
                  <a:schemeClr val="tx1">
                    <a:tint val="75000"/>
                  </a:schemeClr>
                </a:solidFill>
              </a:defRPr>
            </a:lvl6pPr>
            <a:lvl7pPr marL="13165253" indent="0" algn="ctr">
              <a:buNone/>
              <a:defRPr>
                <a:solidFill>
                  <a:schemeClr val="tx1">
                    <a:tint val="75000"/>
                  </a:schemeClr>
                </a:solidFill>
              </a:defRPr>
            </a:lvl7pPr>
            <a:lvl8pPr marL="15359462" indent="0" algn="ctr">
              <a:buNone/>
              <a:defRPr>
                <a:solidFill>
                  <a:schemeClr val="tx1">
                    <a:tint val="75000"/>
                  </a:schemeClr>
                </a:solidFill>
              </a:defRPr>
            </a:lvl8pPr>
            <a:lvl9pPr marL="1755367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5" name="Footer Placeholder 4"/>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519040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lIns="19047" tIns="9523" rIns="19047" bIns="9523"/>
          <a:lstStyle/>
          <a:p>
            <a:r>
              <a:rPr lang="en-US"/>
              <a:t>Click to edit Master title style</a:t>
            </a:r>
          </a:p>
        </p:txBody>
      </p:sp>
      <p:sp>
        <p:nvSpPr>
          <p:cNvPr id="3" name="Vertical Text Placeholder 2"/>
          <p:cNvSpPr>
            <a:spLocks noGrp="1"/>
          </p:cNvSpPr>
          <p:nvPr>
            <p:ph type="body" orient="vert" idx="1"/>
          </p:nvPr>
        </p:nvSpPr>
        <p:spPr>
          <a:xfrm>
            <a:off x="2194560" y="7680967"/>
            <a:ext cx="39502080" cy="21724622"/>
          </a:xfrm>
          <a:prstGeom prst="rect">
            <a:avLst/>
          </a:prstGeom>
        </p:spPr>
        <p:txBody>
          <a:bodyPr vert="eaVert" lIns="19047" tIns="9523" rIns="19047" bIns="952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5" name="Footer Placeholder 4"/>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133243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9" y="6324600"/>
            <a:ext cx="47404018" cy="134820662"/>
          </a:xfrm>
          <a:prstGeom prst="rect">
            <a:avLst/>
          </a:prstGeom>
        </p:spPr>
        <p:txBody>
          <a:bodyPr vert="eaVert" lIns="19047" tIns="9523" rIns="19047" bIns="9523"/>
          <a:lstStyle/>
          <a:p>
            <a:r>
              <a:rPr lang="en-US"/>
              <a:t>Click to edit Master title style</a:t>
            </a:r>
          </a:p>
        </p:txBody>
      </p:sp>
      <p:sp>
        <p:nvSpPr>
          <p:cNvPr id="3" name="Vertical Text Placeholder 2"/>
          <p:cNvSpPr>
            <a:spLocks noGrp="1"/>
          </p:cNvSpPr>
          <p:nvPr>
            <p:ph type="body" orient="vert" idx="1"/>
          </p:nvPr>
        </p:nvSpPr>
        <p:spPr>
          <a:xfrm>
            <a:off x="10530847" y="6324600"/>
            <a:ext cx="141480542" cy="134820662"/>
          </a:xfrm>
          <a:prstGeom prst="rect">
            <a:avLst/>
          </a:prstGeom>
        </p:spPr>
        <p:txBody>
          <a:bodyPr vert="eaVert" lIns="19047" tIns="9523" rIns="19047" bIns="952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5" name="Footer Placeholder 4"/>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204847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lIns="19047" tIns="9523" rIns="19047" bIns="9523"/>
          <a:lstStyle/>
          <a:p>
            <a:r>
              <a:rPr lang="en-US" dirty="0"/>
              <a:t>Click to edit Master title style</a:t>
            </a:r>
          </a:p>
        </p:txBody>
      </p:sp>
      <p:sp>
        <p:nvSpPr>
          <p:cNvPr id="3" name="Content Placeholder 2"/>
          <p:cNvSpPr>
            <a:spLocks noGrp="1"/>
          </p:cNvSpPr>
          <p:nvPr>
            <p:ph idx="1"/>
          </p:nvPr>
        </p:nvSpPr>
        <p:spPr>
          <a:xfrm>
            <a:off x="2194560" y="7680967"/>
            <a:ext cx="39502080" cy="21724622"/>
          </a:xfrm>
          <a:prstGeom prst="rect">
            <a:avLst/>
          </a:prstGeom>
        </p:spPr>
        <p:txBody>
          <a:bodyPr lIns="19047" tIns="9523" rIns="19047" bIns="952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5" name="Footer Placeholder 4"/>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384898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a:prstGeom prst="rect">
            <a:avLst/>
          </a:prstGeom>
        </p:spPr>
        <p:txBody>
          <a:bodyPr lIns="19047" tIns="9523" rIns="19047" bIns="9523"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9"/>
            <a:ext cx="37307520" cy="7200898"/>
          </a:xfrm>
          <a:prstGeom prst="rect">
            <a:avLst/>
          </a:prstGeom>
        </p:spPr>
        <p:txBody>
          <a:bodyPr lIns="19047" tIns="9523" rIns="19047" bIns="9523" anchor="b"/>
          <a:lstStyle>
            <a:lvl1pPr marL="0" indent="0">
              <a:buNone/>
              <a:defRPr sz="9600">
                <a:solidFill>
                  <a:schemeClr val="tx1">
                    <a:tint val="75000"/>
                  </a:schemeClr>
                </a:solidFill>
              </a:defRPr>
            </a:lvl1pPr>
            <a:lvl2pPr marL="2194210" indent="0">
              <a:buNone/>
              <a:defRPr sz="8640">
                <a:solidFill>
                  <a:schemeClr val="tx1">
                    <a:tint val="75000"/>
                  </a:schemeClr>
                </a:solidFill>
              </a:defRPr>
            </a:lvl2pPr>
            <a:lvl3pPr marL="4388419" indent="0">
              <a:buNone/>
              <a:defRPr sz="7680">
                <a:solidFill>
                  <a:schemeClr val="tx1">
                    <a:tint val="75000"/>
                  </a:schemeClr>
                </a:solidFill>
              </a:defRPr>
            </a:lvl3pPr>
            <a:lvl4pPr marL="6582629" indent="0">
              <a:buNone/>
              <a:defRPr sz="6720">
                <a:solidFill>
                  <a:schemeClr val="tx1">
                    <a:tint val="75000"/>
                  </a:schemeClr>
                </a:solidFill>
              </a:defRPr>
            </a:lvl4pPr>
            <a:lvl5pPr marL="8776834" indent="0">
              <a:buNone/>
              <a:defRPr sz="6720">
                <a:solidFill>
                  <a:schemeClr val="tx1">
                    <a:tint val="75000"/>
                  </a:schemeClr>
                </a:solidFill>
              </a:defRPr>
            </a:lvl5pPr>
            <a:lvl6pPr marL="10971043" indent="0">
              <a:buNone/>
              <a:defRPr sz="6720">
                <a:solidFill>
                  <a:schemeClr val="tx1">
                    <a:tint val="75000"/>
                  </a:schemeClr>
                </a:solidFill>
              </a:defRPr>
            </a:lvl6pPr>
            <a:lvl7pPr marL="13165253" indent="0">
              <a:buNone/>
              <a:defRPr sz="6720">
                <a:solidFill>
                  <a:schemeClr val="tx1">
                    <a:tint val="75000"/>
                  </a:schemeClr>
                </a:solidFill>
              </a:defRPr>
            </a:lvl7pPr>
            <a:lvl8pPr marL="15359462" indent="0">
              <a:buNone/>
              <a:defRPr sz="6720">
                <a:solidFill>
                  <a:schemeClr val="tx1">
                    <a:tint val="75000"/>
                  </a:schemeClr>
                </a:solidFill>
              </a:defRPr>
            </a:lvl8pPr>
            <a:lvl9pPr marL="17553672"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5" name="Footer Placeholder 4"/>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6" name="Slide Number Placeholder 5"/>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282814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lIns="19047" tIns="9523" rIns="19047" bIns="9523"/>
          <a:lstStyle/>
          <a:p>
            <a:r>
              <a:rPr lang="en-US"/>
              <a:t>Click to edit Master title style</a:t>
            </a:r>
          </a:p>
        </p:txBody>
      </p:sp>
      <p:sp>
        <p:nvSpPr>
          <p:cNvPr id="3" name="Content Placeholder 2"/>
          <p:cNvSpPr>
            <a:spLocks noGrp="1"/>
          </p:cNvSpPr>
          <p:nvPr>
            <p:ph sz="half" idx="1"/>
          </p:nvPr>
        </p:nvSpPr>
        <p:spPr>
          <a:xfrm>
            <a:off x="10530842" y="36865560"/>
            <a:ext cx="94442280" cy="104279702"/>
          </a:xfrm>
          <a:prstGeom prst="rect">
            <a:avLst/>
          </a:prstGeom>
        </p:spPr>
        <p:txBody>
          <a:bodyPr lIns="19047" tIns="9523" rIns="19047" bIns="9523"/>
          <a:lstStyle>
            <a:lvl1pPr>
              <a:defRPr sz="13440"/>
            </a:lvl1pPr>
            <a:lvl2pPr>
              <a:defRPr sz="11520"/>
            </a:lvl2pPr>
            <a:lvl3pPr>
              <a:defRPr sz="9600"/>
            </a:lvl3pPr>
            <a:lvl4pPr>
              <a:defRPr sz="8640"/>
            </a:lvl4pPr>
            <a:lvl5pPr>
              <a:defRPr sz="8640"/>
            </a:lvl5pPr>
            <a:lvl6pPr>
              <a:defRPr sz="8640"/>
            </a:lvl6pPr>
            <a:lvl7pPr>
              <a:defRPr sz="8640"/>
            </a:lvl7pPr>
            <a:lvl8pPr>
              <a:defRPr sz="8640"/>
            </a:lvl8pPr>
            <a:lvl9pPr>
              <a:defRPr sz="8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a:prstGeom prst="rect">
            <a:avLst/>
          </a:prstGeom>
        </p:spPr>
        <p:txBody>
          <a:bodyPr lIns="19047" tIns="9523" rIns="19047" bIns="9523"/>
          <a:lstStyle>
            <a:lvl1pPr>
              <a:defRPr sz="13440"/>
            </a:lvl1pPr>
            <a:lvl2pPr>
              <a:defRPr sz="11520"/>
            </a:lvl2pPr>
            <a:lvl3pPr>
              <a:defRPr sz="9600"/>
            </a:lvl3pPr>
            <a:lvl4pPr>
              <a:defRPr sz="8640"/>
            </a:lvl4pPr>
            <a:lvl5pPr>
              <a:defRPr sz="8640"/>
            </a:lvl5pPr>
            <a:lvl6pPr>
              <a:defRPr sz="8640"/>
            </a:lvl6pPr>
            <a:lvl7pPr>
              <a:defRPr sz="8640"/>
            </a:lvl7pPr>
            <a:lvl8pPr>
              <a:defRPr sz="8640"/>
            </a:lvl8pPr>
            <a:lvl9pPr>
              <a:defRPr sz="86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6" name="Footer Placeholder 5"/>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18208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lIns="19047" tIns="9523" rIns="19047" bIns="9523"/>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a:prstGeom prst="rect">
            <a:avLst/>
          </a:prstGeom>
        </p:spPr>
        <p:txBody>
          <a:bodyPr lIns="19047" tIns="9523" rIns="19047" bIns="9523" anchor="b"/>
          <a:lstStyle>
            <a:lvl1pPr marL="0" indent="0">
              <a:buNone/>
              <a:defRPr sz="11520" b="1"/>
            </a:lvl1pPr>
            <a:lvl2pPr marL="2194210" indent="0">
              <a:buNone/>
              <a:defRPr sz="9600" b="1"/>
            </a:lvl2pPr>
            <a:lvl3pPr marL="4388419" indent="0">
              <a:buNone/>
              <a:defRPr sz="8640" b="1"/>
            </a:lvl3pPr>
            <a:lvl4pPr marL="6582629" indent="0">
              <a:buNone/>
              <a:defRPr sz="7680" b="1"/>
            </a:lvl4pPr>
            <a:lvl5pPr marL="8776834" indent="0">
              <a:buNone/>
              <a:defRPr sz="7680" b="1"/>
            </a:lvl5pPr>
            <a:lvl6pPr marL="10971043" indent="0">
              <a:buNone/>
              <a:defRPr sz="7680" b="1"/>
            </a:lvl6pPr>
            <a:lvl7pPr marL="13165253" indent="0">
              <a:buNone/>
              <a:defRPr sz="7680" b="1"/>
            </a:lvl7pPr>
            <a:lvl8pPr marL="15359462" indent="0">
              <a:buNone/>
              <a:defRPr sz="7680" b="1"/>
            </a:lvl8pPr>
            <a:lvl9pPr marL="17553672" indent="0">
              <a:buNone/>
              <a:defRPr sz="768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a:prstGeom prst="rect">
            <a:avLst/>
          </a:prstGeom>
        </p:spPr>
        <p:txBody>
          <a:bodyPr lIns="19047" tIns="9523" rIns="19047" bIns="9523"/>
          <a:lstStyle>
            <a:lvl1pPr>
              <a:defRPr sz="11520"/>
            </a:lvl1pPr>
            <a:lvl2pPr>
              <a:defRPr sz="9600"/>
            </a:lvl2pPr>
            <a:lvl3pPr>
              <a:defRPr sz="8640"/>
            </a:lvl3pPr>
            <a:lvl4pPr>
              <a:defRPr sz="7680"/>
            </a:lvl4pPr>
            <a:lvl5pPr>
              <a:defRPr sz="7680"/>
            </a:lvl5pPr>
            <a:lvl6pPr>
              <a:defRPr sz="7680"/>
            </a:lvl6pPr>
            <a:lvl7pPr>
              <a:defRPr sz="7680"/>
            </a:lvl7pPr>
            <a:lvl8pPr>
              <a:defRPr sz="7680"/>
            </a:lvl8pPr>
            <a:lvl9pPr>
              <a:defRPr sz="7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a:prstGeom prst="rect">
            <a:avLst/>
          </a:prstGeom>
        </p:spPr>
        <p:txBody>
          <a:bodyPr lIns="19047" tIns="9523" rIns="19047" bIns="9523" anchor="b"/>
          <a:lstStyle>
            <a:lvl1pPr marL="0" indent="0">
              <a:buNone/>
              <a:defRPr sz="11520" b="1"/>
            </a:lvl1pPr>
            <a:lvl2pPr marL="2194210" indent="0">
              <a:buNone/>
              <a:defRPr sz="9600" b="1"/>
            </a:lvl2pPr>
            <a:lvl3pPr marL="4388419" indent="0">
              <a:buNone/>
              <a:defRPr sz="8640" b="1"/>
            </a:lvl3pPr>
            <a:lvl4pPr marL="6582629" indent="0">
              <a:buNone/>
              <a:defRPr sz="7680" b="1"/>
            </a:lvl4pPr>
            <a:lvl5pPr marL="8776834" indent="0">
              <a:buNone/>
              <a:defRPr sz="7680" b="1"/>
            </a:lvl5pPr>
            <a:lvl6pPr marL="10971043" indent="0">
              <a:buNone/>
              <a:defRPr sz="7680" b="1"/>
            </a:lvl6pPr>
            <a:lvl7pPr marL="13165253" indent="0">
              <a:buNone/>
              <a:defRPr sz="7680" b="1"/>
            </a:lvl7pPr>
            <a:lvl8pPr marL="15359462" indent="0">
              <a:buNone/>
              <a:defRPr sz="7680" b="1"/>
            </a:lvl8pPr>
            <a:lvl9pPr marL="17553672"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a:prstGeom prst="rect">
            <a:avLst/>
          </a:prstGeom>
        </p:spPr>
        <p:txBody>
          <a:bodyPr lIns="19047" tIns="9523" rIns="19047" bIns="9523"/>
          <a:lstStyle>
            <a:lvl1pPr>
              <a:defRPr sz="11520"/>
            </a:lvl1pPr>
            <a:lvl2pPr>
              <a:defRPr sz="9600"/>
            </a:lvl2pPr>
            <a:lvl3pPr>
              <a:defRPr sz="8640"/>
            </a:lvl3pPr>
            <a:lvl4pPr>
              <a:defRPr sz="7680"/>
            </a:lvl4pPr>
            <a:lvl5pPr>
              <a:defRPr sz="7680"/>
            </a:lvl5pPr>
            <a:lvl6pPr>
              <a:defRPr sz="7680"/>
            </a:lvl6pPr>
            <a:lvl7pPr>
              <a:defRPr sz="7680"/>
            </a:lvl7pPr>
            <a:lvl8pPr>
              <a:defRPr sz="7680"/>
            </a:lvl8pPr>
            <a:lvl9pPr>
              <a:defRPr sz="7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8" name="Footer Placeholder 7"/>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9" name="Slide Number Placeholder 8"/>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203102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a:prstGeom prst="rect">
            <a:avLst/>
          </a:prstGeom>
        </p:spPr>
        <p:txBody>
          <a:bodyPr lIns="19047" tIns="9523" rIns="19047" bIns="9523"/>
          <a:lstStyle/>
          <a:p>
            <a:r>
              <a:rPr lang="en-US"/>
              <a:t>Click to edit Master title style</a:t>
            </a:r>
          </a:p>
        </p:txBody>
      </p:sp>
      <p:sp>
        <p:nvSpPr>
          <p:cNvPr id="3" name="Date Placeholder 2"/>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4" name="Footer Placeholder 3"/>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5" name="Slide Number Placeholder 4"/>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1355396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3" name="Footer Placeholder 2"/>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4" name="Slide Number Placeholder 3"/>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211741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a:prstGeom prst="rect">
            <a:avLst/>
          </a:prstGeom>
        </p:spPr>
        <p:txBody>
          <a:bodyPr lIns="19047" tIns="9523" rIns="19047" bIns="9523"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7"/>
            <a:ext cx="24536400" cy="28094942"/>
          </a:xfrm>
          <a:prstGeom prst="rect">
            <a:avLst/>
          </a:prstGeom>
        </p:spPr>
        <p:txBody>
          <a:bodyPr lIns="19047" tIns="9523" rIns="19047" bIns="9523"/>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7"/>
            <a:ext cx="14439902" cy="22517102"/>
          </a:xfrm>
          <a:prstGeom prst="rect">
            <a:avLst/>
          </a:prstGeom>
        </p:spPr>
        <p:txBody>
          <a:bodyPr lIns="19047" tIns="9523" rIns="19047" bIns="9523"/>
          <a:lstStyle>
            <a:lvl1pPr marL="0" indent="0">
              <a:buNone/>
              <a:defRPr sz="6720"/>
            </a:lvl1pPr>
            <a:lvl2pPr marL="2194210" indent="0">
              <a:buNone/>
              <a:defRPr sz="5760"/>
            </a:lvl2pPr>
            <a:lvl3pPr marL="4388419" indent="0">
              <a:buNone/>
              <a:defRPr sz="4800"/>
            </a:lvl3pPr>
            <a:lvl4pPr marL="6582629" indent="0">
              <a:buNone/>
              <a:defRPr sz="4320"/>
            </a:lvl4pPr>
            <a:lvl5pPr marL="8776834" indent="0">
              <a:buNone/>
              <a:defRPr sz="4320"/>
            </a:lvl5pPr>
            <a:lvl6pPr marL="10971043" indent="0">
              <a:buNone/>
              <a:defRPr sz="4320"/>
            </a:lvl6pPr>
            <a:lvl7pPr marL="13165253" indent="0">
              <a:buNone/>
              <a:defRPr sz="4320"/>
            </a:lvl7pPr>
            <a:lvl8pPr marL="15359462" indent="0">
              <a:buNone/>
              <a:defRPr sz="4320"/>
            </a:lvl8pPr>
            <a:lvl9pPr marL="17553672" indent="0">
              <a:buNone/>
              <a:defRPr sz="4320"/>
            </a:lvl9pPr>
          </a:lstStyle>
          <a:p>
            <a:pPr lvl="0"/>
            <a:r>
              <a:rPr lang="en-US"/>
              <a:t>Click to edit Master text styles</a:t>
            </a:r>
          </a:p>
        </p:txBody>
      </p:sp>
      <p:sp>
        <p:nvSpPr>
          <p:cNvPr id="5" name="Date Placeholder 4"/>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6" name="Footer Placeholder 5"/>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314150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a:prstGeom prst="rect">
            <a:avLst/>
          </a:prstGeom>
        </p:spPr>
        <p:txBody>
          <a:bodyPr lIns="19047" tIns="9523" rIns="19047" bIns="9523"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a:prstGeom prst="rect">
            <a:avLst/>
          </a:prstGeom>
        </p:spPr>
        <p:txBody>
          <a:bodyPr lIns="19047" tIns="9523" rIns="19047" bIns="9523"/>
          <a:lstStyle>
            <a:lvl1pPr marL="0" indent="0">
              <a:buNone/>
              <a:defRPr sz="15360"/>
            </a:lvl1pPr>
            <a:lvl2pPr marL="2194210" indent="0">
              <a:buNone/>
              <a:defRPr sz="13440"/>
            </a:lvl2pPr>
            <a:lvl3pPr marL="4388419" indent="0">
              <a:buNone/>
              <a:defRPr sz="11520"/>
            </a:lvl3pPr>
            <a:lvl4pPr marL="6582629" indent="0">
              <a:buNone/>
              <a:defRPr sz="9600"/>
            </a:lvl4pPr>
            <a:lvl5pPr marL="8776834" indent="0">
              <a:buNone/>
              <a:defRPr sz="9600"/>
            </a:lvl5pPr>
            <a:lvl6pPr marL="10971043" indent="0">
              <a:buNone/>
              <a:defRPr sz="9600"/>
            </a:lvl6pPr>
            <a:lvl7pPr marL="13165253" indent="0">
              <a:buNone/>
              <a:defRPr sz="9600"/>
            </a:lvl7pPr>
            <a:lvl8pPr marL="15359462" indent="0">
              <a:buNone/>
              <a:defRPr sz="9600"/>
            </a:lvl8pPr>
            <a:lvl9pPr marL="17553672"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a:prstGeom prst="rect">
            <a:avLst/>
          </a:prstGeom>
        </p:spPr>
        <p:txBody>
          <a:bodyPr lIns="19047" tIns="9523" rIns="19047" bIns="9523"/>
          <a:lstStyle>
            <a:lvl1pPr marL="0" indent="0">
              <a:buNone/>
              <a:defRPr sz="6720"/>
            </a:lvl1pPr>
            <a:lvl2pPr marL="2194210" indent="0">
              <a:buNone/>
              <a:defRPr sz="5760"/>
            </a:lvl2pPr>
            <a:lvl3pPr marL="4388419" indent="0">
              <a:buNone/>
              <a:defRPr sz="4800"/>
            </a:lvl3pPr>
            <a:lvl4pPr marL="6582629" indent="0">
              <a:buNone/>
              <a:defRPr sz="4320"/>
            </a:lvl4pPr>
            <a:lvl5pPr marL="8776834" indent="0">
              <a:buNone/>
              <a:defRPr sz="4320"/>
            </a:lvl5pPr>
            <a:lvl6pPr marL="10971043" indent="0">
              <a:buNone/>
              <a:defRPr sz="4320"/>
            </a:lvl6pPr>
            <a:lvl7pPr marL="13165253" indent="0">
              <a:buNone/>
              <a:defRPr sz="4320"/>
            </a:lvl7pPr>
            <a:lvl8pPr marL="15359462" indent="0">
              <a:buNone/>
              <a:defRPr sz="4320"/>
            </a:lvl8pPr>
            <a:lvl9pPr marL="17553672" indent="0">
              <a:buNone/>
              <a:defRPr sz="4320"/>
            </a:lvl9pPr>
          </a:lstStyle>
          <a:p>
            <a:pPr lvl="0"/>
            <a:r>
              <a:rPr lang="en-US"/>
              <a:t>Click to edit Master text styles</a:t>
            </a:r>
          </a:p>
        </p:txBody>
      </p:sp>
      <p:sp>
        <p:nvSpPr>
          <p:cNvPr id="5" name="Date Placeholder 4"/>
          <p:cNvSpPr>
            <a:spLocks noGrp="1"/>
          </p:cNvSpPr>
          <p:nvPr>
            <p:ph type="dt" sz="half" idx="10"/>
          </p:nvPr>
        </p:nvSpPr>
        <p:spPr>
          <a:xfrm>
            <a:off x="2194560" y="30510482"/>
            <a:ext cx="10241280" cy="1752600"/>
          </a:xfrm>
          <a:prstGeom prst="rect">
            <a:avLst/>
          </a:prstGeom>
        </p:spPr>
        <p:txBody>
          <a:bodyPr lIns="19047" tIns="9523" rIns="19047" bIns="9523"/>
          <a:lstStyle/>
          <a:p>
            <a:pPr defTabSz="2194210"/>
            <a:fld id="{4A08824C-3ED1-0C4E-873E-324906A54917}" type="datetimeFigureOut">
              <a:rPr lang="en-US" smtClean="0">
                <a:solidFill>
                  <a:prstClr val="black"/>
                </a:solidFill>
              </a:rPr>
              <a:pPr defTabSz="2194210"/>
              <a:t>11/2/2021</a:t>
            </a:fld>
            <a:endParaRPr lang="en-US" dirty="0">
              <a:solidFill>
                <a:prstClr val="black"/>
              </a:solidFill>
            </a:endParaRPr>
          </a:p>
        </p:txBody>
      </p:sp>
      <p:sp>
        <p:nvSpPr>
          <p:cNvPr id="6" name="Footer Placeholder 5"/>
          <p:cNvSpPr>
            <a:spLocks noGrp="1"/>
          </p:cNvSpPr>
          <p:nvPr>
            <p:ph type="ftr" sz="quarter" idx="11"/>
          </p:nvPr>
        </p:nvSpPr>
        <p:spPr>
          <a:xfrm>
            <a:off x="14996160" y="30510482"/>
            <a:ext cx="13898880" cy="1752600"/>
          </a:xfrm>
          <a:prstGeom prst="rect">
            <a:avLst/>
          </a:prstGeom>
        </p:spPr>
        <p:txBody>
          <a:bodyPr lIns="19047" tIns="9523" rIns="19047" bIns="9523"/>
          <a:lstStyle/>
          <a:p>
            <a:pPr defTabSz="2194210"/>
            <a:endParaRPr lang="en-US" dirty="0">
              <a:solidFill>
                <a:prstClr val="black"/>
              </a:solidFill>
            </a:endParaRPr>
          </a:p>
        </p:txBody>
      </p:sp>
      <p:sp>
        <p:nvSpPr>
          <p:cNvPr id="7" name="Slide Number Placeholder 6"/>
          <p:cNvSpPr>
            <a:spLocks noGrp="1"/>
          </p:cNvSpPr>
          <p:nvPr>
            <p:ph type="sldNum" sz="quarter" idx="12"/>
          </p:nvPr>
        </p:nvSpPr>
        <p:spPr>
          <a:xfrm>
            <a:off x="31455360" y="30510482"/>
            <a:ext cx="10241280" cy="1752600"/>
          </a:xfrm>
          <a:prstGeom prst="rect">
            <a:avLst/>
          </a:prstGeom>
        </p:spPr>
        <p:txBody>
          <a:bodyPr lIns="19047" tIns="9523" rIns="19047" bIns="9523"/>
          <a:lstStyle/>
          <a:p>
            <a:pPr defTabSz="2194210"/>
            <a:fld id="{9DF768B8-EFAD-214A-9E83-557F923D8C5A}" type="slidenum">
              <a:rPr lang="en-US" smtClean="0">
                <a:solidFill>
                  <a:prstClr val="black"/>
                </a:solidFill>
              </a:rPr>
              <a:pPr defTabSz="2194210"/>
              <a:t>‹#›</a:t>
            </a:fld>
            <a:endParaRPr lang="en-US" dirty="0">
              <a:solidFill>
                <a:prstClr val="black"/>
              </a:solidFill>
            </a:endParaRPr>
          </a:p>
        </p:txBody>
      </p:sp>
    </p:spTree>
    <p:extLst>
      <p:ext uri="{BB962C8B-B14F-4D97-AF65-F5344CB8AC3E}">
        <p14:creationId xmlns:p14="http://schemas.microsoft.com/office/powerpoint/2010/main" val="45357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43891200" cy="4114800"/>
          </a:xfrm>
          <a:prstGeom prst="rect">
            <a:avLst/>
          </a:prstGeom>
          <a:solidFill>
            <a:srgbClr val="FFC72C"/>
          </a:solidFill>
          <a:ln>
            <a:noFill/>
          </a:ln>
        </p:spPr>
        <p:style>
          <a:lnRef idx="1">
            <a:schemeClr val="dk1"/>
          </a:lnRef>
          <a:fillRef idx="3">
            <a:schemeClr val="dk1"/>
          </a:fillRef>
          <a:effectRef idx="2">
            <a:schemeClr val="dk1"/>
          </a:effectRef>
          <a:fontRef idx="minor">
            <a:schemeClr val="lt1"/>
          </a:fontRef>
        </p:style>
        <p:txBody>
          <a:bodyPr lIns="91426" tIns="45710" rIns="91426" bIns="45710" rtlCol="0" anchor="ctr"/>
          <a:lstStyle/>
          <a:p>
            <a:pPr algn="ctr" defTabSz="2194210"/>
            <a:endParaRPr lang="en-US" sz="41472" b="1" dirty="0">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endParaRPr>
          </a:p>
        </p:txBody>
      </p:sp>
      <p:pic>
        <p:nvPicPr>
          <p:cNvPr id="13" name="Picture 12" descr="Light paths.jpg"/>
          <p:cNvPicPr>
            <a:picLocks noChangeAspect="1"/>
          </p:cNvPicPr>
          <p:nvPr userDrawn="1"/>
        </p:nvPicPr>
        <p:blipFill rotWithShape="1">
          <a:blip r:embed="rId13" cstate="print">
            <a:extLst>
              <a:ext uri="{28A0092B-C50C-407E-A947-70E740481C1C}">
                <a14:useLocalDpi xmlns:a14="http://schemas.microsoft.com/office/drawing/2010/main" val="0"/>
              </a:ext>
            </a:extLst>
          </a:blip>
          <a:srcRect l="11222" b="16813"/>
          <a:stretch/>
        </p:blipFill>
        <p:spPr>
          <a:xfrm>
            <a:off x="0" y="30211709"/>
            <a:ext cx="4167168" cy="2706691"/>
          </a:xfrm>
          <a:prstGeom prst="rect">
            <a:avLst/>
          </a:prstGeom>
        </p:spPr>
      </p:pic>
      <p:pic>
        <p:nvPicPr>
          <p:cNvPr id="6" name="Picture 95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3009" y="-35861"/>
            <a:ext cx="160794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rotWithShape="1">
          <a:blip r:embed="rId15" cstate="print">
            <a:extLst>
              <a:ext uri="{28A0092B-C50C-407E-A947-70E740481C1C}">
                <a14:useLocalDpi xmlns:a14="http://schemas.microsoft.com/office/drawing/2010/main" val="0"/>
              </a:ext>
            </a:extLst>
          </a:blip>
          <a:srcRect l="6269" t="21442" r="31676" b="23387"/>
          <a:stretch/>
        </p:blipFill>
        <p:spPr>
          <a:xfrm>
            <a:off x="32647908" y="29839027"/>
            <a:ext cx="11243294" cy="3079373"/>
          </a:xfrm>
          <a:prstGeom prst="rect">
            <a:avLst/>
          </a:prstGeom>
        </p:spPr>
      </p:pic>
    </p:spTree>
    <p:extLst>
      <p:ext uri="{BB962C8B-B14F-4D97-AF65-F5344CB8AC3E}">
        <p14:creationId xmlns:p14="http://schemas.microsoft.com/office/powerpoint/2010/main" val="3429024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2194210" rtl="0" eaLnBrk="1" latinLnBrk="0" hangingPunct="1">
        <a:spcBef>
          <a:spcPct val="0"/>
        </a:spcBef>
        <a:buNone/>
        <a:defRPr sz="21120" kern="1200">
          <a:solidFill>
            <a:schemeClr val="tx1"/>
          </a:solidFill>
          <a:latin typeface="+mj-lt"/>
          <a:ea typeface="+mj-ea"/>
          <a:cs typeface="+mj-cs"/>
        </a:defRPr>
      </a:lvl1pPr>
    </p:titleStyle>
    <p:bodyStyle>
      <a:lvl1pPr marL="1645656" indent="-1645656" algn="l" defTabSz="2194210" rtl="0" eaLnBrk="1" latinLnBrk="0" hangingPunct="1">
        <a:spcBef>
          <a:spcPct val="20000"/>
        </a:spcBef>
        <a:buFont typeface="Arial"/>
        <a:buChar char="•"/>
        <a:defRPr sz="15360" kern="1200">
          <a:solidFill>
            <a:schemeClr val="tx1"/>
          </a:solidFill>
          <a:latin typeface="+mn-lt"/>
          <a:ea typeface="+mn-ea"/>
          <a:cs typeface="+mn-cs"/>
        </a:defRPr>
      </a:lvl1pPr>
      <a:lvl2pPr marL="3565589" indent="-1371379" algn="l" defTabSz="2194210" rtl="0" eaLnBrk="1" latinLnBrk="0" hangingPunct="1">
        <a:spcBef>
          <a:spcPct val="20000"/>
        </a:spcBef>
        <a:buFont typeface="Arial"/>
        <a:buChar char="–"/>
        <a:defRPr sz="13440" kern="1200">
          <a:solidFill>
            <a:schemeClr val="tx1"/>
          </a:solidFill>
          <a:latin typeface="+mn-lt"/>
          <a:ea typeface="+mn-ea"/>
          <a:cs typeface="+mn-cs"/>
        </a:defRPr>
      </a:lvl2pPr>
      <a:lvl3pPr marL="5485522" indent="-1097102" algn="l" defTabSz="2194210" rtl="0" eaLnBrk="1" latinLnBrk="0" hangingPunct="1">
        <a:spcBef>
          <a:spcPct val="20000"/>
        </a:spcBef>
        <a:buFont typeface="Arial"/>
        <a:buChar char="•"/>
        <a:defRPr sz="11520" kern="1200">
          <a:solidFill>
            <a:schemeClr val="tx1"/>
          </a:solidFill>
          <a:latin typeface="+mn-lt"/>
          <a:ea typeface="+mn-ea"/>
          <a:cs typeface="+mn-cs"/>
        </a:defRPr>
      </a:lvl3pPr>
      <a:lvl4pPr marL="7679731" indent="-1097102" algn="l" defTabSz="2194210" rtl="0" eaLnBrk="1" latinLnBrk="0" hangingPunct="1">
        <a:spcBef>
          <a:spcPct val="20000"/>
        </a:spcBef>
        <a:buFont typeface="Arial"/>
        <a:buChar char="–"/>
        <a:defRPr sz="9600" kern="1200">
          <a:solidFill>
            <a:schemeClr val="tx1"/>
          </a:solidFill>
          <a:latin typeface="+mn-lt"/>
          <a:ea typeface="+mn-ea"/>
          <a:cs typeface="+mn-cs"/>
        </a:defRPr>
      </a:lvl4pPr>
      <a:lvl5pPr marL="9873941" indent="-1097102" algn="l" defTabSz="2194210" rtl="0" eaLnBrk="1" latinLnBrk="0" hangingPunct="1">
        <a:spcBef>
          <a:spcPct val="20000"/>
        </a:spcBef>
        <a:buFont typeface="Arial"/>
        <a:buChar char="»"/>
        <a:defRPr sz="9600" kern="1200">
          <a:solidFill>
            <a:schemeClr val="tx1"/>
          </a:solidFill>
          <a:latin typeface="+mn-lt"/>
          <a:ea typeface="+mn-ea"/>
          <a:cs typeface="+mn-cs"/>
        </a:defRPr>
      </a:lvl5pPr>
      <a:lvl6pPr marL="12068150" indent="-1097102" algn="l" defTabSz="2194210" rtl="0" eaLnBrk="1" latinLnBrk="0" hangingPunct="1">
        <a:spcBef>
          <a:spcPct val="20000"/>
        </a:spcBef>
        <a:buFont typeface="Arial"/>
        <a:buChar char="•"/>
        <a:defRPr sz="9600" kern="1200">
          <a:solidFill>
            <a:schemeClr val="tx1"/>
          </a:solidFill>
          <a:latin typeface="+mn-lt"/>
          <a:ea typeface="+mn-ea"/>
          <a:cs typeface="+mn-cs"/>
        </a:defRPr>
      </a:lvl6pPr>
      <a:lvl7pPr marL="14262360" indent="-1097102" algn="l" defTabSz="2194210" rtl="0" eaLnBrk="1" latinLnBrk="0" hangingPunct="1">
        <a:spcBef>
          <a:spcPct val="20000"/>
        </a:spcBef>
        <a:buFont typeface="Arial"/>
        <a:buChar char="•"/>
        <a:defRPr sz="9600" kern="1200">
          <a:solidFill>
            <a:schemeClr val="tx1"/>
          </a:solidFill>
          <a:latin typeface="+mn-lt"/>
          <a:ea typeface="+mn-ea"/>
          <a:cs typeface="+mn-cs"/>
        </a:defRPr>
      </a:lvl7pPr>
      <a:lvl8pPr marL="16456565" indent="-1097102" algn="l" defTabSz="2194210" rtl="0" eaLnBrk="1" latinLnBrk="0" hangingPunct="1">
        <a:spcBef>
          <a:spcPct val="20000"/>
        </a:spcBef>
        <a:buFont typeface="Arial"/>
        <a:buChar char="•"/>
        <a:defRPr sz="9600" kern="1200">
          <a:solidFill>
            <a:schemeClr val="tx1"/>
          </a:solidFill>
          <a:latin typeface="+mn-lt"/>
          <a:ea typeface="+mn-ea"/>
          <a:cs typeface="+mn-cs"/>
        </a:defRPr>
      </a:lvl8pPr>
      <a:lvl9pPr marL="18650774" indent="-1097102" algn="l" defTabSz="219421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210" rtl="0" eaLnBrk="1" latinLnBrk="0" hangingPunct="1">
        <a:defRPr sz="8640" kern="1200">
          <a:solidFill>
            <a:schemeClr val="tx1"/>
          </a:solidFill>
          <a:latin typeface="+mn-lt"/>
          <a:ea typeface="+mn-ea"/>
          <a:cs typeface="+mn-cs"/>
        </a:defRPr>
      </a:lvl1pPr>
      <a:lvl2pPr marL="2194210" algn="l" defTabSz="2194210" rtl="0" eaLnBrk="1" latinLnBrk="0" hangingPunct="1">
        <a:defRPr sz="8640" kern="1200">
          <a:solidFill>
            <a:schemeClr val="tx1"/>
          </a:solidFill>
          <a:latin typeface="+mn-lt"/>
          <a:ea typeface="+mn-ea"/>
          <a:cs typeface="+mn-cs"/>
        </a:defRPr>
      </a:lvl2pPr>
      <a:lvl3pPr marL="4388419" algn="l" defTabSz="2194210" rtl="0" eaLnBrk="1" latinLnBrk="0" hangingPunct="1">
        <a:defRPr sz="8640" kern="1200">
          <a:solidFill>
            <a:schemeClr val="tx1"/>
          </a:solidFill>
          <a:latin typeface="+mn-lt"/>
          <a:ea typeface="+mn-ea"/>
          <a:cs typeface="+mn-cs"/>
        </a:defRPr>
      </a:lvl3pPr>
      <a:lvl4pPr marL="6582629" algn="l" defTabSz="2194210" rtl="0" eaLnBrk="1" latinLnBrk="0" hangingPunct="1">
        <a:defRPr sz="8640" kern="1200">
          <a:solidFill>
            <a:schemeClr val="tx1"/>
          </a:solidFill>
          <a:latin typeface="+mn-lt"/>
          <a:ea typeface="+mn-ea"/>
          <a:cs typeface="+mn-cs"/>
        </a:defRPr>
      </a:lvl4pPr>
      <a:lvl5pPr marL="8776834" algn="l" defTabSz="2194210" rtl="0" eaLnBrk="1" latinLnBrk="0" hangingPunct="1">
        <a:defRPr sz="8640" kern="1200">
          <a:solidFill>
            <a:schemeClr val="tx1"/>
          </a:solidFill>
          <a:latin typeface="+mn-lt"/>
          <a:ea typeface="+mn-ea"/>
          <a:cs typeface="+mn-cs"/>
        </a:defRPr>
      </a:lvl5pPr>
      <a:lvl6pPr marL="10971043" algn="l" defTabSz="2194210" rtl="0" eaLnBrk="1" latinLnBrk="0" hangingPunct="1">
        <a:defRPr sz="8640" kern="1200">
          <a:solidFill>
            <a:schemeClr val="tx1"/>
          </a:solidFill>
          <a:latin typeface="+mn-lt"/>
          <a:ea typeface="+mn-ea"/>
          <a:cs typeface="+mn-cs"/>
        </a:defRPr>
      </a:lvl6pPr>
      <a:lvl7pPr marL="13165253" algn="l" defTabSz="2194210" rtl="0" eaLnBrk="1" latinLnBrk="0" hangingPunct="1">
        <a:defRPr sz="8640" kern="1200">
          <a:solidFill>
            <a:schemeClr val="tx1"/>
          </a:solidFill>
          <a:latin typeface="+mn-lt"/>
          <a:ea typeface="+mn-ea"/>
          <a:cs typeface="+mn-cs"/>
        </a:defRPr>
      </a:lvl7pPr>
      <a:lvl8pPr marL="15359462" algn="l" defTabSz="2194210" rtl="0" eaLnBrk="1" latinLnBrk="0" hangingPunct="1">
        <a:defRPr sz="8640" kern="1200">
          <a:solidFill>
            <a:schemeClr val="tx1"/>
          </a:solidFill>
          <a:latin typeface="+mn-lt"/>
          <a:ea typeface="+mn-ea"/>
          <a:cs typeface="+mn-cs"/>
        </a:defRPr>
      </a:lvl8pPr>
      <a:lvl9pPr marL="17553672" algn="l" defTabSz="219421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jp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4398" y="30937200"/>
            <a:ext cx="4574802" cy="1829920"/>
          </a:xfrm>
          <a:prstGeom prst="rect">
            <a:avLst/>
          </a:prstGeom>
        </p:spPr>
      </p:pic>
      <p:pic>
        <p:nvPicPr>
          <p:cNvPr id="68" name="Google Shape;99;p1">
            <a:extLst>
              <a:ext uri="{FF2B5EF4-FFF2-40B4-BE49-F238E27FC236}">
                <a16:creationId xmlns:a16="http://schemas.microsoft.com/office/drawing/2014/main" id="{8677C2ED-C69D-4CA8-B8A9-A659C22F4339}"/>
              </a:ext>
            </a:extLst>
          </p:cNvPr>
          <p:cNvPicPr preferRelativeResize="0"/>
          <p:nvPr/>
        </p:nvPicPr>
        <p:blipFill rotWithShape="1">
          <a:blip r:embed="rId4">
            <a:alphaModFix/>
          </a:blip>
          <a:srcRect/>
          <a:stretch/>
        </p:blipFill>
        <p:spPr>
          <a:xfrm>
            <a:off x="12877800" y="30638146"/>
            <a:ext cx="3546172" cy="2106116"/>
          </a:xfrm>
          <a:prstGeom prst="rect">
            <a:avLst/>
          </a:prstGeom>
          <a:noFill/>
          <a:ln>
            <a:noFill/>
          </a:ln>
        </p:spPr>
      </p:pic>
      <p:pic>
        <p:nvPicPr>
          <p:cNvPr id="47" name="Picture 46">
            <a:extLst>
              <a:ext uri="{FF2B5EF4-FFF2-40B4-BE49-F238E27FC236}">
                <a16:creationId xmlns:a16="http://schemas.microsoft.com/office/drawing/2014/main" id="{674ECEC8-4F0C-4CD7-897F-E554258588EB}"/>
              </a:ext>
            </a:extLst>
          </p:cNvPr>
          <p:cNvPicPr>
            <a:picLocks noChangeAspect="1"/>
          </p:cNvPicPr>
          <p:nvPr/>
        </p:nvPicPr>
        <p:blipFill>
          <a:blip r:embed="rId5"/>
          <a:stretch>
            <a:fillRect/>
          </a:stretch>
        </p:blipFill>
        <p:spPr>
          <a:xfrm>
            <a:off x="4765264" y="14700951"/>
            <a:ext cx="5834505" cy="4243794"/>
          </a:xfrm>
          <a:prstGeom prst="rect">
            <a:avLst/>
          </a:prstGeom>
        </p:spPr>
      </p:pic>
      <p:sp>
        <p:nvSpPr>
          <p:cNvPr id="5" name="Title 1"/>
          <p:cNvSpPr txBox="1">
            <a:spLocks/>
          </p:cNvSpPr>
          <p:nvPr/>
        </p:nvSpPr>
        <p:spPr>
          <a:xfrm>
            <a:off x="5467273" y="0"/>
            <a:ext cx="36431842" cy="2519930"/>
          </a:xfrm>
          <a:prstGeom prst="rect">
            <a:avLst/>
          </a:prstGeom>
        </p:spPr>
        <p:txBody>
          <a:bodyPr lIns="438840" tIns="219422" rIns="438840" bIns="219422">
            <a:noAutofit/>
          </a:bodyPr>
          <a:lstStyle>
            <a:lvl1pPr algn="l" defTabSz="2194560" rtl="0" eaLnBrk="1" latinLnBrk="0" hangingPunct="1">
              <a:spcBef>
                <a:spcPct val="0"/>
              </a:spcBef>
              <a:buNone/>
              <a:defRPr sz="15000" b="1" kern="1200" baseline="0">
                <a:solidFill>
                  <a:srgbClr val="FFFFFF"/>
                </a:solidFill>
                <a:latin typeface="Arial"/>
                <a:ea typeface="+mj-ea"/>
                <a:cs typeface="Arial"/>
              </a:defRPr>
            </a:lvl1pPr>
          </a:lstStyle>
          <a:p>
            <a:pPr marL="0" marR="0" algn="ctr">
              <a:lnSpc>
                <a:spcPct val="107000"/>
              </a:lnSpc>
              <a:spcBef>
                <a:spcPts val="0"/>
              </a:spcBef>
              <a:spcAft>
                <a:spcPts val="800"/>
              </a:spcAft>
            </a:pPr>
            <a:r>
              <a:rPr lang="en-US" sz="7000" b="1" dirty="0">
                <a:solidFill>
                  <a:schemeClr val="tx1"/>
                </a:solidFill>
                <a:effectLst/>
                <a:latin typeface="Avenir Next Condensed" panose="020B0506020202020204"/>
                <a:ea typeface="Calibri" panose="020F0502020204030204" pitchFamily="34" charset="0"/>
                <a:cs typeface="Times New Roman" panose="02020603050405020304" pitchFamily="18" charset="0"/>
              </a:rPr>
              <a:t>Defining the role of tRNA</a:t>
            </a:r>
            <a:r>
              <a:rPr lang="en-US" sz="7000" b="1" baseline="30000" dirty="0">
                <a:solidFill>
                  <a:schemeClr val="tx1"/>
                </a:solidFill>
                <a:effectLst/>
                <a:latin typeface="Avenir Next Condensed" panose="020B0506020202020204"/>
                <a:ea typeface="Calibri" panose="020F0502020204030204" pitchFamily="34" charset="0"/>
                <a:cs typeface="Times New Roman" panose="02020603050405020304" pitchFamily="18" charset="0"/>
              </a:rPr>
              <a:t>Phe </a:t>
            </a:r>
            <a:r>
              <a:rPr lang="en-US" sz="7000" b="1" dirty="0">
                <a:solidFill>
                  <a:schemeClr val="tx1"/>
                </a:solidFill>
                <a:effectLst/>
                <a:latin typeface="Avenir Next Condensed" panose="020B0506020202020204"/>
                <a:ea typeface="Calibri" panose="020F0502020204030204" pitchFamily="34" charset="0"/>
                <a:cs typeface="Times New Roman" panose="02020603050405020304" pitchFamily="18" charset="0"/>
              </a:rPr>
              <a:t>anticodon loop modifications in </a:t>
            </a:r>
            <a:r>
              <a:rPr lang="en-US" sz="7000" b="1" i="1" dirty="0">
                <a:solidFill>
                  <a:schemeClr val="tx1"/>
                </a:solidFill>
                <a:effectLst/>
                <a:latin typeface="Avenir Next Condensed" panose="020B0506020202020204"/>
                <a:ea typeface="Calibri" panose="020F0502020204030204" pitchFamily="34" charset="0"/>
                <a:cs typeface="Times New Roman" panose="02020603050405020304" pitchFamily="18" charset="0"/>
              </a:rPr>
              <a:t>Saccharomyces cerevisiae </a:t>
            </a:r>
            <a:r>
              <a:rPr lang="en-US" sz="7000" b="1" dirty="0">
                <a:solidFill>
                  <a:schemeClr val="tx1"/>
                </a:solidFill>
                <a:effectLst/>
                <a:latin typeface="Avenir Next Condensed" panose="020B0506020202020204"/>
                <a:ea typeface="Calibri" panose="020F0502020204030204" pitchFamily="34" charset="0"/>
                <a:cs typeface="Times New Roman" panose="02020603050405020304" pitchFamily="18" charset="0"/>
              </a:rPr>
              <a:t>through stress testing</a:t>
            </a:r>
            <a:endParaRPr lang="en-US" sz="7000" dirty="0">
              <a:solidFill>
                <a:schemeClr val="tx1"/>
              </a:solidFill>
              <a:effectLst/>
              <a:latin typeface="Avenir Next Condensed" panose="020B0506020202020204"/>
              <a:ea typeface="Calibri" panose="020F0502020204030204" pitchFamily="34" charset="0"/>
              <a:cs typeface="Times New Roman" panose="02020603050405020304" pitchFamily="18" charset="0"/>
            </a:endParaRPr>
          </a:p>
          <a:p>
            <a:pPr algn="ctr"/>
            <a:endParaRPr lang="en-US" sz="7000" dirty="0">
              <a:solidFill>
                <a:schemeClr val="tx1"/>
              </a:solidFill>
              <a:latin typeface="Avenir Next Condensed" panose="020B0506020202020204" pitchFamily="34" charset="0"/>
            </a:endParaRPr>
          </a:p>
        </p:txBody>
      </p:sp>
      <p:sp>
        <p:nvSpPr>
          <p:cNvPr id="665" name="Text Placeholder 12">
            <a:extLst>
              <a:ext uri="{FF2B5EF4-FFF2-40B4-BE49-F238E27FC236}">
                <a16:creationId xmlns:a16="http://schemas.microsoft.com/office/drawing/2014/main" id="{FD1F4385-2ACD-0749-AB35-BB6C391B6146}"/>
              </a:ext>
            </a:extLst>
          </p:cNvPr>
          <p:cNvSpPr txBox="1">
            <a:spLocks/>
          </p:cNvSpPr>
          <p:nvPr/>
        </p:nvSpPr>
        <p:spPr>
          <a:xfrm>
            <a:off x="4800535" y="2478457"/>
            <a:ext cx="34344212" cy="2239114"/>
          </a:xfrm>
          <a:prstGeom prst="rect">
            <a:avLst/>
          </a:prstGeom>
        </p:spPr>
        <p:txBody>
          <a:bodyPr vert="horz" lIns="438912" tIns="219456" rIns="438912" bIns="219456" rtlCol="0" anchor="ctr">
            <a:normAutofit/>
          </a:bodyPr>
          <a:lstStyle>
            <a:defPPr>
              <a:defRPr lang="en-US"/>
            </a:defPPr>
            <a:lvl1pPr marL="0" indent="0" algn="ctr" defTabSz="2194560" rtl="0" eaLnBrk="1" latinLnBrk="0" hangingPunct="1">
              <a:buFont typeface="Arial"/>
              <a:buNone/>
              <a:defRPr sz="6000" b="0" i="0" kern="1200" baseline="0">
                <a:solidFill>
                  <a:srgbClr val="FFFFFF"/>
                </a:solidFill>
                <a:latin typeface="Arial"/>
                <a:ea typeface="+mn-ea"/>
                <a:cs typeface="Arial"/>
              </a:defRPr>
            </a:lvl1pPr>
            <a:lvl2pPr marL="3307080" indent="-1112520" algn="l" defTabSz="2194560" rtl="0" eaLnBrk="1" latinLnBrk="0" hangingPunct="1">
              <a:buFont typeface="Arial"/>
              <a:buChar char="•"/>
              <a:defRPr sz="9600" kern="1200">
                <a:solidFill>
                  <a:schemeClr val="accent6"/>
                </a:solidFill>
                <a:latin typeface="+mn-lt"/>
                <a:ea typeface="+mn-ea"/>
                <a:cs typeface="+mn-cs"/>
              </a:defRPr>
            </a:lvl2pPr>
            <a:lvl3pPr marL="4389120" algn="l" defTabSz="2194560" rtl="0" eaLnBrk="1" latinLnBrk="0" hangingPunct="1">
              <a:defRPr sz="7700" kern="1200">
                <a:solidFill>
                  <a:schemeClr val="accent3"/>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a:lstStyle>
          <a:p>
            <a:r>
              <a:rPr lang="en-US" sz="5400" dirty="0">
                <a:solidFill>
                  <a:schemeClr val="tx1"/>
                </a:solidFill>
                <a:latin typeface="Avenir Next Condensed" panose="020B0506020202020204" pitchFamily="34" charset="0"/>
              </a:rPr>
              <a:t>Samuel Seibert, Nick Korzenborn, Alexis Eckart, Evan Groneman, Holly M. Funk and Michael P. Guy</a:t>
            </a:r>
          </a:p>
          <a:p>
            <a:r>
              <a:rPr lang="en-US" sz="5400" dirty="0">
                <a:solidFill>
                  <a:schemeClr val="tx1"/>
                </a:solidFill>
                <a:latin typeface="Avenir Next Condensed" panose="020B0506020202020204" pitchFamily="34" charset="0"/>
              </a:rPr>
              <a:t>Department of Chemistry and Biochemistry, Northern Kentucky University, Nunn Drive, Highland Heights, KY 41099</a:t>
            </a:r>
          </a:p>
          <a:p>
            <a:endParaRPr lang="en-US" sz="4800" dirty="0">
              <a:solidFill>
                <a:schemeClr val="bg1">
                  <a:lumMod val="50000"/>
                </a:schemeClr>
              </a:solidFill>
            </a:endParaRPr>
          </a:p>
        </p:txBody>
      </p:sp>
      <p:pic>
        <p:nvPicPr>
          <p:cNvPr id="11" name="Picture 10">
            <a:extLst>
              <a:ext uri="{FF2B5EF4-FFF2-40B4-BE49-F238E27FC236}">
                <a16:creationId xmlns:a16="http://schemas.microsoft.com/office/drawing/2014/main" id="{15698191-D405-4F54-AA34-7D698282BDA0}"/>
              </a:ext>
            </a:extLst>
          </p:cNvPr>
          <p:cNvPicPr>
            <a:picLocks noChangeAspect="1"/>
          </p:cNvPicPr>
          <p:nvPr/>
        </p:nvPicPr>
        <p:blipFill>
          <a:blip r:embed="rId6"/>
          <a:stretch>
            <a:fillRect/>
          </a:stretch>
        </p:blipFill>
        <p:spPr>
          <a:xfrm>
            <a:off x="33299400" y="5276846"/>
            <a:ext cx="9394578" cy="2495554"/>
          </a:xfrm>
          <a:prstGeom prst="rect">
            <a:avLst/>
          </a:prstGeom>
        </p:spPr>
      </p:pic>
      <p:sp>
        <p:nvSpPr>
          <p:cNvPr id="27" name="TextBox 26">
            <a:extLst>
              <a:ext uri="{FF2B5EF4-FFF2-40B4-BE49-F238E27FC236}">
                <a16:creationId xmlns:a16="http://schemas.microsoft.com/office/drawing/2014/main" id="{AA9D32DB-6064-4002-BDAA-014F31CE0203}"/>
              </a:ext>
            </a:extLst>
          </p:cNvPr>
          <p:cNvSpPr txBox="1"/>
          <p:nvPr/>
        </p:nvSpPr>
        <p:spPr>
          <a:xfrm>
            <a:off x="631371" y="4629384"/>
            <a:ext cx="14724431" cy="9623275"/>
          </a:xfrm>
          <a:prstGeom prst="rect">
            <a:avLst/>
          </a:prstGeom>
          <a:noFill/>
        </p:spPr>
        <p:txBody>
          <a:bodyPr wrap="square">
            <a:spAutoFit/>
          </a:bodyPr>
          <a:lstStyle/>
          <a:p>
            <a:pPr>
              <a:lnSpc>
                <a:spcPct val="107000"/>
              </a:lnSpc>
            </a:pPr>
            <a:r>
              <a:rPr lang="en-US" sz="3800" b="1" dirty="0">
                <a:effectLst/>
                <a:latin typeface="Arial" panose="020B0604020202020204" pitchFamily="34" charset="0"/>
                <a:ea typeface="Calibri" panose="020F0502020204030204" pitchFamily="34" charset="0"/>
                <a:cs typeface="Arial" panose="020B0604020202020204" pitchFamily="34" charset="0"/>
              </a:rPr>
              <a:t>Abstract</a:t>
            </a:r>
            <a:r>
              <a:rPr lang="en-US" sz="3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pPr>
            <a:r>
              <a:rPr lang="en-US" sz="3300" dirty="0">
                <a:effectLst/>
                <a:latin typeface="Arial" panose="020B0604020202020204" pitchFamily="34" charset="0"/>
                <a:ea typeface="Calibri" panose="020F0502020204030204" pitchFamily="34" charset="0"/>
                <a:cs typeface="Arial" panose="020B0604020202020204" pitchFamily="34" charset="0"/>
              </a:rPr>
              <a:t>In</a:t>
            </a:r>
            <a:r>
              <a:rPr lang="en-US" sz="3300" i="1" dirty="0">
                <a:effectLst/>
                <a:latin typeface="Arial" panose="020B0604020202020204" pitchFamily="34" charset="0"/>
                <a:ea typeface="Calibri" panose="020F0502020204030204" pitchFamily="34" charset="0"/>
                <a:cs typeface="Arial" panose="020B0604020202020204" pitchFamily="34" charset="0"/>
              </a:rPr>
              <a:t> Saccharomyces cerevisiae,</a:t>
            </a:r>
            <a:r>
              <a:rPr lang="en-US" sz="3300" dirty="0">
                <a:effectLst/>
                <a:latin typeface="Arial" panose="020B0604020202020204" pitchFamily="34" charset="0"/>
                <a:ea typeface="Calibri" panose="020F0502020204030204" pitchFamily="34" charset="0"/>
                <a:cs typeface="Arial" panose="020B0604020202020204" pitchFamily="34" charset="0"/>
              </a:rPr>
              <a:t> methyl groups are added to the 2`-O position of nucleotides C</a:t>
            </a:r>
            <a:r>
              <a:rPr lang="en-US" sz="3300" baseline="-25000" dirty="0">
                <a:effectLst/>
                <a:latin typeface="Arial" panose="020B0604020202020204" pitchFamily="34" charset="0"/>
                <a:ea typeface="Calibri" panose="020F0502020204030204" pitchFamily="34" charset="0"/>
                <a:cs typeface="Arial" panose="020B0604020202020204" pitchFamily="34" charset="0"/>
              </a:rPr>
              <a:t>32</a:t>
            </a:r>
            <a:r>
              <a:rPr lang="en-US" sz="3300" dirty="0">
                <a:effectLst/>
                <a:latin typeface="Arial" panose="020B0604020202020204" pitchFamily="34" charset="0"/>
                <a:ea typeface="Calibri" panose="020F0502020204030204" pitchFamily="34" charset="0"/>
                <a:cs typeface="Arial" panose="020B0604020202020204" pitchFamily="34" charset="0"/>
              </a:rPr>
              <a:t> and G</a:t>
            </a:r>
            <a:r>
              <a:rPr lang="en-US" sz="3300" baseline="-25000" dirty="0">
                <a:effectLst/>
                <a:latin typeface="Arial" panose="020B0604020202020204" pitchFamily="34" charset="0"/>
                <a:ea typeface="Calibri" panose="020F0502020204030204" pitchFamily="34" charset="0"/>
                <a:cs typeface="Arial" panose="020B0604020202020204" pitchFamily="34" charset="0"/>
              </a:rPr>
              <a:t>34</a:t>
            </a:r>
            <a:r>
              <a:rPr lang="en-US" sz="3300" dirty="0">
                <a:effectLst/>
                <a:latin typeface="Arial" panose="020B0604020202020204" pitchFamily="34" charset="0"/>
                <a:ea typeface="Calibri" panose="020F0502020204030204" pitchFamily="34" charset="0"/>
                <a:cs typeface="Arial" panose="020B0604020202020204" pitchFamily="34" charset="0"/>
              </a:rPr>
              <a:t> of tRNA</a:t>
            </a:r>
            <a:r>
              <a:rPr lang="en-US" sz="3300" baseline="30000" dirty="0">
                <a:effectLst/>
                <a:latin typeface="Arial" panose="020B0604020202020204" pitchFamily="34" charset="0"/>
                <a:ea typeface="Calibri" panose="020F0502020204030204" pitchFamily="34" charset="0"/>
                <a:cs typeface="Arial" panose="020B0604020202020204" pitchFamily="34" charset="0"/>
              </a:rPr>
              <a:t>Phe</a:t>
            </a:r>
            <a:r>
              <a:rPr lang="en-US" sz="3300" dirty="0">
                <a:effectLst/>
                <a:latin typeface="Arial" panose="020B0604020202020204" pitchFamily="34" charset="0"/>
                <a:ea typeface="Calibri" panose="020F0502020204030204" pitchFamily="34" charset="0"/>
                <a:cs typeface="Arial" panose="020B0604020202020204" pitchFamily="34" charset="0"/>
              </a:rPr>
              <a:t> to facilitate translation. The methyltransferase Trm7 interacts separately with accessory proteins Trm732 and Trm734 to accomplish both modifications, and at least  one modification is required for healthy growth  under non-stressed conditions. Although the function of the Gm</a:t>
            </a:r>
            <a:r>
              <a:rPr lang="en-US" sz="3300" baseline="-25000" dirty="0">
                <a:effectLst/>
                <a:latin typeface="Arial" panose="020B0604020202020204" pitchFamily="34" charset="0"/>
                <a:ea typeface="Calibri" panose="020F0502020204030204" pitchFamily="34" charset="0"/>
                <a:cs typeface="Arial" panose="020B0604020202020204" pitchFamily="34" charset="0"/>
              </a:rPr>
              <a:t>34</a:t>
            </a:r>
            <a:r>
              <a:rPr lang="en-US" sz="3300" dirty="0">
                <a:effectLst/>
                <a:latin typeface="Arial" panose="020B0604020202020204" pitchFamily="34" charset="0"/>
                <a:ea typeface="Calibri" panose="020F0502020204030204" pitchFamily="34" charset="0"/>
                <a:cs typeface="Arial" panose="020B0604020202020204" pitchFamily="34" charset="0"/>
              </a:rPr>
              <a:t> modification is known, the functional purpose of the Cm</a:t>
            </a:r>
            <a:r>
              <a:rPr lang="en-US" sz="3300" baseline="-25000" dirty="0">
                <a:effectLst/>
                <a:latin typeface="Arial" panose="020B0604020202020204" pitchFamily="34" charset="0"/>
                <a:ea typeface="Calibri" panose="020F0502020204030204" pitchFamily="34" charset="0"/>
                <a:cs typeface="Arial" panose="020B0604020202020204" pitchFamily="34" charset="0"/>
              </a:rPr>
              <a:t>32 </a:t>
            </a:r>
            <a:r>
              <a:rPr lang="en-US" sz="3300" dirty="0">
                <a:effectLst/>
                <a:latin typeface="Arial" panose="020B0604020202020204" pitchFamily="34" charset="0"/>
                <a:ea typeface="Calibri" panose="020F0502020204030204" pitchFamily="34" charset="0"/>
                <a:cs typeface="Arial" panose="020B0604020202020204" pitchFamily="34" charset="0"/>
              </a:rPr>
              <a:t>modification is not. Hydrogen peroxide and the arginine analogue canavanine were employed as stressors to better define the sensitivities of yeast strains lacking Cm</a:t>
            </a:r>
            <a:r>
              <a:rPr lang="en-US" sz="3300" baseline="-25000" dirty="0">
                <a:effectLst/>
                <a:latin typeface="Arial" panose="020B0604020202020204" pitchFamily="34" charset="0"/>
                <a:ea typeface="Calibri" panose="020F0502020204030204" pitchFamily="34" charset="0"/>
                <a:cs typeface="Arial" panose="020B0604020202020204" pitchFamily="34" charset="0"/>
              </a:rPr>
              <a:t>32</a:t>
            </a:r>
            <a:r>
              <a:rPr lang="en-US" sz="3300" dirty="0">
                <a:effectLst/>
                <a:latin typeface="Arial" panose="020B0604020202020204" pitchFamily="34" charset="0"/>
                <a:ea typeface="Calibri" panose="020F0502020204030204" pitchFamily="34" charset="0"/>
                <a:cs typeface="Arial" panose="020B0604020202020204" pitchFamily="34" charset="0"/>
              </a:rPr>
              <a:t>, Gm</a:t>
            </a:r>
            <a:r>
              <a:rPr lang="en-US" sz="3300" baseline="-25000" dirty="0">
                <a:effectLst/>
                <a:latin typeface="Arial" panose="020B0604020202020204" pitchFamily="34" charset="0"/>
                <a:ea typeface="Calibri" panose="020F0502020204030204" pitchFamily="34" charset="0"/>
                <a:cs typeface="Arial" panose="020B0604020202020204" pitchFamily="34" charset="0"/>
              </a:rPr>
              <a:t>34</a:t>
            </a:r>
            <a:r>
              <a:rPr lang="en-US" sz="3300" dirty="0">
                <a:effectLst/>
                <a:latin typeface="Arial" panose="020B0604020202020204" pitchFamily="34" charset="0"/>
                <a:ea typeface="Calibri" panose="020F0502020204030204" pitchFamily="34" charset="0"/>
                <a:cs typeface="Arial" panose="020B0604020202020204" pitchFamily="34" charset="0"/>
              </a:rPr>
              <a:t>, or both modifications. Strains lacking </a:t>
            </a:r>
            <a:r>
              <a:rPr lang="en-US" sz="3300" i="1" dirty="0">
                <a:effectLst/>
                <a:latin typeface="Arial" panose="020B0604020202020204" pitchFamily="34" charset="0"/>
                <a:ea typeface="Calibri" panose="020F0502020204030204" pitchFamily="34" charset="0"/>
                <a:cs typeface="Arial" panose="020B0604020202020204" pitchFamily="34" charset="0"/>
              </a:rPr>
              <a:t>TRM7</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i="1" dirty="0">
                <a:effectLst/>
                <a:latin typeface="Arial" panose="020B0604020202020204" pitchFamily="34" charset="0"/>
                <a:ea typeface="Calibri" panose="020F0502020204030204" pitchFamily="34" charset="0"/>
                <a:cs typeface="Arial" panose="020B0604020202020204" pitchFamily="34" charset="0"/>
              </a:rPr>
              <a:t>trm7</a:t>
            </a:r>
            <a:r>
              <a:rPr lang="el-GR" sz="3300" i="1" dirty="0">
                <a:effectLst/>
                <a:latin typeface="Arial" panose="020B0604020202020204" pitchFamily="34" charset="0"/>
                <a:ea typeface="Calibri" panose="020F0502020204030204" pitchFamily="34" charset="0"/>
                <a:cs typeface="Arial" panose="020B0604020202020204" pitchFamily="34" charset="0"/>
              </a:rPr>
              <a:t>Δ </a:t>
            </a:r>
            <a:r>
              <a:rPr lang="en-US" sz="3300" dirty="0">
                <a:effectLst/>
                <a:latin typeface="Arial" panose="020B0604020202020204" pitchFamily="34" charset="0"/>
                <a:ea typeface="Calibri" panose="020F0502020204030204" pitchFamily="34" charset="0"/>
                <a:cs typeface="Arial" panose="020B0604020202020204" pitchFamily="34" charset="0"/>
              </a:rPr>
              <a:t>mutants</a:t>
            </a:r>
            <a:r>
              <a:rPr lang="en-US" sz="3300" i="1" dirty="0">
                <a:effectLst/>
                <a:latin typeface="Arial" panose="020B0604020202020204" pitchFamily="34" charset="0"/>
                <a:ea typeface="Calibri" panose="020F0502020204030204" pitchFamily="34" charset="0"/>
                <a:cs typeface="Arial" panose="020B0604020202020204" pitchFamily="34" charset="0"/>
              </a:rPr>
              <a:t>)</a:t>
            </a:r>
            <a:r>
              <a:rPr lang="en-US" sz="3300" dirty="0">
                <a:effectLst/>
                <a:latin typeface="Arial" panose="020B0604020202020204" pitchFamily="34" charset="0"/>
                <a:ea typeface="Calibri" panose="020F0502020204030204" pitchFamily="34" charset="0"/>
                <a:cs typeface="Arial" panose="020B0604020202020204" pitchFamily="34" charset="0"/>
              </a:rPr>
              <a:t>, </a:t>
            </a:r>
            <a:r>
              <a:rPr lang="en-US" sz="3300" i="1" dirty="0">
                <a:effectLst/>
                <a:latin typeface="Arial" panose="020B0604020202020204" pitchFamily="34" charset="0"/>
                <a:ea typeface="Calibri" panose="020F0502020204030204" pitchFamily="34" charset="0"/>
                <a:cs typeface="Arial" panose="020B0604020202020204" pitchFamily="34" charset="0"/>
              </a:rPr>
              <a:t>TRM732</a:t>
            </a:r>
            <a:r>
              <a:rPr lang="en-US" sz="3300" dirty="0">
                <a:effectLst/>
                <a:latin typeface="Arial" panose="020B0604020202020204" pitchFamily="34" charset="0"/>
                <a:ea typeface="Calibri" panose="020F0502020204030204" pitchFamily="34" charset="0"/>
                <a:cs typeface="Arial" panose="020B0604020202020204" pitchFamily="34" charset="0"/>
              </a:rPr>
              <a:t> or </a:t>
            </a:r>
            <a:r>
              <a:rPr lang="en-US" sz="3300" i="1" dirty="0">
                <a:effectLst/>
                <a:latin typeface="Arial" panose="020B0604020202020204" pitchFamily="34" charset="0"/>
                <a:ea typeface="Calibri" panose="020F0502020204030204" pitchFamily="34" charset="0"/>
                <a:cs typeface="Arial" panose="020B0604020202020204" pitchFamily="34" charset="0"/>
              </a:rPr>
              <a:t>TRM734</a:t>
            </a:r>
            <a:r>
              <a:rPr lang="en-US" sz="3300" dirty="0">
                <a:effectLst/>
                <a:latin typeface="Arial" panose="020B0604020202020204" pitchFamily="34" charset="0"/>
                <a:ea typeface="Calibri" panose="020F0502020204030204" pitchFamily="34" charset="0"/>
                <a:cs typeface="Arial" panose="020B0604020202020204" pitchFamily="34" charset="0"/>
              </a:rPr>
              <a:t>  appear to show lowered resistance to oxidative stress caused by hydrogen peroxide. Growth  tests indicate that the</a:t>
            </a:r>
            <a:r>
              <a:rPr lang="en-US" sz="3300" i="1" dirty="0">
                <a:effectLst/>
                <a:latin typeface="Arial" panose="020B0604020202020204" pitchFamily="34" charset="0"/>
                <a:ea typeface="Calibri" panose="020F0502020204030204" pitchFamily="34" charset="0"/>
                <a:cs typeface="Arial" panose="020B0604020202020204" pitchFamily="34" charset="0"/>
              </a:rPr>
              <a:t> trm734</a:t>
            </a:r>
            <a:r>
              <a:rPr lang="el-GR" sz="3300" i="1" dirty="0">
                <a:effectLst/>
                <a:latin typeface="Arial" panose="020B0604020202020204" pitchFamily="34" charset="0"/>
                <a:ea typeface="Calibri" panose="020F0502020204030204" pitchFamily="34" charset="0"/>
                <a:cs typeface="Arial" panose="020B0604020202020204" pitchFamily="34" charset="0"/>
              </a:rPr>
              <a:t>Δ</a:t>
            </a:r>
            <a:r>
              <a:rPr lang="en-US" sz="3300" i="1" dirty="0">
                <a:effectLst/>
                <a:latin typeface="Arial" panose="020B0604020202020204" pitchFamily="34" charset="0"/>
                <a:ea typeface="Calibri" panose="020F0502020204030204" pitchFamily="34" charset="0"/>
                <a:cs typeface="Arial" panose="020B0604020202020204" pitchFamily="34" charset="0"/>
              </a:rPr>
              <a:t>src1</a:t>
            </a:r>
            <a:r>
              <a:rPr lang="el-GR" sz="3300" i="1" dirty="0">
                <a:effectLst/>
                <a:latin typeface="Arial" panose="020B0604020202020204" pitchFamily="34" charset="0"/>
                <a:ea typeface="Calibri" panose="020F0502020204030204" pitchFamily="34" charset="0"/>
                <a:cs typeface="Arial" panose="020B0604020202020204" pitchFamily="34" charset="0"/>
              </a:rPr>
              <a:t>Δ </a:t>
            </a:r>
            <a:r>
              <a:rPr lang="en-US" sz="3300" dirty="0">
                <a:effectLst/>
                <a:latin typeface="Arial" panose="020B0604020202020204" pitchFamily="34" charset="0"/>
                <a:ea typeface="Calibri" panose="020F0502020204030204" pitchFamily="34" charset="0"/>
                <a:cs typeface="Arial" panose="020B0604020202020204" pitchFamily="34" charset="0"/>
              </a:rPr>
              <a:t>mutant grows poorly in hydrogen peroxide compared to the </a:t>
            </a:r>
            <a:r>
              <a:rPr lang="en-US" sz="3300" i="1" dirty="0">
                <a:effectLst/>
                <a:latin typeface="Arial" panose="020B0604020202020204" pitchFamily="34" charset="0"/>
                <a:ea typeface="Calibri" panose="020F0502020204030204" pitchFamily="34" charset="0"/>
                <a:cs typeface="Arial" panose="020B0604020202020204" pitchFamily="34" charset="0"/>
              </a:rPr>
              <a:t>trm734</a:t>
            </a:r>
            <a:r>
              <a:rPr lang="el-GR" sz="3300" i="1" dirty="0">
                <a:effectLst/>
                <a:latin typeface="Arial" panose="020B0604020202020204" pitchFamily="34" charset="0"/>
                <a:ea typeface="Calibri" panose="020F0502020204030204" pitchFamily="34" charset="0"/>
                <a:cs typeface="Arial" panose="020B0604020202020204" pitchFamily="34" charset="0"/>
              </a:rPr>
              <a:t>Δ </a:t>
            </a:r>
            <a:r>
              <a:rPr lang="en-US" sz="3300" dirty="0">
                <a:effectLst/>
                <a:latin typeface="Arial" panose="020B0604020202020204" pitchFamily="34" charset="0"/>
                <a:ea typeface="Calibri" panose="020F0502020204030204" pitchFamily="34" charset="0"/>
                <a:cs typeface="Arial" panose="020B0604020202020204" pitchFamily="34" charset="0"/>
              </a:rPr>
              <a:t>or</a:t>
            </a:r>
            <a:r>
              <a:rPr lang="en-US" sz="3300" i="1" dirty="0">
                <a:effectLst/>
                <a:latin typeface="Arial" panose="020B0604020202020204" pitchFamily="34" charset="0"/>
                <a:ea typeface="Calibri" panose="020F0502020204030204" pitchFamily="34" charset="0"/>
                <a:cs typeface="Arial" panose="020B0604020202020204" pitchFamily="34" charset="0"/>
              </a:rPr>
              <a:t> src1</a:t>
            </a:r>
            <a:r>
              <a:rPr lang="el-GR" sz="3300" i="1" dirty="0">
                <a:effectLst/>
                <a:latin typeface="Arial" panose="020B0604020202020204" pitchFamily="34" charset="0"/>
                <a:ea typeface="Calibri" panose="020F0502020204030204" pitchFamily="34" charset="0"/>
                <a:cs typeface="Arial" panose="020B0604020202020204" pitchFamily="34" charset="0"/>
              </a:rPr>
              <a:t>Δ </a:t>
            </a:r>
            <a:r>
              <a:rPr lang="en-US" sz="3300" dirty="0">
                <a:effectLst/>
                <a:latin typeface="Arial" panose="020B0604020202020204" pitchFamily="34" charset="0"/>
                <a:ea typeface="Calibri" panose="020F0502020204030204" pitchFamily="34" charset="0"/>
                <a:cs typeface="Arial" panose="020B0604020202020204" pitchFamily="34" charset="0"/>
              </a:rPr>
              <a:t>mutants </a:t>
            </a:r>
            <a:r>
              <a:rPr lang="en-US" sz="3300" i="1" dirty="0">
                <a:effectLst/>
                <a:latin typeface="Arial" panose="020B0604020202020204" pitchFamily="34" charset="0"/>
                <a:ea typeface="Calibri" panose="020F0502020204030204" pitchFamily="34" charset="0"/>
                <a:cs typeface="Arial" panose="020B0604020202020204" pitchFamily="34" charset="0"/>
              </a:rPr>
              <a:t>. </a:t>
            </a:r>
            <a:r>
              <a:rPr lang="en-US" sz="3300" dirty="0">
                <a:effectLst/>
                <a:latin typeface="Arial" panose="020B0604020202020204" pitchFamily="34" charset="0"/>
                <a:ea typeface="Calibri" panose="020F0502020204030204" pitchFamily="34" charset="0"/>
                <a:cs typeface="Arial" panose="020B0604020202020204" pitchFamily="34" charset="0"/>
              </a:rPr>
              <a:t>Inconsistent with previous research</a:t>
            </a:r>
            <a:r>
              <a:rPr lang="en-US" sz="3300" i="1" dirty="0">
                <a:effectLst/>
                <a:latin typeface="Arial" panose="020B0604020202020204" pitchFamily="34" charset="0"/>
                <a:ea typeface="Calibri" panose="020F0502020204030204" pitchFamily="34" charset="0"/>
                <a:cs typeface="Arial" panose="020B0604020202020204" pitchFamily="34" charset="0"/>
              </a:rPr>
              <a:t>,</a:t>
            </a:r>
            <a:r>
              <a:rPr lang="en-US" sz="3300" dirty="0">
                <a:effectLst/>
                <a:latin typeface="Arial" panose="020B0604020202020204" pitchFamily="34" charset="0"/>
                <a:ea typeface="Calibri" panose="020F0502020204030204" pitchFamily="34" charset="0"/>
                <a:cs typeface="Arial" panose="020B0604020202020204" pitchFamily="34" charset="0"/>
              </a:rPr>
              <a:t> the</a:t>
            </a:r>
            <a:r>
              <a:rPr lang="en-US" sz="3300" i="1" dirty="0">
                <a:effectLst/>
                <a:latin typeface="Arial" panose="020B0604020202020204" pitchFamily="34" charset="0"/>
                <a:ea typeface="Calibri" panose="020F0502020204030204" pitchFamily="34" charset="0"/>
                <a:cs typeface="Arial" panose="020B0604020202020204" pitchFamily="34" charset="0"/>
              </a:rPr>
              <a:t> trm734</a:t>
            </a:r>
            <a:r>
              <a:rPr lang="el-GR" sz="3300" i="1" dirty="0">
                <a:effectLst/>
                <a:latin typeface="Arial" panose="020B0604020202020204" pitchFamily="34" charset="0"/>
                <a:ea typeface="Calibri" panose="020F0502020204030204" pitchFamily="34" charset="0"/>
                <a:cs typeface="Arial" panose="020B0604020202020204" pitchFamily="34" charset="0"/>
              </a:rPr>
              <a:t>Δ </a:t>
            </a:r>
            <a:r>
              <a:rPr lang="en-US" sz="3300" dirty="0">
                <a:effectLst/>
                <a:latin typeface="Arial" panose="020B0604020202020204" pitchFamily="34" charset="0"/>
                <a:ea typeface="Calibri" panose="020F0502020204030204" pitchFamily="34" charset="0"/>
                <a:cs typeface="Arial" panose="020B0604020202020204" pitchFamily="34" charset="0"/>
              </a:rPr>
              <a:t>mutant</a:t>
            </a:r>
            <a:r>
              <a:rPr lang="en-US" sz="3300" i="1" dirty="0">
                <a:effectLst/>
                <a:latin typeface="Arial" panose="020B0604020202020204" pitchFamily="34" charset="0"/>
                <a:ea typeface="Calibri" panose="020F0502020204030204" pitchFamily="34" charset="0"/>
                <a:cs typeface="Arial" panose="020B0604020202020204" pitchFamily="34" charset="0"/>
              </a:rPr>
              <a:t> </a:t>
            </a:r>
            <a:r>
              <a:rPr lang="en-US" sz="3300" dirty="0">
                <a:effectLst/>
                <a:latin typeface="Arial" panose="020B0604020202020204" pitchFamily="34" charset="0"/>
                <a:ea typeface="Calibri" panose="020F0502020204030204" pitchFamily="34" charset="0"/>
                <a:cs typeface="Arial" panose="020B0604020202020204" pitchFamily="34" charset="0"/>
              </a:rPr>
              <a:t>does not display an increased canavanine resistance compared to a wild-type strain. </a:t>
            </a:r>
          </a:p>
          <a:p>
            <a:pPr marL="0" marR="0">
              <a:lnSpc>
                <a:spcPct val="107000"/>
              </a:lnSpc>
              <a:spcBef>
                <a:spcPts val="0"/>
              </a:spcBef>
              <a:spcAft>
                <a:spcPts val="0"/>
              </a:spcAft>
            </a:pP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0B6A6569-2502-4F2C-8391-FDC1F0AEEC2A}"/>
              </a:ext>
            </a:extLst>
          </p:cNvPr>
          <p:cNvSpPr txBox="1"/>
          <p:nvPr/>
        </p:nvSpPr>
        <p:spPr>
          <a:xfrm>
            <a:off x="828646" y="14707439"/>
            <a:ext cx="3936618" cy="1638910"/>
          </a:xfrm>
          <a:prstGeom prst="rect">
            <a:avLst/>
          </a:prstGeom>
          <a:noFill/>
          <a:ln w="28575">
            <a:solidFill>
              <a:schemeClr val="tx1"/>
            </a:solidFill>
          </a:ln>
        </p:spPr>
        <p:txBody>
          <a:bodyPr wrap="square" rtlCol="0">
            <a:spAutoFit/>
          </a:bodyPr>
          <a:lstStyle/>
          <a:p>
            <a:r>
              <a:rPr lang="en-US" sz="3300" b="1" dirty="0">
                <a:latin typeface="Arial" panose="020B0604020202020204" pitchFamily="34" charset="0"/>
                <a:cs typeface="Arial" panose="020B0604020202020204" pitchFamily="34" charset="0"/>
              </a:rPr>
              <a:t>Cm</a:t>
            </a:r>
            <a:r>
              <a:rPr lang="en-US" sz="3300" b="1" baseline="-25000" dirty="0">
                <a:latin typeface="Arial" panose="020B0604020202020204" pitchFamily="34" charset="0"/>
                <a:cs typeface="Arial" panose="020B0604020202020204" pitchFamily="34" charset="0"/>
              </a:rPr>
              <a:t>32</a:t>
            </a:r>
            <a:r>
              <a:rPr lang="en-US" sz="3300" baseline="-25000"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 is methylated after Trm7 binds to Trm732.</a:t>
            </a:r>
            <a:r>
              <a:rPr lang="en-US" sz="3300" baseline="30000" dirty="0">
                <a:latin typeface="Arial" panose="020B0604020202020204" pitchFamily="34" charset="0"/>
                <a:cs typeface="Arial" panose="020B0604020202020204" pitchFamily="34" charset="0"/>
              </a:rPr>
              <a:t>1,2</a:t>
            </a:r>
            <a:r>
              <a:rPr lang="en-US" sz="3300" dirty="0">
                <a:latin typeface="Arial" panose="020B0604020202020204" pitchFamily="34" charset="0"/>
                <a:cs typeface="Arial" panose="020B0604020202020204" pitchFamily="34" charset="0"/>
              </a:rPr>
              <a:t> </a:t>
            </a:r>
          </a:p>
        </p:txBody>
      </p:sp>
      <p:sp>
        <p:nvSpPr>
          <p:cNvPr id="37" name="TextBox 36">
            <a:extLst>
              <a:ext uri="{FF2B5EF4-FFF2-40B4-BE49-F238E27FC236}">
                <a16:creationId xmlns:a16="http://schemas.microsoft.com/office/drawing/2014/main" id="{F3714451-F907-48E5-A2CC-8B7C4709469E}"/>
              </a:ext>
            </a:extLst>
          </p:cNvPr>
          <p:cNvSpPr txBox="1"/>
          <p:nvPr/>
        </p:nvSpPr>
        <p:spPr>
          <a:xfrm>
            <a:off x="683432" y="17582541"/>
            <a:ext cx="3936618" cy="1638910"/>
          </a:xfrm>
          <a:prstGeom prst="rect">
            <a:avLst/>
          </a:prstGeom>
          <a:noFill/>
          <a:ln w="28575">
            <a:solidFill>
              <a:schemeClr val="tx1"/>
            </a:solidFill>
          </a:ln>
        </p:spPr>
        <p:txBody>
          <a:bodyPr wrap="square" rtlCol="0">
            <a:spAutoFit/>
          </a:bodyPr>
          <a:lstStyle/>
          <a:p>
            <a:r>
              <a:rPr lang="en-US" sz="3300" b="1" dirty="0">
                <a:latin typeface="Arial" panose="020B0604020202020204" pitchFamily="34" charset="0"/>
                <a:cs typeface="Arial" panose="020B0604020202020204" pitchFamily="34" charset="0"/>
              </a:rPr>
              <a:t>Gm</a:t>
            </a:r>
            <a:r>
              <a:rPr lang="en-US" sz="3300" b="1" baseline="-25000" dirty="0">
                <a:latin typeface="Arial" panose="020B0604020202020204" pitchFamily="34" charset="0"/>
                <a:cs typeface="Arial" panose="020B0604020202020204" pitchFamily="34" charset="0"/>
              </a:rPr>
              <a:t>34</a:t>
            </a:r>
            <a:r>
              <a:rPr lang="en-US" sz="3300" baseline="-25000"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 is methylated after Trm7 binds to Trm732.</a:t>
            </a:r>
            <a:r>
              <a:rPr lang="en-US" sz="3300" baseline="30000" dirty="0">
                <a:latin typeface="Arial" panose="020B0604020202020204" pitchFamily="34" charset="0"/>
                <a:cs typeface="Arial" panose="020B0604020202020204" pitchFamily="34" charset="0"/>
              </a:rPr>
              <a:t>1,2</a:t>
            </a:r>
            <a:r>
              <a:rPr lang="en-US" sz="3300" dirty="0">
                <a:latin typeface="Arial" panose="020B0604020202020204" pitchFamily="34" charset="0"/>
                <a:cs typeface="Arial" panose="020B0604020202020204" pitchFamily="34" charset="0"/>
              </a:rPr>
              <a:t> </a:t>
            </a:r>
          </a:p>
        </p:txBody>
      </p:sp>
      <p:sp>
        <p:nvSpPr>
          <p:cNvPr id="38" name="TextBox 37">
            <a:extLst>
              <a:ext uri="{FF2B5EF4-FFF2-40B4-BE49-F238E27FC236}">
                <a16:creationId xmlns:a16="http://schemas.microsoft.com/office/drawing/2014/main" id="{12F8CD2D-A356-4E0E-9586-EC0B1CCC887C}"/>
              </a:ext>
            </a:extLst>
          </p:cNvPr>
          <p:cNvSpPr txBox="1"/>
          <p:nvPr/>
        </p:nvSpPr>
        <p:spPr>
          <a:xfrm>
            <a:off x="10768812" y="14700951"/>
            <a:ext cx="4586989" cy="1638910"/>
          </a:xfrm>
          <a:prstGeom prst="rect">
            <a:avLst/>
          </a:prstGeom>
          <a:noFill/>
          <a:ln w="28575">
            <a:solidFill>
              <a:schemeClr val="tx1"/>
            </a:solidFill>
          </a:ln>
        </p:spPr>
        <p:txBody>
          <a:bodyPr wrap="square" rtlCol="0">
            <a:spAutoFit/>
          </a:bodyPr>
          <a:lstStyle/>
          <a:p>
            <a:r>
              <a:rPr lang="en-US" sz="3300" dirty="0">
                <a:latin typeface="Arial" panose="020B0604020202020204" pitchFamily="34" charset="0"/>
                <a:cs typeface="Arial" panose="020B0604020202020204" pitchFamily="34" charset="0"/>
              </a:rPr>
              <a:t>The </a:t>
            </a:r>
            <a:r>
              <a:rPr lang="en-US" sz="3300" b="1" dirty="0">
                <a:latin typeface="Arial" panose="020B0604020202020204" pitchFamily="34" charset="0"/>
                <a:cs typeface="Arial" panose="020B0604020202020204" pitchFamily="34" charset="0"/>
              </a:rPr>
              <a:t>yW</a:t>
            </a:r>
            <a:r>
              <a:rPr lang="en-US" sz="3300" b="1" baseline="-25000" dirty="0">
                <a:latin typeface="Arial" panose="020B0604020202020204" pitchFamily="34" charset="0"/>
                <a:cs typeface="Arial" panose="020B0604020202020204" pitchFamily="34" charset="0"/>
              </a:rPr>
              <a:t>37</a:t>
            </a:r>
            <a:r>
              <a:rPr lang="en-US" sz="3300" baseline="-25000"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 modification results when </a:t>
            </a:r>
            <a:r>
              <a:rPr lang="en-US" sz="3300" b="1" dirty="0">
                <a:latin typeface="Arial" panose="020B0604020202020204" pitchFamily="34" charset="0"/>
                <a:cs typeface="Arial" panose="020B0604020202020204" pitchFamily="34" charset="0"/>
              </a:rPr>
              <a:t>Cm</a:t>
            </a:r>
            <a:r>
              <a:rPr lang="en-US" sz="3300" b="1" baseline="-25000" dirty="0">
                <a:latin typeface="Arial" panose="020B0604020202020204" pitchFamily="34" charset="0"/>
                <a:cs typeface="Arial" panose="020B0604020202020204" pitchFamily="34" charset="0"/>
              </a:rPr>
              <a:t>32</a:t>
            </a:r>
            <a:r>
              <a:rPr lang="en-US" sz="3300" b="1" dirty="0">
                <a:latin typeface="Arial" panose="020B0604020202020204" pitchFamily="34" charset="0"/>
                <a:cs typeface="Arial" panose="020B0604020202020204" pitchFamily="34" charset="0"/>
              </a:rPr>
              <a:t> or</a:t>
            </a:r>
            <a:r>
              <a:rPr lang="en-US" sz="3300" dirty="0">
                <a:latin typeface="Arial" panose="020B0604020202020204" pitchFamily="34" charset="0"/>
                <a:cs typeface="Arial" panose="020B0604020202020204" pitchFamily="34" charset="0"/>
              </a:rPr>
              <a:t> </a:t>
            </a:r>
            <a:r>
              <a:rPr lang="en-US" sz="3300" b="1" dirty="0">
                <a:latin typeface="Arial" panose="020B0604020202020204" pitchFamily="34" charset="0"/>
                <a:cs typeface="Arial" panose="020B0604020202020204" pitchFamily="34" charset="0"/>
              </a:rPr>
              <a:t>Gm</a:t>
            </a:r>
            <a:r>
              <a:rPr lang="en-US" sz="3300" b="1" baseline="-25000" dirty="0">
                <a:latin typeface="Arial" panose="020B0604020202020204" pitchFamily="34" charset="0"/>
                <a:cs typeface="Arial" panose="020B0604020202020204" pitchFamily="34" charset="0"/>
              </a:rPr>
              <a:t>34</a:t>
            </a:r>
            <a:r>
              <a:rPr lang="en-US" sz="3300" dirty="0">
                <a:latin typeface="Arial" panose="020B0604020202020204" pitchFamily="34" charset="0"/>
                <a:cs typeface="Arial" panose="020B0604020202020204" pitchFamily="34" charset="0"/>
              </a:rPr>
              <a:t> are present.</a:t>
            </a:r>
            <a:r>
              <a:rPr lang="en-US" sz="3300" baseline="30000" dirty="0">
                <a:latin typeface="Arial" panose="020B0604020202020204" pitchFamily="34" charset="0"/>
                <a:cs typeface="Arial" panose="020B0604020202020204" pitchFamily="34" charset="0"/>
              </a:rPr>
              <a:t>1</a:t>
            </a:r>
            <a:r>
              <a:rPr lang="en-US" sz="3300" dirty="0">
                <a:latin typeface="Arial" panose="020B0604020202020204" pitchFamily="34" charset="0"/>
                <a:cs typeface="Arial" panose="020B0604020202020204" pitchFamily="34" charset="0"/>
              </a:rPr>
              <a:t>  </a:t>
            </a:r>
          </a:p>
        </p:txBody>
      </p:sp>
      <p:sp>
        <p:nvSpPr>
          <p:cNvPr id="41" name="TextBox 40">
            <a:extLst>
              <a:ext uri="{FF2B5EF4-FFF2-40B4-BE49-F238E27FC236}">
                <a16:creationId xmlns:a16="http://schemas.microsoft.com/office/drawing/2014/main" id="{FB964C76-8AD5-4304-8EDD-442B6077BA2B}"/>
              </a:ext>
            </a:extLst>
          </p:cNvPr>
          <p:cNvSpPr txBox="1"/>
          <p:nvPr/>
        </p:nvSpPr>
        <p:spPr>
          <a:xfrm>
            <a:off x="10768813" y="17072019"/>
            <a:ext cx="4586989" cy="2154436"/>
          </a:xfrm>
          <a:prstGeom prst="rect">
            <a:avLst/>
          </a:prstGeom>
          <a:noFill/>
          <a:ln w="28575">
            <a:solidFill>
              <a:schemeClr val="tx1"/>
            </a:solidFill>
          </a:ln>
        </p:spPr>
        <p:txBody>
          <a:bodyPr wrap="square" rtlCol="0">
            <a:spAutoFit/>
          </a:bodyPr>
          <a:lstStyle/>
          <a:p>
            <a:r>
              <a:rPr lang="en-US" sz="3300" dirty="0">
                <a:latin typeface="Arial" panose="020B0604020202020204" pitchFamily="34" charset="0"/>
                <a:cs typeface="Arial" panose="020B0604020202020204" pitchFamily="34" charset="0"/>
              </a:rPr>
              <a:t>Tyw1 begins the synthesis of </a:t>
            </a:r>
            <a:r>
              <a:rPr lang="en-US" sz="3300" b="1" dirty="0">
                <a:latin typeface="Arial" panose="020B0604020202020204" pitchFamily="34" charset="0"/>
                <a:cs typeface="Arial" panose="020B0604020202020204" pitchFamily="34" charset="0"/>
              </a:rPr>
              <a:t>yW</a:t>
            </a:r>
            <a:r>
              <a:rPr lang="en-US" sz="3300" b="1" baseline="-25000" dirty="0">
                <a:latin typeface="Arial" panose="020B0604020202020204" pitchFamily="34" charset="0"/>
                <a:cs typeface="Arial" panose="020B0604020202020204" pitchFamily="34" charset="0"/>
              </a:rPr>
              <a:t>37</a:t>
            </a:r>
            <a:r>
              <a:rPr lang="en-US" sz="3300" baseline="-25000"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which is significant for codon recognition.</a:t>
            </a:r>
            <a:r>
              <a:rPr lang="en-US" sz="3300" baseline="30000" dirty="0">
                <a:latin typeface="Arial" panose="020B0604020202020204" pitchFamily="34" charset="0"/>
                <a:cs typeface="Arial" panose="020B0604020202020204" pitchFamily="34" charset="0"/>
              </a:rPr>
              <a:t>1,3</a:t>
            </a:r>
            <a:endParaRPr lang="en-US" sz="33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CD76BAB0-D345-4527-9DE2-57F81DCB2B61}"/>
              </a:ext>
            </a:extLst>
          </p:cNvPr>
          <p:cNvSpPr txBox="1"/>
          <p:nvPr/>
        </p:nvSpPr>
        <p:spPr>
          <a:xfrm>
            <a:off x="631371" y="13839297"/>
            <a:ext cx="18614430"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Vital </a:t>
            </a:r>
            <a:r>
              <a:rPr lang="en-US" sz="3800" b="1" dirty="0" err="1">
                <a:latin typeface="Arial" panose="020B0604020202020204" pitchFamily="34" charset="0"/>
                <a:cs typeface="Arial" panose="020B0604020202020204" pitchFamily="34" charset="0"/>
              </a:rPr>
              <a:t>tRNA</a:t>
            </a:r>
            <a:r>
              <a:rPr lang="en-US" sz="3800" b="1" baseline="30000" dirty="0" err="1">
                <a:latin typeface="Arial" panose="020B0604020202020204" pitchFamily="34" charset="0"/>
                <a:cs typeface="Arial" panose="020B0604020202020204" pitchFamily="34" charset="0"/>
              </a:rPr>
              <a:t>Phe</a:t>
            </a:r>
            <a:r>
              <a:rPr lang="en-US" sz="3800" b="1" dirty="0">
                <a:latin typeface="Arial" panose="020B0604020202020204" pitchFamily="34" charset="0"/>
                <a:cs typeface="Arial" panose="020B0604020202020204" pitchFamily="34" charset="0"/>
              </a:rPr>
              <a:t> anticodon loop 2`-O ribose methylations</a:t>
            </a:r>
          </a:p>
        </p:txBody>
      </p:sp>
      <p:sp>
        <p:nvSpPr>
          <p:cNvPr id="61" name="TextBox 60">
            <a:extLst>
              <a:ext uri="{FF2B5EF4-FFF2-40B4-BE49-F238E27FC236}">
                <a16:creationId xmlns:a16="http://schemas.microsoft.com/office/drawing/2014/main" id="{D37AAF44-0E31-4CDA-A610-4414F1A1CBFF}"/>
              </a:ext>
            </a:extLst>
          </p:cNvPr>
          <p:cNvSpPr txBox="1"/>
          <p:nvPr/>
        </p:nvSpPr>
        <p:spPr>
          <a:xfrm>
            <a:off x="820388" y="19305685"/>
            <a:ext cx="14433507" cy="6717223"/>
          </a:xfrm>
          <a:prstGeom prst="rect">
            <a:avLst/>
          </a:prstGeom>
          <a:noFill/>
          <a:ln w="28575">
            <a:noFill/>
          </a:ln>
        </p:spPr>
        <p:txBody>
          <a:bodyPr wrap="square" rtlCol="0">
            <a:spAutoFit/>
          </a:bodyPr>
          <a:lstStyle/>
          <a:p>
            <a:pPr marL="457200" indent="-457200">
              <a:buFont typeface="Arial" panose="020B0604020202020204" pitchFamily="34" charset="0"/>
              <a:buChar char="•"/>
            </a:pPr>
            <a:r>
              <a:rPr lang="en-US" sz="3300" dirty="0">
                <a:latin typeface="Arial" panose="020B0604020202020204" pitchFamily="34" charset="0"/>
                <a:cs typeface="Arial" panose="020B0604020202020204" pitchFamily="34" charset="0"/>
              </a:rPr>
              <a:t>Methyltransferase proteins such as Trm7 add methyl groups to molecules.</a:t>
            </a:r>
            <a:r>
              <a:rPr lang="en-US" sz="3300" baseline="30000" dirty="0">
                <a:latin typeface="Arial" panose="020B0604020202020204" pitchFamily="34" charset="0"/>
                <a:cs typeface="Arial" panose="020B0604020202020204" pitchFamily="34" charset="0"/>
              </a:rPr>
              <a:t>1,2 </a:t>
            </a:r>
            <a:r>
              <a:rPr lang="en-US" sz="33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300" dirty="0">
                <a:solidFill>
                  <a:srgbClr val="202124"/>
                </a:solidFill>
                <a:latin typeface="Arial" panose="020B0604020202020204" pitchFamily="34" charset="0"/>
                <a:cs typeface="Arial" panose="020B0604020202020204" pitchFamily="34" charset="0"/>
              </a:rPr>
              <a:t>The instability of unmodified </a:t>
            </a:r>
            <a:r>
              <a:rPr lang="en-US" sz="3300" dirty="0" err="1">
                <a:solidFill>
                  <a:srgbClr val="202124"/>
                </a:solidFill>
                <a:latin typeface="Arial" panose="020B0604020202020204" pitchFamily="34" charset="0"/>
                <a:cs typeface="Arial" panose="020B0604020202020204" pitchFamily="34" charset="0"/>
              </a:rPr>
              <a:t>tRNA</a:t>
            </a:r>
            <a:r>
              <a:rPr lang="en-US" sz="3300" baseline="30000" dirty="0" err="1">
                <a:solidFill>
                  <a:srgbClr val="202124"/>
                </a:solidFill>
                <a:latin typeface="Arial" panose="020B0604020202020204" pitchFamily="34" charset="0"/>
                <a:cs typeface="Arial" panose="020B0604020202020204" pitchFamily="34" charset="0"/>
              </a:rPr>
              <a:t>Phe</a:t>
            </a:r>
            <a:r>
              <a:rPr lang="en-US" sz="3300" baseline="30000" dirty="0">
                <a:solidFill>
                  <a:srgbClr val="202124"/>
                </a:solidFill>
                <a:latin typeface="Arial" panose="020B0604020202020204" pitchFamily="34" charset="0"/>
                <a:cs typeface="Arial" panose="020B0604020202020204" pitchFamily="34" charset="0"/>
              </a:rPr>
              <a:t> </a:t>
            </a:r>
            <a:r>
              <a:rPr lang="en-US" sz="3300" dirty="0">
                <a:solidFill>
                  <a:srgbClr val="202124"/>
                </a:solidFill>
                <a:latin typeface="Arial" panose="020B0604020202020204" pitchFamily="34" charset="0"/>
                <a:cs typeface="Arial" panose="020B0604020202020204" pitchFamily="34" charset="0"/>
              </a:rPr>
              <a:t> when both modifications are missing in </a:t>
            </a:r>
            <a:r>
              <a:rPr lang="en-US" sz="3300" i="1" dirty="0">
                <a:solidFill>
                  <a:srgbClr val="202124"/>
                </a:solidFill>
                <a:latin typeface="Arial" panose="020B0604020202020204" pitchFamily="34" charset="0"/>
                <a:cs typeface="Arial" panose="020B0604020202020204" pitchFamily="34" charset="0"/>
              </a:rPr>
              <a:t>trm7</a:t>
            </a:r>
            <a:r>
              <a:rPr lang="el-GR" sz="3300" i="1" dirty="0">
                <a:solidFill>
                  <a:srgbClr val="202124"/>
                </a:solidFill>
                <a:effectLst/>
                <a:latin typeface="Arial" panose="020B0604020202020204" pitchFamily="34" charset="0"/>
                <a:cs typeface="Arial" panose="020B0604020202020204" pitchFamily="34" charset="0"/>
              </a:rPr>
              <a:t>Δ</a:t>
            </a:r>
            <a:r>
              <a:rPr lang="en-US" sz="3300" i="1" dirty="0">
                <a:solidFill>
                  <a:srgbClr val="202124"/>
                </a:solidFill>
                <a:effectLst/>
                <a:latin typeface="Arial" panose="020B0604020202020204" pitchFamily="34" charset="0"/>
                <a:cs typeface="Arial" panose="020B0604020202020204" pitchFamily="34" charset="0"/>
              </a:rPr>
              <a:t> </a:t>
            </a:r>
            <a:r>
              <a:rPr lang="en-US" sz="3300" dirty="0">
                <a:solidFill>
                  <a:srgbClr val="202124"/>
                </a:solidFill>
                <a:effectLst/>
                <a:latin typeface="Arial" panose="020B0604020202020204" pitchFamily="34" charset="0"/>
                <a:cs typeface="Arial" panose="020B0604020202020204" pitchFamily="34" charset="0"/>
              </a:rPr>
              <a:t>mutants causes an observable growth defect.</a:t>
            </a:r>
            <a:r>
              <a:rPr lang="en-US" sz="3300" baseline="30000" dirty="0">
                <a:solidFill>
                  <a:srgbClr val="202124"/>
                </a:solidFill>
                <a:effectLst/>
                <a:latin typeface="Arial" panose="020B0604020202020204" pitchFamily="34" charset="0"/>
                <a:cs typeface="Arial" panose="020B0604020202020204" pitchFamily="34" charset="0"/>
              </a:rPr>
              <a:t>1</a:t>
            </a:r>
            <a:r>
              <a:rPr lang="en-US" sz="3300" dirty="0">
                <a:solidFill>
                  <a:srgbClr val="202124"/>
                </a:solidFill>
                <a:latin typeface="Arial" panose="020B0604020202020204" pitchFamily="34" charset="0"/>
                <a:cs typeface="Arial" panose="020B0604020202020204" pitchFamily="34" charset="0"/>
              </a:rPr>
              <a:t>  </a:t>
            </a:r>
          </a:p>
          <a:p>
            <a:endParaRPr lang="en-US" sz="33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300" dirty="0">
                <a:latin typeface="Arial" panose="020B0604020202020204" pitchFamily="34" charset="0"/>
                <a:cs typeface="Arial" panose="020B0604020202020204" pitchFamily="34" charset="0"/>
              </a:rPr>
              <a:t>The </a:t>
            </a:r>
            <a:r>
              <a:rPr lang="en-US" sz="3300" i="1" dirty="0">
                <a:latin typeface="Arial" panose="020B0604020202020204" pitchFamily="34" charset="0"/>
                <a:cs typeface="Arial" panose="020B0604020202020204" pitchFamily="34" charset="0"/>
              </a:rPr>
              <a:t>trm7</a:t>
            </a:r>
            <a:r>
              <a:rPr lang="el-GR" sz="3300" i="1" dirty="0">
                <a:solidFill>
                  <a:srgbClr val="202124"/>
                </a:solidFill>
                <a:effectLst/>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phenocopies the </a:t>
            </a:r>
            <a:r>
              <a:rPr lang="en-US" sz="3300" i="1" dirty="0">
                <a:latin typeface="Arial" panose="020B0604020202020204" pitchFamily="34" charset="0"/>
                <a:cs typeface="Arial" panose="020B0604020202020204" pitchFamily="34" charset="0"/>
              </a:rPr>
              <a:t>trm732</a:t>
            </a:r>
            <a:r>
              <a:rPr lang="el-GR" sz="3300" i="1" dirty="0">
                <a:solidFill>
                  <a:srgbClr val="202124"/>
                </a:solidFill>
                <a:effectLst/>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trm734</a:t>
            </a:r>
            <a:r>
              <a:rPr lang="el-GR" sz="3300" i="1" dirty="0">
                <a:solidFill>
                  <a:srgbClr val="202124"/>
                </a:solidFill>
                <a:effectLst/>
                <a:latin typeface="Arial" panose="020B0604020202020204" pitchFamily="34" charset="0"/>
                <a:cs typeface="Arial" panose="020B0604020202020204" pitchFamily="34" charset="0"/>
              </a:rPr>
              <a:t>Δ</a:t>
            </a:r>
            <a:r>
              <a:rPr lang="en-US" sz="3300" i="1" dirty="0">
                <a:solidFill>
                  <a:srgbClr val="202124"/>
                </a:solidFill>
                <a:latin typeface="Arial" panose="020B0604020202020204" pitchFamily="34" charset="0"/>
                <a:cs typeface="Arial" panose="020B0604020202020204" pitchFamily="34" charset="0"/>
              </a:rPr>
              <a:t> </a:t>
            </a:r>
            <a:r>
              <a:rPr lang="en-US" sz="3300" dirty="0">
                <a:solidFill>
                  <a:srgbClr val="202124"/>
                </a:solidFill>
                <a:latin typeface="Arial" panose="020B0604020202020204" pitchFamily="34" charset="0"/>
                <a:cs typeface="Arial" panose="020B0604020202020204" pitchFamily="34" charset="0"/>
              </a:rPr>
              <a:t>double mutant because Trm7 cannot modify tRNA</a:t>
            </a:r>
            <a:r>
              <a:rPr lang="en-US" sz="3300" baseline="30000" dirty="0">
                <a:solidFill>
                  <a:srgbClr val="202124"/>
                </a:solidFill>
                <a:latin typeface="Arial" panose="020B0604020202020204" pitchFamily="34" charset="0"/>
                <a:cs typeface="Arial" panose="020B0604020202020204" pitchFamily="34" charset="0"/>
              </a:rPr>
              <a:t>Phe</a:t>
            </a:r>
            <a:r>
              <a:rPr lang="en-US" sz="3300" dirty="0">
                <a:solidFill>
                  <a:srgbClr val="202124"/>
                </a:solidFill>
                <a:latin typeface="Arial" panose="020B0604020202020204" pitchFamily="34" charset="0"/>
                <a:cs typeface="Arial" panose="020B0604020202020204" pitchFamily="34" charset="0"/>
              </a:rPr>
              <a:t> without Trm732 or Trm734.</a:t>
            </a:r>
            <a:r>
              <a:rPr lang="en-US" sz="3300" baseline="30000" dirty="0">
                <a:solidFill>
                  <a:srgbClr val="202124"/>
                </a:solidFill>
                <a:latin typeface="Arial" panose="020B0604020202020204" pitchFamily="34" charset="0"/>
                <a:cs typeface="Arial" panose="020B0604020202020204" pitchFamily="34" charset="0"/>
              </a:rPr>
              <a:t>1</a:t>
            </a:r>
            <a:r>
              <a:rPr lang="en-US" sz="3300" dirty="0">
                <a:solidFill>
                  <a:srgbClr val="202124"/>
                </a:solidFill>
                <a:latin typeface="Arial" panose="020B0604020202020204" pitchFamily="34" charset="0"/>
                <a:cs typeface="Arial" panose="020B0604020202020204" pitchFamily="34" charset="0"/>
              </a:rPr>
              <a:t> </a:t>
            </a:r>
            <a:r>
              <a:rPr lang="en-US" sz="3300" i="1" dirty="0">
                <a:solidFill>
                  <a:srgbClr val="202124"/>
                </a:solidFill>
                <a:latin typeface="Arial" panose="020B0604020202020204" pitchFamily="34" charset="0"/>
                <a:cs typeface="Arial" panose="020B0604020202020204" pitchFamily="34" charset="0"/>
              </a:rPr>
              <a:t> </a:t>
            </a:r>
            <a:endParaRPr lang="en-US" sz="3300" i="1" dirty="0">
              <a:solidFill>
                <a:srgbClr val="202124"/>
              </a:solidFill>
              <a:effectLst/>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30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4522F21F-F29E-41E8-AE91-BD1FA7EF7B66}"/>
              </a:ext>
            </a:extLst>
          </p:cNvPr>
          <p:cNvSpPr txBox="1"/>
          <p:nvPr/>
        </p:nvSpPr>
        <p:spPr>
          <a:xfrm>
            <a:off x="683432" y="24240292"/>
            <a:ext cx="18614430"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Oxidative stress recovery requires rapid translation</a:t>
            </a:r>
          </a:p>
        </p:txBody>
      </p:sp>
      <p:pic>
        <p:nvPicPr>
          <p:cNvPr id="54" name="Picture 53">
            <a:extLst>
              <a:ext uri="{FF2B5EF4-FFF2-40B4-BE49-F238E27FC236}">
                <a16:creationId xmlns:a16="http://schemas.microsoft.com/office/drawing/2014/main" id="{7673E270-CB7F-45C5-806C-D8A55281AFE4}"/>
              </a:ext>
            </a:extLst>
          </p:cNvPr>
          <p:cNvPicPr>
            <a:picLocks noChangeAspect="1"/>
          </p:cNvPicPr>
          <p:nvPr/>
        </p:nvPicPr>
        <p:blipFill>
          <a:blip r:embed="rId7"/>
          <a:stretch>
            <a:fillRect/>
          </a:stretch>
        </p:blipFill>
        <p:spPr>
          <a:xfrm>
            <a:off x="10157000" y="25069800"/>
            <a:ext cx="5142423" cy="4772567"/>
          </a:xfrm>
          <a:prstGeom prst="rect">
            <a:avLst/>
          </a:prstGeom>
          <a:ln w="31750">
            <a:solidFill>
              <a:schemeClr val="tx1"/>
            </a:solidFill>
          </a:ln>
        </p:spPr>
      </p:pic>
      <p:pic>
        <p:nvPicPr>
          <p:cNvPr id="66" name="Google Shape;145;p1">
            <a:extLst>
              <a:ext uri="{FF2B5EF4-FFF2-40B4-BE49-F238E27FC236}">
                <a16:creationId xmlns:a16="http://schemas.microsoft.com/office/drawing/2014/main" id="{F56BEE56-5C71-4CF0-B329-2ABCFDFFDFA4}"/>
              </a:ext>
            </a:extLst>
          </p:cNvPr>
          <p:cNvPicPr preferRelativeResize="0"/>
          <p:nvPr/>
        </p:nvPicPr>
        <p:blipFill rotWithShape="1">
          <a:blip r:embed="rId8">
            <a:alphaModFix/>
          </a:blip>
          <a:srcRect t="24059" b="32098"/>
          <a:stretch/>
        </p:blipFill>
        <p:spPr>
          <a:xfrm>
            <a:off x="8839200" y="30869560"/>
            <a:ext cx="4002336" cy="1754700"/>
          </a:xfrm>
          <a:prstGeom prst="rect">
            <a:avLst/>
          </a:prstGeom>
          <a:noFill/>
          <a:ln>
            <a:noFill/>
          </a:ln>
        </p:spPr>
      </p:pic>
      <p:sp>
        <p:nvSpPr>
          <p:cNvPr id="69" name="TextBox 68">
            <a:extLst>
              <a:ext uri="{FF2B5EF4-FFF2-40B4-BE49-F238E27FC236}">
                <a16:creationId xmlns:a16="http://schemas.microsoft.com/office/drawing/2014/main" id="{1B52CBE7-A7FD-4726-A468-74177066D499}"/>
              </a:ext>
            </a:extLst>
          </p:cNvPr>
          <p:cNvSpPr txBox="1"/>
          <p:nvPr/>
        </p:nvSpPr>
        <p:spPr>
          <a:xfrm>
            <a:off x="828647" y="24967722"/>
            <a:ext cx="9328353" cy="5178341"/>
          </a:xfrm>
          <a:prstGeom prst="rect">
            <a:avLst/>
          </a:prstGeom>
          <a:noFill/>
          <a:ln w="28575">
            <a:noFill/>
          </a:ln>
        </p:spPr>
        <p:txBody>
          <a:bodyPr wrap="square" rtlCol="0">
            <a:spAutoFit/>
          </a:bodyPr>
          <a:lstStyle/>
          <a:p>
            <a:pPr marL="457200" indent="-457200">
              <a:buFont typeface="Arial" panose="020B0604020202020204" pitchFamily="34" charset="0"/>
              <a:buChar char="•"/>
            </a:pPr>
            <a:r>
              <a:rPr lang="en-US" sz="3300" dirty="0">
                <a:solidFill>
                  <a:srgbClr val="202124"/>
                </a:solidFill>
                <a:latin typeface="Arial" panose="020B0604020202020204" pitchFamily="34" charset="0"/>
                <a:cs typeface="Arial" panose="020B0604020202020204" pitchFamily="34" charset="0"/>
              </a:rPr>
              <a:t>Damage caused by oxidative stress necessitates immediate recovery responses.</a:t>
            </a:r>
            <a:r>
              <a:rPr lang="en-US" sz="3300" baseline="30000" dirty="0">
                <a:solidFill>
                  <a:srgbClr val="202124"/>
                </a:solidFill>
                <a:latin typeface="Arial" panose="020B0604020202020204" pitchFamily="34" charset="0"/>
                <a:cs typeface="Arial" panose="020B0604020202020204" pitchFamily="34" charset="0"/>
              </a:rPr>
              <a:t>4</a:t>
            </a:r>
            <a:endParaRPr lang="en-US" sz="3300" dirty="0">
              <a:solidFill>
                <a:srgbClr val="202124"/>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300" dirty="0">
              <a:solidFill>
                <a:srgbClr val="202124"/>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300" dirty="0">
                <a:solidFill>
                  <a:srgbClr val="202124"/>
                </a:solidFill>
                <a:latin typeface="Arial" panose="020B0604020202020204" pitchFamily="34" charset="0"/>
                <a:cs typeface="Arial" panose="020B0604020202020204" pitchFamily="34" charset="0"/>
              </a:rPr>
              <a:t>The </a:t>
            </a:r>
            <a:r>
              <a:rPr lang="en-US" sz="3300" i="1" dirty="0">
                <a:solidFill>
                  <a:srgbClr val="202124"/>
                </a:solidFill>
                <a:latin typeface="Arial" panose="020B0604020202020204" pitchFamily="34" charset="0"/>
                <a:cs typeface="Arial" panose="020B0604020202020204" pitchFamily="34" charset="0"/>
              </a:rPr>
              <a:t>trm734</a:t>
            </a:r>
            <a:r>
              <a:rPr lang="el-GR" sz="3300" i="1" dirty="0">
                <a:solidFill>
                  <a:srgbClr val="202124"/>
                </a:solidFill>
                <a:latin typeface="Arial" panose="020B0604020202020204" pitchFamily="34" charset="0"/>
                <a:cs typeface="Arial" panose="020B0604020202020204" pitchFamily="34" charset="0"/>
              </a:rPr>
              <a:t>Δ</a:t>
            </a:r>
            <a:r>
              <a:rPr lang="en-US" sz="3300" i="1" baseline="30000" dirty="0">
                <a:solidFill>
                  <a:srgbClr val="202124"/>
                </a:solidFill>
                <a:latin typeface="Arial" panose="020B0604020202020204" pitchFamily="34" charset="0"/>
                <a:cs typeface="Arial" panose="020B0604020202020204" pitchFamily="34" charset="0"/>
              </a:rPr>
              <a:t>5</a:t>
            </a:r>
            <a:r>
              <a:rPr lang="en-US" sz="3300" dirty="0">
                <a:solidFill>
                  <a:srgbClr val="202124"/>
                </a:solidFill>
                <a:latin typeface="Arial" panose="020B0604020202020204" pitchFamily="34" charset="0"/>
                <a:cs typeface="Arial" panose="020B0604020202020204" pitchFamily="34" charset="0"/>
              </a:rPr>
              <a:t> and </a:t>
            </a:r>
            <a:r>
              <a:rPr lang="en-US" sz="3300" i="1" dirty="0">
                <a:solidFill>
                  <a:srgbClr val="202124"/>
                </a:solidFill>
                <a:latin typeface="Arial" panose="020B0604020202020204" pitchFamily="34" charset="0"/>
                <a:cs typeface="Arial" panose="020B0604020202020204" pitchFamily="34" charset="0"/>
              </a:rPr>
              <a:t>trm7</a:t>
            </a:r>
            <a:r>
              <a:rPr lang="el-GR" sz="3300" i="1" dirty="0">
                <a:solidFill>
                  <a:srgbClr val="202124"/>
                </a:solidFill>
                <a:latin typeface="Arial" panose="020B0604020202020204" pitchFamily="34" charset="0"/>
                <a:cs typeface="Arial" panose="020B0604020202020204" pitchFamily="34" charset="0"/>
              </a:rPr>
              <a:t>Δ</a:t>
            </a:r>
            <a:r>
              <a:rPr lang="en-US" sz="3300" i="1" baseline="30000" dirty="0">
                <a:solidFill>
                  <a:srgbClr val="202124"/>
                </a:solidFill>
                <a:latin typeface="Arial" panose="020B0604020202020204" pitchFamily="34" charset="0"/>
                <a:cs typeface="Arial" panose="020B0604020202020204" pitchFamily="34" charset="0"/>
              </a:rPr>
              <a:t>6</a:t>
            </a:r>
            <a:r>
              <a:rPr lang="en-US" sz="3300" dirty="0">
                <a:solidFill>
                  <a:srgbClr val="202124"/>
                </a:solidFill>
                <a:latin typeface="Arial" panose="020B0604020202020204" pitchFamily="34" charset="0"/>
                <a:cs typeface="Arial" panose="020B0604020202020204" pitchFamily="34" charset="0"/>
              </a:rPr>
              <a:t> mutants have both shown hydrogen peroxide sensitivity. </a:t>
            </a:r>
          </a:p>
          <a:p>
            <a:pPr marL="457200" indent="-457200">
              <a:buFont typeface="Arial" panose="020B0604020202020204" pitchFamily="34" charset="0"/>
              <a:buChar char="•"/>
            </a:pPr>
            <a:endParaRPr lang="en-US" sz="3300" dirty="0">
              <a:solidFill>
                <a:srgbClr val="202124"/>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300" dirty="0">
                <a:solidFill>
                  <a:srgbClr val="202124"/>
                </a:solidFill>
                <a:latin typeface="Arial" panose="020B0604020202020204" pitchFamily="34" charset="0"/>
                <a:cs typeface="Arial" panose="020B0604020202020204" pitchFamily="34" charset="0"/>
              </a:rPr>
              <a:t>Numerous oxidative stress recovery genes encode mRNA  transcripts rich in the UUC codon.</a:t>
            </a:r>
            <a:r>
              <a:rPr lang="en-US" sz="3300" baseline="30000" dirty="0">
                <a:solidFill>
                  <a:srgbClr val="202124"/>
                </a:solidFill>
                <a:latin typeface="Arial" panose="020B0604020202020204" pitchFamily="34" charset="0"/>
                <a:cs typeface="Arial" panose="020B0604020202020204" pitchFamily="34" charset="0"/>
              </a:rPr>
              <a:t>6</a:t>
            </a:r>
            <a:r>
              <a:rPr lang="en-US" sz="3300" dirty="0">
                <a:solidFill>
                  <a:srgbClr val="202124"/>
                </a:solidFill>
                <a:latin typeface="Arial" panose="020B0604020202020204" pitchFamily="34" charset="0"/>
                <a:cs typeface="Arial" panose="020B0604020202020204" pitchFamily="34" charset="0"/>
              </a:rPr>
              <a:t>  </a:t>
            </a:r>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pic>
        <p:nvPicPr>
          <p:cNvPr id="78" name="Picture 77">
            <a:extLst>
              <a:ext uri="{FF2B5EF4-FFF2-40B4-BE49-F238E27FC236}">
                <a16:creationId xmlns:a16="http://schemas.microsoft.com/office/drawing/2014/main" id="{CFB758B8-15BE-4393-A43A-D40DC8C1D87D}"/>
              </a:ext>
            </a:extLst>
          </p:cNvPr>
          <p:cNvPicPr>
            <a:picLocks noChangeAspect="1"/>
          </p:cNvPicPr>
          <p:nvPr/>
        </p:nvPicPr>
        <p:blipFill>
          <a:blip r:embed="rId9"/>
          <a:stretch>
            <a:fillRect/>
          </a:stretch>
        </p:blipFill>
        <p:spPr>
          <a:xfrm>
            <a:off x="24794748" y="19262170"/>
            <a:ext cx="7818852" cy="6386157"/>
          </a:xfrm>
          <a:prstGeom prst="rect">
            <a:avLst/>
          </a:prstGeom>
          <a:ln w="19050">
            <a:noFill/>
          </a:ln>
        </p:spPr>
      </p:pic>
      <p:pic>
        <p:nvPicPr>
          <p:cNvPr id="80" name="Picture 79">
            <a:extLst>
              <a:ext uri="{FF2B5EF4-FFF2-40B4-BE49-F238E27FC236}">
                <a16:creationId xmlns:a16="http://schemas.microsoft.com/office/drawing/2014/main" id="{00AD6DCF-5336-4F72-AE62-459C574CF7CF}"/>
              </a:ext>
            </a:extLst>
          </p:cNvPr>
          <p:cNvPicPr>
            <a:picLocks noChangeAspect="1"/>
          </p:cNvPicPr>
          <p:nvPr/>
        </p:nvPicPr>
        <p:blipFill>
          <a:blip r:embed="rId10"/>
          <a:stretch>
            <a:fillRect/>
          </a:stretch>
        </p:blipFill>
        <p:spPr>
          <a:xfrm>
            <a:off x="16381963" y="19225703"/>
            <a:ext cx="7818852" cy="6386156"/>
          </a:xfrm>
          <a:prstGeom prst="rect">
            <a:avLst/>
          </a:prstGeom>
          <a:ln w="19050">
            <a:noFill/>
          </a:ln>
        </p:spPr>
      </p:pic>
      <p:sp>
        <p:nvSpPr>
          <p:cNvPr id="84" name="TextBox 83">
            <a:extLst>
              <a:ext uri="{FF2B5EF4-FFF2-40B4-BE49-F238E27FC236}">
                <a16:creationId xmlns:a16="http://schemas.microsoft.com/office/drawing/2014/main" id="{B41E6F50-E391-41C3-B0D7-E865DC8989E9}"/>
              </a:ext>
            </a:extLst>
          </p:cNvPr>
          <p:cNvSpPr txBox="1"/>
          <p:nvPr/>
        </p:nvSpPr>
        <p:spPr>
          <a:xfrm>
            <a:off x="24852291" y="25984200"/>
            <a:ext cx="7227909" cy="1261884"/>
          </a:xfrm>
          <a:prstGeom prst="rect">
            <a:avLst/>
          </a:prstGeom>
          <a:noFill/>
        </p:spPr>
        <p:txBody>
          <a:bodyPr wrap="square" rtlCol="0">
            <a:spAutoFit/>
          </a:bodyPr>
          <a:lstStyle/>
          <a:p>
            <a:r>
              <a:rPr lang="en-US" sz="3800" b="1" i="1" dirty="0">
                <a:latin typeface="Arial" panose="020B0604020202020204" pitchFamily="34" charset="0"/>
                <a:cs typeface="Arial" panose="020B0604020202020204" pitchFamily="34" charset="0"/>
              </a:rPr>
              <a:t>trm734</a:t>
            </a:r>
            <a:r>
              <a:rPr lang="el-GR" sz="3800" b="1" i="1" dirty="0">
                <a:latin typeface="Arial" panose="020B0604020202020204" pitchFamily="34" charset="0"/>
                <a:cs typeface="Arial" panose="020B0604020202020204" pitchFamily="34" charset="0"/>
              </a:rPr>
              <a:t>Δ</a:t>
            </a:r>
            <a:r>
              <a:rPr lang="en-US" sz="3800" b="1" i="1" dirty="0">
                <a:latin typeface="Arial" panose="020B0604020202020204" pitchFamily="34" charset="0"/>
                <a:cs typeface="Arial" panose="020B0604020202020204" pitchFamily="34" charset="0"/>
              </a:rPr>
              <a:t>src1</a:t>
            </a:r>
            <a:r>
              <a:rPr lang="el-GR" sz="3800" b="1" i="1" dirty="0">
                <a:latin typeface="Arial" panose="020B0604020202020204" pitchFamily="34" charset="0"/>
                <a:cs typeface="Arial" panose="020B0604020202020204" pitchFamily="34" charset="0"/>
              </a:rPr>
              <a:t>Δ</a:t>
            </a:r>
            <a:r>
              <a:rPr lang="en-US" sz="3800" b="1" i="1" dirty="0">
                <a:latin typeface="Arial" panose="020B0604020202020204" pitchFamily="34" charset="0"/>
                <a:cs typeface="Arial" panose="020B0604020202020204" pitchFamily="34" charset="0"/>
              </a:rPr>
              <a:t> </a:t>
            </a:r>
            <a:r>
              <a:rPr lang="en-US" sz="3800" b="1" dirty="0">
                <a:latin typeface="Arial" panose="020B0604020202020204" pitchFamily="34" charset="0"/>
                <a:cs typeface="Arial" panose="020B0604020202020204" pitchFamily="34" charset="0"/>
              </a:rPr>
              <a:t>may be sensitive to oxidative stress </a:t>
            </a:r>
          </a:p>
        </p:txBody>
      </p:sp>
      <p:sp>
        <p:nvSpPr>
          <p:cNvPr id="85" name="TextBox 84">
            <a:extLst>
              <a:ext uri="{FF2B5EF4-FFF2-40B4-BE49-F238E27FC236}">
                <a16:creationId xmlns:a16="http://schemas.microsoft.com/office/drawing/2014/main" id="{BC7F3A3A-B3F3-47B8-9EFF-2F3FFB155393}"/>
              </a:ext>
            </a:extLst>
          </p:cNvPr>
          <p:cNvSpPr txBox="1"/>
          <p:nvPr/>
        </p:nvSpPr>
        <p:spPr>
          <a:xfrm>
            <a:off x="24841200" y="27203400"/>
            <a:ext cx="7772400" cy="8233023"/>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The</a:t>
            </a:r>
            <a:r>
              <a:rPr lang="en-US" sz="3300" i="1" dirty="0">
                <a:latin typeface="Arial" panose="020B0604020202020204" pitchFamily="34" charset="0"/>
                <a:cs typeface="Arial" panose="020B0604020202020204" pitchFamily="34" charset="0"/>
              </a:rPr>
              <a:t> SRC1 </a:t>
            </a:r>
            <a:r>
              <a:rPr lang="en-US" sz="3300" dirty="0">
                <a:latin typeface="Arial" panose="020B0604020202020204" pitchFamily="34" charset="0"/>
                <a:cs typeface="Arial" panose="020B0604020202020204" pitchFamily="34" charset="0"/>
              </a:rPr>
              <a:t>gene has been linked to sister chromatid separation</a:t>
            </a:r>
            <a:r>
              <a:rPr lang="en-US" sz="3300" baseline="30000" dirty="0">
                <a:latin typeface="Arial" panose="020B0604020202020204" pitchFamily="34" charset="0"/>
                <a:cs typeface="Arial" panose="020B0604020202020204" pitchFamily="34" charset="0"/>
              </a:rPr>
              <a:t>7</a:t>
            </a:r>
            <a:r>
              <a:rPr lang="en-US" sz="3300" dirty="0">
                <a:latin typeface="Arial" panose="020B0604020202020204" pitchFamily="34" charset="0"/>
                <a:cs typeface="Arial" panose="020B0604020202020204" pitchFamily="34" charset="0"/>
              </a:rPr>
              <a:t> and may genetically interact with the </a:t>
            </a:r>
            <a:r>
              <a:rPr lang="en-US" sz="3300" i="1" dirty="0">
                <a:latin typeface="Arial" panose="020B0604020202020204" pitchFamily="34" charset="0"/>
                <a:cs typeface="Arial" panose="020B0604020202020204" pitchFamily="34" charset="0"/>
              </a:rPr>
              <a:t>TRM7 </a:t>
            </a:r>
            <a:r>
              <a:rPr lang="en-US" sz="3300" dirty="0">
                <a:latin typeface="Arial" panose="020B0604020202020204" pitchFamily="34" charset="0"/>
                <a:cs typeface="Arial" panose="020B0604020202020204" pitchFamily="34" charset="0"/>
              </a:rPr>
              <a:t>gene.</a:t>
            </a:r>
            <a:r>
              <a:rPr lang="en-US" sz="3300" baseline="30000" dirty="0">
                <a:latin typeface="Arial" panose="020B0604020202020204" pitchFamily="34" charset="0"/>
                <a:cs typeface="Arial" panose="020B0604020202020204" pitchFamily="34" charset="0"/>
              </a:rPr>
              <a:t>8</a:t>
            </a:r>
            <a:r>
              <a:rPr lang="en-US" sz="3300" dirty="0">
                <a:latin typeface="Arial" panose="020B0604020202020204" pitchFamily="34" charset="0"/>
                <a:cs typeface="Arial" panose="020B0604020202020204" pitchFamily="34" charset="0"/>
              </a:rPr>
              <a:t> </a:t>
            </a:r>
          </a:p>
          <a:p>
            <a:pPr algn="just"/>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i="1" dirty="0">
                <a:latin typeface="Arial" panose="020B0604020202020204" pitchFamily="34" charset="0"/>
                <a:cs typeface="Arial" panose="020B0604020202020204" pitchFamily="34" charset="0"/>
              </a:rPr>
              <a:t>trm734</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src1</a:t>
            </a:r>
            <a:r>
              <a:rPr lang="el-GR" sz="3300" i="1" dirty="0">
                <a:latin typeface="Arial" panose="020B0604020202020204" pitchFamily="34" charset="0"/>
                <a:cs typeface="Arial" panose="020B0604020202020204" pitchFamily="34" charset="0"/>
              </a:rPr>
              <a:t>Δ</a:t>
            </a:r>
            <a:r>
              <a:rPr lang="en-US" sz="3300" dirty="0">
                <a:latin typeface="Arial" panose="020B0604020202020204" pitchFamily="34" charset="0"/>
                <a:cs typeface="Arial" panose="020B0604020202020204" pitchFamily="34" charset="0"/>
              </a:rPr>
              <a:t> mutants seem to show decreased resistance to oxidative stress because of their minimal growth in 1 mM hydrogen peroxide. </a:t>
            </a: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algn="just"/>
            <a:r>
              <a:rPr lang="en-US" sz="33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86" name="TextBox 85">
            <a:extLst>
              <a:ext uri="{FF2B5EF4-FFF2-40B4-BE49-F238E27FC236}">
                <a16:creationId xmlns:a16="http://schemas.microsoft.com/office/drawing/2014/main" id="{F5C5799F-FF8A-49A9-B2FD-D01EBE252810}"/>
              </a:ext>
            </a:extLst>
          </p:cNvPr>
          <p:cNvSpPr txBox="1"/>
          <p:nvPr/>
        </p:nvSpPr>
        <p:spPr>
          <a:xfrm>
            <a:off x="16317379" y="26060400"/>
            <a:ext cx="8371421" cy="1261884"/>
          </a:xfrm>
          <a:prstGeom prst="rect">
            <a:avLst/>
          </a:prstGeom>
          <a:noFill/>
        </p:spPr>
        <p:txBody>
          <a:bodyPr wrap="square" rtlCol="0">
            <a:spAutoFit/>
          </a:bodyPr>
          <a:lstStyle/>
          <a:p>
            <a:r>
              <a:rPr lang="en-US" sz="3800" b="1" i="1" dirty="0">
                <a:latin typeface="Arial" panose="020B0604020202020204" pitchFamily="34" charset="0"/>
                <a:cs typeface="Arial" panose="020B0604020202020204" pitchFamily="34" charset="0"/>
              </a:rPr>
              <a:t>SPR2</a:t>
            </a:r>
            <a:r>
              <a:rPr lang="en-US" sz="3800" b="1" dirty="0">
                <a:latin typeface="Arial" panose="020B0604020202020204" pitchFamily="34" charset="0"/>
                <a:cs typeface="Arial" panose="020B0604020202020204" pitchFamily="34" charset="0"/>
              </a:rPr>
              <a:t>-associated mutants appear to lack visible phenotypes</a:t>
            </a:r>
          </a:p>
        </p:txBody>
      </p:sp>
      <p:sp>
        <p:nvSpPr>
          <p:cNvPr id="87" name="TextBox 86">
            <a:extLst>
              <a:ext uri="{FF2B5EF4-FFF2-40B4-BE49-F238E27FC236}">
                <a16:creationId xmlns:a16="http://schemas.microsoft.com/office/drawing/2014/main" id="{3A657542-5B20-493A-A955-98FCFF5A7F86}"/>
              </a:ext>
            </a:extLst>
          </p:cNvPr>
          <p:cNvSpPr txBox="1"/>
          <p:nvPr/>
        </p:nvSpPr>
        <p:spPr>
          <a:xfrm>
            <a:off x="16391078" y="27428071"/>
            <a:ext cx="7764322" cy="6709529"/>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The</a:t>
            </a:r>
            <a:r>
              <a:rPr lang="en-US" sz="3300" i="1" dirty="0">
                <a:latin typeface="Arial" panose="020B0604020202020204" pitchFamily="34" charset="0"/>
                <a:cs typeface="Arial" panose="020B0604020202020204" pitchFamily="34" charset="0"/>
              </a:rPr>
              <a:t> SPR2 </a:t>
            </a:r>
            <a:r>
              <a:rPr lang="en-US" sz="3300" dirty="0">
                <a:latin typeface="Arial" panose="020B0604020202020204" pitchFamily="34" charset="0"/>
                <a:cs typeface="Arial" panose="020B0604020202020204" pitchFamily="34" charset="0"/>
              </a:rPr>
              <a:t>gene encodes a spore-wall protein</a:t>
            </a:r>
            <a:r>
              <a:rPr lang="en-US" sz="3300" baseline="30000" dirty="0">
                <a:latin typeface="Arial" panose="020B0604020202020204" pitchFamily="34" charset="0"/>
                <a:cs typeface="Arial" panose="020B0604020202020204" pitchFamily="34" charset="0"/>
              </a:rPr>
              <a:t>9 </a:t>
            </a:r>
            <a:r>
              <a:rPr lang="en-US" sz="3300" dirty="0">
                <a:latin typeface="Arial" panose="020B0604020202020204" pitchFamily="34" charset="0"/>
                <a:cs typeface="Arial" panose="020B0604020202020204" pitchFamily="34" charset="0"/>
              </a:rPr>
              <a:t>and may genetically interact with the </a:t>
            </a:r>
            <a:r>
              <a:rPr lang="en-US" sz="3300" i="1" dirty="0">
                <a:latin typeface="Arial" panose="020B0604020202020204" pitchFamily="34" charset="0"/>
                <a:cs typeface="Arial" panose="020B0604020202020204" pitchFamily="34" charset="0"/>
              </a:rPr>
              <a:t>TRM732 </a:t>
            </a:r>
            <a:r>
              <a:rPr lang="en-US" sz="3300" dirty="0">
                <a:latin typeface="Arial" panose="020B0604020202020204" pitchFamily="34" charset="0"/>
                <a:cs typeface="Arial" panose="020B0604020202020204" pitchFamily="34" charset="0"/>
              </a:rPr>
              <a:t>gene</a:t>
            </a:r>
            <a:r>
              <a:rPr lang="en-US" sz="3300" i="1" dirty="0">
                <a:latin typeface="Arial" panose="020B0604020202020204" pitchFamily="34" charset="0"/>
                <a:cs typeface="Arial" panose="020B0604020202020204" pitchFamily="34" charset="0"/>
              </a:rPr>
              <a:t>.</a:t>
            </a:r>
            <a:r>
              <a:rPr lang="en-US" sz="3300" i="1" baseline="30000" dirty="0">
                <a:latin typeface="Arial" panose="020B0604020202020204" pitchFamily="34" charset="0"/>
                <a:cs typeface="Arial" panose="020B0604020202020204" pitchFamily="34" charset="0"/>
              </a:rPr>
              <a:t>10</a:t>
            </a:r>
            <a:endParaRPr lang="en-US" sz="3300" i="1"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There is no obvious growth deficiency for </a:t>
            </a:r>
            <a:r>
              <a:rPr lang="en-US" sz="3300" i="1" dirty="0">
                <a:latin typeface="Arial" panose="020B0604020202020204" pitchFamily="34" charset="0"/>
                <a:cs typeface="Arial" panose="020B0604020202020204" pitchFamily="34" charset="0"/>
              </a:rPr>
              <a:t>trm732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spr2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or </a:t>
            </a:r>
            <a:r>
              <a:rPr lang="en-US" sz="3300" i="1" dirty="0">
                <a:latin typeface="Arial" panose="020B0604020202020204" pitchFamily="34" charset="0"/>
                <a:cs typeface="Arial" panose="020B0604020202020204" pitchFamily="34" charset="0"/>
              </a:rPr>
              <a:t>trm734</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spr2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exposed to oxidative stress.</a:t>
            </a:r>
            <a:endParaRPr lang="en-US" sz="3300" i="1" dirty="0">
              <a:latin typeface="Arial" panose="020B0604020202020204" pitchFamily="34" charset="0"/>
              <a:cs typeface="Arial" panose="020B0604020202020204" pitchFamily="34" charset="0"/>
            </a:endParaRPr>
          </a:p>
          <a:p>
            <a:pPr algn="just"/>
            <a:r>
              <a:rPr lang="en-US" sz="33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D8FF2CC0-002B-4AFE-935E-36C85D8665EA}"/>
              </a:ext>
            </a:extLst>
          </p:cNvPr>
          <p:cNvSpPr txBox="1"/>
          <p:nvPr/>
        </p:nvSpPr>
        <p:spPr>
          <a:xfrm>
            <a:off x="25741170" y="4724400"/>
            <a:ext cx="6872430" cy="1261884"/>
          </a:xfrm>
          <a:prstGeom prst="rect">
            <a:avLst/>
          </a:prstGeom>
          <a:noFill/>
        </p:spPr>
        <p:txBody>
          <a:bodyPr wrap="square" rtlCol="0">
            <a:spAutoFit/>
          </a:bodyPr>
          <a:lstStyle/>
          <a:p>
            <a:r>
              <a:rPr lang="en-US" sz="3800" b="1" i="1" dirty="0">
                <a:latin typeface="Arial" panose="020B0604020202020204" pitchFamily="34" charset="0"/>
                <a:cs typeface="Arial" panose="020B0604020202020204" pitchFamily="34" charset="0"/>
              </a:rPr>
              <a:t>trm732</a:t>
            </a:r>
            <a:r>
              <a:rPr lang="el-GR" sz="3800" b="1" i="1" dirty="0">
                <a:latin typeface="Arial" panose="020B0604020202020204" pitchFamily="34" charset="0"/>
                <a:cs typeface="Arial" panose="020B0604020202020204" pitchFamily="34" charset="0"/>
              </a:rPr>
              <a:t>Δ</a:t>
            </a:r>
            <a:r>
              <a:rPr lang="en-US" sz="3800" b="1" i="1" dirty="0">
                <a:latin typeface="Arial" panose="020B0604020202020204" pitchFamily="34" charset="0"/>
                <a:cs typeface="Arial" panose="020B0604020202020204" pitchFamily="34" charset="0"/>
              </a:rPr>
              <a:t> </a:t>
            </a:r>
            <a:r>
              <a:rPr lang="en-US" sz="3800" b="1" dirty="0">
                <a:latin typeface="Arial" panose="020B0604020202020204" pitchFamily="34" charset="0"/>
                <a:cs typeface="Arial" panose="020B0604020202020204" pitchFamily="34" charset="0"/>
              </a:rPr>
              <a:t>mutants may be  sensitive to oxidative stress</a:t>
            </a:r>
            <a:endParaRPr lang="en-US" sz="38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B33059C7-0EE3-4AE7-994C-9B658DF8EC41}"/>
              </a:ext>
            </a:extLst>
          </p:cNvPr>
          <p:cNvSpPr txBox="1"/>
          <p:nvPr/>
        </p:nvSpPr>
        <p:spPr>
          <a:xfrm>
            <a:off x="16306800" y="11972092"/>
            <a:ext cx="8864578"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Hydrogen peroxide growth curve</a:t>
            </a:r>
          </a:p>
        </p:txBody>
      </p:sp>
      <p:sp>
        <p:nvSpPr>
          <p:cNvPr id="32" name="TextBox 31">
            <a:extLst>
              <a:ext uri="{FF2B5EF4-FFF2-40B4-BE49-F238E27FC236}">
                <a16:creationId xmlns:a16="http://schemas.microsoft.com/office/drawing/2014/main" id="{A85A8D74-EAB9-4EA2-BA01-B1DC3938EA21}"/>
              </a:ext>
            </a:extLst>
          </p:cNvPr>
          <p:cNvSpPr txBox="1"/>
          <p:nvPr/>
        </p:nvSpPr>
        <p:spPr>
          <a:xfrm>
            <a:off x="25679400" y="5943600"/>
            <a:ext cx="6705601" cy="6709529"/>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The </a:t>
            </a:r>
            <a:r>
              <a:rPr lang="en-US" sz="3300" i="1" dirty="0">
                <a:latin typeface="Arial" panose="020B0604020202020204" pitchFamily="34" charset="0"/>
                <a:cs typeface="Arial" panose="020B0604020202020204" pitchFamily="34" charset="0"/>
              </a:rPr>
              <a:t>trm732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mutants appear to show lowered survival rates compared to wild-type.</a:t>
            </a:r>
          </a:p>
          <a:p>
            <a:pPr algn="just"/>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Based on survival tests, it is uncertain whether the </a:t>
            </a:r>
            <a:r>
              <a:rPr lang="en-US" sz="3300" i="1" dirty="0">
                <a:latin typeface="Arial" panose="020B0604020202020204" pitchFamily="34" charset="0"/>
                <a:cs typeface="Arial" panose="020B0604020202020204" pitchFamily="34" charset="0"/>
              </a:rPr>
              <a:t>trm732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 displays greater survival than the </a:t>
            </a:r>
            <a:r>
              <a:rPr lang="en-US" sz="3300" i="1" dirty="0">
                <a:latin typeface="Arial" panose="020B0604020202020204" pitchFamily="34" charset="0"/>
                <a:cs typeface="Arial" panose="020B0604020202020204" pitchFamily="34" charset="0"/>
              </a:rPr>
              <a:t>trm7</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and </a:t>
            </a:r>
            <a:r>
              <a:rPr lang="en-US" sz="3300" i="1" dirty="0">
                <a:latin typeface="Arial" panose="020B0604020202020204" pitchFamily="34" charset="0"/>
                <a:cs typeface="Arial" panose="020B0604020202020204" pitchFamily="34" charset="0"/>
              </a:rPr>
              <a:t>trm734</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mutants. </a:t>
            </a:r>
          </a:p>
          <a:p>
            <a:endParaRPr lang="en-US" sz="3300"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90D2C309-A2E1-4275-B47A-1879C5A816CA}"/>
              </a:ext>
            </a:extLst>
          </p:cNvPr>
          <p:cNvSpPr txBox="1"/>
          <p:nvPr/>
        </p:nvSpPr>
        <p:spPr>
          <a:xfrm>
            <a:off x="25588770" y="13102471"/>
            <a:ext cx="6872430" cy="7217360"/>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After treatment with 2 mM hydrogen peroxide, the </a:t>
            </a:r>
            <a:r>
              <a:rPr lang="en-US" sz="3300" i="1" dirty="0">
                <a:latin typeface="Arial" panose="020B0604020202020204" pitchFamily="34" charset="0"/>
                <a:cs typeface="Arial" panose="020B0604020202020204" pitchFamily="34" charset="0"/>
              </a:rPr>
              <a:t>trm732</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and</a:t>
            </a:r>
            <a:r>
              <a:rPr lang="en-US" sz="3300" i="1" dirty="0">
                <a:latin typeface="Arial" panose="020B0604020202020204" pitchFamily="34" charset="0"/>
                <a:cs typeface="Arial" panose="020B0604020202020204" pitchFamily="34" charset="0"/>
              </a:rPr>
              <a:t> trm734</a:t>
            </a:r>
            <a:r>
              <a:rPr lang="el-GR" sz="3300" i="1" dirty="0">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mutants appeared healthy.</a:t>
            </a: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This test will be repeated because wild-type treated and untreated growth rates did not vary, although they previously varied when treated with 2 mM hydrogen peroxide. </a:t>
            </a:r>
          </a:p>
          <a:p>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34" name="TextBox 33">
            <a:extLst>
              <a:ext uri="{FF2B5EF4-FFF2-40B4-BE49-F238E27FC236}">
                <a16:creationId xmlns:a16="http://schemas.microsoft.com/office/drawing/2014/main" id="{8BFED277-1954-40CA-ABEB-08C4F47758B4}"/>
              </a:ext>
            </a:extLst>
          </p:cNvPr>
          <p:cNvSpPr txBox="1"/>
          <p:nvPr/>
        </p:nvSpPr>
        <p:spPr>
          <a:xfrm>
            <a:off x="25588770" y="11844516"/>
            <a:ext cx="8012550" cy="1261884"/>
          </a:xfrm>
          <a:prstGeom prst="rect">
            <a:avLst/>
          </a:prstGeom>
          <a:noFill/>
        </p:spPr>
        <p:txBody>
          <a:bodyPr wrap="square" rtlCol="0">
            <a:spAutoFit/>
          </a:bodyPr>
          <a:lstStyle/>
          <a:p>
            <a:r>
              <a:rPr lang="en-US" sz="3800" b="1" i="1" dirty="0">
                <a:latin typeface="Arial" panose="020B0604020202020204" pitchFamily="34" charset="0"/>
                <a:cs typeface="Arial" panose="020B0604020202020204" pitchFamily="34" charset="0"/>
              </a:rPr>
              <a:t>trm732</a:t>
            </a:r>
            <a:r>
              <a:rPr lang="el-GR" sz="3800" b="1" i="1" dirty="0">
                <a:latin typeface="Arial" panose="020B0604020202020204" pitchFamily="34" charset="0"/>
                <a:cs typeface="Arial" panose="020B0604020202020204" pitchFamily="34" charset="0"/>
              </a:rPr>
              <a:t>Δ</a:t>
            </a:r>
            <a:r>
              <a:rPr lang="en-US" sz="3800" b="1" i="1" dirty="0">
                <a:latin typeface="Arial" panose="020B0604020202020204" pitchFamily="34" charset="0"/>
                <a:cs typeface="Arial" panose="020B0604020202020204" pitchFamily="34" charset="0"/>
              </a:rPr>
              <a:t> </a:t>
            </a:r>
            <a:r>
              <a:rPr lang="en-US" sz="3800" b="1" dirty="0">
                <a:latin typeface="Arial" panose="020B0604020202020204" pitchFamily="34" charset="0"/>
                <a:cs typeface="Arial" panose="020B0604020202020204" pitchFamily="34" charset="0"/>
              </a:rPr>
              <a:t>and</a:t>
            </a:r>
            <a:r>
              <a:rPr lang="en-US" sz="3800" b="1" i="1" dirty="0">
                <a:latin typeface="Arial" panose="020B0604020202020204" pitchFamily="34" charset="0"/>
                <a:cs typeface="Arial" panose="020B0604020202020204" pitchFamily="34" charset="0"/>
              </a:rPr>
              <a:t> trm734</a:t>
            </a:r>
            <a:r>
              <a:rPr lang="el-GR" sz="3800" b="1" i="1" dirty="0">
                <a:latin typeface="Arial" panose="020B0604020202020204" pitchFamily="34" charset="0"/>
                <a:cs typeface="Arial" panose="020B0604020202020204" pitchFamily="34" charset="0"/>
              </a:rPr>
              <a:t>Δ</a:t>
            </a:r>
            <a:r>
              <a:rPr lang="en-US" sz="3800" b="1" i="1" dirty="0">
                <a:latin typeface="Arial" panose="020B0604020202020204" pitchFamily="34" charset="0"/>
                <a:cs typeface="Arial" panose="020B0604020202020204" pitchFamily="34" charset="0"/>
              </a:rPr>
              <a:t> s</a:t>
            </a:r>
            <a:r>
              <a:rPr lang="en-US" sz="3800" b="1" dirty="0">
                <a:latin typeface="Arial" panose="020B0604020202020204" pitchFamily="34" charset="0"/>
                <a:cs typeface="Arial" panose="020B0604020202020204" pitchFamily="34" charset="0"/>
              </a:rPr>
              <a:t>ingle mutants grow like wild-type </a:t>
            </a:r>
          </a:p>
        </p:txBody>
      </p:sp>
      <p:sp>
        <p:nvSpPr>
          <p:cNvPr id="35" name="TextBox 34">
            <a:extLst>
              <a:ext uri="{FF2B5EF4-FFF2-40B4-BE49-F238E27FC236}">
                <a16:creationId xmlns:a16="http://schemas.microsoft.com/office/drawing/2014/main" id="{D3E1F50D-0953-40C0-B578-C2B6AF74667E}"/>
              </a:ext>
            </a:extLst>
          </p:cNvPr>
          <p:cNvSpPr txBox="1"/>
          <p:nvPr/>
        </p:nvSpPr>
        <p:spPr>
          <a:xfrm>
            <a:off x="16306800" y="18449092"/>
            <a:ext cx="8864578"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Hydrogen peroxide spot tests</a:t>
            </a:r>
          </a:p>
        </p:txBody>
      </p:sp>
      <p:sp>
        <p:nvSpPr>
          <p:cNvPr id="36" name="TextBox 35">
            <a:extLst>
              <a:ext uri="{FF2B5EF4-FFF2-40B4-BE49-F238E27FC236}">
                <a16:creationId xmlns:a16="http://schemas.microsoft.com/office/drawing/2014/main" id="{27265404-9885-4F93-8D52-A67F7AFA721A}"/>
              </a:ext>
            </a:extLst>
          </p:cNvPr>
          <p:cNvSpPr txBox="1"/>
          <p:nvPr/>
        </p:nvSpPr>
        <p:spPr>
          <a:xfrm>
            <a:off x="33223200" y="4590859"/>
            <a:ext cx="6872430"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Canavanine spot test</a:t>
            </a:r>
            <a:endParaRPr lang="en-US" sz="3800"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6A382DFB-04D9-4854-BA76-7D946E43B0BF}"/>
              </a:ext>
            </a:extLst>
          </p:cNvPr>
          <p:cNvSpPr txBox="1"/>
          <p:nvPr/>
        </p:nvSpPr>
        <p:spPr>
          <a:xfrm>
            <a:off x="33341484" y="26482029"/>
            <a:ext cx="7227909"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References</a:t>
            </a:r>
          </a:p>
        </p:txBody>
      </p:sp>
      <p:sp>
        <p:nvSpPr>
          <p:cNvPr id="43" name="TextBox 42">
            <a:extLst>
              <a:ext uri="{FF2B5EF4-FFF2-40B4-BE49-F238E27FC236}">
                <a16:creationId xmlns:a16="http://schemas.microsoft.com/office/drawing/2014/main" id="{2BF496F4-C21D-4C0E-B4BB-AEF39DAD854C}"/>
              </a:ext>
            </a:extLst>
          </p:cNvPr>
          <p:cNvSpPr txBox="1"/>
          <p:nvPr/>
        </p:nvSpPr>
        <p:spPr>
          <a:xfrm>
            <a:off x="33340517" y="24231600"/>
            <a:ext cx="10299049" cy="2092881"/>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Acknowledgments</a:t>
            </a:r>
          </a:p>
          <a:p>
            <a:pPr algn="just"/>
            <a:r>
              <a:rPr lang="en-US" sz="1600" dirty="0">
                <a:latin typeface="Arial" panose="020B0604020202020204" pitchFamily="34" charset="0"/>
                <a:cs typeface="Arial" panose="020B0604020202020204" pitchFamily="34" charset="0"/>
              </a:rPr>
              <a:t>Thanks to the NKU College of Arts and Sciences, the Department of Chemistry, and the Guy Lab for making this research possible. Thanks to the Center for Integrative Natural Science and Mathematics (CINSAM), the Kentucky </a:t>
            </a:r>
            <a:r>
              <a:rPr lang="en-US" sz="1600" dirty="0" err="1">
                <a:latin typeface="Arial" panose="020B0604020202020204" pitchFamily="34" charset="0"/>
                <a:cs typeface="Arial" panose="020B0604020202020204" pitchFamily="34" charset="0"/>
              </a:rPr>
              <a:t>IDeA</a:t>
            </a:r>
            <a:r>
              <a:rPr lang="en-US" sz="1600" dirty="0">
                <a:latin typeface="Arial" panose="020B0604020202020204" pitchFamily="34" charset="0"/>
                <a:cs typeface="Arial" panose="020B0604020202020204" pitchFamily="34" charset="0"/>
              </a:rPr>
              <a:t> Network of Biomedical Research Excellence (KY INBRE), and the National Institutes of Health (NIH) for funding this research. A special thanks is extended to Holly Funk and Dr. Guy who continually supported the growth and learning of undergraduate researchers in the Guy lab.</a:t>
            </a:r>
          </a:p>
          <a:p>
            <a:endParaRPr lang="en-US" sz="1200" b="1" dirty="0">
              <a:latin typeface="Arial" panose="020B0604020202020204" pitchFamily="34" charset="0"/>
              <a:cs typeface="Arial" panose="020B0604020202020204" pitchFamily="34" charset="0"/>
            </a:endParaRPr>
          </a:p>
        </p:txBody>
      </p:sp>
      <p:sp>
        <p:nvSpPr>
          <p:cNvPr id="44" name="TextBox 43">
            <a:extLst>
              <a:ext uri="{FF2B5EF4-FFF2-40B4-BE49-F238E27FC236}">
                <a16:creationId xmlns:a16="http://schemas.microsoft.com/office/drawing/2014/main" id="{6A413CAD-9AD5-4F9B-902F-F64A186A4B7F}"/>
              </a:ext>
            </a:extLst>
          </p:cNvPr>
          <p:cNvSpPr txBox="1"/>
          <p:nvPr/>
        </p:nvSpPr>
        <p:spPr>
          <a:xfrm>
            <a:off x="33197822" y="17602200"/>
            <a:ext cx="8864578"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Significance</a:t>
            </a:r>
          </a:p>
        </p:txBody>
      </p:sp>
      <p:sp>
        <p:nvSpPr>
          <p:cNvPr id="45" name="TextBox 44">
            <a:extLst>
              <a:ext uri="{FF2B5EF4-FFF2-40B4-BE49-F238E27FC236}">
                <a16:creationId xmlns:a16="http://schemas.microsoft.com/office/drawing/2014/main" id="{B00E35D1-9EB5-4255-90F4-7963DE7A0A89}"/>
              </a:ext>
            </a:extLst>
          </p:cNvPr>
          <p:cNvSpPr txBox="1"/>
          <p:nvPr/>
        </p:nvSpPr>
        <p:spPr>
          <a:xfrm>
            <a:off x="33205859" y="12873365"/>
            <a:ext cx="9914821" cy="5186035"/>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Overexpression of tRNA</a:t>
            </a:r>
            <a:r>
              <a:rPr lang="en-US" sz="3300" baseline="30000" dirty="0">
                <a:latin typeface="Arial" panose="020B0604020202020204" pitchFamily="34" charset="0"/>
                <a:cs typeface="Arial" panose="020B0604020202020204" pitchFamily="34" charset="0"/>
              </a:rPr>
              <a:t>Phe </a:t>
            </a:r>
            <a:r>
              <a:rPr lang="en-US" sz="3300" dirty="0">
                <a:latin typeface="Arial" panose="020B0604020202020204" pitchFamily="34" charset="0"/>
                <a:cs typeface="Arial" panose="020B0604020202020204" pitchFamily="34" charset="0"/>
              </a:rPr>
              <a:t>rescues </a:t>
            </a:r>
            <a:r>
              <a:rPr lang="en-US" sz="3300" i="1" dirty="0">
                <a:latin typeface="Arial" panose="020B0604020202020204" pitchFamily="34" charset="0"/>
                <a:cs typeface="Arial" panose="020B0604020202020204" pitchFamily="34" charset="0"/>
              </a:rPr>
              <a:t>trm7</a:t>
            </a:r>
            <a:r>
              <a:rPr lang="el-GR" sz="3300" i="1" dirty="0">
                <a:solidFill>
                  <a:srgbClr val="202124"/>
                </a:solidFill>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mutants from poor growth.</a:t>
            </a:r>
            <a:r>
              <a:rPr lang="en-US" sz="3300" baseline="30000" dirty="0">
                <a:latin typeface="Arial" panose="020B0604020202020204" pitchFamily="34" charset="0"/>
                <a:cs typeface="Arial" panose="020B0604020202020204" pitchFamily="34" charset="0"/>
              </a:rPr>
              <a:t>1 </a:t>
            </a:r>
            <a:r>
              <a:rPr lang="en-US" sz="3300" dirty="0">
                <a:latin typeface="Arial" panose="020B0604020202020204" pitchFamily="34" charset="0"/>
                <a:cs typeface="Arial" panose="020B0604020202020204" pitchFamily="34" charset="0"/>
              </a:rPr>
              <a:t>Strains over-expressing tRNA</a:t>
            </a:r>
            <a:r>
              <a:rPr lang="en-US" sz="3300" baseline="30000" dirty="0">
                <a:latin typeface="Arial" panose="020B0604020202020204" pitchFamily="34" charset="0"/>
                <a:cs typeface="Arial" panose="020B0604020202020204" pitchFamily="34" charset="0"/>
              </a:rPr>
              <a:t>Phe</a:t>
            </a:r>
            <a:r>
              <a:rPr lang="en-US" sz="3300" dirty="0">
                <a:latin typeface="Arial" panose="020B0604020202020204" pitchFamily="34" charset="0"/>
                <a:cs typeface="Arial" panose="020B0604020202020204" pitchFamily="34" charset="0"/>
              </a:rPr>
              <a:t> will be used to verify the phenotypes from the survival test.</a:t>
            </a:r>
          </a:p>
          <a:p>
            <a:pPr algn="just"/>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Additional spot tests will be performed  to further define genetic interactions of </a:t>
            </a:r>
            <a:r>
              <a:rPr lang="en-US" sz="3300" i="1" dirty="0">
                <a:latin typeface="Arial" panose="020B0604020202020204" pitchFamily="34" charset="0"/>
                <a:cs typeface="Arial" panose="020B0604020202020204" pitchFamily="34" charset="0"/>
              </a:rPr>
              <a:t>trm732</a:t>
            </a:r>
            <a:r>
              <a:rPr lang="el-GR" sz="3300" i="1" dirty="0">
                <a:solidFill>
                  <a:srgbClr val="202124"/>
                </a:solidFill>
                <a:latin typeface="Arial" panose="020B0604020202020204" pitchFamily="34" charset="0"/>
                <a:cs typeface="Arial" panose="020B0604020202020204" pitchFamily="34" charset="0"/>
              </a:rPr>
              <a:t>Δ</a:t>
            </a:r>
            <a:r>
              <a:rPr lang="en-US" sz="3300" i="1" dirty="0">
                <a:solidFill>
                  <a:srgbClr val="202124"/>
                </a:solidFill>
                <a:latin typeface="Arial" panose="020B0604020202020204" pitchFamily="34" charset="0"/>
                <a:cs typeface="Arial" panose="020B0604020202020204" pitchFamily="34" charset="0"/>
              </a:rPr>
              <a:t> </a:t>
            </a:r>
            <a:r>
              <a:rPr lang="en-US" sz="3300" dirty="0">
                <a:solidFill>
                  <a:srgbClr val="202124"/>
                </a:solidFill>
                <a:latin typeface="Arial" panose="020B0604020202020204" pitchFamily="34" charset="0"/>
                <a:cs typeface="Arial" panose="020B0604020202020204" pitchFamily="34" charset="0"/>
              </a:rPr>
              <a:t>and</a:t>
            </a:r>
            <a:r>
              <a:rPr lang="en-US" sz="3300" i="1" dirty="0">
                <a:solidFill>
                  <a:srgbClr val="202124"/>
                </a:solidFill>
                <a:latin typeface="Arial" panose="020B0604020202020204" pitchFamily="34" charset="0"/>
                <a:cs typeface="Arial" panose="020B0604020202020204" pitchFamily="34" charset="0"/>
              </a:rPr>
              <a:t> </a:t>
            </a:r>
            <a:r>
              <a:rPr lang="en-US" sz="3300" i="1" dirty="0">
                <a:latin typeface="Arial" panose="020B0604020202020204" pitchFamily="34" charset="0"/>
                <a:cs typeface="Arial" panose="020B0604020202020204" pitchFamily="34" charset="0"/>
              </a:rPr>
              <a:t>trm734</a:t>
            </a:r>
            <a:r>
              <a:rPr lang="el-GR" sz="3300" i="1" dirty="0">
                <a:solidFill>
                  <a:srgbClr val="202124"/>
                </a:solidFill>
                <a:latin typeface="Arial" panose="020B0604020202020204" pitchFamily="34" charset="0"/>
                <a:cs typeface="Arial" panose="020B0604020202020204" pitchFamily="34" charset="0"/>
              </a:rPr>
              <a:t>Δ</a:t>
            </a:r>
            <a:r>
              <a:rPr lang="en-US" sz="3300" i="1" dirty="0">
                <a:latin typeface="Arial" panose="020B0604020202020204" pitchFamily="34" charset="0"/>
                <a:cs typeface="Arial" panose="020B0604020202020204" pitchFamily="34" charset="0"/>
              </a:rPr>
              <a:t> </a:t>
            </a:r>
            <a:r>
              <a:rPr lang="en-US" sz="3300" dirty="0">
                <a:latin typeface="Arial" panose="020B0604020202020204" pitchFamily="34" charset="0"/>
                <a:cs typeface="Arial" panose="020B0604020202020204" pitchFamily="34" charset="0"/>
              </a:rPr>
              <a:t>mutants.</a:t>
            </a: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04C5D4AB-AA49-4172-B2A3-D1A3F6195CB4}"/>
              </a:ext>
            </a:extLst>
          </p:cNvPr>
          <p:cNvSpPr txBox="1"/>
          <p:nvPr/>
        </p:nvSpPr>
        <p:spPr>
          <a:xfrm>
            <a:off x="33070801" y="12344400"/>
            <a:ext cx="8864578"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Next steps</a:t>
            </a:r>
          </a:p>
        </p:txBody>
      </p:sp>
      <p:sp>
        <p:nvSpPr>
          <p:cNvPr id="48" name="TextBox 47">
            <a:extLst>
              <a:ext uri="{FF2B5EF4-FFF2-40B4-BE49-F238E27FC236}">
                <a16:creationId xmlns:a16="http://schemas.microsoft.com/office/drawing/2014/main" id="{B586838C-A97D-4DE8-A072-ACF289C8425D}"/>
              </a:ext>
            </a:extLst>
          </p:cNvPr>
          <p:cNvSpPr txBox="1"/>
          <p:nvPr/>
        </p:nvSpPr>
        <p:spPr>
          <a:xfrm>
            <a:off x="33442979" y="18309640"/>
            <a:ext cx="9914821" cy="7217360"/>
          </a:xfrm>
          <a:prstGeom prst="rect">
            <a:avLst/>
          </a:prstGeom>
          <a:noFill/>
          <a:ln w="28575">
            <a:noFill/>
          </a:ln>
        </p:spPr>
        <p:txBody>
          <a:bodyPr wrap="square" rtlCol="0">
            <a:spAutoFit/>
          </a:bodyPr>
          <a:lstStyle/>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Non-syndromic X-linked Intellectual Disability occurs when there are mutations in </a:t>
            </a:r>
            <a:r>
              <a:rPr lang="en-US" sz="3300" i="1" dirty="0">
                <a:latin typeface="Arial" panose="020B0604020202020204" pitchFamily="34" charset="0"/>
                <a:cs typeface="Arial" panose="020B0604020202020204" pitchFamily="34" charset="0"/>
              </a:rPr>
              <a:t>FTSJ1,</a:t>
            </a:r>
            <a:r>
              <a:rPr lang="en-US" sz="3300" baseline="30000" dirty="0">
                <a:latin typeface="Arial" panose="020B0604020202020204" pitchFamily="34" charset="0"/>
                <a:cs typeface="Arial" panose="020B0604020202020204" pitchFamily="34" charset="0"/>
              </a:rPr>
              <a:t>12 </a:t>
            </a:r>
            <a:r>
              <a:rPr lang="en-US" sz="3300" dirty="0">
                <a:latin typeface="Arial" panose="020B0604020202020204" pitchFamily="34" charset="0"/>
                <a:cs typeface="Arial" panose="020B0604020202020204" pitchFamily="34" charset="0"/>
              </a:rPr>
              <a:t>the human homolog to </a:t>
            </a:r>
            <a:r>
              <a:rPr lang="en-US" sz="3300" i="1" dirty="0">
                <a:latin typeface="Arial" panose="020B0604020202020204" pitchFamily="34" charset="0"/>
                <a:cs typeface="Arial" panose="020B0604020202020204" pitchFamily="34" charset="0"/>
              </a:rPr>
              <a:t>TRM7</a:t>
            </a:r>
            <a:r>
              <a:rPr lang="en-US" sz="3300" dirty="0">
                <a:latin typeface="Arial" panose="020B0604020202020204" pitchFamily="34" charset="0"/>
                <a:cs typeface="Arial" panose="020B0604020202020204" pitchFamily="34" charset="0"/>
              </a:rPr>
              <a:t>.</a:t>
            </a:r>
            <a:r>
              <a:rPr lang="en-US" sz="3300" baseline="30000" dirty="0">
                <a:latin typeface="Arial" panose="020B0604020202020204" pitchFamily="34" charset="0"/>
                <a:cs typeface="Arial" panose="020B0604020202020204" pitchFamily="34" charset="0"/>
              </a:rPr>
              <a:t>13,14</a:t>
            </a: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The human homologs to </a:t>
            </a:r>
            <a:r>
              <a:rPr lang="en-US" sz="3300" i="1" dirty="0">
                <a:latin typeface="Arial" panose="020B0604020202020204" pitchFamily="34" charset="0"/>
                <a:cs typeface="Arial" panose="020B0604020202020204" pitchFamily="34" charset="0"/>
              </a:rPr>
              <a:t>TRM732</a:t>
            </a:r>
            <a:r>
              <a:rPr lang="en-US" sz="3300" dirty="0">
                <a:latin typeface="Arial" panose="020B0604020202020204" pitchFamily="34" charset="0"/>
                <a:cs typeface="Arial" panose="020B0604020202020204" pitchFamily="34" charset="0"/>
              </a:rPr>
              <a:t> and </a:t>
            </a:r>
            <a:r>
              <a:rPr lang="en-US" sz="3300" i="1" dirty="0">
                <a:latin typeface="Arial" panose="020B0604020202020204" pitchFamily="34" charset="0"/>
                <a:cs typeface="Arial" panose="020B0604020202020204" pitchFamily="34" charset="0"/>
              </a:rPr>
              <a:t>TRM734 </a:t>
            </a:r>
            <a:r>
              <a:rPr lang="en-US" sz="3300" dirty="0">
                <a:latin typeface="Arial" panose="020B0604020202020204" pitchFamily="34" charset="0"/>
                <a:cs typeface="Arial" panose="020B0604020202020204" pitchFamily="34" charset="0"/>
              </a:rPr>
              <a:t>are </a:t>
            </a:r>
            <a:r>
              <a:rPr lang="en-US" sz="3300" i="1" dirty="0">
                <a:latin typeface="Arial" panose="020B0604020202020204" pitchFamily="34" charset="0"/>
                <a:cs typeface="Arial" panose="020B0604020202020204" pitchFamily="34" charset="0"/>
              </a:rPr>
              <a:t>THADA</a:t>
            </a:r>
            <a:r>
              <a:rPr lang="en-US" sz="3300" dirty="0">
                <a:latin typeface="Arial" panose="020B0604020202020204" pitchFamily="34" charset="0"/>
                <a:cs typeface="Arial" panose="020B0604020202020204" pitchFamily="34" charset="0"/>
              </a:rPr>
              <a:t> and </a:t>
            </a:r>
            <a:r>
              <a:rPr lang="en-US" sz="3300" i="1" dirty="0">
                <a:latin typeface="Arial" panose="020B0604020202020204" pitchFamily="34" charset="0"/>
                <a:cs typeface="Arial" panose="020B0604020202020204" pitchFamily="34" charset="0"/>
              </a:rPr>
              <a:t>WDR6</a:t>
            </a:r>
            <a:r>
              <a:rPr lang="en-US" sz="3300" dirty="0">
                <a:latin typeface="Arial" panose="020B0604020202020204" pitchFamily="34" charset="0"/>
                <a:cs typeface="Arial" panose="020B0604020202020204" pitchFamily="34" charset="0"/>
              </a:rPr>
              <a:t>, respectively.</a:t>
            </a:r>
            <a:r>
              <a:rPr lang="en-US" sz="3300" baseline="30000" dirty="0">
                <a:latin typeface="Arial" panose="020B0604020202020204" pitchFamily="34" charset="0"/>
                <a:cs typeface="Arial" panose="020B0604020202020204" pitchFamily="34" charset="0"/>
              </a:rPr>
              <a:t>13 </a:t>
            </a: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n-US" sz="3300" dirty="0">
                <a:latin typeface="Arial" panose="020B0604020202020204" pitchFamily="34" charset="0"/>
                <a:cs typeface="Arial" panose="020B0604020202020204" pitchFamily="34" charset="0"/>
              </a:rPr>
              <a:t>Interactions among </a:t>
            </a:r>
            <a:r>
              <a:rPr lang="en-US" sz="3300" i="1" dirty="0">
                <a:latin typeface="Arial" panose="020B0604020202020204" pitchFamily="34" charset="0"/>
                <a:cs typeface="Arial" panose="020B0604020202020204" pitchFamily="34" charset="0"/>
              </a:rPr>
              <a:t>Saccharomyces cerevisiae </a:t>
            </a:r>
            <a:r>
              <a:rPr lang="en-US" sz="3300" dirty="0">
                <a:latin typeface="Arial" panose="020B0604020202020204" pitchFamily="34" charset="0"/>
                <a:cs typeface="Arial" panose="020B0604020202020204" pitchFamily="34" charset="0"/>
              </a:rPr>
              <a:t>genes </a:t>
            </a:r>
            <a:r>
              <a:rPr lang="en-US" sz="3300" i="1" dirty="0">
                <a:latin typeface="Arial" panose="020B0604020202020204" pitchFamily="34" charset="0"/>
                <a:cs typeface="Arial" panose="020B0604020202020204" pitchFamily="34" charset="0"/>
              </a:rPr>
              <a:t>TRM7</a:t>
            </a:r>
            <a:r>
              <a:rPr lang="en-US" sz="3300" dirty="0">
                <a:latin typeface="Arial" panose="020B0604020202020204" pitchFamily="34" charset="0"/>
                <a:cs typeface="Arial" panose="020B0604020202020204" pitchFamily="34" charset="0"/>
              </a:rPr>
              <a:t>, </a:t>
            </a:r>
            <a:r>
              <a:rPr lang="en-US" sz="3300" i="1" dirty="0">
                <a:latin typeface="Arial" panose="020B0604020202020204" pitchFamily="34" charset="0"/>
                <a:cs typeface="Arial" panose="020B0604020202020204" pitchFamily="34" charset="0"/>
              </a:rPr>
              <a:t>TRM732</a:t>
            </a:r>
            <a:r>
              <a:rPr lang="en-US" sz="3300" dirty="0">
                <a:latin typeface="Arial" panose="020B0604020202020204" pitchFamily="34" charset="0"/>
                <a:cs typeface="Arial" panose="020B0604020202020204" pitchFamily="34" charset="0"/>
              </a:rPr>
              <a:t>, and </a:t>
            </a:r>
            <a:r>
              <a:rPr lang="en-US" sz="3300" i="1" dirty="0">
                <a:latin typeface="Arial" panose="020B0604020202020204" pitchFamily="34" charset="0"/>
                <a:cs typeface="Arial" panose="020B0604020202020204" pitchFamily="34" charset="0"/>
              </a:rPr>
              <a:t>TRM734 </a:t>
            </a:r>
            <a:r>
              <a:rPr lang="en-US" sz="3300" dirty="0">
                <a:latin typeface="Arial" panose="020B0604020202020204" pitchFamily="34" charset="0"/>
                <a:cs typeface="Arial" panose="020B0604020202020204" pitchFamily="34" charset="0"/>
              </a:rPr>
              <a:t>could reflect the activity of their corresponding human homologs.</a:t>
            </a:r>
          </a:p>
          <a:p>
            <a:pPr marL="457200" indent="-457200" algn="just">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r>
              <a:rPr lang="en-US" sz="3350" dirty="0">
                <a:solidFill>
                  <a:srgbClr val="202124"/>
                </a:solidFill>
                <a:latin typeface="Arial" panose="020B0604020202020204" pitchFamily="34" charset="0"/>
                <a:cs typeface="Arial" panose="020B0604020202020204" pitchFamily="34" charset="0"/>
              </a:rPr>
              <a:t> </a:t>
            </a:r>
            <a:endParaRPr lang="en-US" sz="3350" i="1" dirty="0">
              <a:latin typeface="Arial" panose="020B0604020202020204" pitchFamily="34" charset="0"/>
              <a:cs typeface="Arial" panose="020B0604020202020204" pitchFamily="34" charset="0"/>
            </a:endParaRPr>
          </a:p>
        </p:txBody>
      </p:sp>
      <p:sp>
        <p:nvSpPr>
          <p:cNvPr id="50" name="TextBox 49">
            <a:extLst>
              <a:ext uri="{FF2B5EF4-FFF2-40B4-BE49-F238E27FC236}">
                <a16:creationId xmlns:a16="http://schemas.microsoft.com/office/drawing/2014/main" id="{FBD4B397-6E83-4B9C-A939-59B59AA69172}"/>
              </a:ext>
            </a:extLst>
          </p:cNvPr>
          <p:cNvSpPr txBox="1"/>
          <p:nvPr/>
        </p:nvSpPr>
        <p:spPr>
          <a:xfrm>
            <a:off x="33299400" y="7772400"/>
            <a:ext cx="9821280" cy="6309420"/>
          </a:xfrm>
          <a:prstGeom prst="rect">
            <a:avLst/>
          </a:prstGeom>
          <a:noFill/>
          <a:ln w="28575">
            <a:noFill/>
          </a:ln>
        </p:spPr>
        <p:txBody>
          <a:bodyPr wrap="square" lIns="91440" tIns="45720" rIns="91440" bIns="45720" rtlCol="0" anchor="t">
            <a:spAutoFit/>
          </a:bodyPr>
          <a:lstStyle/>
          <a:p>
            <a:pPr marL="457200" indent="-457200" algn="just">
              <a:buFont typeface="Arial"/>
              <a:buChar char="•"/>
            </a:pPr>
            <a:r>
              <a:rPr lang="en-US" sz="3300" dirty="0">
                <a:latin typeface="Arial" panose="020B0604020202020204" pitchFamily="34" charset="0"/>
                <a:ea typeface="+mn-lt"/>
                <a:cs typeface="Arial" panose="020B0604020202020204" pitchFamily="34" charset="0"/>
              </a:rPr>
              <a:t>Shi et al. found that </a:t>
            </a:r>
            <a:r>
              <a:rPr lang="en-US" sz="3300" i="1" dirty="0">
                <a:latin typeface="Arial" panose="020B0604020202020204" pitchFamily="34" charset="0"/>
                <a:ea typeface="+mn-lt"/>
                <a:cs typeface="Arial" panose="020B0604020202020204" pitchFamily="34" charset="0"/>
              </a:rPr>
              <a:t>trm734</a:t>
            </a:r>
            <a:r>
              <a:rPr lang="el-GR" sz="3300" i="1" dirty="0">
                <a:latin typeface="Arial" panose="020B0604020202020204" pitchFamily="34" charset="0"/>
                <a:ea typeface="+mn-lt"/>
                <a:cs typeface="Arial" panose="020B0604020202020204" pitchFamily="34" charset="0"/>
              </a:rPr>
              <a:t>Δ</a:t>
            </a:r>
            <a:r>
              <a:rPr lang="en-US" sz="3300" dirty="0">
                <a:latin typeface="Arial" panose="020B0604020202020204" pitchFamily="34" charset="0"/>
                <a:ea typeface="+mn-lt"/>
                <a:cs typeface="Arial" panose="020B0604020202020204" pitchFamily="34" charset="0"/>
              </a:rPr>
              <a:t> mutants have a drastically increased resistance to canavanine exposure at 2 µg/mL.</a:t>
            </a:r>
            <a:r>
              <a:rPr lang="en-US" sz="3300" baseline="30000" dirty="0">
                <a:latin typeface="Arial" panose="020B0604020202020204" pitchFamily="34" charset="0"/>
                <a:ea typeface="+mn-lt"/>
                <a:cs typeface="Arial" panose="020B0604020202020204" pitchFamily="34" charset="0"/>
              </a:rPr>
              <a:t>11</a:t>
            </a:r>
            <a:endParaRPr lang="en-US" sz="3300" baseline="30000" dirty="0">
              <a:latin typeface="Arial" panose="020B0604020202020204" pitchFamily="34" charset="0"/>
              <a:cs typeface="Arial" panose="020B0604020202020204" pitchFamily="34" charset="0"/>
            </a:endParaRPr>
          </a:p>
          <a:p>
            <a:pPr marL="457200" indent="-457200" algn="just">
              <a:buFont typeface="Arial"/>
              <a:buChar char="•"/>
            </a:pPr>
            <a:endParaRPr lang="en-US" sz="3300" dirty="0">
              <a:latin typeface="Arial" panose="020B0604020202020204" pitchFamily="34" charset="0"/>
              <a:ea typeface="+mn-lt"/>
              <a:cs typeface="Arial" panose="020B0604020202020204" pitchFamily="34" charset="0"/>
            </a:endParaRPr>
          </a:p>
          <a:p>
            <a:pPr marL="457200" indent="-457200" algn="just">
              <a:buFont typeface="Arial"/>
              <a:buChar char="•"/>
            </a:pPr>
            <a:r>
              <a:rPr lang="en-US" sz="3300" dirty="0">
                <a:latin typeface="Arial" panose="020B0604020202020204" pitchFamily="34" charset="0"/>
                <a:ea typeface="+mn-lt"/>
                <a:cs typeface="Arial" panose="020B0604020202020204" pitchFamily="34" charset="0"/>
              </a:rPr>
              <a:t>We replicated the procedure used in this paper and found that </a:t>
            </a:r>
            <a:r>
              <a:rPr lang="en-US" sz="3300" i="1" dirty="0">
                <a:latin typeface="Arial" panose="020B0604020202020204" pitchFamily="34" charset="0"/>
                <a:ea typeface="+mn-lt"/>
                <a:cs typeface="Arial" panose="020B0604020202020204" pitchFamily="34" charset="0"/>
              </a:rPr>
              <a:t>trm734</a:t>
            </a:r>
            <a:r>
              <a:rPr lang="el-GR" sz="3300" i="1" dirty="0">
                <a:latin typeface="Arial" panose="020B0604020202020204" pitchFamily="34" charset="0"/>
                <a:ea typeface="+mn-lt"/>
                <a:cs typeface="Arial" panose="020B0604020202020204" pitchFamily="34" charset="0"/>
              </a:rPr>
              <a:t>Δ </a:t>
            </a:r>
            <a:r>
              <a:rPr lang="el-GR" sz="3300" dirty="0">
                <a:latin typeface="Arial" panose="020B0604020202020204" pitchFamily="34" charset="0"/>
                <a:ea typeface="+mn-lt"/>
                <a:cs typeface="Arial" panose="020B0604020202020204" pitchFamily="34" charset="0"/>
              </a:rPr>
              <a:t>mutants</a:t>
            </a:r>
            <a:r>
              <a:rPr lang="en-US" sz="3300" dirty="0">
                <a:latin typeface="Arial" panose="020B0604020202020204" pitchFamily="34" charset="0"/>
                <a:ea typeface="+mn-lt"/>
                <a:cs typeface="Arial" panose="020B0604020202020204" pitchFamily="34" charset="0"/>
              </a:rPr>
              <a:t> don't seem to show increased resistance to canavanine exposure at any of the tested concentrations.</a:t>
            </a:r>
            <a:endParaRPr lang="en-US" sz="3300" dirty="0">
              <a:latin typeface="Arial" panose="020B0604020202020204" pitchFamily="34" charset="0"/>
              <a:cs typeface="Arial" panose="020B0604020202020204" pitchFamily="34" charset="0"/>
            </a:endParaRPr>
          </a:p>
          <a:p>
            <a:endParaRPr lang="en-US" sz="4000" b="1" dirty="0">
              <a:latin typeface="Arial" panose="020B0604020202020204" pitchFamily="34" charset="0"/>
              <a:cs typeface="Arial" panose="020B0604020202020204" pitchFamily="34" charset="0"/>
            </a:endParaRPr>
          </a:p>
          <a:p>
            <a:endParaRPr lang="en-US" sz="3300" dirty="0">
              <a:latin typeface="Arial" panose="020B0604020202020204" pitchFamily="34" charset="0"/>
              <a:cs typeface="Arial" panose="020B0604020202020204" pitchFamily="34" charset="0"/>
            </a:endParaRPr>
          </a:p>
          <a:p>
            <a:endParaRPr lang="en-US" sz="3350" dirty="0">
              <a:solidFill>
                <a:srgbClr val="202124"/>
              </a:solidFill>
              <a:latin typeface="Arial" panose="020B0604020202020204" pitchFamily="34" charset="0"/>
              <a:cs typeface="Arial" panose="020B0604020202020204" pitchFamily="34" charset="0"/>
            </a:endParaRPr>
          </a:p>
          <a:p>
            <a:endParaRPr lang="en-US" sz="3350" i="1" dirty="0">
              <a:latin typeface="Arial" panose="020B0604020202020204" pitchFamily="34" charset="0"/>
              <a:cs typeface="Arial" panose="020B0604020202020204" pitchFamily="34" charset="0"/>
            </a:endParaRPr>
          </a:p>
        </p:txBody>
      </p:sp>
      <p:pic>
        <p:nvPicPr>
          <p:cNvPr id="3" name="Picture 2" descr="Chart, scatter chart&#10;&#10;Description automatically generated">
            <a:extLst>
              <a:ext uri="{FF2B5EF4-FFF2-40B4-BE49-F238E27FC236}">
                <a16:creationId xmlns:a16="http://schemas.microsoft.com/office/drawing/2014/main" id="{C87D6B38-9B36-4942-A1BB-B4431D9494EF}"/>
              </a:ext>
            </a:extLst>
          </p:cNvPr>
          <p:cNvPicPr>
            <a:picLocks noChangeAspect="1"/>
          </p:cNvPicPr>
          <p:nvPr/>
        </p:nvPicPr>
        <p:blipFill>
          <a:blip r:embed="rId11"/>
          <a:stretch>
            <a:fillRect/>
          </a:stretch>
        </p:blipFill>
        <p:spPr>
          <a:xfrm>
            <a:off x="16381963" y="12801600"/>
            <a:ext cx="8841841" cy="4793673"/>
          </a:xfrm>
          <a:prstGeom prst="rect">
            <a:avLst/>
          </a:prstGeom>
          <a:ln w="31750">
            <a:solidFill>
              <a:schemeClr val="tx1"/>
            </a:solidFill>
          </a:ln>
        </p:spPr>
      </p:pic>
      <p:pic>
        <p:nvPicPr>
          <p:cNvPr id="6" name="Picture 5" descr="Chart, bar chart&#10;&#10;Description automatically generated">
            <a:extLst>
              <a:ext uri="{FF2B5EF4-FFF2-40B4-BE49-F238E27FC236}">
                <a16:creationId xmlns:a16="http://schemas.microsoft.com/office/drawing/2014/main" id="{F3ED12CD-B5AD-4E14-8024-5B310CDD5FFE}"/>
              </a:ext>
            </a:extLst>
          </p:cNvPr>
          <p:cNvPicPr>
            <a:picLocks noChangeAspect="1"/>
          </p:cNvPicPr>
          <p:nvPr/>
        </p:nvPicPr>
        <p:blipFill>
          <a:blip r:embed="rId12"/>
          <a:stretch>
            <a:fillRect/>
          </a:stretch>
        </p:blipFill>
        <p:spPr>
          <a:xfrm>
            <a:off x="16230600" y="5534025"/>
            <a:ext cx="8982075" cy="5667375"/>
          </a:xfrm>
          <a:prstGeom prst="rect">
            <a:avLst/>
          </a:prstGeom>
          <a:ln w="31750">
            <a:solidFill>
              <a:schemeClr val="tx1"/>
            </a:solidFill>
          </a:ln>
        </p:spPr>
      </p:pic>
      <p:sp>
        <p:nvSpPr>
          <p:cNvPr id="51" name="TextBox 50">
            <a:extLst>
              <a:ext uri="{FF2B5EF4-FFF2-40B4-BE49-F238E27FC236}">
                <a16:creationId xmlns:a16="http://schemas.microsoft.com/office/drawing/2014/main" id="{DDAE8496-6507-408B-B86C-E34ABC586282}"/>
              </a:ext>
            </a:extLst>
          </p:cNvPr>
          <p:cNvSpPr txBox="1"/>
          <p:nvPr/>
        </p:nvSpPr>
        <p:spPr>
          <a:xfrm>
            <a:off x="16190792" y="4761733"/>
            <a:ext cx="8864578" cy="677108"/>
          </a:xfrm>
          <a:prstGeom prst="rect">
            <a:avLst/>
          </a:prstGeom>
          <a:noFill/>
        </p:spPr>
        <p:txBody>
          <a:bodyPr wrap="square" rtlCol="0">
            <a:spAutoFit/>
          </a:bodyPr>
          <a:lstStyle/>
          <a:p>
            <a:r>
              <a:rPr lang="en-US" sz="3800" b="1" dirty="0">
                <a:latin typeface="Arial" panose="020B0604020202020204" pitchFamily="34" charset="0"/>
                <a:cs typeface="Arial" panose="020B0604020202020204" pitchFamily="34" charset="0"/>
              </a:rPr>
              <a:t>Oxidative Stress Survival Assay</a:t>
            </a:r>
          </a:p>
        </p:txBody>
      </p:sp>
      <p:sp>
        <p:nvSpPr>
          <p:cNvPr id="52" name="object 99">
            <a:extLst>
              <a:ext uri="{FF2B5EF4-FFF2-40B4-BE49-F238E27FC236}">
                <a16:creationId xmlns:a16="http://schemas.microsoft.com/office/drawing/2014/main" id="{E376CD6F-45BE-401C-841E-07FBD02150D0}"/>
              </a:ext>
            </a:extLst>
          </p:cNvPr>
          <p:cNvSpPr txBox="1"/>
          <p:nvPr/>
        </p:nvSpPr>
        <p:spPr>
          <a:xfrm>
            <a:off x="33459096" y="26981915"/>
            <a:ext cx="10279704" cy="3269485"/>
          </a:xfrm>
          <a:prstGeom prst="rect">
            <a:avLst/>
          </a:prstGeom>
        </p:spPr>
        <p:txBody>
          <a:bodyPr vert="horz" wrap="square" lIns="0" tIns="12065" rIns="0" bIns="0" rtlCol="0">
            <a:spAutoFit/>
          </a:bodyPr>
          <a:lstStyle/>
          <a:p>
            <a:pPr marL="12700" algn="just">
              <a:lnSpc>
                <a:spcPct val="100000"/>
              </a:lnSpc>
              <a:spcBef>
                <a:spcPts val="95"/>
              </a:spcBef>
            </a:pPr>
            <a:endParaRPr lang="en-US" sz="800" b="1" spc="-5" dirty="0">
              <a:latin typeface="Arial" panose="020B0604020202020204" pitchFamily="34" charset="0"/>
              <a:cs typeface="Arial" panose="020B0604020202020204" pitchFamily="34" charset="0"/>
            </a:endParaRPr>
          </a:p>
          <a:p>
            <a:pPr marL="12700" algn="just">
              <a:lnSpc>
                <a:spcPct val="100000"/>
              </a:lnSpc>
              <a:spcBef>
                <a:spcPts val="95"/>
              </a:spcBef>
            </a:pPr>
            <a:r>
              <a:rPr lang="en-US" sz="800" dirty="0">
                <a:latin typeface="Arial" panose="020B0604020202020204" pitchFamily="34" charset="0"/>
                <a:cs typeface="Arial" panose="020B0604020202020204" pitchFamily="34" charset="0"/>
              </a:rPr>
              <a:t>1. Guy M. P., </a:t>
            </a:r>
            <a:r>
              <a:rPr lang="en-US" sz="800" dirty="0" err="1">
                <a:latin typeface="Arial" panose="020B0604020202020204" pitchFamily="34" charset="0"/>
                <a:cs typeface="Arial" panose="020B0604020202020204" pitchFamily="34" charset="0"/>
              </a:rPr>
              <a:t>Podyma</a:t>
            </a:r>
            <a:r>
              <a:rPr lang="en-US" sz="800" dirty="0">
                <a:latin typeface="Arial" panose="020B0604020202020204" pitchFamily="34" charset="0"/>
                <a:cs typeface="Arial" panose="020B0604020202020204" pitchFamily="34" charset="0"/>
              </a:rPr>
              <a:t> B. M., Preston M. A., </a:t>
            </a:r>
            <a:r>
              <a:rPr lang="en-US" sz="800" dirty="0" err="1">
                <a:latin typeface="Arial" panose="020B0604020202020204" pitchFamily="34" charset="0"/>
                <a:cs typeface="Arial" panose="020B0604020202020204" pitchFamily="34" charset="0"/>
              </a:rPr>
              <a:t>Shaheen</a:t>
            </a:r>
            <a:r>
              <a:rPr lang="en-US" sz="800" dirty="0">
                <a:latin typeface="Arial" panose="020B0604020202020204" pitchFamily="34" charset="0"/>
                <a:cs typeface="Arial" panose="020B0604020202020204" pitchFamily="34" charset="0"/>
              </a:rPr>
              <a:t> H. H., </a:t>
            </a:r>
            <a:r>
              <a:rPr lang="en-US" sz="800" dirty="0" err="1">
                <a:latin typeface="Arial" panose="020B0604020202020204" pitchFamily="34" charset="0"/>
                <a:cs typeface="Arial" panose="020B0604020202020204" pitchFamily="34" charset="0"/>
              </a:rPr>
              <a:t>Krivos</a:t>
            </a:r>
            <a:r>
              <a:rPr lang="en-US" sz="800" dirty="0">
                <a:latin typeface="Arial" panose="020B0604020202020204" pitchFamily="34" charset="0"/>
                <a:cs typeface="Arial" panose="020B0604020202020204" pitchFamily="34" charset="0"/>
              </a:rPr>
              <a:t> K. L., Limbach P. A., Hopper A. K., </a:t>
            </a:r>
            <a:r>
              <a:rPr lang="en-US" sz="800" dirty="0" err="1">
                <a:latin typeface="Arial" panose="020B0604020202020204" pitchFamily="34" charset="0"/>
                <a:cs typeface="Arial" panose="020B0604020202020204" pitchFamily="34" charset="0"/>
              </a:rPr>
              <a:t>Phizicky</a:t>
            </a:r>
            <a:r>
              <a:rPr lang="en-US" sz="800" dirty="0">
                <a:latin typeface="Arial" panose="020B0604020202020204" pitchFamily="34" charset="0"/>
                <a:cs typeface="Arial" panose="020B0604020202020204" pitchFamily="34" charset="0"/>
              </a:rPr>
              <a:t> E. M. Yeast Trm7 interacts with distinct proteins for critical modifications of the </a:t>
            </a:r>
            <a:r>
              <a:rPr lang="en-US" sz="800" dirty="0" err="1">
                <a:latin typeface="Arial" panose="020B0604020202020204" pitchFamily="34" charset="0"/>
                <a:cs typeface="Arial" panose="020B0604020202020204" pitchFamily="34" charset="0"/>
              </a:rPr>
              <a:t>tRNAPhe</a:t>
            </a:r>
            <a:r>
              <a:rPr lang="en-US" sz="800" dirty="0">
                <a:latin typeface="Arial" panose="020B0604020202020204" pitchFamily="34" charset="0"/>
                <a:cs typeface="Arial" panose="020B0604020202020204" pitchFamily="34" charset="0"/>
              </a:rPr>
              <a:t> anticodon loop. </a:t>
            </a:r>
            <a:r>
              <a:rPr lang="en-US" sz="800" i="1" dirty="0">
                <a:latin typeface="Arial" panose="020B0604020202020204" pitchFamily="34" charset="0"/>
                <a:cs typeface="Arial" panose="020B0604020202020204" pitchFamily="34" charset="0"/>
              </a:rPr>
              <a:t>RNA</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2012</a:t>
            </a:r>
            <a:r>
              <a:rPr lang="en-US" sz="800" dirty="0">
                <a:latin typeface="Arial" panose="020B0604020202020204" pitchFamily="34" charset="0"/>
                <a:cs typeface="Arial" panose="020B0604020202020204" pitchFamily="34" charset="0"/>
              </a:rPr>
              <a:t>;18(10):1921–1933. doi:10.1261/rna.035287.112 </a:t>
            </a:r>
          </a:p>
          <a:p>
            <a:pPr marL="12700" algn="just">
              <a:lnSpc>
                <a:spcPct val="100000"/>
              </a:lnSpc>
              <a:spcBef>
                <a:spcPts val="95"/>
              </a:spcBef>
            </a:pPr>
            <a:r>
              <a:rPr lang="en-US" sz="800" dirty="0">
                <a:latin typeface="Arial" panose="020B0604020202020204" pitchFamily="34" charset="0"/>
                <a:cs typeface="Arial" panose="020B0604020202020204" pitchFamily="34" charset="0"/>
              </a:rPr>
              <a:t>2. Pintard L. Trm7p </a:t>
            </a:r>
            <a:r>
              <a:rPr lang="en-US" sz="800" dirty="0" err="1">
                <a:latin typeface="Arial" panose="020B0604020202020204" pitchFamily="34" charset="0"/>
                <a:cs typeface="Arial" panose="020B0604020202020204" pitchFamily="34" charset="0"/>
              </a:rPr>
              <a:t>catalyses</a:t>
            </a:r>
            <a:r>
              <a:rPr lang="en-US" sz="800" dirty="0">
                <a:latin typeface="Arial" panose="020B0604020202020204" pitchFamily="34" charset="0"/>
                <a:cs typeface="Arial" panose="020B0604020202020204" pitchFamily="34" charset="0"/>
              </a:rPr>
              <a:t> the formation of two 2'-O-methylriboses in yeast tRNA anticodon loop. </a:t>
            </a:r>
            <a:r>
              <a:rPr lang="en-US" sz="800" i="1" dirty="0">
                <a:latin typeface="Arial" panose="020B0604020202020204" pitchFamily="34" charset="0"/>
                <a:cs typeface="Arial" panose="020B0604020202020204" pitchFamily="34" charset="0"/>
              </a:rPr>
              <a:t>The EMBO Journal</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2002</a:t>
            </a:r>
            <a:r>
              <a:rPr lang="en-US" sz="800" dirty="0">
                <a:latin typeface="Arial" panose="020B0604020202020204" pitchFamily="34" charset="0"/>
                <a:cs typeface="Arial" panose="020B0604020202020204" pitchFamily="34" charset="0"/>
              </a:rPr>
              <a:t>;21(7):1811–1820. doi:10.1093/</a:t>
            </a:r>
            <a:r>
              <a:rPr lang="en-US" sz="800" dirty="0" err="1">
                <a:latin typeface="Arial" panose="020B0604020202020204" pitchFamily="34" charset="0"/>
                <a:cs typeface="Arial" panose="020B0604020202020204" pitchFamily="34" charset="0"/>
              </a:rPr>
              <a:t>emboj</a:t>
            </a:r>
            <a:r>
              <a:rPr lang="en-US" sz="800" dirty="0">
                <a:latin typeface="Arial" panose="020B0604020202020204" pitchFamily="34" charset="0"/>
                <a:cs typeface="Arial" panose="020B0604020202020204" pitchFamily="34" charset="0"/>
              </a:rPr>
              <a:t>/21.7.1811</a:t>
            </a:r>
          </a:p>
          <a:p>
            <a:pPr marL="12700" algn="just">
              <a:lnSpc>
                <a:spcPct val="100000"/>
              </a:lnSpc>
              <a:spcBef>
                <a:spcPts val="95"/>
              </a:spcBef>
            </a:pPr>
            <a:r>
              <a:rPr lang="en-US" sz="800" dirty="0">
                <a:latin typeface="Arial" panose="020B0604020202020204" pitchFamily="34" charset="0"/>
                <a:cs typeface="Arial" panose="020B0604020202020204" pitchFamily="34" charset="0"/>
              </a:rPr>
              <a:t>3. Noma A., </a:t>
            </a:r>
            <a:r>
              <a:rPr lang="en-US" sz="800" dirty="0" err="1">
                <a:latin typeface="Arial" panose="020B0604020202020204" pitchFamily="34" charset="0"/>
                <a:cs typeface="Arial" panose="020B0604020202020204" pitchFamily="34" charset="0"/>
              </a:rPr>
              <a:t>Kirino</a:t>
            </a:r>
            <a:r>
              <a:rPr lang="en-US" sz="800" dirty="0">
                <a:latin typeface="Arial" panose="020B0604020202020204" pitchFamily="34" charset="0"/>
                <a:cs typeface="Arial" panose="020B0604020202020204" pitchFamily="34" charset="0"/>
              </a:rPr>
              <a:t> Y., </a:t>
            </a:r>
            <a:r>
              <a:rPr lang="en-US" sz="800" dirty="0" err="1">
                <a:latin typeface="Arial" panose="020B0604020202020204" pitchFamily="34" charset="0"/>
                <a:cs typeface="Arial" panose="020B0604020202020204" pitchFamily="34" charset="0"/>
              </a:rPr>
              <a:t>Ikeuchi</a:t>
            </a:r>
            <a:r>
              <a:rPr lang="en-US" sz="800" dirty="0">
                <a:latin typeface="Arial" panose="020B0604020202020204" pitchFamily="34" charset="0"/>
                <a:cs typeface="Arial" panose="020B0604020202020204" pitchFamily="34" charset="0"/>
              </a:rPr>
              <a:t> Y., Suzuki T. Biosynthesis of </a:t>
            </a:r>
            <a:r>
              <a:rPr lang="en-US" sz="800" dirty="0" err="1">
                <a:latin typeface="Arial" panose="020B0604020202020204" pitchFamily="34" charset="0"/>
                <a:cs typeface="Arial" panose="020B0604020202020204" pitchFamily="34" charset="0"/>
              </a:rPr>
              <a:t>wybutosine</a:t>
            </a:r>
            <a:r>
              <a:rPr lang="en-US" sz="800" dirty="0">
                <a:latin typeface="Arial" panose="020B0604020202020204" pitchFamily="34" charset="0"/>
                <a:cs typeface="Arial" panose="020B0604020202020204" pitchFamily="34" charset="0"/>
              </a:rPr>
              <a:t>, a hyper-modified nucleoside in eukaryotic phenylalanine tRNA. The EMBO Journal. </a:t>
            </a:r>
            <a:r>
              <a:rPr lang="en-US" sz="800" b="1" dirty="0">
                <a:latin typeface="Arial" panose="020B0604020202020204" pitchFamily="34" charset="0"/>
                <a:cs typeface="Arial" panose="020B0604020202020204" pitchFamily="34" charset="0"/>
              </a:rPr>
              <a:t>2006</a:t>
            </a:r>
            <a:r>
              <a:rPr lang="en-US" sz="800" dirty="0">
                <a:latin typeface="Arial" panose="020B0604020202020204" pitchFamily="34" charset="0"/>
                <a:cs typeface="Arial" panose="020B0604020202020204" pitchFamily="34" charset="0"/>
              </a:rPr>
              <a:t>;25(10):2142–2154. doi:10.1038/sj.emboj.7601105 </a:t>
            </a:r>
          </a:p>
          <a:p>
            <a:pPr marL="12700" algn="just">
              <a:lnSpc>
                <a:spcPct val="100000"/>
              </a:lnSpc>
              <a:spcBef>
                <a:spcPts val="95"/>
              </a:spcBef>
            </a:pPr>
            <a:r>
              <a:rPr lang="en-US" sz="800" dirty="0">
                <a:latin typeface="Arial" panose="020B0604020202020204" pitchFamily="34" charset="0"/>
                <a:cs typeface="Arial" panose="020B0604020202020204" pitchFamily="34" charset="0"/>
              </a:rPr>
              <a:t>4. Farrugia G., </a:t>
            </a:r>
            <a:r>
              <a:rPr lang="en-US" sz="800" dirty="0" err="1">
                <a:latin typeface="Arial" panose="020B0604020202020204" pitchFamily="34" charset="0"/>
                <a:cs typeface="Arial" panose="020B0604020202020204" pitchFamily="34" charset="0"/>
              </a:rPr>
              <a:t>Balzan</a:t>
            </a:r>
            <a:r>
              <a:rPr lang="en-US" sz="800" dirty="0">
                <a:latin typeface="Arial" panose="020B0604020202020204" pitchFamily="34" charset="0"/>
                <a:cs typeface="Arial" panose="020B0604020202020204" pitchFamily="34" charset="0"/>
              </a:rPr>
              <a:t> R. Oxidative Stress and Programmed Cell Death in Yeast. Frontiers in Oncology. </a:t>
            </a:r>
            <a:r>
              <a:rPr lang="en-US" sz="800" b="1" dirty="0">
                <a:latin typeface="Arial" panose="020B0604020202020204" pitchFamily="34" charset="0"/>
                <a:cs typeface="Arial" panose="020B0604020202020204" pitchFamily="34" charset="0"/>
              </a:rPr>
              <a:t>2012</a:t>
            </a:r>
            <a:r>
              <a:rPr lang="en-US" sz="800" dirty="0">
                <a:latin typeface="Arial" panose="020B0604020202020204" pitchFamily="34" charset="0"/>
                <a:cs typeface="Arial" panose="020B0604020202020204" pitchFamily="34" charset="0"/>
              </a:rPr>
              <a:t>;2. doi:10.3389/fonc.2012.00064 </a:t>
            </a:r>
          </a:p>
          <a:p>
            <a:pPr marL="12700" algn="just">
              <a:lnSpc>
                <a:spcPct val="100000"/>
              </a:lnSpc>
              <a:spcBef>
                <a:spcPts val="95"/>
              </a:spcBef>
            </a:pPr>
            <a:r>
              <a:rPr lang="en-US" sz="800" dirty="0">
                <a:latin typeface="Arial" panose="020B0604020202020204" pitchFamily="34" charset="0"/>
                <a:cs typeface="Arial" panose="020B0604020202020204" pitchFamily="34" charset="0"/>
              </a:rPr>
              <a:t>5. Brown J. A., Sherlock G., Myers C. L., Burrows N. M., Deng C., Wu H. I., </a:t>
            </a:r>
            <a:r>
              <a:rPr lang="en-US" sz="800" dirty="0" err="1">
                <a:latin typeface="Arial" panose="020B0604020202020204" pitchFamily="34" charset="0"/>
                <a:cs typeface="Arial" panose="020B0604020202020204" pitchFamily="34" charset="0"/>
              </a:rPr>
              <a:t>Mccann</a:t>
            </a:r>
            <a:r>
              <a:rPr lang="en-US" sz="800" dirty="0">
                <a:latin typeface="Arial" panose="020B0604020202020204" pitchFamily="34" charset="0"/>
                <a:cs typeface="Arial" panose="020B0604020202020204" pitchFamily="34" charset="0"/>
              </a:rPr>
              <a:t> K. E, </a:t>
            </a:r>
            <a:r>
              <a:rPr lang="en-US" sz="800" dirty="0" err="1">
                <a:latin typeface="Arial" panose="020B0604020202020204" pitchFamily="34" charset="0"/>
                <a:cs typeface="Arial" panose="020B0604020202020204" pitchFamily="34" charset="0"/>
              </a:rPr>
              <a:t>Troyanskaya</a:t>
            </a:r>
            <a:r>
              <a:rPr lang="en-US" sz="800" dirty="0">
                <a:latin typeface="Arial" panose="020B0604020202020204" pitchFamily="34" charset="0"/>
                <a:cs typeface="Arial" panose="020B0604020202020204" pitchFamily="34" charset="0"/>
              </a:rPr>
              <a:t> O. G., Brown J. M. Global analysis of gene function in yeast by quantitative phenotypic profiling. Molecular Systems Biology. </a:t>
            </a:r>
            <a:r>
              <a:rPr lang="en-US" sz="800" b="1" dirty="0">
                <a:latin typeface="Arial" panose="020B0604020202020204" pitchFamily="34" charset="0"/>
                <a:cs typeface="Arial" panose="020B0604020202020204" pitchFamily="34" charset="0"/>
              </a:rPr>
              <a:t>2006</a:t>
            </a:r>
            <a:r>
              <a:rPr lang="en-US" sz="800" dirty="0">
                <a:latin typeface="Arial" panose="020B0604020202020204" pitchFamily="34" charset="0"/>
                <a:cs typeface="Arial" panose="020B0604020202020204" pitchFamily="34" charset="0"/>
              </a:rPr>
              <a:t>;2(1). doi:10.1038/msb4100043</a:t>
            </a:r>
          </a:p>
          <a:p>
            <a:pPr marL="12700" algn="just">
              <a:lnSpc>
                <a:spcPct val="100000"/>
              </a:lnSpc>
              <a:spcBef>
                <a:spcPts val="95"/>
              </a:spcBef>
            </a:pPr>
            <a:r>
              <a:rPr lang="en-US" sz="800" dirty="0">
                <a:latin typeface="Arial" panose="020B0604020202020204" pitchFamily="34" charset="0"/>
                <a:cs typeface="Arial" panose="020B0604020202020204" pitchFamily="34" charset="0"/>
              </a:rPr>
              <a:t>6. Endres L., Rose R. E., Doyle F., </a:t>
            </a:r>
            <a:r>
              <a:rPr lang="en-US" sz="800" dirty="0" err="1">
                <a:latin typeface="Arial" panose="020B0604020202020204" pitchFamily="34" charset="0"/>
                <a:cs typeface="Arial" panose="020B0604020202020204" pitchFamily="34" charset="0"/>
              </a:rPr>
              <a:t>Rahn</a:t>
            </a:r>
            <a:r>
              <a:rPr lang="en-US" sz="800" dirty="0">
                <a:latin typeface="Arial" panose="020B0604020202020204" pitchFamily="34" charset="0"/>
                <a:cs typeface="Arial" panose="020B0604020202020204" pitchFamily="34" charset="0"/>
              </a:rPr>
              <a:t> T., Lee B., Seaman J., </a:t>
            </a:r>
            <a:r>
              <a:rPr lang="en-US" sz="800" dirty="0" err="1">
                <a:latin typeface="Arial" panose="020B0604020202020204" pitchFamily="34" charset="0"/>
                <a:cs typeface="Arial" panose="020B0604020202020204" pitchFamily="34" charset="0"/>
              </a:rPr>
              <a:t>Mcintyre</a:t>
            </a:r>
            <a:r>
              <a:rPr lang="en-US" sz="800" dirty="0">
                <a:latin typeface="Arial" panose="020B0604020202020204" pitchFamily="34" charset="0"/>
                <a:cs typeface="Arial" panose="020B0604020202020204" pitchFamily="34" charset="0"/>
              </a:rPr>
              <a:t> W. D., </a:t>
            </a:r>
            <a:r>
              <a:rPr lang="en-US" sz="800" dirty="0" err="1">
                <a:latin typeface="Arial" panose="020B0604020202020204" pitchFamily="34" charset="0"/>
                <a:cs typeface="Arial" panose="020B0604020202020204" pitchFamily="34" charset="0"/>
              </a:rPr>
              <a:t>Fabris</a:t>
            </a:r>
            <a:r>
              <a:rPr lang="en-US" sz="800" dirty="0">
                <a:latin typeface="Arial" panose="020B0604020202020204" pitchFamily="34" charset="0"/>
                <a:cs typeface="Arial" panose="020B0604020202020204" pitchFamily="34" charset="0"/>
              </a:rPr>
              <a:t> D. 2'-O-ribose methylation of transfer RNA promotes recovery from oxidative stress in Saccharomyces cerevisiae. </a:t>
            </a:r>
            <a:r>
              <a:rPr lang="en-US" sz="800" i="1" dirty="0" err="1">
                <a:latin typeface="Arial" panose="020B0604020202020204" pitchFamily="34" charset="0"/>
                <a:cs typeface="Arial" panose="020B0604020202020204" pitchFamily="34" charset="0"/>
              </a:rPr>
              <a:t>Plos</a:t>
            </a:r>
            <a:r>
              <a:rPr lang="en-US" sz="800" i="1" dirty="0">
                <a:latin typeface="Arial" panose="020B0604020202020204" pitchFamily="34" charset="0"/>
                <a:cs typeface="Arial" panose="020B0604020202020204" pitchFamily="34" charset="0"/>
              </a:rPr>
              <a:t> One</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2020</a:t>
            </a:r>
            <a:r>
              <a:rPr lang="en-US" sz="800" dirty="0">
                <a:latin typeface="Arial" panose="020B0604020202020204" pitchFamily="34" charset="0"/>
                <a:cs typeface="Arial" panose="020B0604020202020204" pitchFamily="34" charset="0"/>
              </a:rPr>
              <a:t>;15(2). doi:10.1371/journal.pone.0229103 </a:t>
            </a:r>
          </a:p>
          <a:p>
            <a:pPr marL="12700" algn="just">
              <a:spcBef>
                <a:spcPts val="95"/>
              </a:spcBef>
            </a:pPr>
            <a:r>
              <a:rPr lang="en-US" sz="800" dirty="0">
                <a:latin typeface="Arial" panose="020B0604020202020204" pitchFamily="34" charset="0"/>
                <a:cs typeface="Arial" panose="020B0604020202020204" pitchFamily="34" charset="0"/>
              </a:rPr>
              <a:t>7. </a:t>
            </a:r>
            <a:r>
              <a:rPr lang="en-US" sz="800" dirty="0">
                <a:effectLst/>
                <a:latin typeface="Arial" panose="020B0604020202020204" pitchFamily="34" charset="0"/>
                <a:cs typeface="Arial" panose="020B0604020202020204" pitchFamily="34" charset="0"/>
              </a:rPr>
              <a:t>Rodríguez-Navarro, S., Carlos </a:t>
            </a:r>
            <a:r>
              <a:rPr lang="en-US" sz="800" dirty="0" err="1">
                <a:effectLst/>
                <a:latin typeface="Arial" panose="020B0604020202020204" pitchFamily="34" charset="0"/>
                <a:cs typeface="Arial" panose="020B0604020202020204" pitchFamily="34" charset="0"/>
              </a:rPr>
              <a:t>Igual</a:t>
            </a:r>
            <a:r>
              <a:rPr lang="en-US" sz="800" dirty="0">
                <a:effectLst/>
                <a:latin typeface="Arial" panose="020B0604020202020204" pitchFamily="34" charset="0"/>
                <a:cs typeface="Arial" panose="020B0604020202020204" pitchFamily="34" charset="0"/>
              </a:rPr>
              <a:t>, J., Pérez-</a:t>
            </a:r>
            <a:r>
              <a:rPr lang="en-US" sz="800" dirty="0" err="1">
                <a:effectLst/>
                <a:latin typeface="Arial" panose="020B0604020202020204" pitchFamily="34" charset="0"/>
                <a:cs typeface="Arial" panose="020B0604020202020204" pitchFamily="34" charset="0"/>
              </a:rPr>
              <a:t>Ortín</a:t>
            </a:r>
            <a:r>
              <a:rPr lang="en-US" sz="800" dirty="0">
                <a:effectLst/>
                <a:latin typeface="Arial" panose="020B0604020202020204" pitchFamily="34" charset="0"/>
                <a:cs typeface="Arial" panose="020B0604020202020204" pitchFamily="34" charset="0"/>
              </a:rPr>
              <a:t>, J. E. Src1: An Intron-Containing Yeast Gene Involved in Sister Chromatid Segregation. </a:t>
            </a:r>
            <a:r>
              <a:rPr lang="en-US" sz="800" i="1" dirty="0">
                <a:effectLst/>
                <a:latin typeface="Arial" panose="020B0604020202020204" pitchFamily="34" charset="0"/>
                <a:cs typeface="Arial" panose="020B0604020202020204" pitchFamily="34" charset="0"/>
              </a:rPr>
              <a:t>Yeast</a:t>
            </a:r>
            <a:r>
              <a:rPr lang="en-US" sz="800" dirty="0">
                <a:effectLst/>
                <a:latin typeface="Arial" panose="020B0604020202020204" pitchFamily="34" charset="0"/>
                <a:cs typeface="Arial" panose="020B0604020202020204" pitchFamily="34" charset="0"/>
              </a:rPr>
              <a:t> </a:t>
            </a:r>
            <a:r>
              <a:rPr lang="en-US" sz="800" b="1" dirty="0">
                <a:effectLst/>
                <a:latin typeface="Arial" panose="020B0604020202020204" pitchFamily="34" charset="0"/>
                <a:cs typeface="Arial" panose="020B0604020202020204" pitchFamily="34" charset="0"/>
              </a:rPr>
              <a:t>2001</a:t>
            </a:r>
            <a:r>
              <a:rPr lang="en-US" sz="800" dirty="0">
                <a:effectLst/>
                <a:latin typeface="Arial" panose="020B0604020202020204" pitchFamily="34" charset="0"/>
                <a:cs typeface="Arial" panose="020B0604020202020204" pitchFamily="34" charset="0"/>
              </a:rPr>
              <a:t>, </a:t>
            </a:r>
            <a:r>
              <a:rPr lang="en-US" sz="800" i="1" dirty="0">
                <a:effectLst/>
                <a:latin typeface="Arial" panose="020B0604020202020204" pitchFamily="34" charset="0"/>
                <a:cs typeface="Arial" panose="020B0604020202020204" pitchFamily="34" charset="0"/>
              </a:rPr>
              <a:t>19</a:t>
            </a:r>
            <a:r>
              <a:rPr lang="en-US" sz="800" dirty="0">
                <a:effectLst/>
                <a:latin typeface="Arial" panose="020B0604020202020204" pitchFamily="34" charset="0"/>
                <a:cs typeface="Arial" panose="020B0604020202020204" pitchFamily="34" charset="0"/>
              </a:rPr>
              <a:t> (1), 43–54. </a:t>
            </a:r>
          </a:p>
          <a:p>
            <a:pPr marL="12700" algn="just">
              <a:spcBef>
                <a:spcPts val="95"/>
              </a:spcBef>
            </a:pPr>
            <a:r>
              <a:rPr lang="en-US" sz="800" dirty="0">
                <a:latin typeface="Arial" panose="020B0604020202020204" pitchFamily="34" charset="0"/>
                <a:cs typeface="Arial" panose="020B0604020202020204" pitchFamily="34" charset="0"/>
              </a:rPr>
              <a:t>8. </a:t>
            </a:r>
            <a:r>
              <a:rPr lang="en-US" sz="800" dirty="0" err="1">
                <a:effectLst/>
                <a:latin typeface="Arial" panose="020B0604020202020204" pitchFamily="34" charset="0"/>
                <a:cs typeface="Arial" panose="020B0604020202020204" pitchFamily="34" charset="0"/>
              </a:rPr>
              <a:t>Wilmes</a:t>
            </a:r>
            <a:r>
              <a:rPr lang="en-US" sz="800" dirty="0">
                <a:effectLst/>
                <a:latin typeface="Arial" panose="020B0604020202020204" pitchFamily="34" charset="0"/>
                <a:cs typeface="Arial" panose="020B0604020202020204" pitchFamily="34" charset="0"/>
              </a:rPr>
              <a:t>, G. M.; </a:t>
            </a:r>
            <a:r>
              <a:rPr lang="en-US" sz="800" dirty="0" err="1">
                <a:effectLst/>
                <a:latin typeface="Arial" panose="020B0604020202020204" pitchFamily="34" charset="0"/>
                <a:cs typeface="Arial" panose="020B0604020202020204" pitchFamily="34" charset="0"/>
              </a:rPr>
              <a:t>Bergkessel</a:t>
            </a:r>
            <a:r>
              <a:rPr lang="en-US" sz="800" dirty="0">
                <a:effectLst/>
                <a:latin typeface="Arial" panose="020B0604020202020204" pitchFamily="34" charset="0"/>
                <a:cs typeface="Arial" panose="020B0604020202020204" pitchFamily="34" charset="0"/>
              </a:rPr>
              <a:t>, M.; Bandyopadhyay, S.; Shales, M.; </a:t>
            </a:r>
            <a:r>
              <a:rPr lang="en-US" sz="800" dirty="0" err="1">
                <a:effectLst/>
                <a:latin typeface="Arial" panose="020B0604020202020204" pitchFamily="34" charset="0"/>
                <a:cs typeface="Arial" panose="020B0604020202020204" pitchFamily="34" charset="0"/>
              </a:rPr>
              <a:t>Braberg</a:t>
            </a:r>
            <a:r>
              <a:rPr lang="en-US" sz="800" dirty="0">
                <a:effectLst/>
                <a:latin typeface="Arial" panose="020B0604020202020204" pitchFamily="34" charset="0"/>
                <a:cs typeface="Arial" panose="020B0604020202020204" pitchFamily="34" charset="0"/>
              </a:rPr>
              <a:t>, H.; Cagney, G.; Collins, S. R.; Whitworth, G. B.; Kress, T. L.; Weissman, J. S.; </a:t>
            </a:r>
            <a:r>
              <a:rPr lang="en-US" sz="800" dirty="0" err="1">
                <a:effectLst/>
                <a:latin typeface="Arial" panose="020B0604020202020204" pitchFamily="34" charset="0"/>
                <a:cs typeface="Arial" panose="020B0604020202020204" pitchFamily="34" charset="0"/>
              </a:rPr>
              <a:t>Ideker</a:t>
            </a:r>
            <a:r>
              <a:rPr lang="en-US" sz="800" dirty="0">
                <a:effectLst/>
                <a:latin typeface="Arial" panose="020B0604020202020204" pitchFamily="34" charset="0"/>
                <a:cs typeface="Arial" panose="020B0604020202020204" pitchFamily="34" charset="0"/>
              </a:rPr>
              <a:t>, T.; Guthrie, C.; </a:t>
            </a:r>
            <a:r>
              <a:rPr lang="en-US" sz="800" dirty="0" err="1">
                <a:effectLst/>
                <a:latin typeface="Arial" panose="020B0604020202020204" pitchFamily="34" charset="0"/>
                <a:cs typeface="Arial" panose="020B0604020202020204" pitchFamily="34" charset="0"/>
              </a:rPr>
              <a:t>Krogan</a:t>
            </a:r>
            <a:r>
              <a:rPr lang="en-US" sz="800" dirty="0">
                <a:effectLst/>
                <a:latin typeface="Arial" panose="020B0604020202020204" pitchFamily="34" charset="0"/>
                <a:cs typeface="Arial" panose="020B0604020202020204" pitchFamily="34" charset="0"/>
              </a:rPr>
              <a:t>, N. J. A Genetic Interaction Map of RNA-Processing Factors Reveals Links between Sem1/Dss1-Containing Complexes and mRNA Export and Splicing. </a:t>
            </a:r>
            <a:r>
              <a:rPr lang="en-US" sz="800" i="1" dirty="0">
                <a:effectLst/>
                <a:latin typeface="Arial" panose="020B0604020202020204" pitchFamily="34" charset="0"/>
                <a:cs typeface="Arial" panose="020B0604020202020204" pitchFamily="34" charset="0"/>
              </a:rPr>
              <a:t>Molecular Cell</a:t>
            </a:r>
            <a:r>
              <a:rPr lang="en-US" sz="800" dirty="0">
                <a:effectLst/>
                <a:latin typeface="Arial" panose="020B0604020202020204" pitchFamily="34" charset="0"/>
                <a:cs typeface="Arial" panose="020B0604020202020204" pitchFamily="34" charset="0"/>
              </a:rPr>
              <a:t> </a:t>
            </a:r>
            <a:r>
              <a:rPr lang="en-US" sz="800" b="1" dirty="0">
                <a:effectLst/>
                <a:latin typeface="Arial" panose="020B0604020202020204" pitchFamily="34" charset="0"/>
                <a:cs typeface="Arial" panose="020B0604020202020204" pitchFamily="34" charset="0"/>
              </a:rPr>
              <a:t>2008</a:t>
            </a:r>
            <a:r>
              <a:rPr lang="en-US" sz="800" dirty="0">
                <a:effectLst/>
                <a:latin typeface="Arial" panose="020B0604020202020204" pitchFamily="34" charset="0"/>
                <a:cs typeface="Arial" panose="020B0604020202020204" pitchFamily="34" charset="0"/>
              </a:rPr>
              <a:t>, </a:t>
            </a:r>
            <a:r>
              <a:rPr lang="en-US" sz="800" i="1" dirty="0">
                <a:effectLst/>
                <a:latin typeface="Arial" panose="020B0604020202020204" pitchFamily="34" charset="0"/>
                <a:cs typeface="Arial" panose="020B0604020202020204" pitchFamily="34" charset="0"/>
              </a:rPr>
              <a:t>32</a:t>
            </a:r>
            <a:r>
              <a:rPr lang="en-US" sz="800" dirty="0">
                <a:effectLst/>
                <a:latin typeface="Arial" panose="020B0604020202020204" pitchFamily="34" charset="0"/>
                <a:cs typeface="Arial" panose="020B0604020202020204" pitchFamily="34" charset="0"/>
              </a:rPr>
              <a:t> (5), 735–746. </a:t>
            </a:r>
          </a:p>
          <a:p>
            <a:pPr marL="12700" algn="just">
              <a:spcBef>
                <a:spcPts val="95"/>
              </a:spcBef>
            </a:pPr>
            <a:r>
              <a:rPr lang="en-US" sz="800" dirty="0">
                <a:latin typeface="Arial" panose="020B0604020202020204" pitchFamily="34" charset="0"/>
                <a:cs typeface="Arial" panose="020B0604020202020204" pitchFamily="34" charset="0"/>
              </a:rPr>
              <a:t>9</a:t>
            </a:r>
            <a:r>
              <a:rPr lang="en-US" sz="800" dirty="0">
                <a:effectLst/>
                <a:latin typeface="Arial" panose="020B0604020202020204" pitchFamily="34" charset="0"/>
                <a:cs typeface="Arial" panose="020B0604020202020204" pitchFamily="34" charset="0"/>
              </a:rPr>
              <a:t>. Hepworth, S. R.; </a:t>
            </a:r>
            <a:r>
              <a:rPr lang="en-US" sz="800" dirty="0" err="1">
                <a:effectLst/>
                <a:latin typeface="Arial" panose="020B0604020202020204" pitchFamily="34" charset="0"/>
                <a:cs typeface="Arial" panose="020B0604020202020204" pitchFamily="34" charset="0"/>
              </a:rPr>
              <a:t>Ebisuzaki</a:t>
            </a:r>
            <a:r>
              <a:rPr lang="en-US" sz="800" dirty="0">
                <a:effectLst/>
                <a:latin typeface="Arial" panose="020B0604020202020204" pitchFamily="34" charset="0"/>
                <a:cs typeface="Arial" panose="020B0604020202020204" pitchFamily="34" charset="0"/>
              </a:rPr>
              <a:t>, L. K.; </a:t>
            </a:r>
            <a:r>
              <a:rPr lang="en-US" sz="800" dirty="0" err="1">
                <a:effectLst/>
                <a:latin typeface="Arial" panose="020B0604020202020204" pitchFamily="34" charset="0"/>
                <a:cs typeface="Arial" panose="020B0604020202020204" pitchFamily="34" charset="0"/>
              </a:rPr>
              <a:t>Segall</a:t>
            </a:r>
            <a:r>
              <a:rPr lang="en-US" sz="800" dirty="0">
                <a:effectLst/>
                <a:latin typeface="Arial" panose="020B0604020202020204" pitchFamily="34" charset="0"/>
                <a:cs typeface="Arial" panose="020B0604020202020204" pitchFamily="34" charset="0"/>
              </a:rPr>
              <a:t>, J. A 15-Base-Pair Element Activates the sps4 Gene Midway through Sporulation in Saccharomyces Cerevisiae. </a:t>
            </a:r>
            <a:r>
              <a:rPr lang="en-US" sz="800" i="1" dirty="0">
                <a:effectLst/>
                <a:latin typeface="Arial" panose="020B0604020202020204" pitchFamily="34" charset="0"/>
                <a:cs typeface="Arial" panose="020B0604020202020204" pitchFamily="34" charset="0"/>
              </a:rPr>
              <a:t>Molecular and Cellular Biology</a:t>
            </a:r>
            <a:r>
              <a:rPr lang="en-US" sz="800" dirty="0">
                <a:effectLst/>
                <a:latin typeface="Arial" panose="020B0604020202020204" pitchFamily="34" charset="0"/>
                <a:cs typeface="Arial" panose="020B0604020202020204" pitchFamily="34" charset="0"/>
              </a:rPr>
              <a:t> </a:t>
            </a:r>
            <a:r>
              <a:rPr lang="en-US" sz="800" b="1" dirty="0">
                <a:effectLst/>
                <a:latin typeface="Arial" panose="020B0604020202020204" pitchFamily="34" charset="0"/>
                <a:cs typeface="Arial" panose="020B0604020202020204" pitchFamily="34" charset="0"/>
              </a:rPr>
              <a:t>1995</a:t>
            </a:r>
            <a:r>
              <a:rPr lang="en-US" sz="800" dirty="0">
                <a:effectLst/>
                <a:latin typeface="Arial" panose="020B0604020202020204" pitchFamily="34" charset="0"/>
                <a:cs typeface="Arial" panose="020B0604020202020204" pitchFamily="34" charset="0"/>
              </a:rPr>
              <a:t>, </a:t>
            </a:r>
            <a:r>
              <a:rPr lang="en-US" sz="800" i="1" dirty="0">
                <a:effectLst/>
                <a:latin typeface="Arial" panose="020B0604020202020204" pitchFamily="34" charset="0"/>
                <a:cs typeface="Arial" panose="020B0604020202020204" pitchFamily="34" charset="0"/>
              </a:rPr>
              <a:t>15</a:t>
            </a:r>
            <a:r>
              <a:rPr lang="en-US" sz="800" dirty="0">
                <a:effectLst/>
                <a:latin typeface="Arial" panose="020B0604020202020204" pitchFamily="34" charset="0"/>
                <a:cs typeface="Arial" panose="020B0604020202020204" pitchFamily="34" charset="0"/>
              </a:rPr>
              <a:t> (7), 3934–3944. </a:t>
            </a:r>
          </a:p>
          <a:p>
            <a:pPr marL="12700" algn="just">
              <a:spcBef>
                <a:spcPts val="95"/>
              </a:spcBef>
            </a:pPr>
            <a:r>
              <a:rPr lang="en-US" sz="800" dirty="0">
                <a:latin typeface="Arial" panose="020B0604020202020204" pitchFamily="34" charset="0"/>
                <a:cs typeface="Arial" panose="020B0604020202020204" pitchFamily="34" charset="0"/>
              </a:rPr>
              <a:t>10</a:t>
            </a:r>
            <a:r>
              <a:rPr lang="en-US" sz="800" dirty="0">
                <a:effectLst/>
                <a:latin typeface="Arial" panose="020B0604020202020204" pitchFamily="34" charset="0"/>
                <a:cs typeface="Arial" panose="020B0604020202020204" pitchFamily="34" charset="0"/>
              </a:rPr>
              <a:t>. Costanzo, M.; </a:t>
            </a:r>
            <a:r>
              <a:rPr lang="en-US" sz="800" dirty="0" err="1">
                <a:effectLst/>
                <a:latin typeface="Arial" panose="020B0604020202020204" pitchFamily="34" charset="0"/>
                <a:cs typeface="Arial" panose="020B0604020202020204" pitchFamily="34" charset="0"/>
              </a:rPr>
              <a:t>Baryshnikova</a:t>
            </a:r>
            <a:r>
              <a:rPr lang="en-US" sz="800" dirty="0">
                <a:effectLst/>
                <a:latin typeface="Arial" panose="020B0604020202020204" pitchFamily="34" charset="0"/>
                <a:cs typeface="Arial" panose="020B0604020202020204" pitchFamily="34" charset="0"/>
              </a:rPr>
              <a:t>, A.; Bellay, J.; Kim, Y.; Spear, E. D.; Sevier, C. S.; Ding, H.; Koh, J. L. Y.; </a:t>
            </a:r>
            <a:r>
              <a:rPr lang="en-US" sz="800" dirty="0" err="1">
                <a:effectLst/>
                <a:latin typeface="Arial" panose="020B0604020202020204" pitchFamily="34" charset="0"/>
                <a:cs typeface="Arial" panose="020B0604020202020204" pitchFamily="34" charset="0"/>
              </a:rPr>
              <a:t>Toufighi</a:t>
            </a:r>
            <a:r>
              <a:rPr lang="en-US" sz="800" dirty="0">
                <a:effectLst/>
                <a:latin typeface="Arial" panose="020B0604020202020204" pitchFamily="34" charset="0"/>
                <a:cs typeface="Arial" panose="020B0604020202020204" pitchFamily="34" charset="0"/>
              </a:rPr>
              <a:t>, K.; </a:t>
            </a:r>
            <a:r>
              <a:rPr lang="en-US" sz="800" dirty="0" err="1">
                <a:effectLst/>
                <a:latin typeface="Arial" panose="020B0604020202020204" pitchFamily="34" charset="0"/>
                <a:cs typeface="Arial" panose="020B0604020202020204" pitchFamily="34" charset="0"/>
              </a:rPr>
              <a:t>Mostafavi</a:t>
            </a:r>
            <a:r>
              <a:rPr lang="en-US" sz="800" dirty="0">
                <a:effectLst/>
                <a:latin typeface="Arial" panose="020B0604020202020204" pitchFamily="34" charset="0"/>
                <a:cs typeface="Arial" panose="020B0604020202020204" pitchFamily="34" charset="0"/>
              </a:rPr>
              <a:t>, S.; Prinz, J.; St. Onge, R. P.; </a:t>
            </a:r>
            <a:r>
              <a:rPr lang="en-US" sz="800" dirty="0" err="1">
                <a:effectLst/>
                <a:latin typeface="Arial" panose="020B0604020202020204" pitchFamily="34" charset="0"/>
                <a:cs typeface="Arial" panose="020B0604020202020204" pitchFamily="34" charset="0"/>
              </a:rPr>
              <a:t>VanderSluis</a:t>
            </a:r>
            <a:r>
              <a:rPr lang="en-US" sz="800" dirty="0">
                <a:effectLst/>
                <a:latin typeface="Arial" panose="020B0604020202020204" pitchFamily="34" charset="0"/>
                <a:cs typeface="Arial" panose="020B0604020202020204" pitchFamily="34" charset="0"/>
              </a:rPr>
              <a:t>, B.; </a:t>
            </a:r>
            <a:r>
              <a:rPr lang="en-US" sz="800" dirty="0" err="1">
                <a:effectLst/>
                <a:latin typeface="Arial" panose="020B0604020202020204" pitchFamily="34" charset="0"/>
                <a:cs typeface="Arial" panose="020B0604020202020204" pitchFamily="34" charset="0"/>
              </a:rPr>
              <a:t>Makhnevych</a:t>
            </a:r>
            <a:r>
              <a:rPr lang="en-US" sz="800" dirty="0">
                <a:effectLst/>
                <a:latin typeface="Arial" panose="020B0604020202020204" pitchFamily="34" charset="0"/>
                <a:cs typeface="Arial" panose="020B0604020202020204" pitchFamily="34" charset="0"/>
              </a:rPr>
              <a:t>, T.; </a:t>
            </a:r>
            <a:r>
              <a:rPr lang="en-US" sz="800" dirty="0" err="1">
                <a:effectLst/>
                <a:latin typeface="Arial" panose="020B0604020202020204" pitchFamily="34" charset="0"/>
                <a:cs typeface="Arial" panose="020B0604020202020204" pitchFamily="34" charset="0"/>
              </a:rPr>
              <a:t>Vizeacoumar</a:t>
            </a:r>
            <a:r>
              <a:rPr lang="en-US" sz="800" dirty="0">
                <a:effectLst/>
                <a:latin typeface="Arial" panose="020B0604020202020204" pitchFamily="34" charset="0"/>
                <a:cs typeface="Arial" panose="020B0604020202020204" pitchFamily="34" charset="0"/>
              </a:rPr>
              <a:t>, F. J.; Alizadeh, S.; Bahr, S.; </a:t>
            </a:r>
            <a:r>
              <a:rPr lang="en-US" sz="800" dirty="0" err="1">
                <a:effectLst/>
                <a:latin typeface="Arial" panose="020B0604020202020204" pitchFamily="34" charset="0"/>
                <a:cs typeface="Arial" panose="020B0604020202020204" pitchFamily="34" charset="0"/>
              </a:rPr>
              <a:t>Brost</a:t>
            </a:r>
            <a:r>
              <a:rPr lang="en-US" sz="800" dirty="0">
                <a:effectLst/>
                <a:latin typeface="Arial" panose="020B0604020202020204" pitchFamily="34" charset="0"/>
                <a:cs typeface="Arial" panose="020B0604020202020204" pitchFamily="34" charset="0"/>
              </a:rPr>
              <a:t>, R. L.; Chen, Y.; </a:t>
            </a:r>
            <a:r>
              <a:rPr lang="en-US" sz="800" dirty="0" err="1">
                <a:effectLst/>
                <a:latin typeface="Arial" panose="020B0604020202020204" pitchFamily="34" charset="0"/>
                <a:cs typeface="Arial" panose="020B0604020202020204" pitchFamily="34" charset="0"/>
              </a:rPr>
              <a:t>Cokol</a:t>
            </a:r>
            <a:r>
              <a:rPr lang="en-US" sz="800" dirty="0">
                <a:effectLst/>
                <a:latin typeface="Arial" panose="020B0604020202020204" pitchFamily="34" charset="0"/>
                <a:cs typeface="Arial" panose="020B0604020202020204" pitchFamily="34" charset="0"/>
              </a:rPr>
              <a:t>, M.; Deshpande, R.; Li, Z.; Lin, Z.-Y.; Liang, W.; </a:t>
            </a:r>
            <a:r>
              <a:rPr lang="en-US" sz="800" dirty="0" err="1">
                <a:effectLst/>
                <a:latin typeface="Arial" panose="020B0604020202020204" pitchFamily="34" charset="0"/>
                <a:cs typeface="Arial" panose="020B0604020202020204" pitchFamily="34" charset="0"/>
              </a:rPr>
              <a:t>Marback</a:t>
            </a:r>
            <a:r>
              <a:rPr lang="en-US" sz="800" dirty="0">
                <a:effectLst/>
                <a:latin typeface="Arial" panose="020B0604020202020204" pitchFamily="34" charset="0"/>
                <a:cs typeface="Arial" panose="020B0604020202020204" pitchFamily="34" charset="0"/>
              </a:rPr>
              <a:t>, M.; Paw, J.; San Luis, B.-J.; </a:t>
            </a:r>
            <a:r>
              <a:rPr lang="en-US" sz="800" dirty="0" err="1">
                <a:effectLst/>
                <a:latin typeface="Arial" panose="020B0604020202020204" pitchFamily="34" charset="0"/>
                <a:cs typeface="Arial" panose="020B0604020202020204" pitchFamily="34" charset="0"/>
              </a:rPr>
              <a:t>Shuteriqi</a:t>
            </a:r>
            <a:r>
              <a:rPr lang="en-US" sz="800" dirty="0">
                <a:effectLst/>
                <a:latin typeface="Arial" panose="020B0604020202020204" pitchFamily="34" charset="0"/>
                <a:cs typeface="Arial" panose="020B0604020202020204" pitchFamily="34" charset="0"/>
              </a:rPr>
              <a:t>, E.; Tong, A. H.; van Dyk, N.; Wallace, I. M.; Whitney, J. A.; </a:t>
            </a:r>
            <a:r>
              <a:rPr lang="en-US" sz="800" dirty="0" err="1">
                <a:effectLst/>
                <a:latin typeface="Arial" panose="020B0604020202020204" pitchFamily="34" charset="0"/>
                <a:cs typeface="Arial" panose="020B0604020202020204" pitchFamily="34" charset="0"/>
              </a:rPr>
              <a:t>Weirauch</a:t>
            </a:r>
            <a:r>
              <a:rPr lang="en-US" sz="800" dirty="0">
                <a:effectLst/>
                <a:latin typeface="Arial" panose="020B0604020202020204" pitchFamily="34" charset="0"/>
                <a:cs typeface="Arial" panose="020B0604020202020204" pitchFamily="34" charset="0"/>
              </a:rPr>
              <a:t>, M. T.; Zhong, G.; Zhu, H.; </a:t>
            </a:r>
            <a:r>
              <a:rPr lang="en-US" sz="800" dirty="0" err="1">
                <a:effectLst/>
                <a:latin typeface="Arial" panose="020B0604020202020204" pitchFamily="34" charset="0"/>
                <a:cs typeface="Arial" panose="020B0604020202020204" pitchFamily="34" charset="0"/>
              </a:rPr>
              <a:t>Houry</a:t>
            </a:r>
            <a:r>
              <a:rPr lang="en-US" sz="800" dirty="0">
                <a:effectLst/>
                <a:latin typeface="Arial" panose="020B0604020202020204" pitchFamily="34" charset="0"/>
                <a:cs typeface="Arial" panose="020B0604020202020204" pitchFamily="34" charset="0"/>
              </a:rPr>
              <a:t>, W. A.; </a:t>
            </a:r>
            <a:r>
              <a:rPr lang="en-US" sz="800" dirty="0" err="1">
                <a:effectLst/>
                <a:latin typeface="Arial" panose="020B0604020202020204" pitchFamily="34" charset="0"/>
                <a:cs typeface="Arial" panose="020B0604020202020204" pitchFamily="34" charset="0"/>
              </a:rPr>
              <a:t>Brudno</a:t>
            </a:r>
            <a:r>
              <a:rPr lang="en-US" sz="800" dirty="0">
                <a:effectLst/>
                <a:latin typeface="Arial" panose="020B0604020202020204" pitchFamily="34" charset="0"/>
                <a:cs typeface="Arial" panose="020B0604020202020204" pitchFamily="34" charset="0"/>
              </a:rPr>
              <a:t>, M.; </a:t>
            </a:r>
            <a:r>
              <a:rPr lang="en-US" sz="800" dirty="0" err="1">
                <a:effectLst/>
                <a:latin typeface="Arial" panose="020B0604020202020204" pitchFamily="34" charset="0"/>
                <a:cs typeface="Arial" panose="020B0604020202020204" pitchFamily="34" charset="0"/>
              </a:rPr>
              <a:t>Ragibizadeh</a:t>
            </a:r>
            <a:r>
              <a:rPr lang="en-US" sz="800" dirty="0">
                <a:effectLst/>
                <a:latin typeface="Arial" panose="020B0604020202020204" pitchFamily="34" charset="0"/>
                <a:cs typeface="Arial" panose="020B0604020202020204" pitchFamily="34" charset="0"/>
              </a:rPr>
              <a:t>, S.; Papp, B.; Pal, C.; Roth, F. P.; Giaever, G.; </a:t>
            </a:r>
            <a:r>
              <a:rPr lang="en-US" sz="800" dirty="0" err="1">
                <a:effectLst/>
                <a:latin typeface="Arial" panose="020B0604020202020204" pitchFamily="34" charset="0"/>
                <a:cs typeface="Arial" panose="020B0604020202020204" pitchFamily="34" charset="0"/>
              </a:rPr>
              <a:t>Nislow</a:t>
            </a:r>
            <a:r>
              <a:rPr lang="en-US" sz="800" dirty="0">
                <a:effectLst/>
                <a:latin typeface="Arial" panose="020B0604020202020204" pitchFamily="34" charset="0"/>
                <a:cs typeface="Arial" panose="020B0604020202020204" pitchFamily="34" charset="0"/>
              </a:rPr>
              <a:t>, C.; </a:t>
            </a:r>
            <a:r>
              <a:rPr lang="en-US" sz="800" dirty="0" err="1">
                <a:effectLst/>
                <a:latin typeface="Arial" panose="020B0604020202020204" pitchFamily="34" charset="0"/>
                <a:cs typeface="Arial" panose="020B0604020202020204" pitchFamily="34" charset="0"/>
              </a:rPr>
              <a:t>Troyanskaya</a:t>
            </a:r>
            <a:r>
              <a:rPr lang="en-US" sz="800" dirty="0">
                <a:effectLst/>
                <a:latin typeface="Arial" panose="020B0604020202020204" pitchFamily="34" charset="0"/>
                <a:cs typeface="Arial" panose="020B0604020202020204" pitchFamily="34" charset="0"/>
              </a:rPr>
              <a:t>, O. G.; Bussey, H.; Bader, G. D.; Gingras, A.-C.; Morris, Q. D.; Kim, P. M.; Kaiser, C. A.; Myers, C. L.; Andrews, B. J.; Boone, C. The Genetic Landscape of a Cell. </a:t>
            </a:r>
            <a:r>
              <a:rPr lang="en-US" sz="800" i="1" dirty="0">
                <a:effectLst/>
                <a:latin typeface="Arial" panose="020B0604020202020204" pitchFamily="34" charset="0"/>
                <a:cs typeface="Arial" panose="020B0604020202020204" pitchFamily="34" charset="0"/>
              </a:rPr>
              <a:t>Science</a:t>
            </a:r>
            <a:r>
              <a:rPr lang="en-US" sz="800" dirty="0">
                <a:effectLst/>
                <a:latin typeface="Arial" panose="020B0604020202020204" pitchFamily="34" charset="0"/>
                <a:cs typeface="Arial" panose="020B0604020202020204" pitchFamily="34" charset="0"/>
              </a:rPr>
              <a:t> </a:t>
            </a:r>
            <a:r>
              <a:rPr lang="en-US" sz="800" b="1" dirty="0">
                <a:effectLst/>
                <a:latin typeface="Arial" panose="020B0604020202020204" pitchFamily="34" charset="0"/>
                <a:cs typeface="Arial" panose="020B0604020202020204" pitchFamily="34" charset="0"/>
              </a:rPr>
              <a:t>2010</a:t>
            </a:r>
            <a:r>
              <a:rPr lang="en-US" sz="800" dirty="0">
                <a:effectLst/>
                <a:latin typeface="Arial" panose="020B0604020202020204" pitchFamily="34" charset="0"/>
                <a:cs typeface="Arial" panose="020B0604020202020204" pitchFamily="34" charset="0"/>
              </a:rPr>
              <a:t>, </a:t>
            </a:r>
            <a:r>
              <a:rPr lang="en-US" sz="800" i="1" dirty="0">
                <a:effectLst/>
                <a:latin typeface="Arial" panose="020B0604020202020204" pitchFamily="34" charset="0"/>
                <a:cs typeface="Arial" panose="020B0604020202020204" pitchFamily="34" charset="0"/>
              </a:rPr>
              <a:t>327</a:t>
            </a:r>
            <a:r>
              <a:rPr lang="en-US" sz="800" dirty="0">
                <a:effectLst/>
                <a:latin typeface="Arial" panose="020B0604020202020204" pitchFamily="34" charset="0"/>
                <a:cs typeface="Arial" panose="020B0604020202020204" pitchFamily="34" charset="0"/>
              </a:rPr>
              <a:t> (5964), 425–431. </a:t>
            </a:r>
          </a:p>
          <a:p>
            <a:pPr marL="12700" algn="just">
              <a:spcBef>
                <a:spcPts val="95"/>
              </a:spcBef>
            </a:pPr>
            <a:r>
              <a:rPr lang="en-US" sz="800" dirty="0">
                <a:latin typeface="Arial" panose="020B0604020202020204" pitchFamily="34" charset="0"/>
                <a:cs typeface="Arial" panose="020B0604020202020204" pitchFamily="34" charset="0"/>
              </a:rPr>
              <a:t>11. </a:t>
            </a:r>
            <a:r>
              <a:rPr lang="en-US" sz="800" dirty="0">
                <a:latin typeface="Arial" panose="020B0604020202020204" pitchFamily="34" charset="0"/>
                <a:ea typeface="+mn-lt"/>
                <a:cs typeface="Arial" panose="020B0604020202020204" pitchFamily="34" charset="0"/>
              </a:rPr>
              <a:t>Shi, Y., Stefan, C. J., Rue, S. M., </a:t>
            </a:r>
            <a:r>
              <a:rPr lang="en-US" sz="800" dirty="0" err="1">
                <a:latin typeface="Arial" panose="020B0604020202020204" pitchFamily="34" charset="0"/>
                <a:ea typeface="+mn-lt"/>
                <a:cs typeface="Arial" panose="020B0604020202020204" pitchFamily="34" charset="0"/>
              </a:rPr>
              <a:t>Teis</a:t>
            </a:r>
            <a:r>
              <a:rPr lang="en-US" sz="800" dirty="0">
                <a:latin typeface="Arial" panose="020B0604020202020204" pitchFamily="34" charset="0"/>
                <a:ea typeface="+mn-lt"/>
                <a:cs typeface="Arial" panose="020B0604020202020204" pitchFamily="34" charset="0"/>
              </a:rPr>
              <a:t>, D., </a:t>
            </a:r>
            <a:r>
              <a:rPr lang="en-US" sz="800" dirty="0" err="1">
                <a:latin typeface="Arial" panose="020B0604020202020204" pitchFamily="34" charset="0"/>
                <a:ea typeface="+mn-lt"/>
                <a:cs typeface="Arial" panose="020B0604020202020204" pitchFamily="34" charset="0"/>
              </a:rPr>
              <a:t>Emr</a:t>
            </a:r>
            <a:r>
              <a:rPr lang="en-US" sz="800" dirty="0">
                <a:latin typeface="Arial" panose="020B0604020202020204" pitchFamily="34" charset="0"/>
                <a:ea typeface="+mn-lt"/>
                <a:cs typeface="Arial" panose="020B0604020202020204" pitchFamily="34" charset="0"/>
              </a:rPr>
              <a:t>, S. D. Two Novel WD40 Domain–Containing Proteins, Ere1 and Ere2, Function in the Retromer-Mediated Endosomal Recycling Pathway. </a:t>
            </a:r>
            <a:r>
              <a:rPr lang="en-US" sz="800" i="1" dirty="0">
                <a:latin typeface="Arial" panose="020B0604020202020204" pitchFamily="34" charset="0"/>
                <a:ea typeface="+mn-lt"/>
                <a:cs typeface="Arial" panose="020B0604020202020204" pitchFamily="34" charset="0"/>
              </a:rPr>
              <a:t>Mol Biol Cell</a:t>
            </a:r>
            <a:r>
              <a:rPr lang="en-US" sz="800" dirty="0">
                <a:latin typeface="Arial" panose="020B0604020202020204" pitchFamily="34" charset="0"/>
                <a:ea typeface="+mn-lt"/>
                <a:cs typeface="Arial" panose="020B0604020202020204" pitchFamily="34" charset="0"/>
              </a:rPr>
              <a:t> </a:t>
            </a:r>
            <a:r>
              <a:rPr lang="en-US" sz="800" b="1" dirty="0">
                <a:latin typeface="Arial" panose="020B0604020202020204" pitchFamily="34" charset="0"/>
                <a:ea typeface="+mn-lt"/>
                <a:cs typeface="Arial" panose="020B0604020202020204" pitchFamily="34" charset="0"/>
              </a:rPr>
              <a:t>2011</a:t>
            </a:r>
            <a:r>
              <a:rPr lang="en-US" sz="800" dirty="0">
                <a:latin typeface="Arial" panose="020B0604020202020204" pitchFamily="34" charset="0"/>
                <a:ea typeface="+mn-lt"/>
                <a:cs typeface="Arial" panose="020B0604020202020204" pitchFamily="34" charset="0"/>
              </a:rPr>
              <a:t>, </a:t>
            </a:r>
            <a:r>
              <a:rPr lang="en-US" sz="800" i="1" dirty="0">
                <a:latin typeface="Arial" panose="020B0604020202020204" pitchFamily="34" charset="0"/>
                <a:ea typeface="+mn-lt"/>
                <a:cs typeface="Arial" panose="020B0604020202020204" pitchFamily="34" charset="0"/>
              </a:rPr>
              <a:t>22</a:t>
            </a:r>
            <a:r>
              <a:rPr lang="en-US" sz="800" dirty="0">
                <a:latin typeface="Arial" panose="020B0604020202020204" pitchFamily="34" charset="0"/>
                <a:ea typeface="+mn-lt"/>
                <a:cs typeface="Arial" panose="020B0604020202020204" pitchFamily="34" charset="0"/>
              </a:rPr>
              <a:t> (21), 4093–4107. https://doi.org/10.1091/mbc.E11-05-0440.</a:t>
            </a:r>
            <a:endParaRPr lang="en-US" sz="800" dirty="0">
              <a:latin typeface="Arial" panose="020B0604020202020204" pitchFamily="34" charset="0"/>
              <a:cs typeface="Arial" panose="020B0604020202020204" pitchFamily="34" charset="0"/>
            </a:endParaRPr>
          </a:p>
          <a:p>
            <a:pPr marL="12700" algn="just">
              <a:spcBef>
                <a:spcPts val="95"/>
              </a:spcBef>
            </a:pPr>
            <a:r>
              <a:rPr lang="en-US" sz="800" dirty="0">
                <a:latin typeface="Arial" panose="020B0604020202020204" pitchFamily="34" charset="0"/>
                <a:cs typeface="Arial" panose="020B0604020202020204" pitchFamily="34" charset="0"/>
              </a:rPr>
              <a:t>12. </a:t>
            </a:r>
            <a:r>
              <a:rPr lang="en-US" sz="800" dirty="0" err="1">
                <a:latin typeface="Arial" panose="020B0604020202020204" pitchFamily="34" charset="0"/>
                <a:cs typeface="Arial" panose="020B0604020202020204" pitchFamily="34" charset="0"/>
              </a:rPr>
              <a:t>Freude</a:t>
            </a:r>
            <a:r>
              <a:rPr lang="en-US" sz="800" dirty="0">
                <a:latin typeface="Arial" panose="020B0604020202020204" pitchFamily="34" charset="0"/>
                <a:cs typeface="Arial" panose="020B0604020202020204" pitchFamily="34" charset="0"/>
              </a:rPr>
              <a:t> K., Hoffmann K, Jensen L., </a:t>
            </a:r>
            <a:r>
              <a:rPr lang="en-US" sz="800" dirty="0" err="1">
                <a:latin typeface="Arial" panose="020B0604020202020204" pitchFamily="34" charset="0"/>
                <a:cs typeface="Arial" panose="020B0604020202020204" pitchFamily="34" charset="0"/>
              </a:rPr>
              <a:t>Delatycki</a:t>
            </a:r>
            <a:r>
              <a:rPr lang="en-US" sz="800" dirty="0">
                <a:latin typeface="Arial" panose="020B0604020202020204" pitchFamily="34" charset="0"/>
                <a:cs typeface="Arial" panose="020B0604020202020204" pitchFamily="34" charset="0"/>
              </a:rPr>
              <a:t> M. B., </a:t>
            </a:r>
            <a:r>
              <a:rPr lang="en-US" sz="800" dirty="0" err="1">
                <a:latin typeface="Arial" panose="020B0604020202020204" pitchFamily="34" charset="0"/>
                <a:cs typeface="Arial" panose="020B0604020202020204" pitchFamily="34" charset="0"/>
              </a:rPr>
              <a:t>Portes</a:t>
            </a:r>
            <a:r>
              <a:rPr lang="en-US" sz="800" dirty="0">
                <a:latin typeface="Arial" panose="020B0604020202020204" pitchFamily="34" charset="0"/>
                <a:cs typeface="Arial" panose="020B0604020202020204" pitchFamily="34" charset="0"/>
              </a:rPr>
              <a:t> V. D., Moser B., Hamel B., </a:t>
            </a:r>
            <a:r>
              <a:rPr lang="en-US" sz="800" dirty="0" err="1">
                <a:latin typeface="Arial" panose="020B0604020202020204" pitchFamily="34" charset="0"/>
                <a:cs typeface="Arial" panose="020B0604020202020204" pitchFamily="34" charset="0"/>
              </a:rPr>
              <a:t>Bokhoven</a:t>
            </a:r>
            <a:r>
              <a:rPr lang="en-US" sz="800" dirty="0">
                <a:latin typeface="Arial" panose="020B0604020202020204" pitchFamily="34" charset="0"/>
                <a:cs typeface="Arial" panose="020B0604020202020204" pitchFamily="34" charset="0"/>
              </a:rPr>
              <a:t> H. V., Moraine C., </a:t>
            </a:r>
            <a:r>
              <a:rPr lang="en-US" sz="800" dirty="0" err="1">
                <a:latin typeface="Arial" panose="020B0604020202020204" pitchFamily="34" charset="0"/>
                <a:cs typeface="Arial" panose="020B0604020202020204" pitchFamily="34" charset="0"/>
              </a:rPr>
              <a:t>Fryns</a:t>
            </a:r>
            <a:r>
              <a:rPr lang="en-US" sz="800" dirty="0">
                <a:latin typeface="Arial" panose="020B0604020202020204" pitchFamily="34" charset="0"/>
                <a:cs typeface="Arial" panose="020B0604020202020204" pitchFamily="34" charset="0"/>
              </a:rPr>
              <a:t> J., et al. Mutations in the FTSJ1 Gene Coding for a Novel S-Adenosylmethionine–Binding Protein Cause </a:t>
            </a:r>
            <a:r>
              <a:rPr lang="en-US" sz="800" dirty="0" err="1">
                <a:latin typeface="Arial" panose="020B0604020202020204" pitchFamily="34" charset="0"/>
                <a:cs typeface="Arial" panose="020B0604020202020204" pitchFamily="34" charset="0"/>
              </a:rPr>
              <a:t>Nonsyndromic</a:t>
            </a:r>
            <a:r>
              <a:rPr lang="en-US" sz="800" dirty="0">
                <a:latin typeface="Arial" panose="020B0604020202020204" pitchFamily="34" charset="0"/>
                <a:cs typeface="Arial" panose="020B0604020202020204" pitchFamily="34" charset="0"/>
              </a:rPr>
              <a:t> X-Linked Mental Retardation. </a:t>
            </a:r>
            <a:r>
              <a:rPr lang="en-US" sz="800" i="1" dirty="0">
                <a:latin typeface="Arial" panose="020B0604020202020204" pitchFamily="34" charset="0"/>
                <a:cs typeface="Arial" panose="020B0604020202020204" pitchFamily="34" charset="0"/>
              </a:rPr>
              <a:t>The American Journal of Human Genetics</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2004</a:t>
            </a:r>
            <a:r>
              <a:rPr lang="en-US" sz="800" dirty="0">
                <a:latin typeface="Arial" panose="020B0604020202020204" pitchFamily="34" charset="0"/>
                <a:cs typeface="Arial" panose="020B0604020202020204" pitchFamily="34" charset="0"/>
              </a:rPr>
              <a:t>;75(2):305–309. doi:10.1086/422507</a:t>
            </a:r>
          </a:p>
          <a:p>
            <a:pPr marL="12700" algn="just">
              <a:spcBef>
                <a:spcPts val="95"/>
              </a:spcBef>
            </a:pPr>
            <a:r>
              <a:rPr lang="en-US" sz="800" dirty="0">
                <a:effectLst/>
                <a:latin typeface="Arial" panose="020B0604020202020204" pitchFamily="34" charset="0"/>
                <a:cs typeface="Arial" panose="020B0604020202020204" pitchFamily="34" charset="0"/>
              </a:rPr>
              <a:t>13. </a:t>
            </a:r>
            <a:r>
              <a:rPr lang="en-US" sz="800" dirty="0">
                <a:latin typeface="Arial" panose="020B0604020202020204" pitchFamily="34" charset="0"/>
                <a:cs typeface="Arial" panose="020B0604020202020204" pitchFamily="34" charset="0"/>
              </a:rPr>
              <a:t>G</a:t>
            </a:r>
            <a:r>
              <a:rPr lang="en-US" sz="800" dirty="0">
                <a:effectLst/>
                <a:latin typeface="Arial" panose="020B0604020202020204" pitchFamily="34" charset="0"/>
                <a:cs typeface="Arial" panose="020B0604020202020204" pitchFamily="34" charset="0"/>
              </a:rPr>
              <a:t>uy, M. P.,  </a:t>
            </a:r>
            <a:r>
              <a:rPr lang="en-US" sz="800" dirty="0" err="1">
                <a:effectLst/>
                <a:latin typeface="Arial" panose="020B0604020202020204" pitchFamily="34" charset="0"/>
                <a:cs typeface="Arial" panose="020B0604020202020204" pitchFamily="34" charset="0"/>
              </a:rPr>
              <a:t>Phizicky</a:t>
            </a:r>
            <a:r>
              <a:rPr lang="en-US" sz="800" dirty="0">
                <a:effectLst/>
                <a:latin typeface="Arial" panose="020B0604020202020204" pitchFamily="34" charset="0"/>
                <a:cs typeface="Arial" panose="020B0604020202020204" pitchFamily="34" charset="0"/>
              </a:rPr>
              <a:t>, E. M. Conservation of an Intricate Circuit for Crucial Modifications of the tRNA</a:t>
            </a:r>
            <a:r>
              <a:rPr lang="en-US" sz="800" baseline="30000" dirty="0">
                <a:effectLst/>
                <a:latin typeface="Arial" panose="020B0604020202020204" pitchFamily="34" charset="0"/>
                <a:cs typeface="Arial" panose="020B0604020202020204" pitchFamily="34" charset="0"/>
              </a:rPr>
              <a:t>Phe</a:t>
            </a:r>
            <a:r>
              <a:rPr lang="en-US" sz="800" baseline="30000" dirty="0">
                <a:latin typeface="Arial" panose="020B0604020202020204" pitchFamily="34" charset="0"/>
                <a:cs typeface="Arial" panose="020B0604020202020204" pitchFamily="34" charset="0"/>
              </a:rPr>
              <a:t> </a:t>
            </a:r>
            <a:r>
              <a:rPr lang="en-US" sz="800" dirty="0">
                <a:effectLst/>
                <a:latin typeface="Arial" panose="020B0604020202020204" pitchFamily="34" charset="0"/>
                <a:cs typeface="Arial" panose="020B0604020202020204" pitchFamily="34" charset="0"/>
              </a:rPr>
              <a:t>anticodon Loop in Eukaryotes. </a:t>
            </a:r>
            <a:r>
              <a:rPr lang="en-US" sz="800" i="1" dirty="0">
                <a:effectLst/>
                <a:latin typeface="Arial" panose="020B0604020202020204" pitchFamily="34" charset="0"/>
                <a:cs typeface="Arial" panose="020B0604020202020204" pitchFamily="34" charset="0"/>
              </a:rPr>
              <a:t>RNA</a:t>
            </a:r>
            <a:r>
              <a:rPr lang="en-US" sz="800" dirty="0">
                <a:effectLst/>
                <a:latin typeface="Arial" panose="020B0604020202020204" pitchFamily="34" charset="0"/>
                <a:cs typeface="Arial" panose="020B0604020202020204" pitchFamily="34" charset="0"/>
              </a:rPr>
              <a:t> </a:t>
            </a:r>
            <a:r>
              <a:rPr lang="en-US" sz="800" b="1" dirty="0">
                <a:effectLst/>
                <a:latin typeface="Arial" panose="020B0604020202020204" pitchFamily="34" charset="0"/>
                <a:cs typeface="Arial" panose="020B0604020202020204" pitchFamily="34" charset="0"/>
              </a:rPr>
              <a:t>2015</a:t>
            </a:r>
            <a:r>
              <a:rPr lang="en-US" sz="800" dirty="0">
                <a:effectLst/>
                <a:latin typeface="Arial" panose="020B0604020202020204" pitchFamily="34" charset="0"/>
                <a:cs typeface="Arial" panose="020B0604020202020204" pitchFamily="34" charset="0"/>
              </a:rPr>
              <a:t>, </a:t>
            </a:r>
            <a:r>
              <a:rPr lang="en-US" sz="800" i="1" dirty="0">
                <a:effectLst/>
                <a:latin typeface="Arial" panose="020B0604020202020204" pitchFamily="34" charset="0"/>
                <a:cs typeface="Arial" panose="020B0604020202020204" pitchFamily="34" charset="0"/>
              </a:rPr>
              <a:t>21</a:t>
            </a:r>
            <a:r>
              <a:rPr lang="en-US" sz="800" dirty="0">
                <a:effectLst/>
                <a:latin typeface="Arial" panose="020B0604020202020204" pitchFamily="34" charset="0"/>
                <a:cs typeface="Arial" panose="020B0604020202020204" pitchFamily="34" charset="0"/>
              </a:rPr>
              <a:t> (1), 61–74. </a:t>
            </a:r>
          </a:p>
          <a:p>
            <a:pPr marL="12700" algn="just">
              <a:lnSpc>
                <a:spcPct val="100000"/>
              </a:lnSpc>
              <a:spcBef>
                <a:spcPts val="95"/>
              </a:spcBef>
            </a:pPr>
            <a:r>
              <a:rPr lang="en-US" sz="800" dirty="0">
                <a:latin typeface="Arial" panose="020B0604020202020204" pitchFamily="34" charset="0"/>
                <a:cs typeface="Arial" panose="020B0604020202020204" pitchFamily="34" charset="0"/>
              </a:rPr>
              <a:t>14. Guy M. P., Shaw M., Weiner C. L., Hobson L., Stark Z., Rose K., </a:t>
            </a:r>
            <a:r>
              <a:rPr lang="en-US" sz="800" dirty="0" err="1">
                <a:latin typeface="Arial" panose="020B0604020202020204" pitchFamily="34" charset="0"/>
                <a:cs typeface="Arial" panose="020B0604020202020204" pitchFamily="34" charset="0"/>
              </a:rPr>
              <a:t>Kalscheuer</a:t>
            </a:r>
            <a:r>
              <a:rPr lang="en-US" sz="800" dirty="0">
                <a:latin typeface="Arial" panose="020B0604020202020204" pitchFamily="34" charset="0"/>
                <a:cs typeface="Arial" panose="020B0604020202020204" pitchFamily="34" charset="0"/>
              </a:rPr>
              <a:t> V. M., </a:t>
            </a:r>
            <a:r>
              <a:rPr lang="en-US" sz="800" dirty="0" err="1">
                <a:latin typeface="Arial" panose="020B0604020202020204" pitchFamily="34" charset="0"/>
                <a:cs typeface="Arial" panose="020B0604020202020204" pitchFamily="34" charset="0"/>
              </a:rPr>
              <a:t>Gecz</a:t>
            </a:r>
            <a:r>
              <a:rPr lang="en-US" sz="800" dirty="0">
                <a:latin typeface="Arial" panose="020B0604020202020204" pitchFamily="34" charset="0"/>
                <a:cs typeface="Arial" panose="020B0604020202020204" pitchFamily="34" charset="0"/>
              </a:rPr>
              <a:t> J., </a:t>
            </a:r>
            <a:r>
              <a:rPr lang="en-US" sz="800" dirty="0" err="1">
                <a:latin typeface="Arial" panose="020B0604020202020204" pitchFamily="34" charset="0"/>
                <a:cs typeface="Arial" panose="020B0604020202020204" pitchFamily="34" charset="0"/>
              </a:rPr>
              <a:t>Phizicky</a:t>
            </a:r>
            <a:r>
              <a:rPr lang="en-US" sz="800" dirty="0">
                <a:latin typeface="Arial" panose="020B0604020202020204" pitchFamily="34" charset="0"/>
                <a:cs typeface="Arial" panose="020B0604020202020204" pitchFamily="34" charset="0"/>
              </a:rPr>
              <a:t> E. M. Defects in tRNA Anticodon Loop 2′-O-Methylation Are Implicated in </a:t>
            </a:r>
            <a:r>
              <a:rPr lang="en-US" sz="800" dirty="0" err="1">
                <a:latin typeface="Arial" panose="020B0604020202020204" pitchFamily="34" charset="0"/>
                <a:cs typeface="Arial" panose="020B0604020202020204" pitchFamily="34" charset="0"/>
              </a:rPr>
              <a:t>Nonsyndromic</a:t>
            </a:r>
            <a:r>
              <a:rPr lang="en-US" sz="800" dirty="0">
                <a:latin typeface="Arial" panose="020B0604020202020204" pitchFamily="34" charset="0"/>
                <a:cs typeface="Arial" panose="020B0604020202020204" pitchFamily="34" charset="0"/>
              </a:rPr>
              <a:t> X-Linked Intellectual Disability due to Mutations in FTSJ1. </a:t>
            </a:r>
            <a:r>
              <a:rPr lang="en-US" sz="800" i="1" dirty="0">
                <a:latin typeface="Arial" panose="020B0604020202020204" pitchFamily="34" charset="0"/>
                <a:cs typeface="Arial" panose="020B0604020202020204" pitchFamily="34" charset="0"/>
              </a:rPr>
              <a:t>Human Mutation</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2015</a:t>
            </a:r>
            <a:r>
              <a:rPr lang="en-US" sz="800" dirty="0">
                <a:latin typeface="Arial" panose="020B0604020202020204" pitchFamily="34" charset="0"/>
                <a:cs typeface="Arial" panose="020B0604020202020204" pitchFamily="34" charset="0"/>
              </a:rPr>
              <a:t>;36(12):1176–1187. doi:10.1002/humu.22897</a:t>
            </a:r>
          </a:p>
        </p:txBody>
      </p:sp>
      <p:sp>
        <p:nvSpPr>
          <p:cNvPr id="2" name="Rectangle 1">
            <a:extLst>
              <a:ext uri="{FF2B5EF4-FFF2-40B4-BE49-F238E27FC236}">
                <a16:creationId xmlns:a16="http://schemas.microsoft.com/office/drawing/2014/main" id="{7E351C9D-F2F3-4FAA-B4AF-63A73A22737B}"/>
              </a:ext>
            </a:extLst>
          </p:cNvPr>
          <p:cNvSpPr/>
          <p:nvPr/>
        </p:nvSpPr>
        <p:spPr>
          <a:xfrm>
            <a:off x="21945600" y="10539423"/>
            <a:ext cx="762000" cy="3048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F58BE0F-4EDE-4D50-80B1-50DB5572C8F4}"/>
              </a:ext>
            </a:extLst>
          </p:cNvPr>
          <p:cNvSpPr txBox="1"/>
          <p:nvPr/>
        </p:nvSpPr>
        <p:spPr>
          <a:xfrm>
            <a:off x="21869400" y="10451068"/>
            <a:ext cx="990600" cy="377026"/>
          </a:xfrm>
          <a:prstGeom prst="rect">
            <a:avLst/>
          </a:prstGeom>
          <a:noFill/>
        </p:spPr>
        <p:txBody>
          <a:bodyPr wrap="square" rtlCol="0">
            <a:spAutoFit/>
          </a:bodyPr>
          <a:lstStyle/>
          <a:p>
            <a:r>
              <a:rPr lang="en-US" sz="1850" b="1" i="1" dirty="0"/>
              <a:t>trm7Δ</a:t>
            </a:r>
          </a:p>
        </p:txBody>
      </p:sp>
    </p:spTree>
    <p:extLst>
      <p:ext uri="{BB962C8B-B14F-4D97-AF65-F5344CB8AC3E}">
        <p14:creationId xmlns:p14="http://schemas.microsoft.com/office/powerpoint/2010/main" val="290876417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7561D0CB41FC41BEC9AFD8E3BC3F3F" ma:contentTypeVersion="7" ma:contentTypeDescription="Create a new document." ma:contentTypeScope="" ma:versionID="f3ca1852657de2362ffa3219278a0a82">
  <xsd:schema xmlns:xsd="http://www.w3.org/2001/XMLSchema" xmlns:xs="http://www.w3.org/2001/XMLSchema" xmlns:p="http://schemas.microsoft.com/office/2006/metadata/properties" xmlns:ns3="bab0a371-07f7-477e-8979-102440f82d0e" xmlns:ns4="2f6afec3-4e79-48b7-a4e2-56c565af1a47" targetNamespace="http://schemas.microsoft.com/office/2006/metadata/properties" ma:root="true" ma:fieldsID="c5997559f1b6aa44bb0d44a41cd5a60b" ns3:_="" ns4:_="">
    <xsd:import namespace="bab0a371-07f7-477e-8979-102440f82d0e"/>
    <xsd:import namespace="2f6afec3-4e79-48b7-a4e2-56c565af1a4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b0a371-07f7-477e-8979-102440f82d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6afec3-4e79-48b7-a4e2-56c565af1a4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A22056-1604-4D57-BBEF-B3B350AB444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2f6afec3-4e79-48b7-a4e2-56c565af1a47"/>
    <ds:schemaRef ds:uri="bab0a371-07f7-477e-8979-102440f82d0e"/>
    <ds:schemaRef ds:uri="http://www.w3.org/XML/1998/namespace"/>
    <ds:schemaRef ds:uri="http://purl.org/dc/dcmitype/"/>
  </ds:schemaRefs>
</ds:datastoreItem>
</file>

<file path=customXml/itemProps2.xml><?xml version="1.0" encoding="utf-8"?>
<ds:datastoreItem xmlns:ds="http://schemas.openxmlformats.org/officeDocument/2006/customXml" ds:itemID="{55C4FC4A-2021-4D35-8922-02387AFC9F47}">
  <ds:schemaRefs>
    <ds:schemaRef ds:uri="http://schemas.microsoft.com/sharepoint/v3/contenttype/forms"/>
  </ds:schemaRefs>
</ds:datastoreItem>
</file>

<file path=customXml/itemProps3.xml><?xml version="1.0" encoding="utf-8"?>
<ds:datastoreItem xmlns:ds="http://schemas.openxmlformats.org/officeDocument/2006/customXml" ds:itemID="{FE6CA048-40F8-4AC5-93F2-3AEC55566879}">
  <ds:schemaRefs>
    <ds:schemaRef ds:uri="2f6afec3-4e79-48b7-a4e2-56c565af1a47"/>
    <ds:schemaRef ds:uri="bab0a371-07f7-477e-8979-102440f82d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24483</TotalTime>
  <Words>1878</Words>
  <Application>Microsoft Office PowerPoint</Application>
  <PresentationFormat>Custom</PresentationFormat>
  <Paragraphs>107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Next Condensed</vt:lpstr>
      <vt:lpstr>Calibri</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Sam Seibert</cp:lastModifiedBy>
  <cp:revision>259</cp:revision>
  <cp:lastPrinted>2019-03-25T16:38:12Z</cp:lastPrinted>
  <dcterms:created xsi:type="dcterms:W3CDTF">2018-02-26T19:16:58Z</dcterms:created>
  <dcterms:modified xsi:type="dcterms:W3CDTF">2021-11-02T21:38:02Z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0x0101006B7561D0CB41FC41BEC9AFD8E3BC3F3F</vt:lpwstr>
  </property>
</Properties>
</file>