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Wingdings 2" pitchFamily="2" charset="2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37"/>
  </p:normalViewPr>
  <p:slideViewPr>
    <p:cSldViewPr snapToGrid="0">
      <p:cViewPr varScale="1">
        <p:scale>
          <a:sx n="132" d="100"/>
          <a:sy n="132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C1600-284D-496B-8368-09D614DFC4E6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5AD2CD-598F-4F54-880B-234BE1297D2A}">
      <dgm:prSet/>
      <dgm:spPr/>
      <dgm:t>
        <a:bodyPr/>
        <a:lstStyle/>
        <a:p>
          <a:r>
            <a:rPr lang="en-US"/>
            <a:t>Meta-analysis consisting of 15 studies</a:t>
          </a:r>
        </a:p>
      </dgm:t>
    </dgm:pt>
    <dgm:pt modelId="{3346D22E-7792-406B-B01B-5DD8624FED4C}" type="parTrans" cxnId="{691BD481-6B7C-41B0-ADC0-9BB360133310}">
      <dgm:prSet/>
      <dgm:spPr/>
      <dgm:t>
        <a:bodyPr/>
        <a:lstStyle/>
        <a:p>
          <a:endParaRPr lang="en-US"/>
        </a:p>
      </dgm:t>
    </dgm:pt>
    <dgm:pt modelId="{2415FCBC-0111-4D93-B8C8-823304A28A57}" type="sibTrans" cxnId="{691BD481-6B7C-41B0-ADC0-9BB360133310}">
      <dgm:prSet/>
      <dgm:spPr/>
      <dgm:t>
        <a:bodyPr/>
        <a:lstStyle/>
        <a:p>
          <a:endParaRPr lang="en-US"/>
        </a:p>
      </dgm:t>
    </dgm:pt>
    <dgm:pt modelId="{C9307C60-8072-4828-B6EE-0A45D9DA179B}">
      <dgm:prSet/>
      <dgm:spPr/>
      <dgm:t>
        <a:bodyPr/>
        <a:lstStyle/>
        <a:p>
          <a:r>
            <a:rPr lang="en-US"/>
            <a:t>Used keywords such as “early intervention” and “autism spectrum disorder” </a:t>
          </a:r>
        </a:p>
      </dgm:t>
    </dgm:pt>
    <dgm:pt modelId="{7FFE6B07-26A5-4C95-B6AB-F3B2D772730A}" type="parTrans" cxnId="{385F0775-EB0B-4F39-A38D-F78576290412}">
      <dgm:prSet/>
      <dgm:spPr/>
      <dgm:t>
        <a:bodyPr/>
        <a:lstStyle/>
        <a:p>
          <a:endParaRPr lang="en-US"/>
        </a:p>
      </dgm:t>
    </dgm:pt>
    <dgm:pt modelId="{B0E30E5F-3564-439F-A743-5B077D33DF39}" type="sibTrans" cxnId="{385F0775-EB0B-4F39-A38D-F78576290412}">
      <dgm:prSet/>
      <dgm:spPr/>
      <dgm:t>
        <a:bodyPr/>
        <a:lstStyle/>
        <a:p>
          <a:endParaRPr lang="en-US"/>
        </a:p>
      </dgm:t>
    </dgm:pt>
    <dgm:pt modelId="{4733C769-9717-9D4A-9C4D-A4B317E72357}" type="pres">
      <dgm:prSet presAssocID="{C5AC1600-284D-496B-8368-09D614DFC4E6}" presName="linear" presStyleCnt="0">
        <dgm:presLayoutVars>
          <dgm:animLvl val="lvl"/>
          <dgm:resizeHandles val="exact"/>
        </dgm:presLayoutVars>
      </dgm:prSet>
      <dgm:spPr/>
    </dgm:pt>
    <dgm:pt modelId="{00405A74-1B69-2A41-81C0-B8E23B171AE3}" type="pres">
      <dgm:prSet presAssocID="{F75AD2CD-598F-4F54-880B-234BE1297D2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78D6F1A-D701-E244-8686-B3D0266A742D}" type="pres">
      <dgm:prSet presAssocID="{2415FCBC-0111-4D93-B8C8-823304A28A57}" presName="spacer" presStyleCnt="0"/>
      <dgm:spPr/>
    </dgm:pt>
    <dgm:pt modelId="{4AEC9799-513B-C945-9BDB-04E01B28BE2C}" type="pres">
      <dgm:prSet presAssocID="{C9307C60-8072-4828-B6EE-0A45D9DA179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287E127-0481-374D-A9FA-625224F4E825}" type="presOf" srcId="{C9307C60-8072-4828-B6EE-0A45D9DA179B}" destId="{4AEC9799-513B-C945-9BDB-04E01B28BE2C}" srcOrd="0" destOrd="0" presId="urn:microsoft.com/office/officeart/2005/8/layout/vList2"/>
    <dgm:cxn modelId="{385F0775-EB0B-4F39-A38D-F78576290412}" srcId="{C5AC1600-284D-496B-8368-09D614DFC4E6}" destId="{C9307C60-8072-4828-B6EE-0A45D9DA179B}" srcOrd="1" destOrd="0" parTransId="{7FFE6B07-26A5-4C95-B6AB-F3B2D772730A}" sibTransId="{B0E30E5F-3564-439F-A743-5B077D33DF39}"/>
    <dgm:cxn modelId="{691BD481-6B7C-41B0-ADC0-9BB360133310}" srcId="{C5AC1600-284D-496B-8368-09D614DFC4E6}" destId="{F75AD2CD-598F-4F54-880B-234BE1297D2A}" srcOrd="0" destOrd="0" parTransId="{3346D22E-7792-406B-B01B-5DD8624FED4C}" sibTransId="{2415FCBC-0111-4D93-B8C8-823304A28A57}"/>
    <dgm:cxn modelId="{61CCF390-C878-3044-B97E-3680A7EA522D}" type="presOf" srcId="{C5AC1600-284D-496B-8368-09D614DFC4E6}" destId="{4733C769-9717-9D4A-9C4D-A4B317E72357}" srcOrd="0" destOrd="0" presId="urn:microsoft.com/office/officeart/2005/8/layout/vList2"/>
    <dgm:cxn modelId="{812853F1-4838-E047-8D5C-9B2004C8703E}" type="presOf" srcId="{F75AD2CD-598F-4F54-880B-234BE1297D2A}" destId="{00405A74-1B69-2A41-81C0-B8E23B171AE3}" srcOrd="0" destOrd="0" presId="urn:microsoft.com/office/officeart/2005/8/layout/vList2"/>
    <dgm:cxn modelId="{5F6D8448-DD6C-FD4B-A993-091ADE30559B}" type="presParOf" srcId="{4733C769-9717-9D4A-9C4D-A4B317E72357}" destId="{00405A74-1B69-2A41-81C0-B8E23B171AE3}" srcOrd="0" destOrd="0" presId="urn:microsoft.com/office/officeart/2005/8/layout/vList2"/>
    <dgm:cxn modelId="{432C77CE-C335-C74D-8A8C-971B1E2F3182}" type="presParOf" srcId="{4733C769-9717-9D4A-9C4D-A4B317E72357}" destId="{278D6F1A-D701-E244-8686-B3D0266A742D}" srcOrd="1" destOrd="0" presId="urn:microsoft.com/office/officeart/2005/8/layout/vList2"/>
    <dgm:cxn modelId="{344E0EA1-870E-D846-847C-0F1F3B127BAA}" type="presParOf" srcId="{4733C769-9717-9D4A-9C4D-A4B317E72357}" destId="{4AEC9799-513B-C945-9BDB-04E01B28BE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86AE6-F486-4DEB-BE14-0E2C8C8FEF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32EA6C-B559-4FC3-9601-7F6A38ADDE17}">
      <dgm:prSet/>
      <dgm:spPr/>
      <dgm:t>
        <a:bodyPr/>
        <a:lstStyle/>
        <a:p>
          <a:r>
            <a:rPr lang="en-US" dirty="0"/>
            <a:t>Communication: d=0.73</a:t>
          </a:r>
        </a:p>
      </dgm:t>
    </dgm:pt>
    <dgm:pt modelId="{626B1532-0BC0-4054-A9EF-03AC9DE38D8C}" type="parTrans" cxnId="{BA80D54A-DFA3-4A65-BA4E-3285E5999C12}">
      <dgm:prSet/>
      <dgm:spPr/>
      <dgm:t>
        <a:bodyPr/>
        <a:lstStyle/>
        <a:p>
          <a:endParaRPr lang="en-US"/>
        </a:p>
      </dgm:t>
    </dgm:pt>
    <dgm:pt modelId="{E31DDCF7-971E-4CB2-A7CC-23093F372C4D}" type="sibTrans" cxnId="{BA80D54A-DFA3-4A65-BA4E-3285E5999C12}">
      <dgm:prSet/>
      <dgm:spPr/>
      <dgm:t>
        <a:bodyPr/>
        <a:lstStyle/>
        <a:p>
          <a:endParaRPr lang="en-US"/>
        </a:p>
      </dgm:t>
    </dgm:pt>
    <dgm:pt modelId="{CCD8E2B1-5A22-47C6-BC67-5023D9D75FF8}">
      <dgm:prSet/>
      <dgm:spPr/>
      <dgm:t>
        <a:bodyPr/>
        <a:lstStyle/>
        <a:p>
          <a:r>
            <a:rPr lang="en-US" dirty="0"/>
            <a:t>Social Skills: d=0.63</a:t>
          </a:r>
        </a:p>
      </dgm:t>
    </dgm:pt>
    <dgm:pt modelId="{CCD63977-6472-43EA-973E-8E92C8CCEDD0}" type="parTrans" cxnId="{1AEFB956-0027-4A71-A704-8AB66D81B03E}">
      <dgm:prSet/>
      <dgm:spPr/>
      <dgm:t>
        <a:bodyPr/>
        <a:lstStyle/>
        <a:p>
          <a:endParaRPr lang="en-US"/>
        </a:p>
      </dgm:t>
    </dgm:pt>
    <dgm:pt modelId="{6BD54563-06D6-4C5C-A93D-999B110C3203}" type="sibTrans" cxnId="{1AEFB956-0027-4A71-A704-8AB66D81B03E}">
      <dgm:prSet/>
      <dgm:spPr/>
      <dgm:t>
        <a:bodyPr/>
        <a:lstStyle/>
        <a:p>
          <a:endParaRPr lang="en-US"/>
        </a:p>
      </dgm:t>
    </dgm:pt>
    <dgm:pt modelId="{2B4935A8-BE00-41E8-93AD-6B89DBD64237}">
      <dgm:prSet/>
      <dgm:spPr/>
      <dgm:t>
        <a:bodyPr/>
        <a:lstStyle/>
        <a:p>
          <a:r>
            <a:rPr lang="en-US" dirty="0"/>
            <a:t>Adaptability: d=0.77</a:t>
          </a:r>
        </a:p>
      </dgm:t>
    </dgm:pt>
    <dgm:pt modelId="{1762516D-5E17-4C82-A460-6F4B701C099C}" type="parTrans" cxnId="{E077E811-B993-4679-A754-AA473B3F116C}">
      <dgm:prSet/>
      <dgm:spPr/>
      <dgm:t>
        <a:bodyPr/>
        <a:lstStyle/>
        <a:p>
          <a:endParaRPr lang="en-US"/>
        </a:p>
      </dgm:t>
    </dgm:pt>
    <dgm:pt modelId="{74281573-E060-403A-965B-E6F4D32792E1}" type="sibTrans" cxnId="{E077E811-B993-4679-A754-AA473B3F116C}">
      <dgm:prSet/>
      <dgm:spPr/>
      <dgm:t>
        <a:bodyPr/>
        <a:lstStyle/>
        <a:p>
          <a:endParaRPr lang="en-US"/>
        </a:p>
      </dgm:t>
    </dgm:pt>
    <dgm:pt modelId="{858A0E4D-5E22-6B4E-BE64-05D236113708}" type="pres">
      <dgm:prSet presAssocID="{95E86AE6-F486-4DEB-BE14-0E2C8C8FEF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E2A482-3CDA-EB4F-9DAE-48B8062537D3}" type="pres">
      <dgm:prSet presAssocID="{6732EA6C-B559-4FC3-9601-7F6A38ADDE17}" presName="hierRoot1" presStyleCnt="0"/>
      <dgm:spPr/>
    </dgm:pt>
    <dgm:pt modelId="{A8BA655D-E870-1B46-83A4-8EF067732E13}" type="pres">
      <dgm:prSet presAssocID="{6732EA6C-B559-4FC3-9601-7F6A38ADDE17}" presName="composite" presStyleCnt="0"/>
      <dgm:spPr/>
    </dgm:pt>
    <dgm:pt modelId="{88196983-A795-9144-AF47-1954C2911506}" type="pres">
      <dgm:prSet presAssocID="{6732EA6C-B559-4FC3-9601-7F6A38ADDE17}" presName="background" presStyleLbl="node0" presStyleIdx="0" presStyleCnt="3"/>
      <dgm:spPr/>
    </dgm:pt>
    <dgm:pt modelId="{62BB3E8E-05D3-0249-B2E2-BBDEEFA24815}" type="pres">
      <dgm:prSet presAssocID="{6732EA6C-B559-4FC3-9601-7F6A38ADDE17}" presName="text" presStyleLbl="fgAcc0" presStyleIdx="0" presStyleCnt="3">
        <dgm:presLayoutVars>
          <dgm:chPref val="3"/>
        </dgm:presLayoutVars>
      </dgm:prSet>
      <dgm:spPr/>
    </dgm:pt>
    <dgm:pt modelId="{40759A5E-5214-9F42-BF7B-5B2A379A7685}" type="pres">
      <dgm:prSet presAssocID="{6732EA6C-B559-4FC3-9601-7F6A38ADDE17}" presName="hierChild2" presStyleCnt="0"/>
      <dgm:spPr/>
    </dgm:pt>
    <dgm:pt modelId="{20BF7281-81EA-3948-B8A2-5A5CB77B3C52}" type="pres">
      <dgm:prSet presAssocID="{CCD8E2B1-5A22-47C6-BC67-5023D9D75FF8}" presName="hierRoot1" presStyleCnt="0"/>
      <dgm:spPr/>
    </dgm:pt>
    <dgm:pt modelId="{0DF1BE8D-2630-EA42-9CC2-E12FD2AFA8A4}" type="pres">
      <dgm:prSet presAssocID="{CCD8E2B1-5A22-47C6-BC67-5023D9D75FF8}" presName="composite" presStyleCnt="0"/>
      <dgm:spPr/>
    </dgm:pt>
    <dgm:pt modelId="{89E6A3DC-F684-9948-B8CC-61A0DA868E9C}" type="pres">
      <dgm:prSet presAssocID="{CCD8E2B1-5A22-47C6-BC67-5023D9D75FF8}" presName="background" presStyleLbl="node0" presStyleIdx="1" presStyleCnt="3"/>
      <dgm:spPr/>
    </dgm:pt>
    <dgm:pt modelId="{F8B22D4E-3957-2648-B4E4-3A00F3CABAD5}" type="pres">
      <dgm:prSet presAssocID="{CCD8E2B1-5A22-47C6-BC67-5023D9D75FF8}" presName="text" presStyleLbl="fgAcc0" presStyleIdx="1" presStyleCnt="3">
        <dgm:presLayoutVars>
          <dgm:chPref val="3"/>
        </dgm:presLayoutVars>
      </dgm:prSet>
      <dgm:spPr/>
    </dgm:pt>
    <dgm:pt modelId="{CB6FBAD8-3CF3-C647-B225-2478444C8404}" type="pres">
      <dgm:prSet presAssocID="{CCD8E2B1-5A22-47C6-BC67-5023D9D75FF8}" presName="hierChild2" presStyleCnt="0"/>
      <dgm:spPr/>
    </dgm:pt>
    <dgm:pt modelId="{A637B8B1-62C4-944D-B614-1F5AB8E6F0A1}" type="pres">
      <dgm:prSet presAssocID="{2B4935A8-BE00-41E8-93AD-6B89DBD64237}" presName="hierRoot1" presStyleCnt="0"/>
      <dgm:spPr/>
    </dgm:pt>
    <dgm:pt modelId="{AB7AF885-33CA-CA44-A326-97C0A2688BDE}" type="pres">
      <dgm:prSet presAssocID="{2B4935A8-BE00-41E8-93AD-6B89DBD64237}" presName="composite" presStyleCnt="0"/>
      <dgm:spPr/>
    </dgm:pt>
    <dgm:pt modelId="{715650CA-5CD3-4348-B327-F3392B417695}" type="pres">
      <dgm:prSet presAssocID="{2B4935A8-BE00-41E8-93AD-6B89DBD64237}" presName="background" presStyleLbl="node0" presStyleIdx="2" presStyleCnt="3"/>
      <dgm:spPr/>
    </dgm:pt>
    <dgm:pt modelId="{509AD8E1-1417-DA40-A2F1-A2C181A9C17F}" type="pres">
      <dgm:prSet presAssocID="{2B4935A8-BE00-41E8-93AD-6B89DBD64237}" presName="text" presStyleLbl="fgAcc0" presStyleIdx="2" presStyleCnt="3">
        <dgm:presLayoutVars>
          <dgm:chPref val="3"/>
        </dgm:presLayoutVars>
      </dgm:prSet>
      <dgm:spPr/>
    </dgm:pt>
    <dgm:pt modelId="{92B9FCF3-D5A2-9140-87A5-3F89B0E9D078}" type="pres">
      <dgm:prSet presAssocID="{2B4935A8-BE00-41E8-93AD-6B89DBD64237}" presName="hierChild2" presStyleCnt="0"/>
      <dgm:spPr/>
    </dgm:pt>
  </dgm:ptLst>
  <dgm:cxnLst>
    <dgm:cxn modelId="{618F3909-4963-8544-BCD4-DBF52BEAB836}" type="presOf" srcId="{95E86AE6-F486-4DEB-BE14-0E2C8C8FEFAA}" destId="{858A0E4D-5E22-6B4E-BE64-05D236113708}" srcOrd="0" destOrd="0" presId="urn:microsoft.com/office/officeart/2005/8/layout/hierarchy1"/>
    <dgm:cxn modelId="{E077E811-B993-4679-A754-AA473B3F116C}" srcId="{95E86AE6-F486-4DEB-BE14-0E2C8C8FEFAA}" destId="{2B4935A8-BE00-41E8-93AD-6B89DBD64237}" srcOrd="2" destOrd="0" parTransId="{1762516D-5E17-4C82-A460-6F4B701C099C}" sibTransId="{74281573-E060-403A-965B-E6F4D32792E1}"/>
    <dgm:cxn modelId="{6A1D9033-8CE1-FD41-9FA0-A8DA7372A6FD}" type="presOf" srcId="{2B4935A8-BE00-41E8-93AD-6B89DBD64237}" destId="{509AD8E1-1417-DA40-A2F1-A2C181A9C17F}" srcOrd="0" destOrd="0" presId="urn:microsoft.com/office/officeart/2005/8/layout/hierarchy1"/>
    <dgm:cxn modelId="{30012347-9C5C-214B-9308-6D80AD1D85CD}" type="presOf" srcId="{6732EA6C-B559-4FC3-9601-7F6A38ADDE17}" destId="{62BB3E8E-05D3-0249-B2E2-BBDEEFA24815}" srcOrd="0" destOrd="0" presId="urn:microsoft.com/office/officeart/2005/8/layout/hierarchy1"/>
    <dgm:cxn modelId="{BA80D54A-DFA3-4A65-BA4E-3285E5999C12}" srcId="{95E86AE6-F486-4DEB-BE14-0E2C8C8FEFAA}" destId="{6732EA6C-B559-4FC3-9601-7F6A38ADDE17}" srcOrd="0" destOrd="0" parTransId="{626B1532-0BC0-4054-A9EF-03AC9DE38D8C}" sibTransId="{E31DDCF7-971E-4CB2-A7CC-23093F372C4D}"/>
    <dgm:cxn modelId="{1AEFB956-0027-4A71-A704-8AB66D81B03E}" srcId="{95E86AE6-F486-4DEB-BE14-0E2C8C8FEFAA}" destId="{CCD8E2B1-5A22-47C6-BC67-5023D9D75FF8}" srcOrd="1" destOrd="0" parTransId="{CCD63977-6472-43EA-973E-8E92C8CCEDD0}" sibTransId="{6BD54563-06D6-4C5C-A93D-999B110C3203}"/>
    <dgm:cxn modelId="{1985C4EC-2013-864B-93B9-D8402EC331E6}" type="presOf" srcId="{CCD8E2B1-5A22-47C6-BC67-5023D9D75FF8}" destId="{F8B22D4E-3957-2648-B4E4-3A00F3CABAD5}" srcOrd="0" destOrd="0" presId="urn:microsoft.com/office/officeart/2005/8/layout/hierarchy1"/>
    <dgm:cxn modelId="{BB61A1B2-9C72-744D-A208-B4FC2690A822}" type="presParOf" srcId="{858A0E4D-5E22-6B4E-BE64-05D236113708}" destId="{9AE2A482-3CDA-EB4F-9DAE-48B8062537D3}" srcOrd="0" destOrd="0" presId="urn:microsoft.com/office/officeart/2005/8/layout/hierarchy1"/>
    <dgm:cxn modelId="{707485C9-4AD0-3147-A8A4-D3F70CB0A96B}" type="presParOf" srcId="{9AE2A482-3CDA-EB4F-9DAE-48B8062537D3}" destId="{A8BA655D-E870-1B46-83A4-8EF067732E13}" srcOrd="0" destOrd="0" presId="urn:microsoft.com/office/officeart/2005/8/layout/hierarchy1"/>
    <dgm:cxn modelId="{790F995D-F2B2-584A-ACA0-F6C9E3B18DB6}" type="presParOf" srcId="{A8BA655D-E870-1B46-83A4-8EF067732E13}" destId="{88196983-A795-9144-AF47-1954C2911506}" srcOrd="0" destOrd="0" presId="urn:microsoft.com/office/officeart/2005/8/layout/hierarchy1"/>
    <dgm:cxn modelId="{88F36E07-5479-9C4A-BB1B-364114C9DA05}" type="presParOf" srcId="{A8BA655D-E870-1B46-83A4-8EF067732E13}" destId="{62BB3E8E-05D3-0249-B2E2-BBDEEFA24815}" srcOrd="1" destOrd="0" presId="urn:microsoft.com/office/officeart/2005/8/layout/hierarchy1"/>
    <dgm:cxn modelId="{46ED3EF3-6602-6746-B7F5-11187968CB26}" type="presParOf" srcId="{9AE2A482-3CDA-EB4F-9DAE-48B8062537D3}" destId="{40759A5E-5214-9F42-BF7B-5B2A379A7685}" srcOrd="1" destOrd="0" presId="urn:microsoft.com/office/officeart/2005/8/layout/hierarchy1"/>
    <dgm:cxn modelId="{534A9152-F137-EF47-B688-65E9A4E6825D}" type="presParOf" srcId="{858A0E4D-5E22-6B4E-BE64-05D236113708}" destId="{20BF7281-81EA-3948-B8A2-5A5CB77B3C52}" srcOrd="1" destOrd="0" presId="urn:microsoft.com/office/officeart/2005/8/layout/hierarchy1"/>
    <dgm:cxn modelId="{A4031BCD-0665-B94F-9EFE-618129303C28}" type="presParOf" srcId="{20BF7281-81EA-3948-B8A2-5A5CB77B3C52}" destId="{0DF1BE8D-2630-EA42-9CC2-E12FD2AFA8A4}" srcOrd="0" destOrd="0" presId="urn:microsoft.com/office/officeart/2005/8/layout/hierarchy1"/>
    <dgm:cxn modelId="{717C5C91-B9CE-3847-AF87-24A82DE1EE3F}" type="presParOf" srcId="{0DF1BE8D-2630-EA42-9CC2-E12FD2AFA8A4}" destId="{89E6A3DC-F684-9948-B8CC-61A0DA868E9C}" srcOrd="0" destOrd="0" presId="urn:microsoft.com/office/officeart/2005/8/layout/hierarchy1"/>
    <dgm:cxn modelId="{00AC153F-7053-7F44-B2AE-FA23BA392BEB}" type="presParOf" srcId="{0DF1BE8D-2630-EA42-9CC2-E12FD2AFA8A4}" destId="{F8B22D4E-3957-2648-B4E4-3A00F3CABAD5}" srcOrd="1" destOrd="0" presId="urn:microsoft.com/office/officeart/2005/8/layout/hierarchy1"/>
    <dgm:cxn modelId="{6743FFE9-B3F7-9646-A8C5-39C9B894E138}" type="presParOf" srcId="{20BF7281-81EA-3948-B8A2-5A5CB77B3C52}" destId="{CB6FBAD8-3CF3-C647-B225-2478444C8404}" srcOrd="1" destOrd="0" presId="urn:microsoft.com/office/officeart/2005/8/layout/hierarchy1"/>
    <dgm:cxn modelId="{7BEFF4F7-5FC6-024D-9E28-762B2F152170}" type="presParOf" srcId="{858A0E4D-5E22-6B4E-BE64-05D236113708}" destId="{A637B8B1-62C4-944D-B614-1F5AB8E6F0A1}" srcOrd="2" destOrd="0" presId="urn:microsoft.com/office/officeart/2005/8/layout/hierarchy1"/>
    <dgm:cxn modelId="{2AB70AAC-522C-544A-9C2A-041C4244C491}" type="presParOf" srcId="{A637B8B1-62C4-944D-B614-1F5AB8E6F0A1}" destId="{AB7AF885-33CA-CA44-A326-97C0A2688BDE}" srcOrd="0" destOrd="0" presId="urn:microsoft.com/office/officeart/2005/8/layout/hierarchy1"/>
    <dgm:cxn modelId="{155D6FFA-0D40-9D47-BD80-409B1FCE1F32}" type="presParOf" srcId="{AB7AF885-33CA-CA44-A326-97C0A2688BDE}" destId="{715650CA-5CD3-4348-B327-F3392B417695}" srcOrd="0" destOrd="0" presId="urn:microsoft.com/office/officeart/2005/8/layout/hierarchy1"/>
    <dgm:cxn modelId="{9C83B214-DB19-4F49-A589-527E32EACEED}" type="presParOf" srcId="{AB7AF885-33CA-CA44-A326-97C0A2688BDE}" destId="{509AD8E1-1417-DA40-A2F1-A2C181A9C17F}" srcOrd="1" destOrd="0" presId="urn:microsoft.com/office/officeart/2005/8/layout/hierarchy1"/>
    <dgm:cxn modelId="{12877571-9284-C545-B56E-465F4A6675EB}" type="presParOf" srcId="{A637B8B1-62C4-944D-B614-1F5AB8E6F0A1}" destId="{92B9FCF3-D5A2-9140-87A5-3F89B0E9D0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720D1-9F33-4222-BD67-398C87484139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50985A6-9695-414A-B947-4695718B4004}">
      <dgm:prSet/>
      <dgm:spPr/>
      <dgm:t>
        <a:bodyPr/>
        <a:lstStyle/>
        <a:p>
          <a:r>
            <a:rPr lang="en-US"/>
            <a:t>Early intervention is effective amongst the ASD population.</a:t>
          </a:r>
        </a:p>
      </dgm:t>
    </dgm:pt>
    <dgm:pt modelId="{98FE4250-29DA-4C5A-80ED-94B3DD403550}" type="parTrans" cxnId="{318C6355-73A1-4677-A679-B2252F159C34}">
      <dgm:prSet/>
      <dgm:spPr/>
      <dgm:t>
        <a:bodyPr/>
        <a:lstStyle/>
        <a:p>
          <a:endParaRPr lang="en-US"/>
        </a:p>
      </dgm:t>
    </dgm:pt>
    <dgm:pt modelId="{8428FAF9-6DA3-4EE1-B6CF-D9A9A3C07984}" type="sibTrans" cxnId="{318C6355-73A1-4677-A679-B2252F159C34}">
      <dgm:prSet/>
      <dgm:spPr/>
      <dgm:t>
        <a:bodyPr/>
        <a:lstStyle/>
        <a:p>
          <a:endParaRPr lang="en-US"/>
        </a:p>
      </dgm:t>
    </dgm:pt>
    <dgm:pt modelId="{D6023395-C643-4601-A679-09AB6B144AD8}">
      <dgm:prSet/>
      <dgm:spPr/>
      <dgm:t>
        <a:bodyPr/>
        <a:lstStyle/>
        <a:p>
          <a:r>
            <a:rPr lang="en-US"/>
            <a:t>More research should be done </a:t>
          </a:r>
        </a:p>
      </dgm:t>
    </dgm:pt>
    <dgm:pt modelId="{A17475CF-A6C6-4CF5-9D21-BE9EF7979BF9}" type="parTrans" cxnId="{99104ECC-A99A-455C-96D3-7213159AFB73}">
      <dgm:prSet/>
      <dgm:spPr/>
      <dgm:t>
        <a:bodyPr/>
        <a:lstStyle/>
        <a:p>
          <a:endParaRPr lang="en-US"/>
        </a:p>
      </dgm:t>
    </dgm:pt>
    <dgm:pt modelId="{FAF7A982-A0BA-4338-8170-AD2B9B448E6F}" type="sibTrans" cxnId="{99104ECC-A99A-455C-96D3-7213159AFB73}">
      <dgm:prSet/>
      <dgm:spPr/>
      <dgm:t>
        <a:bodyPr/>
        <a:lstStyle/>
        <a:p>
          <a:endParaRPr lang="en-US"/>
        </a:p>
      </dgm:t>
    </dgm:pt>
    <dgm:pt modelId="{F0BA45C3-8FA5-7E46-B06C-D7BF9BF21D2E}" type="pres">
      <dgm:prSet presAssocID="{EE4720D1-9F33-4222-BD67-398C87484139}" presName="linear" presStyleCnt="0">
        <dgm:presLayoutVars>
          <dgm:animLvl val="lvl"/>
          <dgm:resizeHandles val="exact"/>
        </dgm:presLayoutVars>
      </dgm:prSet>
      <dgm:spPr/>
    </dgm:pt>
    <dgm:pt modelId="{5B5B6A33-2F74-DC4A-9FC5-8DE82F772F17}" type="pres">
      <dgm:prSet presAssocID="{F50985A6-9695-414A-B947-4695718B400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64BB3FE-683E-C547-B70D-62EAC498696A}" type="pres">
      <dgm:prSet presAssocID="{8428FAF9-6DA3-4EE1-B6CF-D9A9A3C07984}" presName="spacer" presStyleCnt="0"/>
      <dgm:spPr/>
    </dgm:pt>
    <dgm:pt modelId="{72346B3D-3853-8A4E-8A06-7508B96A920A}" type="pres">
      <dgm:prSet presAssocID="{D6023395-C643-4601-A679-09AB6B144AD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9C0822A-E36E-C84F-B073-62E0B5542AC6}" type="presOf" srcId="{D6023395-C643-4601-A679-09AB6B144AD8}" destId="{72346B3D-3853-8A4E-8A06-7508B96A920A}" srcOrd="0" destOrd="0" presId="urn:microsoft.com/office/officeart/2005/8/layout/vList2"/>
    <dgm:cxn modelId="{318C6355-73A1-4677-A679-B2252F159C34}" srcId="{EE4720D1-9F33-4222-BD67-398C87484139}" destId="{F50985A6-9695-414A-B947-4695718B4004}" srcOrd="0" destOrd="0" parTransId="{98FE4250-29DA-4C5A-80ED-94B3DD403550}" sibTransId="{8428FAF9-6DA3-4EE1-B6CF-D9A9A3C07984}"/>
    <dgm:cxn modelId="{22BCF756-7A53-8F40-B15C-BD7DA733B3A5}" type="presOf" srcId="{F50985A6-9695-414A-B947-4695718B4004}" destId="{5B5B6A33-2F74-DC4A-9FC5-8DE82F772F17}" srcOrd="0" destOrd="0" presId="urn:microsoft.com/office/officeart/2005/8/layout/vList2"/>
    <dgm:cxn modelId="{99104ECC-A99A-455C-96D3-7213159AFB73}" srcId="{EE4720D1-9F33-4222-BD67-398C87484139}" destId="{D6023395-C643-4601-A679-09AB6B144AD8}" srcOrd="1" destOrd="0" parTransId="{A17475CF-A6C6-4CF5-9D21-BE9EF7979BF9}" sibTransId="{FAF7A982-A0BA-4338-8170-AD2B9B448E6F}"/>
    <dgm:cxn modelId="{3B6B04D0-88A4-6A4A-97F8-27D8C3265F1A}" type="presOf" srcId="{EE4720D1-9F33-4222-BD67-398C87484139}" destId="{F0BA45C3-8FA5-7E46-B06C-D7BF9BF21D2E}" srcOrd="0" destOrd="0" presId="urn:microsoft.com/office/officeart/2005/8/layout/vList2"/>
    <dgm:cxn modelId="{F7AD4639-231A-DF4E-8B90-FBD33AF1419C}" type="presParOf" srcId="{F0BA45C3-8FA5-7E46-B06C-D7BF9BF21D2E}" destId="{5B5B6A33-2F74-DC4A-9FC5-8DE82F772F17}" srcOrd="0" destOrd="0" presId="urn:microsoft.com/office/officeart/2005/8/layout/vList2"/>
    <dgm:cxn modelId="{E138846D-5C05-E74E-B41D-869D7135C7DA}" type="presParOf" srcId="{F0BA45C3-8FA5-7E46-B06C-D7BF9BF21D2E}" destId="{864BB3FE-683E-C547-B70D-62EAC498696A}" srcOrd="1" destOrd="0" presId="urn:microsoft.com/office/officeart/2005/8/layout/vList2"/>
    <dgm:cxn modelId="{7812F131-55F8-7A4F-9D46-7973D7258FBA}" type="presParOf" srcId="{F0BA45C3-8FA5-7E46-B06C-D7BF9BF21D2E}" destId="{72346B3D-3853-8A4E-8A06-7508B96A92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05A74-1B69-2A41-81C0-B8E23B171AE3}">
      <dsp:nvSpPr>
        <dsp:cNvPr id="0" name=""/>
        <dsp:cNvSpPr/>
      </dsp:nvSpPr>
      <dsp:spPr>
        <a:xfrm>
          <a:off x="0" y="380357"/>
          <a:ext cx="4429746" cy="1342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Meta-analysis consisting of 15 studies</a:t>
          </a:r>
        </a:p>
      </dsp:txBody>
      <dsp:txXfrm>
        <a:off x="65539" y="445896"/>
        <a:ext cx="4298668" cy="1211496"/>
      </dsp:txXfrm>
    </dsp:sp>
    <dsp:sp modelId="{4AEC9799-513B-C945-9BDB-04E01B28BE2C}">
      <dsp:nvSpPr>
        <dsp:cNvPr id="0" name=""/>
        <dsp:cNvSpPr/>
      </dsp:nvSpPr>
      <dsp:spPr>
        <a:xfrm>
          <a:off x="0" y="1792052"/>
          <a:ext cx="4429746" cy="1342574"/>
        </a:xfrm>
        <a:prstGeom prst="roundRect">
          <a:avLst/>
        </a:prstGeom>
        <a:solidFill>
          <a:schemeClr val="accent2">
            <a:hueOff val="-3878375"/>
            <a:satOff val="-8771"/>
            <a:lumOff val="-568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Used keywords such as “early intervention” and “autism spectrum disorder” </a:t>
          </a:r>
        </a:p>
      </dsp:txBody>
      <dsp:txXfrm>
        <a:off x="65539" y="1857591"/>
        <a:ext cx="4298668" cy="1211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96983-A795-9144-AF47-1954C2911506}">
      <dsp:nvSpPr>
        <dsp:cNvPr id="0" name=""/>
        <dsp:cNvSpPr/>
      </dsp:nvSpPr>
      <dsp:spPr>
        <a:xfrm>
          <a:off x="0" y="782759"/>
          <a:ext cx="2396418" cy="1521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B3E8E-05D3-0249-B2E2-BBDEEFA24815}">
      <dsp:nvSpPr>
        <dsp:cNvPr id="0" name=""/>
        <dsp:cNvSpPr/>
      </dsp:nvSpPr>
      <dsp:spPr>
        <a:xfrm>
          <a:off x="266268" y="1035714"/>
          <a:ext cx="2396418" cy="1521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Communication: d=0.73</a:t>
          </a:r>
        </a:p>
      </dsp:txBody>
      <dsp:txXfrm>
        <a:off x="310838" y="1080284"/>
        <a:ext cx="2307278" cy="1432585"/>
      </dsp:txXfrm>
    </dsp:sp>
    <dsp:sp modelId="{89E6A3DC-F684-9948-B8CC-61A0DA868E9C}">
      <dsp:nvSpPr>
        <dsp:cNvPr id="0" name=""/>
        <dsp:cNvSpPr/>
      </dsp:nvSpPr>
      <dsp:spPr>
        <a:xfrm>
          <a:off x="2928956" y="782759"/>
          <a:ext cx="2396418" cy="1521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22D4E-3957-2648-B4E4-3A00F3CABAD5}">
      <dsp:nvSpPr>
        <dsp:cNvPr id="0" name=""/>
        <dsp:cNvSpPr/>
      </dsp:nvSpPr>
      <dsp:spPr>
        <a:xfrm>
          <a:off x="3195224" y="1035714"/>
          <a:ext cx="2396418" cy="1521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Skills: d=0.63</a:t>
          </a:r>
        </a:p>
      </dsp:txBody>
      <dsp:txXfrm>
        <a:off x="3239794" y="1080284"/>
        <a:ext cx="2307278" cy="1432585"/>
      </dsp:txXfrm>
    </dsp:sp>
    <dsp:sp modelId="{715650CA-5CD3-4348-B327-F3392B417695}">
      <dsp:nvSpPr>
        <dsp:cNvPr id="0" name=""/>
        <dsp:cNvSpPr/>
      </dsp:nvSpPr>
      <dsp:spPr>
        <a:xfrm>
          <a:off x="5857912" y="782759"/>
          <a:ext cx="2396418" cy="1521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AD8E1-1417-DA40-A2F1-A2C181A9C17F}">
      <dsp:nvSpPr>
        <dsp:cNvPr id="0" name=""/>
        <dsp:cNvSpPr/>
      </dsp:nvSpPr>
      <dsp:spPr>
        <a:xfrm>
          <a:off x="6124181" y="1035714"/>
          <a:ext cx="2396418" cy="1521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Adaptability: d=0.77</a:t>
          </a:r>
        </a:p>
      </dsp:txBody>
      <dsp:txXfrm>
        <a:off x="6168751" y="1080284"/>
        <a:ext cx="2307278" cy="1432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B6A33-2F74-DC4A-9FC5-8DE82F772F17}">
      <dsp:nvSpPr>
        <dsp:cNvPr id="0" name=""/>
        <dsp:cNvSpPr/>
      </dsp:nvSpPr>
      <dsp:spPr>
        <a:xfrm>
          <a:off x="0" y="29492"/>
          <a:ext cx="4429746" cy="1684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Early intervention is effective amongst the ASD population.</a:t>
          </a:r>
        </a:p>
      </dsp:txBody>
      <dsp:txXfrm>
        <a:off x="82245" y="111737"/>
        <a:ext cx="4265256" cy="1520310"/>
      </dsp:txXfrm>
    </dsp:sp>
    <dsp:sp modelId="{72346B3D-3853-8A4E-8A06-7508B96A920A}">
      <dsp:nvSpPr>
        <dsp:cNvPr id="0" name=""/>
        <dsp:cNvSpPr/>
      </dsp:nvSpPr>
      <dsp:spPr>
        <a:xfrm>
          <a:off x="0" y="1800692"/>
          <a:ext cx="4429746" cy="1684800"/>
        </a:xfrm>
        <a:prstGeom prst="roundRect">
          <a:avLst/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More research should be done </a:t>
          </a:r>
        </a:p>
      </dsp:txBody>
      <dsp:txXfrm>
        <a:off x="82245" y="1882937"/>
        <a:ext cx="4265256" cy="1520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6a316bb4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6a316bb4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6a316bb4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6a316bb4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6a316bb4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6a316bb4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6a316bb4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6a316bb4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6a316bb4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6a316bb4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38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086861"/>
            <a:ext cx="7929000" cy="2228288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3960635"/>
            <a:ext cx="7929000" cy="32623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86622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600450"/>
            <a:ext cx="792106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360045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4025504"/>
            <a:ext cx="7921064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77207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811092"/>
            <a:ext cx="4749312" cy="242939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928877"/>
            <a:ext cx="4420380" cy="1984434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3332760"/>
            <a:ext cx="4418727" cy="53493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811092"/>
            <a:ext cx="2857501" cy="3056599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56817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1714939"/>
            <a:ext cx="3671336" cy="187797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1826968"/>
            <a:ext cx="3286891" cy="150584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1714500"/>
            <a:ext cx="3660225" cy="172164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99602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71013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334567"/>
            <a:ext cx="3391762" cy="406122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439628"/>
            <a:ext cx="1871093" cy="38510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334567"/>
            <a:ext cx="4958655" cy="406122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98125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9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1666716"/>
            <a:ext cx="7915931" cy="272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77791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213547"/>
            <a:ext cx="7921064" cy="11016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3960901"/>
            <a:ext cx="7921064" cy="325466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00332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666716"/>
            <a:ext cx="3889405" cy="272907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666715"/>
            <a:ext cx="3895937" cy="272907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979860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1631156"/>
            <a:ext cx="3892393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063354"/>
            <a:ext cx="3892392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1631156"/>
            <a:ext cx="3895937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063354"/>
            <a:ext cx="3895937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86625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88239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229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334566"/>
            <a:ext cx="2660650" cy="13609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334566"/>
            <a:ext cx="2660650" cy="121379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334567"/>
            <a:ext cx="4689475" cy="4061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1695554"/>
            <a:ext cx="2660650" cy="27002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76921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545642"/>
            <a:ext cx="3639741" cy="121287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51435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1758513"/>
            <a:ext cx="3639741" cy="263727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4531022"/>
            <a:ext cx="732659" cy="273844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4531022"/>
            <a:ext cx="247156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4436917"/>
            <a:ext cx="796616" cy="36794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4393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1638301"/>
            <a:ext cx="7922464" cy="27557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4531022"/>
            <a:ext cx="648324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4531022"/>
            <a:ext cx="100778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4436917"/>
            <a:ext cx="796616" cy="36794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1273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news.schoolsdo.org/2016/12/mutations-in-essential-genes-linked-to-autis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mynextmove.org/profile/summary/25-2011.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2TzndY3YXU?feature=oemb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723899" y="664074"/>
            <a:ext cx="7696201" cy="2266693"/>
          </a:xfrm>
          <a:prstGeom prst="rect">
            <a:avLst/>
          </a:prstGeom>
          <a:effectLst/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400" dirty="0">
                <a:solidFill>
                  <a:schemeClr val="tx1"/>
                </a:solidFill>
              </a:rPr>
              <a:t>The Effectiveness of Early Intervention Outcomes in Children with an Autism Spectrum Disorder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430216" y="3024873"/>
            <a:ext cx="6283567" cy="885904"/>
          </a:xfrm>
          <a:prstGeom prst="rect">
            <a:avLst/>
          </a:prstGeom>
          <a:effectLst/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/>
              <a:t>Bailey Hull and Haley Hill 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4041288"/>
            <a:ext cx="9144000" cy="1102212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07500" y="335391"/>
            <a:ext cx="7928998" cy="72783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100"/>
              <a:t>What is Autism spectrum disorder (ASD)? 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14034" y="1809750"/>
            <a:ext cx="2876688" cy="27241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ts val="1800"/>
              <a:buFont typeface="Wingdings 2" charset="2"/>
              <a:buChar char=""/>
            </a:pPr>
            <a:r>
              <a:rPr lang="en-US" sz="1200"/>
              <a:t>Clinical definition and diagnostic criteria</a:t>
            </a:r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ts val="1800"/>
              <a:buFont typeface="Wingdings 2" charset="2"/>
              <a:buChar char=""/>
            </a:pPr>
            <a:r>
              <a:rPr lang="en-US" sz="1200"/>
              <a:t>Reported rates in the United States</a:t>
            </a:r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ts val="1800"/>
              <a:buFont typeface="Wingdings 2" charset="2"/>
              <a:buChar char=""/>
            </a:pPr>
            <a:r>
              <a:rPr lang="en-US" sz="1200"/>
              <a:t>Development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AA27111-60C1-EA43-A04C-6888A072E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26388" y="1879248"/>
            <a:ext cx="4708012" cy="264825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843F2-AB77-5D4D-B278-31B0834E7E30}"/>
              </a:ext>
            </a:extLst>
          </p:cNvPr>
          <p:cNvSpPr txBox="1"/>
          <p:nvPr/>
        </p:nvSpPr>
        <p:spPr>
          <a:xfrm>
            <a:off x="5661499" y="4327449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news.schoolsdo.org/2016/12/mutations-in-essential-genes-linked-to-autis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76">
            <a:extLst>
              <a:ext uri="{FF2B5EF4-FFF2-40B4-BE49-F238E27FC236}">
                <a16:creationId xmlns:a16="http://schemas.microsoft.com/office/drawing/2014/main" id="{3F7D26C8-96ED-46E3-BD94-C1608C54C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13EEA0A9-F720-41ED-8EBA-2A10A664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51435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07500" y="335391"/>
            <a:ext cx="2559813" cy="116955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2400"/>
              <a:t>What is Early intervention? </a:t>
            </a: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14034" y="1809750"/>
            <a:ext cx="2553279" cy="27241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ts val="1800"/>
              <a:buFont typeface="Wingdings 2" charset="2"/>
              <a:buChar char=""/>
            </a:pPr>
            <a:r>
              <a:rPr lang="en-US" sz="1200"/>
              <a:t>Multiple disciplines</a:t>
            </a:r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ts val="1800"/>
              <a:buFont typeface="Wingdings 2" charset="2"/>
              <a:buChar char=""/>
            </a:pPr>
            <a:r>
              <a:rPr lang="en-US" sz="1200"/>
              <a:t>Goals </a:t>
            </a:r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Font typeface="Wingdings 2" charset="2"/>
              <a:buChar char=""/>
            </a:pPr>
            <a:endParaRPr lang="en-US" sz="1200"/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Font typeface="Wingdings 2" charset="2"/>
              <a:buChar char=""/>
            </a:pPr>
            <a:endParaRPr lang="en-US" sz="1200"/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Font typeface="Wingdings 2" charset="2"/>
              <a:buChar char=""/>
            </a:pPr>
            <a:endParaRPr lang="en-US" sz="1200"/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Font typeface="Wingdings 2" charset="2"/>
              <a:buChar char=""/>
            </a:pPr>
            <a:endParaRPr lang="en-US" sz="1200"/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Font typeface="Wingdings 2" charset="2"/>
              <a:buChar char=""/>
            </a:pPr>
            <a:r>
              <a:rPr lang="en-US" sz="1200"/>
              <a:t>https://www.nichd.nih.gov/health/topics/autism/conditioninfo/treatments/early-intervention</a:t>
            </a:r>
          </a:p>
        </p:txBody>
      </p:sp>
      <p:sp>
        <p:nvSpPr>
          <p:cNvPr id="81" name="Rounded Rectangle 17">
            <a:extLst>
              <a:ext uri="{FF2B5EF4-FFF2-40B4-BE49-F238E27FC236}">
                <a16:creationId xmlns:a16="http://schemas.microsoft.com/office/drawing/2014/main" id="{03B27569-6089-4DC0-93E0-F3F6E1E93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9208" y="718980"/>
            <a:ext cx="4702194" cy="3708933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child, indoor, child&#10;&#10;Description automatically generated">
            <a:extLst>
              <a:ext uri="{FF2B5EF4-FFF2-40B4-BE49-F238E27FC236}">
                <a16:creationId xmlns:a16="http://schemas.microsoft.com/office/drawing/2014/main" id="{8A842DF5-83D9-4441-818F-4DC98DC3C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83" r="22167"/>
          <a:stretch/>
        </p:blipFill>
        <p:spPr>
          <a:xfrm>
            <a:off x="4202779" y="943896"/>
            <a:ext cx="4229140" cy="3247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5F8999-07C1-8541-94BD-A1D0ECDD68F1}"/>
              </a:ext>
            </a:extLst>
          </p:cNvPr>
          <p:cNvSpPr txBox="1"/>
          <p:nvPr/>
        </p:nvSpPr>
        <p:spPr>
          <a:xfrm>
            <a:off x="5892442" y="399149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mynextmove.org/profile/summary/25-2011.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CA70-A1DA-D340-B216-E3CC7B93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Early Intervention </a:t>
            </a:r>
          </a:p>
        </p:txBody>
      </p:sp>
      <p:pic>
        <p:nvPicPr>
          <p:cNvPr id="4" name="Online Media 3" descr="Early Intervention Can Decrease Autism">
            <a:hlinkClick r:id="" action="ppaction://media"/>
            <a:extLst>
              <a:ext uri="{FF2B5EF4-FFF2-40B4-BE49-F238E27FC236}">
                <a16:creationId xmlns:a16="http://schemas.microsoft.com/office/drawing/2014/main" id="{566B59D6-2F98-674B-9C57-111AF193859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9000" y="1666875"/>
            <a:ext cx="4827588" cy="27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51435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17443" y="1306285"/>
            <a:ext cx="2638839" cy="308831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4000"/>
              <a:t>Our study</a:t>
            </a:r>
          </a:p>
        </p:txBody>
      </p:sp>
      <p:graphicFrame>
        <p:nvGraphicFramePr>
          <p:cNvPr id="87" name="Google Shape;76;p16">
            <a:extLst>
              <a:ext uri="{FF2B5EF4-FFF2-40B4-BE49-F238E27FC236}">
                <a16:creationId xmlns:a16="http://schemas.microsoft.com/office/drawing/2014/main" id="{35B6C9A3-74A9-44AD-80B8-4EFA3D56D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4534"/>
              </p:ext>
            </p:extLst>
          </p:nvPr>
        </p:nvGraphicFramePr>
        <p:xfrm>
          <a:off x="4099892" y="879613"/>
          <a:ext cx="4429746" cy="351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results </a:t>
            </a:r>
          </a:p>
        </p:txBody>
      </p:sp>
      <p:graphicFrame>
        <p:nvGraphicFramePr>
          <p:cNvPr id="86" name="Google Shape;82;p17">
            <a:extLst>
              <a:ext uri="{FF2B5EF4-FFF2-40B4-BE49-F238E27FC236}">
                <a16:creationId xmlns:a16="http://schemas.microsoft.com/office/drawing/2014/main" id="{3049D694-BA0A-40C1-8B9F-A9AD0F259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931688"/>
              </p:ext>
            </p:extLst>
          </p:nvPr>
        </p:nvGraphicFramePr>
        <p:xfrm>
          <a:off x="311700" y="1228675"/>
          <a:ext cx="8520600" cy="33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51435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17443" y="1306285"/>
            <a:ext cx="2638839" cy="308831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4000"/>
              <a:t>What does this mean? </a:t>
            </a:r>
          </a:p>
        </p:txBody>
      </p:sp>
      <p:graphicFrame>
        <p:nvGraphicFramePr>
          <p:cNvPr id="90" name="Google Shape;88;p18">
            <a:extLst>
              <a:ext uri="{FF2B5EF4-FFF2-40B4-BE49-F238E27FC236}">
                <a16:creationId xmlns:a16="http://schemas.microsoft.com/office/drawing/2014/main" id="{1B3C6984-9AD5-4660-8EA7-FD20523DB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206323"/>
              </p:ext>
            </p:extLst>
          </p:nvPr>
        </p:nvGraphicFramePr>
        <p:xfrm>
          <a:off x="4099892" y="879613"/>
          <a:ext cx="4429746" cy="351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2381"/>
            <a:ext cx="9144000" cy="390286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20368-FF17-F94D-BFC5-0F6F3246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1" y="479322"/>
            <a:ext cx="3721151" cy="28358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000"/>
              <a:t>Questions? 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65EFEB21-E1D6-464B-818D-A0CF322B3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7"/>
          <a:stretch/>
        </p:blipFill>
        <p:spPr>
          <a:xfrm>
            <a:off x="4575687" y="10"/>
            <a:ext cx="4568313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99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{100D80EF-567A-5442-AA83-071C7BCD2718}tf10001121</Template>
  <TotalTime>11616</TotalTime>
  <Words>151</Words>
  <Application>Microsoft Macintosh PowerPoint</Application>
  <PresentationFormat>On-screen Show (16:9)</PresentationFormat>
  <Paragraphs>28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Wingdings 2</vt:lpstr>
      <vt:lpstr>Arial</vt:lpstr>
      <vt:lpstr>Century Gothic</vt:lpstr>
      <vt:lpstr>Quotable</vt:lpstr>
      <vt:lpstr>The Effectiveness of Early Intervention Outcomes in Children with an Autism Spectrum Disorder</vt:lpstr>
      <vt:lpstr>What is Autism spectrum disorder (ASD)? </vt:lpstr>
      <vt:lpstr>What is Early intervention? </vt:lpstr>
      <vt:lpstr>Importance of Early Intervention </vt:lpstr>
      <vt:lpstr>Our study</vt:lpstr>
      <vt:lpstr>Our results </vt:lpstr>
      <vt:lpstr>What does this mean?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Longevity of Early Intervention Outcomes in Children with an Autism Spectrum Disorder</dc:title>
  <cp:lastModifiedBy>Hull, Bailey M.</cp:lastModifiedBy>
  <cp:revision>3</cp:revision>
  <dcterms:modified xsi:type="dcterms:W3CDTF">2021-11-04T00:36:39Z</dcterms:modified>
</cp:coreProperties>
</file>