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1" r:id="rId3"/>
    <p:sldId id="271" r:id="rId4"/>
    <p:sldId id="259" r:id="rId5"/>
    <p:sldId id="262" r:id="rId6"/>
    <p:sldId id="258" r:id="rId7"/>
    <p:sldId id="270" r:id="rId8"/>
    <p:sldId id="264" r:id="rId9"/>
    <p:sldId id="269" r:id="rId10"/>
    <p:sldId id="266" r:id="rId11"/>
    <p:sldId id="268" r:id="rId12"/>
    <p:sldId id="267" r:id="rId13"/>
    <p:sldId id="265"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Waymeyer" userId="a773f864b36a6db7" providerId="LiveId" clId="{634A68F1-FF3B-49E2-9C76-D0584B8C6A97}"/>
    <pc:docChg chg="undo custSel modSld">
      <pc:chgData name="Philip Waymeyer" userId="a773f864b36a6db7" providerId="LiveId" clId="{634A68F1-FF3B-49E2-9C76-D0584B8C6A97}" dt="2021-11-04T02:39:39.776" v="535" actId="1076"/>
      <pc:docMkLst>
        <pc:docMk/>
      </pc:docMkLst>
      <pc:sldChg chg="modSp mod">
        <pc:chgData name="Philip Waymeyer" userId="a773f864b36a6db7" providerId="LiveId" clId="{634A68F1-FF3B-49E2-9C76-D0584B8C6A97}" dt="2021-11-04T01:49:09.310" v="66" actId="1076"/>
        <pc:sldMkLst>
          <pc:docMk/>
          <pc:sldMk cId="2356212651" sldId="258"/>
        </pc:sldMkLst>
        <pc:spChg chg="mod">
          <ac:chgData name="Philip Waymeyer" userId="a773f864b36a6db7" providerId="LiveId" clId="{634A68F1-FF3B-49E2-9C76-D0584B8C6A97}" dt="2021-11-04T01:49:09.310" v="66" actId="1076"/>
          <ac:spMkLst>
            <pc:docMk/>
            <pc:sldMk cId="2356212651" sldId="258"/>
            <ac:spMk id="18" creationId="{69BB7A38-5A32-4909-AA70-73849214604D}"/>
          </ac:spMkLst>
        </pc:spChg>
      </pc:sldChg>
      <pc:sldChg chg="modSp mod">
        <pc:chgData name="Philip Waymeyer" userId="a773f864b36a6db7" providerId="LiveId" clId="{634A68F1-FF3B-49E2-9C76-D0584B8C6A97}" dt="2021-11-04T02:18:42.130" v="478" actId="20577"/>
        <pc:sldMkLst>
          <pc:docMk/>
          <pc:sldMk cId="4142211812" sldId="259"/>
        </pc:sldMkLst>
        <pc:spChg chg="mod">
          <ac:chgData name="Philip Waymeyer" userId="a773f864b36a6db7" providerId="LiveId" clId="{634A68F1-FF3B-49E2-9C76-D0584B8C6A97}" dt="2021-11-04T02:18:42.130" v="478" actId="20577"/>
          <ac:spMkLst>
            <pc:docMk/>
            <pc:sldMk cId="4142211812" sldId="259"/>
            <ac:spMk id="3" creationId="{5D52ECB0-7398-4529-8225-3D81C4A018B3}"/>
          </ac:spMkLst>
        </pc:spChg>
        <pc:picChg chg="mod">
          <ac:chgData name="Philip Waymeyer" userId="a773f864b36a6db7" providerId="LiveId" clId="{634A68F1-FF3B-49E2-9C76-D0584B8C6A97}" dt="2021-11-04T01:48:53.600" v="64" actId="1076"/>
          <ac:picMkLst>
            <pc:docMk/>
            <pc:sldMk cId="4142211812" sldId="259"/>
            <ac:picMk id="7" creationId="{DE67E641-73D7-4633-A2AD-5BA18A0B26C6}"/>
          </ac:picMkLst>
        </pc:picChg>
      </pc:sldChg>
      <pc:sldChg chg="modSp mod">
        <pc:chgData name="Philip Waymeyer" userId="a773f864b36a6db7" providerId="LiveId" clId="{634A68F1-FF3B-49E2-9C76-D0584B8C6A97}" dt="2021-11-04T02:18:21.021" v="477" actId="1076"/>
        <pc:sldMkLst>
          <pc:docMk/>
          <pc:sldMk cId="2389747241" sldId="261"/>
        </pc:sldMkLst>
        <pc:spChg chg="mod">
          <ac:chgData name="Philip Waymeyer" userId="a773f864b36a6db7" providerId="LiveId" clId="{634A68F1-FF3B-49E2-9C76-D0584B8C6A97}" dt="2021-11-04T02:18:07.837" v="473"/>
          <ac:spMkLst>
            <pc:docMk/>
            <pc:sldMk cId="2389747241" sldId="261"/>
            <ac:spMk id="3" creationId="{EED0FFA2-B496-4C7E-83C9-4B4CC6233016}"/>
          </ac:spMkLst>
        </pc:spChg>
        <pc:spChg chg="mod">
          <ac:chgData name="Philip Waymeyer" userId="a773f864b36a6db7" providerId="LiveId" clId="{634A68F1-FF3B-49E2-9C76-D0584B8C6A97}" dt="2021-11-04T02:18:19.668" v="476" actId="1076"/>
          <ac:spMkLst>
            <pc:docMk/>
            <pc:sldMk cId="2389747241" sldId="261"/>
            <ac:spMk id="6" creationId="{9CD5BFAC-A2FA-448C-80C1-74BAA9A5E534}"/>
          </ac:spMkLst>
        </pc:spChg>
        <pc:picChg chg="mod">
          <ac:chgData name="Philip Waymeyer" userId="a773f864b36a6db7" providerId="LiveId" clId="{634A68F1-FF3B-49E2-9C76-D0584B8C6A97}" dt="2021-11-04T02:18:21.021" v="477" actId="1076"/>
          <ac:picMkLst>
            <pc:docMk/>
            <pc:sldMk cId="2389747241" sldId="261"/>
            <ac:picMk id="8" creationId="{F67B007A-9321-4FDA-87C2-70EA8B4FB795}"/>
          </ac:picMkLst>
        </pc:picChg>
      </pc:sldChg>
      <pc:sldChg chg="modSp mod">
        <pc:chgData name="Philip Waymeyer" userId="a773f864b36a6db7" providerId="LiveId" clId="{634A68F1-FF3B-49E2-9C76-D0584B8C6A97}" dt="2021-11-04T02:33:51.516" v="485" actId="20577"/>
        <pc:sldMkLst>
          <pc:docMk/>
          <pc:sldMk cId="949916846" sldId="262"/>
        </pc:sldMkLst>
        <pc:spChg chg="mod">
          <ac:chgData name="Philip Waymeyer" userId="a773f864b36a6db7" providerId="LiveId" clId="{634A68F1-FF3B-49E2-9C76-D0584B8C6A97}" dt="2021-11-04T02:33:51.516" v="485" actId="20577"/>
          <ac:spMkLst>
            <pc:docMk/>
            <pc:sldMk cId="949916846" sldId="262"/>
            <ac:spMk id="3" creationId="{C66E7D99-E070-45DE-931D-C118E63CB494}"/>
          </ac:spMkLst>
        </pc:spChg>
        <pc:spChg chg="mod">
          <ac:chgData name="Philip Waymeyer" userId="a773f864b36a6db7" providerId="LiveId" clId="{634A68F1-FF3B-49E2-9C76-D0584B8C6A97}" dt="2021-11-04T02:07:55.695" v="112" actId="20577"/>
          <ac:spMkLst>
            <pc:docMk/>
            <pc:sldMk cId="949916846" sldId="262"/>
            <ac:spMk id="5" creationId="{F11BB5D1-9B60-4D07-86F9-49BA7A7D70C9}"/>
          </ac:spMkLst>
        </pc:spChg>
      </pc:sldChg>
      <pc:sldChg chg="addSp modSp mod setBg">
        <pc:chgData name="Philip Waymeyer" userId="a773f864b36a6db7" providerId="LiveId" clId="{634A68F1-FF3B-49E2-9C76-D0584B8C6A97}" dt="2021-11-04T02:23:35.049" v="480" actId="20577"/>
        <pc:sldMkLst>
          <pc:docMk/>
          <pc:sldMk cId="1250334407" sldId="264"/>
        </pc:sldMkLst>
        <pc:spChg chg="mod">
          <ac:chgData name="Philip Waymeyer" userId="a773f864b36a6db7" providerId="LiveId" clId="{634A68F1-FF3B-49E2-9C76-D0584B8C6A97}" dt="2021-11-04T01:40:56.208" v="8" actId="207"/>
          <ac:spMkLst>
            <pc:docMk/>
            <pc:sldMk cId="1250334407" sldId="264"/>
            <ac:spMk id="2" creationId="{C4462021-77DD-4E0B-BFDE-D4BC8F095428}"/>
          </ac:spMkLst>
        </pc:spChg>
        <pc:spChg chg="mod">
          <ac:chgData name="Philip Waymeyer" userId="a773f864b36a6db7" providerId="LiveId" clId="{634A68F1-FF3B-49E2-9C76-D0584B8C6A97}" dt="2021-11-04T02:23:35.049" v="480" actId="20577"/>
          <ac:spMkLst>
            <pc:docMk/>
            <pc:sldMk cId="1250334407" sldId="264"/>
            <ac:spMk id="3" creationId="{02086990-2011-4711-AB56-00015E7FCB24}"/>
          </ac:spMkLst>
        </pc:spChg>
        <pc:picChg chg="add mod">
          <ac:chgData name="Philip Waymeyer" userId="a773f864b36a6db7" providerId="LiveId" clId="{634A68F1-FF3B-49E2-9C76-D0584B8C6A97}" dt="2021-11-04T01:40:43.068" v="5" actId="1076"/>
          <ac:picMkLst>
            <pc:docMk/>
            <pc:sldMk cId="1250334407" sldId="264"/>
            <ac:picMk id="5" creationId="{1E419021-E782-4481-9CDD-E22F43946765}"/>
          </ac:picMkLst>
        </pc:picChg>
      </pc:sldChg>
      <pc:sldChg chg="modSp mod">
        <pc:chgData name="Philip Waymeyer" userId="a773f864b36a6db7" providerId="LiveId" clId="{634A68F1-FF3B-49E2-9C76-D0584B8C6A97}" dt="2021-11-04T02:13:54.268" v="324" actId="20577"/>
        <pc:sldMkLst>
          <pc:docMk/>
          <pc:sldMk cId="4007441600" sldId="265"/>
        </pc:sldMkLst>
        <pc:spChg chg="mod">
          <ac:chgData name="Philip Waymeyer" userId="a773f864b36a6db7" providerId="LiveId" clId="{634A68F1-FF3B-49E2-9C76-D0584B8C6A97}" dt="2021-11-04T02:13:54.268" v="324" actId="20577"/>
          <ac:spMkLst>
            <pc:docMk/>
            <pc:sldMk cId="4007441600" sldId="265"/>
            <ac:spMk id="3" creationId="{8CC7F4D3-5670-4552-BAB4-428DF79DC9D6}"/>
          </ac:spMkLst>
        </pc:spChg>
      </pc:sldChg>
      <pc:sldChg chg="modSp mod">
        <pc:chgData name="Philip Waymeyer" userId="a773f864b36a6db7" providerId="LiveId" clId="{634A68F1-FF3B-49E2-9C76-D0584B8C6A97}" dt="2021-11-04T01:49:41.976" v="67" actId="1076"/>
        <pc:sldMkLst>
          <pc:docMk/>
          <pc:sldMk cId="102901828" sldId="266"/>
        </pc:sldMkLst>
        <pc:spChg chg="mod">
          <ac:chgData name="Philip Waymeyer" userId="a773f864b36a6db7" providerId="LiveId" clId="{634A68F1-FF3B-49E2-9C76-D0584B8C6A97}" dt="2021-11-04T01:49:41.976" v="67" actId="1076"/>
          <ac:spMkLst>
            <pc:docMk/>
            <pc:sldMk cId="102901828" sldId="266"/>
            <ac:spMk id="6" creationId="{6814B80D-FEB9-4822-A13C-76B4FBE153C5}"/>
          </ac:spMkLst>
        </pc:spChg>
        <pc:spChg chg="mod">
          <ac:chgData name="Philip Waymeyer" userId="a773f864b36a6db7" providerId="LiveId" clId="{634A68F1-FF3B-49E2-9C76-D0584B8C6A97}" dt="2021-11-04T01:49:41.976" v="67" actId="1076"/>
          <ac:spMkLst>
            <pc:docMk/>
            <pc:sldMk cId="102901828" sldId="266"/>
            <ac:spMk id="13" creationId="{55F49327-1ACA-4509-A41F-E2BBBF44D65D}"/>
          </ac:spMkLst>
        </pc:spChg>
        <pc:picChg chg="mod">
          <ac:chgData name="Philip Waymeyer" userId="a773f864b36a6db7" providerId="LiveId" clId="{634A68F1-FF3B-49E2-9C76-D0584B8C6A97}" dt="2021-11-04T01:49:41.976" v="67" actId="1076"/>
          <ac:picMkLst>
            <pc:docMk/>
            <pc:sldMk cId="102901828" sldId="266"/>
            <ac:picMk id="5" creationId="{74224B8E-69CE-453E-8F81-0E47C98551B2}"/>
          </ac:picMkLst>
        </pc:picChg>
        <pc:picChg chg="mod">
          <ac:chgData name="Philip Waymeyer" userId="a773f864b36a6db7" providerId="LiveId" clId="{634A68F1-FF3B-49E2-9C76-D0584B8C6A97}" dt="2021-11-04T01:49:41.976" v="67" actId="1076"/>
          <ac:picMkLst>
            <pc:docMk/>
            <pc:sldMk cId="102901828" sldId="266"/>
            <ac:picMk id="8" creationId="{4AC9EA91-1533-47FE-B652-04E8A0648B3D}"/>
          </ac:picMkLst>
        </pc:picChg>
        <pc:picChg chg="mod">
          <ac:chgData name="Philip Waymeyer" userId="a773f864b36a6db7" providerId="LiveId" clId="{634A68F1-FF3B-49E2-9C76-D0584B8C6A97}" dt="2021-11-04T01:49:41.976" v="67" actId="1076"/>
          <ac:picMkLst>
            <pc:docMk/>
            <pc:sldMk cId="102901828" sldId="266"/>
            <ac:picMk id="12" creationId="{4EFBBDDB-6322-4298-B4B5-55ECBA4062CC}"/>
          </ac:picMkLst>
        </pc:picChg>
        <pc:cxnChg chg="mod">
          <ac:chgData name="Philip Waymeyer" userId="a773f864b36a6db7" providerId="LiveId" clId="{634A68F1-FF3B-49E2-9C76-D0584B8C6A97}" dt="2021-11-04T01:49:41.976" v="67" actId="1076"/>
          <ac:cxnSpMkLst>
            <pc:docMk/>
            <pc:sldMk cId="102901828" sldId="266"/>
            <ac:cxnSpMk id="15" creationId="{1586FA6A-C18B-4660-9B28-B04B8B0BE3BF}"/>
          </ac:cxnSpMkLst>
        </pc:cxnChg>
      </pc:sldChg>
      <pc:sldChg chg="modSp mod">
        <pc:chgData name="Philip Waymeyer" userId="a773f864b36a6db7" providerId="LiveId" clId="{634A68F1-FF3B-49E2-9C76-D0584B8C6A97}" dt="2021-11-04T01:50:05.071" v="72" actId="1076"/>
        <pc:sldMkLst>
          <pc:docMk/>
          <pc:sldMk cId="3943691188" sldId="267"/>
        </pc:sldMkLst>
        <pc:spChg chg="mod">
          <ac:chgData name="Philip Waymeyer" userId="a773f864b36a6db7" providerId="LiveId" clId="{634A68F1-FF3B-49E2-9C76-D0584B8C6A97}" dt="2021-11-04T01:49:56.995" v="69" actId="1076"/>
          <ac:spMkLst>
            <pc:docMk/>
            <pc:sldMk cId="3943691188" sldId="267"/>
            <ac:spMk id="6" creationId="{DF0658E7-34A7-4B99-A986-74D09C5FC2AA}"/>
          </ac:spMkLst>
        </pc:spChg>
        <pc:spChg chg="mod">
          <ac:chgData name="Philip Waymeyer" userId="a773f864b36a6db7" providerId="LiveId" clId="{634A68F1-FF3B-49E2-9C76-D0584B8C6A97}" dt="2021-11-04T01:49:56.995" v="69" actId="1076"/>
          <ac:spMkLst>
            <pc:docMk/>
            <pc:sldMk cId="3943691188" sldId="267"/>
            <ac:spMk id="11" creationId="{6235CB9D-D5DC-4CB1-A992-93746DEEA766}"/>
          </ac:spMkLst>
        </pc:spChg>
        <pc:spChg chg="mod">
          <ac:chgData name="Philip Waymeyer" userId="a773f864b36a6db7" providerId="LiveId" clId="{634A68F1-FF3B-49E2-9C76-D0584B8C6A97}" dt="2021-11-04T01:50:05.071" v="72" actId="1076"/>
          <ac:spMkLst>
            <pc:docMk/>
            <pc:sldMk cId="3943691188" sldId="267"/>
            <ac:spMk id="12" creationId="{F04207A9-286F-4B3A-A9C0-6FD0FD24E284}"/>
          </ac:spMkLst>
        </pc:spChg>
        <pc:picChg chg="mod">
          <ac:chgData name="Philip Waymeyer" userId="a773f864b36a6db7" providerId="LiveId" clId="{634A68F1-FF3B-49E2-9C76-D0584B8C6A97}" dt="2021-11-04T01:49:56.995" v="69" actId="1076"/>
          <ac:picMkLst>
            <pc:docMk/>
            <pc:sldMk cId="3943691188" sldId="267"/>
            <ac:picMk id="4" creationId="{F813B439-330D-4CEA-BEC7-7C98940FEDF3}"/>
          </ac:picMkLst>
        </pc:picChg>
        <pc:picChg chg="mod">
          <ac:chgData name="Philip Waymeyer" userId="a773f864b36a6db7" providerId="LiveId" clId="{634A68F1-FF3B-49E2-9C76-D0584B8C6A97}" dt="2021-11-04T01:49:56.995" v="69" actId="1076"/>
          <ac:picMkLst>
            <pc:docMk/>
            <pc:sldMk cId="3943691188" sldId="267"/>
            <ac:picMk id="5" creationId="{2D0728D3-5466-4BF5-865A-C101EA7B604F}"/>
          </ac:picMkLst>
        </pc:picChg>
        <pc:picChg chg="mod">
          <ac:chgData name="Philip Waymeyer" userId="a773f864b36a6db7" providerId="LiveId" clId="{634A68F1-FF3B-49E2-9C76-D0584B8C6A97}" dt="2021-11-04T01:49:56.995" v="69" actId="1076"/>
          <ac:picMkLst>
            <pc:docMk/>
            <pc:sldMk cId="3943691188" sldId="267"/>
            <ac:picMk id="8" creationId="{A38A3C19-567D-471C-9B37-86BA325267A1}"/>
          </ac:picMkLst>
        </pc:picChg>
        <pc:cxnChg chg="mod">
          <ac:chgData name="Philip Waymeyer" userId="a773f864b36a6db7" providerId="LiveId" clId="{634A68F1-FF3B-49E2-9C76-D0584B8C6A97}" dt="2021-11-04T01:49:56.995" v="69" actId="1076"/>
          <ac:cxnSpMkLst>
            <pc:docMk/>
            <pc:sldMk cId="3943691188" sldId="267"/>
            <ac:cxnSpMk id="7" creationId="{74C7C7D2-F840-40DC-811C-687FC5EA1953}"/>
          </ac:cxnSpMkLst>
        </pc:cxnChg>
      </pc:sldChg>
      <pc:sldChg chg="modSp mod">
        <pc:chgData name="Philip Waymeyer" userId="a773f864b36a6db7" providerId="LiveId" clId="{634A68F1-FF3B-49E2-9C76-D0584B8C6A97}" dt="2021-11-04T01:49:50.147" v="68" actId="1076"/>
        <pc:sldMkLst>
          <pc:docMk/>
          <pc:sldMk cId="684317512" sldId="268"/>
        </pc:sldMkLst>
        <pc:spChg chg="mod">
          <ac:chgData name="Philip Waymeyer" userId="a773f864b36a6db7" providerId="LiveId" clId="{634A68F1-FF3B-49E2-9C76-D0584B8C6A97}" dt="2021-11-04T01:49:50.147" v="68" actId="1076"/>
          <ac:spMkLst>
            <pc:docMk/>
            <pc:sldMk cId="684317512" sldId="268"/>
            <ac:spMk id="4" creationId="{D1ACC536-F755-41DD-B3A0-A01AA5B6E73A}"/>
          </ac:spMkLst>
        </pc:spChg>
        <pc:spChg chg="mod">
          <ac:chgData name="Philip Waymeyer" userId="a773f864b36a6db7" providerId="LiveId" clId="{634A68F1-FF3B-49E2-9C76-D0584B8C6A97}" dt="2021-11-04T01:49:50.147" v="68" actId="1076"/>
          <ac:spMkLst>
            <pc:docMk/>
            <pc:sldMk cId="684317512" sldId="268"/>
            <ac:spMk id="7" creationId="{451443AF-9668-438C-9B75-7702F02350A7}"/>
          </ac:spMkLst>
        </pc:spChg>
        <pc:picChg chg="mod">
          <ac:chgData name="Philip Waymeyer" userId="a773f864b36a6db7" providerId="LiveId" clId="{634A68F1-FF3B-49E2-9C76-D0584B8C6A97}" dt="2021-11-04T01:49:50.147" v="68" actId="1076"/>
          <ac:picMkLst>
            <pc:docMk/>
            <pc:sldMk cId="684317512" sldId="268"/>
            <ac:picMk id="5" creationId="{BEAD7B6D-C156-4E8E-8DD5-DCCDBC9FD1C2}"/>
          </ac:picMkLst>
        </pc:picChg>
        <pc:picChg chg="mod">
          <ac:chgData name="Philip Waymeyer" userId="a773f864b36a6db7" providerId="LiveId" clId="{634A68F1-FF3B-49E2-9C76-D0584B8C6A97}" dt="2021-11-04T01:49:50.147" v="68" actId="1076"/>
          <ac:picMkLst>
            <pc:docMk/>
            <pc:sldMk cId="684317512" sldId="268"/>
            <ac:picMk id="6" creationId="{7A3D9740-3F4E-4A91-90AE-39BC94EA10C1}"/>
          </ac:picMkLst>
        </pc:picChg>
        <pc:picChg chg="mod">
          <ac:chgData name="Philip Waymeyer" userId="a773f864b36a6db7" providerId="LiveId" clId="{634A68F1-FF3B-49E2-9C76-D0584B8C6A97}" dt="2021-11-04T01:49:50.147" v="68" actId="1076"/>
          <ac:picMkLst>
            <pc:docMk/>
            <pc:sldMk cId="684317512" sldId="268"/>
            <ac:picMk id="9" creationId="{A9FAF8B9-AD5C-4D4F-949B-01F44155C529}"/>
          </ac:picMkLst>
        </pc:picChg>
        <pc:cxnChg chg="mod">
          <ac:chgData name="Philip Waymeyer" userId="a773f864b36a6db7" providerId="LiveId" clId="{634A68F1-FF3B-49E2-9C76-D0584B8C6A97}" dt="2021-11-04T01:49:50.147" v="68" actId="1076"/>
          <ac:cxnSpMkLst>
            <pc:docMk/>
            <pc:sldMk cId="684317512" sldId="268"/>
            <ac:cxnSpMk id="8" creationId="{945259E3-9D89-4C75-9E1F-D8061A67D89C}"/>
          </ac:cxnSpMkLst>
        </pc:cxnChg>
      </pc:sldChg>
      <pc:sldChg chg="addSp modSp mod">
        <pc:chgData name="Philip Waymeyer" userId="a773f864b36a6db7" providerId="LiveId" clId="{634A68F1-FF3B-49E2-9C76-D0584B8C6A97}" dt="2021-11-04T02:39:39.776" v="535" actId="1076"/>
        <pc:sldMkLst>
          <pc:docMk/>
          <pc:sldMk cId="2863147345" sldId="269"/>
        </pc:sldMkLst>
        <pc:spChg chg="mod">
          <ac:chgData name="Philip Waymeyer" userId="a773f864b36a6db7" providerId="LiveId" clId="{634A68F1-FF3B-49E2-9C76-D0584B8C6A97}" dt="2021-11-04T02:39:15.294" v="533" actId="1076"/>
          <ac:spMkLst>
            <pc:docMk/>
            <pc:sldMk cId="2863147345" sldId="269"/>
            <ac:spMk id="2" creationId="{A2518CD4-9FAE-403A-996C-56CF0905C1A8}"/>
          </ac:spMkLst>
        </pc:spChg>
        <pc:spChg chg="mod">
          <ac:chgData name="Philip Waymeyer" userId="a773f864b36a6db7" providerId="LiveId" clId="{634A68F1-FF3B-49E2-9C76-D0584B8C6A97}" dt="2021-11-04T02:39:28.967" v="534" actId="1076"/>
          <ac:spMkLst>
            <pc:docMk/>
            <pc:sldMk cId="2863147345" sldId="269"/>
            <ac:spMk id="6" creationId="{D47E504C-0843-4E4F-A013-66FD2E61DC60}"/>
          </ac:spMkLst>
        </pc:spChg>
        <pc:spChg chg="add mod">
          <ac:chgData name="Philip Waymeyer" userId="a773f864b36a6db7" providerId="LiveId" clId="{634A68F1-FF3B-49E2-9C76-D0584B8C6A97}" dt="2021-11-04T02:39:39.776" v="535" actId="1076"/>
          <ac:spMkLst>
            <pc:docMk/>
            <pc:sldMk cId="2863147345" sldId="269"/>
            <ac:spMk id="10" creationId="{EEEAE18C-FED5-47C8-8CB2-56DE6229E385}"/>
          </ac:spMkLst>
        </pc:spChg>
        <pc:picChg chg="mod">
          <ac:chgData name="Philip Waymeyer" userId="a773f864b36a6db7" providerId="LiveId" clId="{634A68F1-FF3B-49E2-9C76-D0584B8C6A97}" dt="2021-11-04T02:39:07.211" v="531" actId="1076"/>
          <ac:picMkLst>
            <pc:docMk/>
            <pc:sldMk cId="2863147345" sldId="269"/>
            <ac:picMk id="4" creationId="{1D319D5D-94D8-4DB4-8D20-74C617B4FEFD}"/>
          </ac:picMkLst>
        </pc:picChg>
        <pc:picChg chg="add mod">
          <ac:chgData name="Philip Waymeyer" userId="a773f864b36a6db7" providerId="LiveId" clId="{634A68F1-FF3B-49E2-9C76-D0584B8C6A97}" dt="2021-11-04T02:39:05.303" v="530" actId="1076"/>
          <ac:picMkLst>
            <pc:docMk/>
            <pc:sldMk cId="2863147345" sldId="269"/>
            <ac:picMk id="9" creationId="{FD323DAE-B4BA-46C9-9E7B-5B0A475078E6}"/>
          </ac:picMkLst>
        </pc:picChg>
      </pc:sldChg>
      <pc:sldChg chg="modSp mod setBg">
        <pc:chgData name="Philip Waymeyer" userId="a773f864b36a6db7" providerId="LiveId" clId="{634A68F1-FF3B-49E2-9C76-D0584B8C6A97}" dt="2021-11-04T02:04:38.302" v="73" actId="120"/>
        <pc:sldMkLst>
          <pc:docMk/>
          <pc:sldMk cId="526966247" sldId="271"/>
        </pc:sldMkLst>
        <pc:spChg chg="mod">
          <ac:chgData name="Philip Waymeyer" userId="a773f864b36a6db7" providerId="LiveId" clId="{634A68F1-FF3B-49E2-9C76-D0584B8C6A97}" dt="2021-11-04T02:04:38.302" v="73" actId="120"/>
          <ac:spMkLst>
            <pc:docMk/>
            <pc:sldMk cId="526966247" sldId="271"/>
            <ac:spMk id="2" creationId="{6FB81415-23DD-49FD-A20D-585CA92EAA77}"/>
          </ac:spMkLst>
        </pc:spChg>
        <pc:spChg chg="mod">
          <ac:chgData name="Philip Waymeyer" userId="a773f864b36a6db7" providerId="LiveId" clId="{634A68F1-FF3B-49E2-9C76-D0584B8C6A97}" dt="2021-11-04T01:48:29.198" v="62" actId="207"/>
          <ac:spMkLst>
            <pc:docMk/>
            <pc:sldMk cId="526966247" sldId="271"/>
            <ac:spMk id="3" creationId="{2304A2B2-4E70-48EA-BD51-1ABEEF8DAAF0}"/>
          </ac:spMkLst>
        </pc:spChg>
        <pc:picChg chg="mod">
          <ac:chgData name="Philip Waymeyer" userId="a773f864b36a6db7" providerId="LiveId" clId="{634A68F1-FF3B-49E2-9C76-D0584B8C6A97}" dt="2021-11-04T01:48:21.611" v="61" actId="14100"/>
          <ac:picMkLst>
            <pc:docMk/>
            <pc:sldMk cId="526966247" sldId="271"/>
            <ac:picMk id="4" creationId="{5C1A6AE4-ED33-4F5C-BBAB-13CCB14781B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E38598-4DB7-4E46-BFF9-9A282563D31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DE802-C248-47D1-BFEA-C5D947B1B0EC}" type="slidenum">
              <a:rPr lang="en-US" smtClean="0"/>
              <a:t>‹#›</a:t>
            </a:fld>
            <a:endParaRPr lang="en-US"/>
          </a:p>
        </p:txBody>
      </p:sp>
    </p:spTree>
    <p:extLst>
      <p:ext uri="{BB962C8B-B14F-4D97-AF65-F5344CB8AC3E}">
        <p14:creationId xmlns:p14="http://schemas.microsoft.com/office/powerpoint/2010/main" val="344108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E38598-4DB7-4E46-BFF9-9A282563D31C}"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DE802-C248-47D1-BFEA-C5D947B1B0EC}" type="slidenum">
              <a:rPr lang="en-US" smtClean="0"/>
              <a:t>‹#›</a:t>
            </a:fld>
            <a:endParaRPr lang="en-US"/>
          </a:p>
        </p:txBody>
      </p:sp>
    </p:spTree>
    <p:extLst>
      <p:ext uri="{BB962C8B-B14F-4D97-AF65-F5344CB8AC3E}">
        <p14:creationId xmlns:p14="http://schemas.microsoft.com/office/powerpoint/2010/main" val="394691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E38598-4DB7-4E46-BFF9-9A282563D31C}"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DE802-C248-47D1-BFEA-C5D947B1B0EC}" type="slidenum">
              <a:rPr lang="en-US" smtClean="0"/>
              <a:t>‹#›</a:t>
            </a:fld>
            <a:endParaRPr lang="en-US"/>
          </a:p>
        </p:txBody>
      </p:sp>
    </p:spTree>
    <p:extLst>
      <p:ext uri="{BB962C8B-B14F-4D97-AF65-F5344CB8AC3E}">
        <p14:creationId xmlns:p14="http://schemas.microsoft.com/office/powerpoint/2010/main" val="304559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E38598-4DB7-4E46-BFF9-9A282563D31C}"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DE802-C248-47D1-BFEA-C5D947B1B0EC}"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70177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E38598-4DB7-4E46-BFF9-9A282563D31C}"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DE802-C248-47D1-BFEA-C5D947B1B0EC}" type="slidenum">
              <a:rPr lang="en-US" smtClean="0"/>
              <a:t>‹#›</a:t>
            </a:fld>
            <a:endParaRPr lang="en-US"/>
          </a:p>
        </p:txBody>
      </p:sp>
    </p:spTree>
    <p:extLst>
      <p:ext uri="{BB962C8B-B14F-4D97-AF65-F5344CB8AC3E}">
        <p14:creationId xmlns:p14="http://schemas.microsoft.com/office/powerpoint/2010/main" val="3054781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E38598-4DB7-4E46-BFF9-9A282563D31C}"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DE802-C248-47D1-BFEA-C5D947B1B0EC}" type="slidenum">
              <a:rPr lang="en-US" smtClean="0"/>
              <a:t>‹#›</a:t>
            </a:fld>
            <a:endParaRPr lang="en-US"/>
          </a:p>
        </p:txBody>
      </p:sp>
    </p:spTree>
    <p:extLst>
      <p:ext uri="{BB962C8B-B14F-4D97-AF65-F5344CB8AC3E}">
        <p14:creationId xmlns:p14="http://schemas.microsoft.com/office/powerpoint/2010/main" val="3904904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E38598-4DB7-4E46-BFF9-9A282563D31C}"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DE802-C248-47D1-BFEA-C5D947B1B0EC}" type="slidenum">
              <a:rPr lang="en-US" smtClean="0"/>
              <a:t>‹#›</a:t>
            </a:fld>
            <a:endParaRPr lang="en-US"/>
          </a:p>
        </p:txBody>
      </p:sp>
    </p:spTree>
    <p:extLst>
      <p:ext uri="{BB962C8B-B14F-4D97-AF65-F5344CB8AC3E}">
        <p14:creationId xmlns:p14="http://schemas.microsoft.com/office/powerpoint/2010/main" val="2120121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E38598-4DB7-4E46-BFF9-9A282563D31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DE802-C248-47D1-BFEA-C5D947B1B0EC}" type="slidenum">
              <a:rPr lang="en-US" smtClean="0"/>
              <a:t>‹#›</a:t>
            </a:fld>
            <a:endParaRPr lang="en-US"/>
          </a:p>
        </p:txBody>
      </p:sp>
    </p:spTree>
    <p:extLst>
      <p:ext uri="{BB962C8B-B14F-4D97-AF65-F5344CB8AC3E}">
        <p14:creationId xmlns:p14="http://schemas.microsoft.com/office/powerpoint/2010/main" val="2275743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E38598-4DB7-4E46-BFF9-9A282563D31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DE802-C248-47D1-BFEA-C5D947B1B0EC}" type="slidenum">
              <a:rPr lang="en-US" smtClean="0"/>
              <a:t>‹#›</a:t>
            </a:fld>
            <a:endParaRPr lang="en-US"/>
          </a:p>
        </p:txBody>
      </p:sp>
    </p:spTree>
    <p:extLst>
      <p:ext uri="{BB962C8B-B14F-4D97-AF65-F5344CB8AC3E}">
        <p14:creationId xmlns:p14="http://schemas.microsoft.com/office/powerpoint/2010/main" val="41491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E38598-4DB7-4E46-BFF9-9A282563D31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DE802-C248-47D1-BFEA-C5D947B1B0EC}" type="slidenum">
              <a:rPr lang="en-US" smtClean="0"/>
              <a:t>‹#›</a:t>
            </a:fld>
            <a:endParaRPr lang="en-US"/>
          </a:p>
        </p:txBody>
      </p:sp>
    </p:spTree>
    <p:extLst>
      <p:ext uri="{BB962C8B-B14F-4D97-AF65-F5344CB8AC3E}">
        <p14:creationId xmlns:p14="http://schemas.microsoft.com/office/powerpoint/2010/main" val="381711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E38598-4DB7-4E46-BFF9-9A282563D31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DE802-C248-47D1-BFEA-C5D947B1B0EC}" type="slidenum">
              <a:rPr lang="en-US" smtClean="0"/>
              <a:t>‹#›</a:t>
            </a:fld>
            <a:endParaRPr lang="en-US"/>
          </a:p>
        </p:txBody>
      </p:sp>
    </p:spTree>
    <p:extLst>
      <p:ext uri="{BB962C8B-B14F-4D97-AF65-F5344CB8AC3E}">
        <p14:creationId xmlns:p14="http://schemas.microsoft.com/office/powerpoint/2010/main" val="111698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E38598-4DB7-4E46-BFF9-9A282563D31C}"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DE802-C248-47D1-BFEA-C5D947B1B0EC}" type="slidenum">
              <a:rPr lang="en-US" smtClean="0"/>
              <a:t>‹#›</a:t>
            </a:fld>
            <a:endParaRPr lang="en-US"/>
          </a:p>
        </p:txBody>
      </p:sp>
    </p:spTree>
    <p:extLst>
      <p:ext uri="{BB962C8B-B14F-4D97-AF65-F5344CB8AC3E}">
        <p14:creationId xmlns:p14="http://schemas.microsoft.com/office/powerpoint/2010/main" val="283922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E38598-4DB7-4E46-BFF9-9A282563D31C}"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DE802-C248-47D1-BFEA-C5D947B1B0EC}" type="slidenum">
              <a:rPr lang="en-US" smtClean="0"/>
              <a:t>‹#›</a:t>
            </a:fld>
            <a:endParaRPr lang="en-US"/>
          </a:p>
        </p:txBody>
      </p:sp>
    </p:spTree>
    <p:extLst>
      <p:ext uri="{BB962C8B-B14F-4D97-AF65-F5344CB8AC3E}">
        <p14:creationId xmlns:p14="http://schemas.microsoft.com/office/powerpoint/2010/main" val="153716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E38598-4DB7-4E46-BFF9-9A282563D31C}"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DE802-C248-47D1-BFEA-C5D947B1B0EC}" type="slidenum">
              <a:rPr lang="en-US" smtClean="0"/>
              <a:t>‹#›</a:t>
            </a:fld>
            <a:endParaRPr lang="en-US"/>
          </a:p>
        </p:txBody>
      </p:sp>
    </p:spTree>
    <p:extLst>
      <p:ext uri="{BB962C8B-B14F-4D97-AF65-F5344CB8AC3E}">
        <p14:creationId xmlns:p14="http://schemas.microsoft.com/office/powerpoint/2010/main" val="253244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38598-4DB7-4E46-BFF9-9A282563D31C}"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DE802-C248-47D1-BFEA-C5D947B1B0EC}" type="slidenum">
              <a:rPr lang="en-US" smtClean="0"/>
              <a:t>‹#›</a:t>
            </a:fld>
            <a:endParaRPr lang="en-US"/>
          </a:p>
        </p:txBody>
      </p:sp>
    </p:spTree>
    <p:extLst>
      <p:ext uri="{BB962C8B-B14F-4D97-AF65-F5344CB8AC3E}">
        <p14:creationId xmlns:p14="http://schemas.microsoft.com/office/powerpoint/2010/main" val="206473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E38598-4DB7-4E46-BFF9-9A282563D31C}"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DE802-C248-47D1-BFEA-C5D947B1B0EC}" type="slidenum">
              <a:rPr lang="en-US" smtClean="0"/>
              <a:t>‹#›</a:t>
            </a:fld>
            <a:endParaRPr lang="en-US"/>
          </a:p>
        </p:txBody>
      </p:sp>
    </p:spTree>
    <p:extLst>
      <p:ext uri="{BB962C8B-B14F-4D97-AF65-F5344CB8AC3E}">
        <p14:creationId xmlns:p14="http://schemas.microsoft.com/office/powerpoint/2010/main" val="170469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E38598-4DB7-4E46-BFF9-9A282563D31C}"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DE802-C248-47D1-BFEA-C5D947B1B0EC}" type="slidenum">
              <a:rPr lang="en-US" smtClean="0"/>
              <a:t>‹#›</a:t>
            </a:fld>
            <a:endParaRPr lang="en-US"/>
          </a:p>
        </p:txBody>
      </p:sp>
    </p:spTree>
    <p:extLst>
      <p:ext uri="{BB962C8B-B14F-4D97-AF65-F5344CB8AC3E}">
        <p14:creationId xmlns:p14="http://schemas.microsoft.com/office/powerpoint/2010/main" val="292814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0E38598-4DB7-4E46-BFF9-9A282563D31C}" type="datetimeFigureOut">
              <a:rPr lang="en-US" smtClean="0"/>
              <a:t>11/3/2021</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FEDE802-C248-47D1-BFEA-C5D947B1B0EC}" type="slidenum">
              <a:rPr lang="en-US" smtClean="0"/>
              <a:t>‹#›</a:t>
            </a:fld>
            <a:endParaRPr lang="en-US"/>
          </a:p>
        </p:txBody>
      </p:sp>
    </p:spTree>
    <p:extLst>
      <p:ext uri="{BB962C8B-B14F-4D97-AF65-F5344CB8AC3E}">
        <p14:creationId xmlns:p14="http://schemas.microsoft.com/office/powerpoint/2010/main" val="175282986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cid:b37cc0bf-9914-464d-91e8-a08335a01c94@namprd15.prod.outloo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cid:50c8dcea-cac3-4d5a-b684-a3b4a8c74337@namprd15.prod.outlook.com" TargetMode="External"/><Relationship Id="rId7" Type="http://schemas.openxmlformats.org/officeDocument/2006/relationships/image" Target="cid:b37cc0bf-9914-464d-91e8-a08335a01c94@namprd15.prod.outlook.com"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cid:408c7628-ec30-44bf-a779-c460c6e91cd7@namprd15.prod.outlook.com"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94D48-ADAA-4E56-A343-10A84AADF5EC}"/>
              </a:ext>
            </a:extLst>
          </p:cNvPr>
          <p:cNvSpPr/>
          <p:nvPr/>
        </p:nvSpPr>
        <p:spPr>
          <a:xfrm>
            <a:off x="10010810" y="4848044"/>
            <a:ext cx="1651247" cy="18288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805BC-9851-46A7-B62A-EBF66247C7F7}"/>
              </a:ext>
            </a:extLst>
          </p:cNvPr>
          <p:cNvSpPr>
            <a:spLocks noGrp="1"/>
          </p:cNvSpPr>
          <p:nvPr>
            <p:ph type="ctrTitle"/>
          </p:nvPr>
        </p:nvSpPr>
        <p:spPr/>
        <p:txBody>
          <a:bodyPr>
            <a:normAutofit fontScale="90000"/>
          </a:bodyPr>
          <a:lstStyle/>
          <a:p>
            <a:r>
              <a:rPr lang="en-US" dirty="0">
                <a:solidFill>
                  <a:schemeClr val="tx1"/>
                </a:solidFill>
              </a:rPr>
              <a:t>Observing Bifurcations Experimentally in a Driven Damped Pendulum</a:t>
            </a:r>
          </a:p>
        </p:txBody>
      </p:sp>
      <p:sp>
        <p:nvSpPr>
          <p:cNvPr id="3" name="Subtitle 2">
            <a:extLst>
              <a:ext uri="{FF2B5EF4-FFF2-40B4-BE49-F238E27FC236}">
                <a16:creationId xmlns:a16="http://schemas.microsoft.com/office/drawing/2014/main" id="{C9F62C81-7BE9-4AB3-A816-314FC1D52545}"/>
              </a:ext>
            </a:extLst>
          </p:cNvPr>
          <p:cNvSpPr>
            <a:spLocks noGrp="1"/>
          </p:cNvSpPr>
          <p:nvPr>
            <p:ph type="subTitle" idx="1"/>
          </p:nvPr>
        </p:nvSpPr>
        <p:spPr>
          <a:xfrm>
            <a:off x="1370693" y="4059978"/>
            <a:ext cx="9440034" cy="1342446"/>
          </a:xfrm>
        </p:spPr>
        <p:txBody>
          <a:bodyPr>
            <a:normAutofit lnSpcReduction="10000"/>
          </a:bodyPr>
          <a:lstStyle/>
          <a:p>
            <a:r>
              <a:rPr lang="en-US" dirty="0"/>
              <a:t>Philip Waymeyer, Dr. Doug Harper, Lars </a:t>
            </a:r>
            <a:r>
              <a:rPr lang="en-US" dirty="0" err="1"/>
              <a:t>Hebenstiel</a:t>
            </a:r>
            <a:r>
              <a:rPr lang="en-US" dirty="0"/>
              <a:t>, Dr. Ivan Novikov</a:t>
            </a:r>
          </a:p>
          <a:p>
            <a:r>
              <a:rPr lang="en-US" dirty="0"/>
              <a:t>Department of Physics and Astronomy</a:t>
            </a:r>
          </a:p>
          <a:p>
            <a:r>
              <a:rPr lang="en-US" dirty="0"/>
              <a:t>Western Kentucky University</a:t>
            </a:r>
          </a:p>
          <a:p>
            <a:endParaRPr lang="en-US" dirty="0"/>
          </a:p>
        </p:txBody>
      </p:sp>
      <p:pic>
        <p:nvPicPr>
          <p:cNvPr id="1026" name="Picture 2" descr="WKU Physics and Astronomy">
            <a:extLst>
              <a:ext uri="{FF2B5EF4-FFF2-40B4-BE49-F238E27FC236}">
                <a16:creationId xmlns:a16="http://schemas.microsoft.com/office/drawing/2014/main" id="{EC92DB86-F515-4930-9C52-7B2123D07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9183" y="4781369"/>
            <a:ext cx="17145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0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224B8E-69CE-453E-8F81-0E47C98551B2}"/>
              </a:ext>
            </a:extLst>
          </p:cNvPr>
          <p:cNvPicPr>
            <a:picLocks noChangeAspect="1"/>
          </p:cNvPicPr>
          <p:nvPr/>
        </p:nvPicPr>
        <p:blipFill>
          <a:blip r:embed="rId2"/>
          <a:stretch>
            <a:fillRect/>
          </a:stretch>
        </p:blipFill>
        <p:spPr>
          <a:xfrm>
            <a:off x="422269" y="2232776"/>
            <a:ext cx="4176638" cy="3145809"/>
          </a:xfrm>
          <a:prstGeom prst="rect">
            <a:avLst/>
          </a:prstGeom>
        </p:spPr>
      </p:pic>
      <p:sp>
        <p:nvSpPr>
          <p:cNvPr id="6" name="TextBox 5">
            <a:extLst>
              <a:ext uri="{FF2B5EF4-FFF2-40B4-BE49-F238E27FC236}">
                <a16:creationId xmlns:a16="http://schemas.microsoft.com/office/drawing/2014/main" id="{6814B80D-FEB9-4822-A13C-76B4FBE153C5}"/>
              </a:ext>
            </a:extLst>
          </p:cNvPr>
          <p:cNvSpPr txBox="1"/>
          <p:nvPr/>
        </p:nvSpPr>
        <p:spPr>
          <a:xfrm>
            <a:off x="408373" y="1837350"/>
            <a:ext cx="5944448" cy="338554"/>
          </a:xfrm>
          <a:prstGeom prst="rect">
            <a:avLst/>
          </a:prstGeom>
          <a:noFill/>
        </p:spPr>
        <p:txBody>
          <a:bodyPr wrap="none" rtlCol="0">
            <a:spAutoFit/>
          </a:bodyPr>
          <a:lstStyle/>
          <a:p>
            <a:r>
              <a:rPr lang="en-US" sz="1600" dirty="0"/>
              <a:t>Frequency: 180 (5.655rad/s), A: 3.8cm, Magnet: 1.8cm separation</a:t>
            </a:r>
          </a:p>
        </p:txBody>
      </p:sp>
      <p:pic>
        <p:nvPicPr>
          <p:cNvPr id="12" name="Picture 11">
            <a:extLst>
              <a:ext uri="{FF2B5EF4-FFF2-40B4-BE49-F238E27FC236}">
                <a16:creationId xmlns:a16="http://schemas.microsoft.com/office/drawing/2014/main" id="{4EFBBDDB-6322-4298-B4B5-55ECBA4062CC}"/>
              </a:ext>
            </a:extLst>
          </p:cNvPr>
          <p:cNvPicPr>
            <a:picLocks noChangeAspect="1"/>
          </p:cNvPicPr>
          <p:nvPr/>
        </p:nvPicPr>
        <p:blipFill>
          <a:blip r:embed="rId3"/>
          <a:stretch>
            <a:fillRect/>
          </a:stretch>
        </p:blipFill>
        <p:spPr>
          <a:xfrm>
            <a:off x="3849808" y="2379629"/>
            <a:ext cx="2639299" cy="2120866"/>
          </a:xfrm>
          <a:prstGeom prst="rect">
            <a:avLst/>
          </a:prstGeom>
        </p:spPr>
      </p:pic>
      <p:sp>
        <p:nvSpPr>
          <p:cNvPr id="13" name="Rectangle 12">
            <a:extLst>
              <a:ext uri="{FF2B5EF4-FFF2-40B4-BE49-F238E27FC236}">
                <a16:creationId xmlns:a16="http://schemas.microsoft.com/office/drawing/2014/main" id="{55F49327-1ACA-4509-A41F-E2BBBF44D65D}"/>
              </a:ext>
            </a:extLst>
          </p:cNvPr>
          <p:cNvSpPr/>
          <p:nvPr/>
        </p:nvSpPr>
        <p:spPr>
          <a:xfrm>
            <a:off x="2689934" y="3143601"/>
            <a:ext cx="248892" cy="12403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1586FA6A-C18B-4660-9B28-B04B8B0BE3BF}"/>
              </a:ext>
            </a:extLst>
          </p:cNvPr>
          <p:cNvCxnSpPr>
            <a:cxnSpLocks/>
          </p:cNvCxnSpPr>
          <p:nvPr/>
        </p:nvCxnSpPr>
        <p:spPr>
          <a:xfrm flipV="1">
            <a:off x="2938826" y="3318592"/>
            <a:ext cx="910982" cy="3195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4AC9EA91-1533-47FE-B652-04E8A0648B3D}"/>
              </a:ext>
            </a:extLst>
          </p:cNvPr>
          <p:cNvPicPr>
            <a:picLocks noChangeAspect="1"/>
          </p:cNvPicPr>
          <p:nvPr/>
        </p:nvPicPr>
        <p:blipFill>
          <a:blip r:embed="rId4"/>
          <a:stretch>
            <a:fillRect/>
          </a:stretch>
        </p:blipFill>
        <p:spPr>
          <a:xfrm>
            <a:off x="6796436" y="2232776"/>
            <a:ext cx="4902066" cy="3274997"/>
          </a:xfrm>
          <a:prstGeom prst="rect">
            <a:avLst/>
          </a:prstGeom>
        </p:spPr>
      </p:pic>
      <p:sp>
        <p:nvSpPr>
          <p:cNvPr id="28" name="Title 1">
            <a:extLst>
              <a:ext uri="{FF2B5EF4-FFF2-40B4-BE49-F238E27FC236}">
                <a16:creationId xmlns:a16="http://schemas.microsoft.com/office/drawing/2014/main" id="{8707697A-3FB8-4478-8366-A6560E7DF7BE}"/>
              </a:ext>
            </a:extLst>
          </p:cNvPr>
          <p:cNvSpPr>
            <a:spLocks noGrp="1"/>
          </p:cNvSpPr>
          <p:nvPr>
            <p:ph type="title"/>
          </p:nvPr>
        </p:nvSpPr>
        <p:spPr>
          <a:xfrm>
            <a:off x="919119" y="127327"/>
            <a:ext cx="10353762" cy="970450"/>
          </a:xfrm>
        </p:spPr>
        <p:txBody>
          <a:bodyPr/>
          <a:lstStyle/>
          <a:p>
            <a:pPr algn="l"/>
            <a:r>
              <a:rPr lang="en-US" dirty="0">
                <a:solidFill>
                  <a:schemeClr val="tx1"/>
                </a:solidFill>
              </a:rPr>
              <a:t>Data</a:t>
            </a:r>
          </a:p>
        </p:txBody>
      </p:sp>
    </p:spTree>
    <p:extLst>
      <p:ext uri="{BB962C8B-B14F-4D97-AF65-F5344CB8AC3E}">
        <p14:creationId xmlns:p14="http://schemas.microsoft.com/office/powerpoint/2010/main" val="10290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ACC536-F755-41DD-B3A0-A01AA5B6E73A}"/>
              </a:ext>
            </a:extLst>
          </p:cNvPr>
          <p:cNvSpPr txBox="1"/>
          <p:nvPr/>
        </p:nvSpPr>
        <p:spPr>
          <a:xfrm>
            <a:off x="266330" y="1728091"/>
            <a:ext cx="6112276" cy="338554"/>
          </a:xfrm>
          <a:prstGeom prst="rect">
            <a:avLst/>
          </a:prstGeom>
          <a:noFill/>
        </p:spPr>
        <p:txBody>
          <a:bodyPr wrap="square">
            <a:spAutoFit/>
          </a:bodyPr>
          <a:lstStyle/>
          <a:p>
            <a:r>
              <a:rPr lang="en-US" sz="1600" dirty="0"/>
              <a:t>Frequency: 130 (4.084rad/s), A: 3.8cm, Magnet: 1.8cm separation</a:t>
            </a:r>
          </a:p>
        </p:txBody>
      </p:sp>
      <p:pic>
        <p:nvPicPr>
          <p:cNvPr id="5" name="Picture 4">
            <a:extLst>
              <a:ext uri="{FF2B5EF4-FFF2-40B4-BE49-F238E27FC236}">
                <a16:creationId xmlns:a16="http://schemas.microsoft.com/office/drawing/2014/main" id="{BEAD7B6D-C156-4E8E-8DD5-DCCDBC9FD1C2}"/>
              </a:ext>
            </a:extLst>
          </p:cNvPr>
          <p:cNvPicPr>
            <a:picLocks noChangeAspect="1"/>
          </p:cNvPicPr>
          <p:nvPr/>
        </p:nvPicPr>
        <p:blipFill>
          <a:blip r:embed="rId2"/>
          <a:stretch>
            <a:fillRect/>
          </a:stretch>
        </p:blipFill>
        <p:spPr>
          <a:xfrm>
            <a:off x="309058" y="2115952"/>
            <a:ext cx="4177849" cy="3146720"/>
          </a:xfrm>
          <a:prstGeom prst="rect">
            <a:avLst/>
          </a:prstGeom>
        </p:spPr>
      </p:pic>
      <p:pic>
        <p:nvPicPr>
          <p:cNvPr id="6" name="Picture 5">
            <a:extLst>
              <a:ext uri="{FF2B5EF4-FFF2-40B4-BE49-F238E27FC236}">
                <a16:creationId xmlns:a16="http://schemas.microsoft.com/office/drawing/2014/main" id="{7A3D9740-3F4E-4A91-90AE-39BC94EA10C1}"/>
              </a:ext>
            </a:extLst>
          </p:cNvPr>
          <p:cNvPicPr>
            <a:picLocks noChangeAspect="1"/>
          </p:cNvPicPr>
          <p:nvPr/>
        </p:nvPicPr>
        <p:blipFill>
          <a:blip r:embed="rId3"/>
          <a:stretch>
            <a:fillRect/>
          </a:stretch>
        </p:blipFill>
        <p:spPr>
          <a:xfrm>
            <a:off x="3804925" y="2262805"/>
            <a:ext cx="2530860" cy="2002191"/>
          </a:xfrm>
          <a:prstGeom prst="rect">
            <a:avLst/>
          </a:prstGeom>
        </p:spPr>
      </p:pic>
      <p:sp>
        <p:nvSpPr>
          <p:cNvPr id="7" name="Rectangle 6">
            <a:extLst>
              <a:ext uri="{FF2B5EF4-FFF2-40B4-BE49-F238E27FC236}">
                <a16:creationId xmlns:a16="http://schemas.microsoft.com/office/drawing/2014/main" id="{451443AF-9668-438C-9B75-7702F02350A7}"/>
              </a:ext>
            </a:extLst>
          </p:cNvPr>
          <p:cNvSpPr/>
          <p:nvPr/>
        </p:nvSpPr>
        <p:spPr>
          <a:xfrm>
            <a:off x="2320118" y="2798714"/>
            <a:ext cx="337351" cy="15849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45259E3-9D89-4C75-9E1F-D8061A67D89C}"/>
              </a:ext>
            </a:extLst>
          </p:cNvPr>
          <p:cNvCxnSpPr>
            <a:cxnSpLocks/>
            <a:endCxn id="6" idx="1"/>
          </p:cNvCxnSpPr>
          <p:nvPr/>
        </p:nvCxnSpPr>
        <p:spPr>
          <a:xfrm flipV="1">
            <a:off x="2637494" y="3263901"/>
            <a:ext cx="1167431" cy="2571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A9FAF8B9-AD5C-4D4F-949B-01F44155C529}"/>
              </a:ext>
            </a:extLst>
          </p:cNvPr>
          <p:cNvPicPr>
            <a:picLocks noChangeAspect="1"/>
          </p:cNvPicPr>
          <p:nvPr/>
        </p:nvPicPr>
        <p:blipFill>
          <a:blip r:embed="rId4"/>
          <a:stretch>
            <a:fillRect/>
          </a:stretch>
        </p:blipFill>
        <p:spPr>
          <a:xfrm>
            <a:off x="6737011" y="2115952"/>
            <a:ext cx="4891799" cy="3268138"/>
          </a:xfrm>
          <a:prstGeom prst="rect">
            <a:avLst/>
          </a:prstGeom>
        </p:spPr>
      </p:pic>
      <p:sp>
        <p:nvSpPr>
          <p:cNvPr id="10" name="Title 1">
            <a:extLst>
              <a:ext uri="{FF2B5EF4-FFF2-40B4-BE49-F238E27FC236}">
                <a16:creationId xmlns:a16="http://schemas.microsoft.com/office/drawing/2014/main" id="{C41F0D3C-C2F8-4AA9-8B63-91E988E82CF9}"/>
              </a:ext>
            </a:extLst>
          </p:cNvPr>
          <p:cNvSpPr>
            <a:spLocks noGrp="1"/>
          </p:cNvSpPr>
          <p:nvPr>
            <p:ph type="title"/>
          </p:nvPr>
        </p:nvSpPr>
        <p:spPr>
          <a:xfrm>
            <a:off x="919119" y="127327"/>
            <a:ext cx="10353762" cy="970450"/>
          </a:xfrm>
        </p:spPr>
        <p:txBody>
          <a:bodyPr/>
          <a:lstStyle/>
          <a:p>
            <a:pPr algn="l"/>
            <a:r>
              <a:rPr lang="en-US" dirty="0">
                <a:solidFill>
                  <a:schemeClr val="tx1"/>
                </a:solidFill>
              </a:rPr>
              <a:t>Data</a:t>
            </a:r>
          </a:p>
        </p:txBody>
      </p:sp>
    </p:spTree>
    <p:extLst>
      <p:ext uri="{BB962C8B-B14F-4D97-AF65-F5344CB8AC3E}">
        <p14:creationId xmlns:p14="http://schemas.microsoft.com/office/powerpoint/2010/main" val="684317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13B439-330D-4CEA-BEC7-7C98940FEDF3}"/>
              </a:ext>
            </a:extLst>
          </p:cNvPr>
          <p:cNvPicPr>
            <a:picLocks noChangeAspect="1"/>
          </p:cNvPicPr>
          <p:nvPr/>
        </p:nvPicPr>
        <p:blipFill>
          <a:blip r:embed="rId2"/>
          <a:stretch>
            <a:fillRect/>
          </a:stretch>
        </p:blipFill>
        <p:spPr>
          <a:xfrm>
            <a:off x="518034" y="2059619"/>
            <a:ext cx="4074310" cy="3068736"/>
          </a:xfrm>
          <a:prstGeom prst="rect">
            <a:avLst/>
          </a:prstGeom>
        </p:spPr>
      </p:pic>
      <p:pic>
        <p:nvPicPr>
          <p:cNvPr id="5" name="Picture 4">
            <a:extLst>
              <a:ext uri="{FF2B5EF4-FFF2-40B4-BE49-F238E27FC236}">
                <a16:creationId xmlns:a16="http://schemas.microsoft.com/office/drawing/2014/main" id="{2D0728D3-5466-4BF5-865A-C101EA7B604F}"/>
              </a:ext>
            </a:extLst>
          </p:cNvPr>
          <p:cNvPicPr>
            <a:picLocks noChangeAspect="1"/>
          </p:cNvPicPr>
          <p:nvPr/>
        </p:nvPicPr>
        <p:blipFill>
          <a:blip r:embed="rId3"/>
          <a:stretch>
            <a:fillRect/>
          </a:stretch>
        </p:blipFill>
        <p:spPr>
          <a:xfrm>
            <a:off x="3894690" y="2261340"/>
            <a:ext cx="2695461" cy="2183508"/>
          </a:xfrm>
          <a:prstGeom prst="rect">
            <a:avLst/>
          </a:prstGeom>
        </p:spPr>
      </p:pic>
      <p:sp>
        <p:nvSpPr>
          <p:cNvPr id="6" name="Rectangle 5">
            <a:extLst>
              <a:ext uri="{FF2B5EF4-FFF2-40B4-BE49-F238E27FC236}">
                <a16:creationId xmlns:a16="http://schemas.microsoft.com/office/drawing/2014/main" id="{DF0658E7-34A7-4B99-A986-74D09C5FC2AA}"/>
              </a:ext>
            </a:extLst>
          </p:cNvPr>
          <p:cNvSpPr/>
          <p:nvPr/>
        </p:nvSpPr>
        <p:spPr>
          <a:xfrm>
            <a:off x="2748562" y="2748911"/>
            <a:ext cx="269846" cy="16054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4C7C7D2-F840-40DC-811C-687FC5EA1953}"/>
              </a:ext>
            </a:extLst>
          </p:cNvPr>
          <p:cNvCxnSpPr>
            <a:cxnSpLocks/>
          </p:cNvCxnSpPr>
          <p:nvPr/>
        </p:nvCxnSpPr>
        <p:spPr>
          <a:xfrm flipV="1">
            <a:off x="3008631" y="3086921"/>
            <a:ext cx="886059" cy="2894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A38A3C19-567D-471C-9B37-86BA325267A1}"/>
              </a:ext>
            </a:extLst>
          </p:cNvPr>
          <p:cNvPicPr>
            <a:picLocks noChangeAspect="1"/>
          </p:cNvPicPr>
          <p:nvPr/>
        </p:nvPicPr>
        <p:blipFill>
          <a:blip r:embed="rId4"/>
          <a:stretch>
            <a:fillRect/>
          </a:stretch>
        </p:blipFill>
        <p:spPr>
          <a:xfrm>
            <a:off x="6808786" y="2044143"/>
            <a:ext cx="4616494" cy="3084211"/>
          </a:xfrm>
          <a:prstGeom prst="rect">
            <a:avLst/>
          </a:prstGeom>
        </p:spPr>
      </p:pic>
      <p:sp>
        <p:nvSpPr>
          <p:cNvPr id="11" name="TextBox 10">
            <a:extLst>
              <a:ext uri="{FF2B5EF4-FFF2-40B4-BE49-F238E27FC236}">
                <a16:creationId xmlns:a16="http://schemas.microsoft.com/office/drawing/2014/main" id="{6235CB9D-D5DC-4CB1-A992-93746DEEA766}"/>
              </a:ext>
            </a:extLst>
          </p:cNvPr>
          <p:cNvSpPr txBox="1"/>
          <p:nvPr/>
        </p:nvSpPr>
        <p:spPr>
          <a:xfrm>
            <a:off x="696510" y="1705861"/>
            <a:ext cx="6112276" cy="338554"/>
          </a:xfrm>
          <a:prstGeom prst="rect">
            <a:avLst/>
          </a:prstGeom>
          <a:noFill/>
        </p:spPr>
        <p:txBody>
          <a:bodyPr wrap="square">
            <a:spAutoFit/>
          </a:bodyPr>
          <a:lstStyle/>
          <a:p>
            <a:r>
              <a:rPr lang="en-US" sz="1600" dirty="0"/>
              <a:t>Frequency: 180 (5.655rad/s), A: 3.8cm, Magnet: 0.5cm separation</a:t>
            </a:r>
          </a:p>
        </p:txBody>
      </p:sp>
      <p:sp>
        <p:nvSpPr>
          <p:cNvPr id="12" name="TextBox 11">
            <a:extLst>
              <a:ext uri="{FF2B5EF4-FFF2-40B4-BE49-F238E27FC236}">
                <a16:creationId xmlns:a16="http://schemas.microsoft.com/office/drawing/2014/main" id="{F04207A9-286F-4B3A-A9C0-6FD0FD24E284}"/>
              </a:ext>
            </a:extLst>
          </p:cNvPr>
          <p:cNvSpPr txBox="1"/>
          <p:nvPr/>
        </p:nvSpPr>
        <p:spPr>
          <a:xfrm>
            <a:off x="2581023" y="5681202"/>
            <a:ext cx="7029953" cy="646331"/>
          </a:xfrm>
          <a:prstGeom prst="rect">
            <a:avLst/>
          </a:prstGeom>
          <a:noFill/>
        </p:spPr>
        <p:txBody>
          <a:bodyPr wrap="square" rtlCol="0">
            <a:spAutoFit/>
          </a:bodyPr>
          <a:lstStyle/>
          <a:p>
            <a:r>
              <a:rPr lang="en-US" dirty="0"/>
              <a:t>After allowing time for transients to die out, the motion becomes periodic in each measurement that has been made so far</a:t>
            </a:r>
          </a:p>
        </p:txBody>
      </p:sp>
      <p:sp>
        <p:nvSpPr>
          <p:cNvPr id="14" name="Title 1">
            <a:extLst>
              <a:ext uri="{FF2B5EF4-FFF2-40B4-BE49-F238E27FC236}">
                <a16:creationId xmlns:a16="http://schemas.microsoft.com/office/drawing/2014/main" id="{9E5FCCAC-AA17-4E66-B40F-AF616AFB24B8}"/>
              </a:ext>
            </a:extLst>
          </p:cNvPr>
          <p:cNvSpPr>
            <a:spLocks noGrp="1"/>
          </p:cNvSpPr>
          <p:nvPr>
            <p:ph type="title"/>
          </p:nvPr>
        </p:nvSpPr>
        <p:spPr>
          <a:xfrm>
            <a:off x="919119" y="127327"/>
            <a:ext cx="10353762" cy="970450"/>
          </a:xfrm>
        </p:spPr>
        <p:txBody>
          <a:bodyPr/>
          <a:lstStyle/>
          <a:p>
            <a:pPr algn="l"/>
            <a:r>
              <a:rPr lang="en-US" dirty="0">
                <a:solidFill>
                  <a:schemeClr val="tx1"/>
                </a:solidFill>
              </a:rPr>
              <a:t>Data</a:t>
            </a:r>
          </a:p>
        </p:txBody>
      </p:sp>
    </p:spTree>
    <p:extLst>
      <p:ext uri="{BB962C8B-B14F-4D97-AF65-F5344CB8AC3E}">
        <p14:creationId xmlns:p14="http://schemas.microsoft.com/office/powerpoint/2010/main" val="3943691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260F-1FC6-4D59-98FC-6F116365FD4D}"/>
              </a:ext>
            </a:extLst>
          </p:cNvPr>
          <p:cNvSpPr>
            <a:spLocks noGrp="1"/>
          </p:cNvSpPr>
          <p:nvPr>
            <p:ph type="title"/>
          </p:nvPr>
        </p:nvSpPr>
        <p:spPr/>
        <p:txBody>
          <a:bodyPr/>
          <a:lstStyle/>
          <a:p>
            <a:pPr algn="l"/>
            <a:r>
              <a:rPr lang="en-US" dirty="0">
                <a:solidFill>
                  <a:schemeClr val="tx1"/>
                </a:solidFill>
              </a:rPr>
              <a:t>Future Work</a:t>
            </a:r>
          </a:p>
        </p:txBody>
      </p:sp>
      <p:sp>
        <p:nvSpPr>
          <p:cNvPr id="3" name="Content Placeholder 2">
            <a:extLst>
              <a:ext uri="{FF2B5EF4-FFF2-40B4-BE49-F238E27FC236}">
                <a16:creationId xmlns:a16="http://schemas.microsoft.com/office/drawing/2014/main" id="{8CC7F4D3-5670-4552-BAB4-428DF79DC9D6}"/>
              </a:ext>
            </a:extLst>
          </p:cNvPr>
          <p:cNvSpPr>
            <a:spLocks noGrp="1"/>
          </p:cNvSpPr>
          <p:nvPr>
            <p:ph idx="1"/>
          </p:nvPr>
        </p:nvSpPr>
        <p:spPr/>
        <p:txBody>
          <a:bodyPr/>
          <a:lstStyle/>
          <a:p>
            <a:r>
              <a:rPr lang="en-US" dirty="0">
                <a:solidFill>
                  <a:schemeClr val="tx1"/>
                </a:solidFill>
              </a:rPr>
              <a:t>Continue development of the python simulation to create a more accurate model.</a:t>
            </a:r>
          </a:p>
          <a:p>
            <a:r>
              <a:rPr lang="en-US" dirty="0">
                <a:solidFill>
                  <a:schemeClr val="tx1"/>
                </a:solidFill>
              </a:rPr>
              <a:t>Tweak the experimental setup to try to produce the behaviors required for period doubling within the setup.</a:t>
            </a:r>
          </a:p>
          <a:p>
            <a:r>
              <a:rPr lang="en-US" dirty="0">
                <a:solidFill>
                  <a:schemeClr val="tx1"/>
                </a:solidFill>
              </a:rPr>
              <a:t>Continue searching for a period doubling cascade in order to find bifurcation points in the setup and record data to create a bifurcation diagram.</a:t>
            </a:r>
          </a:p>
        </p:txBody>
      </p:sp>
    </p:spTree>
    <p:extLst>
      <p:ext uri="{BB962C8B-B14F-4D97-AF65-F5344CB8AC3E}">
        <p14:creationId xmlns:p14="http://schemas.microsoft.com/office/powerpoint/2010/main" val="4007441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623A-3171-4981-91BD-C46720327FEC}"/>
              </a:ext>
            </a:extLst>
          </p:cNvPr>
          <p:cNvSpPr>
            <a:spLocks noGrp="1"/>
          </p:cNvSpPr>
          <p:nvPr>
            <p:ph type="title"/>
          </p:nvPr>
        </p:nvSpPr>
        <p:spPr/>
        <p:txBody>
          <a:bodyPr/>
          <a:lstStyle/>
          <a:p>
            <a:r>
              <a:rPr lang="en-US" dirty="0">
                <a:solidFill>
                  <a:schemeClr val="tx1"/>
                </a:solidFill>
              </a:rPr>
              <a:t>References</a:t>
            </a:r>
          </a:p>
        </p:txBody>
      </p:sp>
      <p:sp>
        <p:nvSpPr>
          <p:cNvPr id="3" name="Content Placeholder 2">
            <a:extLst>
              <a:ext uri="{FF2B5EF4-FFF2-40B4-BE49-F238E27FC236}">
                <a16:creationId xmlns:a16="http://schemas.microsoft.com/office/drawing/2014/main" id="{BB9E6EE9-EE0A-44F5-B0B9-19BE1B7CE215}"/>
              </a:ext>
            </a:extLst>
          </p:cNvPr>
          <p:cNvSpPr>
            <a:spLocks noGrp="1"/>
          </p:cNvSpPr>
          <p:nvPr>
            <p:ph idx="1"/>
          </p:nvPr>
        </p:nvSpPr>
        <p:spPr/>
        <p:txBody>
          <a:bodyPr/>
          <a:lstStyle/>
          <a:p>
            <a:r>
              <a:rPr lang="en-US" dirty="0">
                <a:solidFill>
                  <a:schemeClr val="tx1"/>
                </a:solidFill>
              </a:rPr>
              <a:t>﻿</a:t>
            </a:r>
            <a:r>
              <a:rPr lang="en-US" baseline="30000" dirty="0">
                <a:solidFill>
                  <a:schemeClr val="tx1"/>
                </a:solidFill>
              </a:rPr>
              <a:t>1</a:t>
            </a:r>
            <a:r>
              <a:rPr lang="en-US" dirty="0">
                <a:solidFill>
                  <a:schemeClr val="tx1"/>
                </a:solidFill>
              </a:rPr>
              <a:t>Chaotic pendulum: The complete attractor Robert </a:t>
            </a:r>
            <a:r>
              <a:rPr lang="en-US" dirty="0" err="1">
                <a:solidFill>
                  <a:schemeClr val="tx1"/>
                </a:solidFill>
              </a:rPr>
              <a:t>DeSerio</a:t>
            </a:r>
            <a:r>
              <a:rPr lang="en-US" dirty="0">
                <a:solidFill>
                  <a:schemeClr val="tx1"/>
                </a:solidFill>
              </a:rPr>
              <a:t>, American Journal of Physics 71, 250 (2003)</a:t>
            </a:r>
          </a:p>
          <a:p>
            <a:r>
              <a:rPr lang="en-US" dirty="0">
                <a:solidFill>
                  <a:schemeClr val="tx1"/>
                </a:solidFill>
                <a:effectLst/>
              </a:rPr>
              <a:t>Taylor, J. R. (2005). </a:t>
            </a:r>
            <a:r>
              <a:rPr lang="en-US" i="1" dirty="0">
                <a:solidFill>
                  <a:schemeClr val="tx1"/>
                </a:solidFill>
                <a:effectLst/>
              </a:rPr>
              <a:t>Classical mechanics</a:t>
            </a:r>
            <a:r>
              <a:rPr lang="en-US" dirty="0">
                <a:solidFill>
                  <a:schemeClr val="tx1"/>
                </a:solidFill>
                <a:effectLst/>
              </a:rPr>
              <a:t>. University Science Books. </a:t>
            </a:r>
          </a:p>
          <a:p>
            <a:r>
              <a:rPr lang="en-US" dirty="0">
                <a:solidFill>
                  <a:schemeClr val="tx1"/>
                </a:solidFill>
              </a:rPr>
              <a:t>The Damped Driven Pendulum: Bifurcation Analysis Gray Davidson, (2011)</a:t>
            </a:r>
          </a:p>
        </p:txBody>
      </p:sp>
    </p:spTree>
    <p:extLst>
      <p:ext uri="{BB962C8B-B14F-4D97-AF65-F5344CB8AC3E}">
        <p14:creationId xmlns:p14="http://schemas.microsoft.com/office/powerpoint/2010/main" val="132758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7B53-D0A8-4400-AED4-F3111F88AD21}"/>
              </a:ext>
            </a:extLst>
          </p:cNvPr>
          <p:cNvSpPr>
            <a:spLocks noGrp="1"/>
          </p:cNvSpPr>
          <p:nvPr>
            <p:ph type="title"/>
          </p:nvPr>
        </p:nvSpPr>
        <p:spPr/>
        <p:txBody>
          <a:bodyPr/>
          <a:lstStyle/>
          <a:p>
            <a:pPr algn="l"/>
            <a:r>
              <a:rPr lang="en-US" dirty="0">
                <a:solidFill>
                  <a:schemeClr val="tx1"/>
                </a:solidFill>
              </a:rPr>
              <a:t>Background - Chaotic Motion</a:t>
            </a:r>
          </a:p>
        </p:txBody>
      </p:sp>
      <p:sp>
        <p:nvSpPr>
          <p:cNvPr id="3" name="Content Placeholder 2">
            <a:extLst>
              <a:ext uri="{FF2B5EF4-FFF2-40B4-BE49-F238E27FC236}">
                <a16:creationId xmlns:a16="http://schemas.microsoft.com/office/drawing/2014/main" id="{EED0FFA2-B496-4C7E-83C9-4B4CC6233016}"/>
              </a:ext>
            </a:extLst>
          </p:cNvPr>
          <p:cNvSpPr>
            <a:spLocks noGrp="1"/>
          </p:cNvSpPr>
          <p:nvPr>
            <p:ph idx="1"/>
          </p:nvPr>
        </p:nvSpPr>
        <p:spPr>
          <a:xfrm>
            <a:off x="488272" y="2052918"/>
            <a:ext cx="6258757" cy="4195481"/>
          </a:xfrm>
        </p:spPr>
        <p:txBody>
          <a:bodyPr/>
          <a:lstStyle/>
          <a:p>
            <a:r>
              <a:rPr lang="en-US" dirty="0">
                <a:solidFill>
                  <a:schemeClr val="tx1"/>
                </a:solidFill>
              </a:rPr>
              <a:t>Different periodicity, such as period 2, period 3, etc., can be found by changing the drive strength of a motor. Drive strength in our setup is a quantity proportional to drive amplitude and frequency.</a:t>
            </a:r>
          </a:p>
          <a:p>
            <a:r>
              <a:rPr lang="en-US" dirty="0">
                <a:solidFill>
                  <a:schemeClr val="tx1"/>
                </a:solidFill>
              </a:rPr>
              <a:t>Chaotic motion in a pendulum is when the oscillations produced are not periodic. Ones of the easiest known ways to attain chaos is to go through a period doubling cascade.</a:t>
            </a:r>
          </a:p>
          <a:p>
            <a:endParaRPr lang="en-US" dirty="0">
              <a:solidFill>
                <a:schemeClr val="tx1"/>
              </a:solidFill>
            </a:endParaRPr>
          </a:p>
          <a:p>
            <a:endParaRPr lang="en-US" dirty="0">
              <a:solidFill>
                <a:schemeClr val="tx1"/>
              </a:solidFill>
            </a:endParaRPr>
          </a:p>
        </p:txBody>
      </p:sp>
      <p:sp>
        <p:nvSpPr>
          <p:cNvPr id="6" name="TextBox 5">
            <a:extLst>
              <a:ext uri="{FF2B5EF4-FFF2-40B4-BE49-F238E27FC236}">
                <a16:creationId xmlns:a16="http://schemas.microsoft.com/office/drawing/2014/main" id="{9CD5BFAC-A2FA-448C-80C1-74BAA9A5E534}"/>
              </a:ext>
            </a:extLst>
          </p:cNvPr>
          <p:cNvSpPr txBox="1"/>
          <p:nvPr/>
        </p:nvSpPr>
        <p:spPr>
          <a:xfrm>
            <a:off x="7988901" y="4615959"/>
            <a:ext cx="1935704" cy="307777"/>
          </a:xfrm>
          <a:prstGeom prst="rect">
            <a:avLst/>
          </a:prstGeom>
          <a:noFill/>
        </p:spPr>
        <p:txBody>
          <a:bodyPr wrap="square" rtlCol="0">
            <a:spAutoFit/>
          </a:bodyPr>
          <a:lstStyle/>
          <a:p>
            <a:r>
              <a:rPr lang="en-US" sz="1400" dirty="0"/>
              <a:t>Example of period 2</a:t>
            </a:r>
          </a:p>
        </p:txBody>
      </p:sp>
      <p:pic>
        <p:nvPicPr>
          <p:cNvPr id="8" name="Picture 7">
            <a:extLst>
              <a:ext uri="{FF2B5EF4-FFF2-40B4-BE49-F238E27FC236}">
                <a16:creationId xmlns:a16="http://schemas.microsoft.com/office/drawing/2014/main" id="{F67B007A-9321-4FDA-87C2-70EA8B4FB795}"/>
              </a:ext>
            </a:extLst>
          </p:cNvPr>
          <p:cNvPicPr>
            <a:picLocks noChangeAspect="1"/>
          </p:cNvPicPr>
          <p:nvPr/>
        </p:nvPicPr>
        <p:blipFill>
          <a:blip r:embed="rId2"/>
          <a:stretch>
            <a:fillRect/>
          </a:stretch>
        </p:blipFill>
        <p:spPr>
          <a:xfrm>
            <a:off x="7384960" y="1686582"/>
            <a:ext cx="2966033" cy="2822845"/>
          </a:xfrm>
          <a:prstGeom prst="rect">
            <a:avLst/>
          </a:prstGeom>
        </p:spPr>
      </p:pic>
    </p:spTree>
    <p:extLst>
      <p:ext uri="{BB962C8B-B14F-4D97-AF65-F5344CB8AC3E}">
        <p14:creationId xmlns:p14="http://schemas.microsoft.com/office/powerpoint/2010/main" val="238974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1415-23DD-49FD-A20D-585CA92EAA77}"/>
              </a:ext>
            </a:extLst>
          </p:cNvPr>
          <p:cNvSpPr>
            <a:spLocks noGrp="1"/>
          </p:cNvSpPr>
          <p:nvPr>
            <p:ph type="title"/>
          </p:nvPr>
        </p:nvSpPr>
        <p:spPr>
          <a:xfrm>
            <a:off x="913795" y="609600"/>
            <a:ext cx="10353762" cy="970450"/>
          </a:xfrm>
        </p:spPr>
        <p:txBody>
          <a:bodyPr>
            <a:normAutofit/>
          </a:bodyPr>
          <a:lstStyle/>
          <a:p>
            <a:pPr algn="l"/>
            <a:r>
              <a:rPr lang="en-US" dirty="0">
                <a:solidFill>
                  <a:schemeClr val="tx1"/>
                </a:solidFill>
              </a:rPr>
              <a:t>Background - Chaotic Motion</a:t>
            </a:r>
          </a:p>
        </p:txBody>
      </p:sp>
      <p:sp>
        <p:nvSpPr>
          <p:cNvPr id="3" name="Content Placeholder 2">
            <a:extLst>
              <a:ext uri="{FF2B5EF4-FFF2-40B4-BE49-F238E27FC236}">
                <a16:creationId xmlns:a16="http://schemas.microsoft.com/office/drawing/2014/main" id="{2304A2B2-4E70-48EA-BD51-1ABEEF8DAAF0}"/>
              </a:ext>
            </a:extLst>
          </p:cNvPr>
          <p:cNvSpPr>
            <a:spLocks noGrp="1"/>
          </p:cNvSpPr>
          <p:nvPr>
            <p:ph idx="1"/>
          </p:nvPr>
        </p:nvSpPr>
        <p:spPr>
          <a:xfrm>
            <a:off x="913795" y="1732449"/>
            <a:ext cx="5546272" cy="4058751"/>
          </a:xfrm>
        </p:spPr>
        <p:txBody>
          <a:bodyPr anchor="ctr">
            <a:normAutofit/>
          </a:bodyPr>
          <a:lstStyle/>
          <a:p>
            <a:r>
              <a:rPr lang="en-US" dirty="0">
                <a:solidFill>
                  <a:schemeClr val="tx1"/>
                </a:solidFill>
              </a:rPr>
              <a:t>A period doubling cascade is when the period doubles as the drive strength is increased, which can lead to chaos. The way to determine these values of the drive strength is by finding bifurcation points.</a:t>
            </a:r>
          </a:p>
          <a:p>
            <a:endParaRPr lang="en-US" dirty="0"/>
          </a:p>
        </p:txBody>
      </p:sp>
      <p:pic>
        <p:nvPicPr>
          <p:cNvPr id="4" name="Picture 3">
            <a:extLst>
              <a:ext uri="{FF2B5EF4-FFF2-40B4-BE49-F238E27FC236}">
                <a16:creationId xmlns:a16="http://schemas.microsoft.com/office/drawing/2014/main" id="{5C1A6AE4-ED33-4F5C-BBAB-13CCB14781BA}"/>
              </a:ext>
            </a:extLst>
          </p:cNvPr>
          <p:cNvPicPr>
            <a:picLocks noChangeAspect="1"/>
          </p:cNvPicPr>
          <p:nvPr/>
        </p:nvPicPr>
        <p:blipFill>
          <a:blip r:embed="rId3"/>
          <a:stretch>
            <a:fillRect/>
          </a:stretch>
        </p:blipFill>
        <p:spPr>
          <a:xfrm>
            <a:off x="6762870" y="1933576"/>
            <a:ext cx="4698596" cy="3676650"/>
          </a:xfrm>
          <a:prstGeom prst="rect">
            <a:avLst/>
          </a:prstGeom>
        </p:spPr>
      </p:pic>
    </p:spTree>
    <p:extLst>
      <p:ext uri="{BB962C8B-B14F-4D97-AF65-F5344CB8AC3E}">
        <p14:creationId xmlns:p14="http://schemas.microsoft.com/office/powerpoint/2010/main" val="52696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D714-FBBC-427E-80C5-6DDDDDB82D8A}"/>
              </a:ext>
            </a:extLst>
          </p:cNvPr>
          <p:cNvSpPr>
            <a:spLocks noGrp="1"/>
          </p:cNvSpPr>
          <p:nvPr>
            <p:ph type="title"/>
          </p:nvPr>
        </p:nvSpPr>
        <p:spPr/>
        <p:txBody>
          <a:bodyPr/>
          <a:lstStyle/>
          <a:p>
            <a:pPr algn="l"/>
            <a:r>
              <a:rPr lang="en-US" dirty="0">
                <a:solidFill>
                  <a:schemeClr val="tx1"/>
                </a:solidFill>
              </a:rPr>
              <a:t>Background - Bifurcation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52ECB0-7398-4529-8225-3D81C4A018B3}"/>
                  </a:ext>
                </a:extLst>
              </p:cNvPr>
              <p:cNvSpPr>
                <a:spLocks noGrp="1"/>
              </p:cNvSpPr>
              <p:nvPr>
                <p:ph idx="1"/>
              </p:nvPr>
            </p:nvSpPr>
            <p:spPr/>
            <p:txBody>
              <a:bodyPr/>
              <a:lstStyle/>
              <a:p>
                <a:r>
                  <a:rPr lang="en-US" dirty="0">
                    <a:solidFill>
                      <a:schemeClr val="tx1"/>
                    </a:solidFill>
                  </a:rPr>
                  <a:t>Bifurcation points can be found with the Feigenbaum relation </a:t>
                </a:r>
                <a14:m>
                  <m:oMath xmlns:m="http://schemas.openxmlformats.org/officeDocument/2006/math">
                    <m:r>
                      <a:rPr lang="en-US" b="0" i="0"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m:rPr>
                            <m:nor/>
                          </m:rPr>
                          <a:rPr lang="en-US" dirty="0">
                            <a:solidFill>
                              <a:schemeClr val="tx1"/>
                            </a:solidFill>
                          </a:rPr>
                          <m:t>γ</m:t>
                        </m:r>
                      </m:e>
                      <m:sub>
                        <m:r>
                          <a:rPr lang="en-US" b="0" i="1" smtClean="0">
                            <a:solidFill>
                              <a:schemeClr val="tx1"/>
                            </a:solidFill>
                            <a:latin typeface="Cambria Math" panose="02040503050406030204" pitchFamily="18" charset="0"/>
                            <a:ea typeface="Cambria Math" panose="02040503050406030204" pitchFamily="18" charset="0"/>
                          </a:rPr>
                          <m:t>𝑛</m:t>
                        </m:r>
                        <m:r>
                          <a:rPr lang="en-US" b="0" i="1" smtClean="0">
                            <a:solidFill>
                              <a:schemeClr val="tx1"/>
                            </a:solidFill>
                            <a:latin typeface="Cambria Math" panose="02040503050406030204" pitchFamily="18" charset="0"/>
                            <a:ea typeface="Cambria Math" panose="02040503050406030204" pitchFamily="18" charset="0"/>
                          </a:rPr>
                          <m:t>+1</m:t>
                        </m:r>
                      </m:sub>
                    </m:sSub>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m:rPr>
                            <m:nor/>
                          </m:rPr>
                          <a:rPr lang="en-US" dirty="0">
                            <a:solidFill>
                              <a:schemeClr val="tx1"/>
                            </a:solidFill>
                          </a:rPr>
                          <m:t>γ</m:t>
                        </m:r>
                      </m:e>
                      <m:sub>
                        <m:r>
                          <a:rPr lang="en-US" b="0" i="1" smtClean="0">
                            <a:solidFill>
                              <a:schemeClr val="tx1"/>
                            </a:solidFill>
                            <a:latin typeface="Cambria Math" panose="02040503050406030204" pitchFamily="18" charset="0"/>
                            <a:ea typeface="Cambria Math" panose="02040503050406030204" pitchFamily="18" charset="0"/>
                          </a:rPr>
                          <m:t>𝑛</m:t>
                        </m:r>
                      </m:sub>
                    </m:sSub>
                    <m:r>
                      <a:rPr lang="en-US" b="0" i="1" smtClean="0">
                        <a:solidFill>
                          <a:schemeClr val="tx1"/>
                        </a:solidFill>
                        <a:latin typeface="Cambria Math" panose="02040503050406030204" pitchFamily="18" charset="0"/>
                        <a:ea typeface="Cambria Math" panose="02040503050406030204" pitchFamily="18" charset="0"/>
                      </a:rPr>
                      <m:t>)</m:t>
                    </m:r>
                    <m:r>
                      <a:rPr lang="en-US" i="1" smtClean="0">
                        <a:solidFill>
                          <a:schemeClr val="tx1"/>
                        </a:solidFill>
                        <a:latin typeface="Cambria Math" panose="02040503050406030204" pitchFamily="18" charset="0"/>
                        <a:ea typeface="Cambria Math" panose="02040503050406030204" pitchFamily="18" charset="0"/>
                      </a:rPr>
                      <m:t>≈</m:t>
                    </m:r>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i="1" smtClean="0">
                            <a:solidFill>
                              <a:schemeClr val="tx1"/>
                            </a:solidFill>
                            <a:latin typeface="Cambria Math" panose="02040503050406030204" pitchFamily="18" charset="0"/>
                            <a:ea typeface="Cambria Math" panose="02040503050406030204" pitchFamily="18" charset="0"/>
                          </a:rPr>
                          <m:t>𝛿</m:t>
                        </m:r>
                      </m:den>
                    </m:f>
                    <m:d>
                      <m:dPr>
                        <m:ctrlPr>
                          <a:rPr lang="en-US" b="0" i="1" smtClean="0">
                            <a:solidFill>
                              <a:schemeClr val="tx1"/>
                            </a:solidFill>
                            <a:latin typeface="Cambria Math" panose="02040503050406030204" pitchFamily="18" charset="0"/>
                            <a:ea typeface="Cambria Math" panose="02040503050406030204" pitchFamily="18" charset="0"/>
                          </a:rPr>
                        </m:ctrlPr>
                      </m:dPr>
                      <m:e>
                        <m:sSub>
                          <m:sSubPr>
                            <m:ctrlPr>
                              <a:rPr lang="en-US" b="0" i="1" smtClean="0">
                                <a:solidFill>
                                  <a:schemeClr val="tx1"/>
                                </a:solidFill>
                                <a:latin typeface="Cambria Math" panose="02040503050406030204" pitchFamily="18" charset="0"/>
                                <a:ea typeface="Cambria Math" panose="02040503050406030204" pitchFamily="18" charset="0"/>
                              </a:rPr>
                            </m:ctrlPr>
                          </m:sSubPr>
                          <m:e>
                            <m:r>
                              <m:rPr>
                                <m:nor/>
                              </m:rPr>
                              <a:rPr lang="en-US" dirty="0">
                                <a:solidFill>
                                  <a:schemeClr val="tx1"/>
                                </a:solidFill>
                              </a:rPr>
                              <m:t>γ</m:t>
                            </m:r>
                          </m:e>
                          <m:sub>
                            <m:r>
                              <a:rPr lang="en-US" b="0" i="1" smtClean="0">
                                <a:solidFill>
                                  <a:schemeClr val="tx1"/>
                                </a:solidFill>
                                <a:latin typeface="Cambria Math" panose="02040503050406030204" pitchFamily="18" charset="0"/>
                                <a:ea typeface="Cambria Math" panose="02040503050406030204" pitchFamily="18" charset="0"/>
                              </a:rPr>
                              <m:t>𝑛</m:t>
                            </m:r>
                          </m:sub>
                        </m:sSub>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m:rPr>
                                <m:nor/>
                              </m:rPr>
                              <a:rPr lang="en-US" dirty="0">
                                <a:solidFill>
                                  <a:schemeClr val="tx1"/>
                                </a:solidFill>
                              </a:rPr>
                              <m:t>γ</m:t>
                            </m:r>
                          </m:e>
                          <m:sub>
                            <m:r>
                              <a:rPr lang="en-US" b="0" i="1" smtClean="0">
                                <a:solidFill>
                                  <a:schemeClr val="tx1"/>
                                </a:solidFill>
                                <a:latin typeface="Cambria Math" panose="02040503050406030204" pitchFamily="18" charset="0"/>
                                <a:ea typeface="Cambria Math" panose="02040503050406030204" pitchFamily="18" charset="0"/>
                              </a:rPr>
                              <m:t>𝑛</m:t>
                            </m:r>
                            <m:r>
                              <a:rPr lang="en-US" b="0" i="1" smtClean="0">
                                <a:solidFill>
                                  <a:schemeClr val="tx1"/>
                                </a:solidFill>
                                <a:latin typeface="Cambria Math" panose="02040503050406030204" pitchFamily="18" charset="0"/>
                                <a:ea typeface="Cambria Math" panose="02040503050406030204" pitchFamily="18" charset="0"/>
                              </a:rPr>
                              <m:t>−1</m:t>
                            </m:r>
                          </m:sub>
                        </m:sSub>
                      </m:e>
                    </m:d>
                  </m:oMath>
                </a14:m>
                <a:r>
                  <a:rPr lang="en-US" dirty="0">
                    <a:solidFill>
                      <a:schemeClr val="tx1"/>
                    </a:solidFill>
                  </a:rPr>
                  <a:t> where delta is the Feigenbaum number with value 4.6692016.</a:t>
                </a:r>
              </a:p>
              <a:p>
                <a:r>
                  <a:rPr lang="en-US" dirty="0">
                    <a:solidFill>
                      <a:schemeClr val="tx1"/>
                    </a:solidFill>
                  </a:rPr>
                  <a:t>In this relation, as </a:t>
                </a:r>
                <a14:m>
                  <m:oMath xmlns:m="http://schemas.openxmlformats.org/officeDocument/2006/math">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 →</m:t>
                    </m:r>
                    <m:r>
                      <m:rPr>
                        <m:nor/>
                      </m:rPr>
                      <a:rPr lang="en-US" dirty="0">
                        <a:solidFill>
                          <a:schemeClr val="tx1"/>
                        </a:solidFill>
                      </a:rPr>
                      <m:t>∞</m:t>
                    </m:r>
                  </m:oMath>
                </a14:m>
                <a:r>
                  <a:rPr lang="en-US" dirty="0">
                    <a:solidFill>
                      <a:schemeClr val="tx1"/>
                    </a:solidFill>
                  </a:rPr>
                  <a:t>,  </a:t>
                </a:r>
                <a14:m>
                  <m:oMath xmlns:m="http://schemas.openxmlformats.org/officeDocument/2006/math">
                    <m:sSub>
                      <m:sSubPr>
                        <m:ctrlPr>
                          <a:rPr lang="en-US" i="1" smtClean="0">
                            <a:solidFill>
                              <a:schemeClr val="tx1"/>
                            </a:solidFill>
                            <a:latin typeface="Cambria Math" panose="02040503050406030204" pitchFamily="18" charset="0"/>
                          </a:rPr>
                        </m:ctrlPr>
                      </m:sSubPr>
                      <m:e>
                        <m:r>
                          <m:rPr>
                            <m:nor/>
                          </m:rPr>
                          <a:rPr lang="en-US" dirty="0">
                            <a:solidFill>
                              <a:schemeClr val="tx1"/>
                            </a:solidFill>
                          </a:rPr>
                          <m:t>γ</m:t>
                        </m:r>
                      </m:e>
                      <m:sub>
                        <m:r>
                          <a:rPr lang="en-US" b="0" i="1" smtClean="0">
                            <a:solidFill>
                              <a:schemeClr val="tx1"/>
                            </a:solidFill>
                            <a:latin typeface="Cambria Math" panose="02040503050406030204" pitchFamily="18" charset="0"/>
                          </a:rPr>
                          <m:t>𝑛</m:t>
                        </m:r>
                      </m:sub>
                    </m:sSub>
                    <m:r>
                      <a:rPr lang="en-US"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 </m:t>
                    </m:r>
                    <m:sSub>
                      <m:sSubPr>
                        <m:ctrlPr>
                          <a:rPr lang="en-US" b="0" i="1" smtClean="0">
                            <a:solidFill>
                              <a:schemeClr val="tx1"/>
                            </a:solidFill>
                            <a:latin typeface="Cambria Math" panose="02040503050406030204" pitchFamily="18" charset="0"/>
                            <a:ea typeface="Cambria Math" panose="02040503050406030204" pitchFamily="18" charset="0"/>
                          </a:rPr>
                        </m:ctrlPr>
                      </m:sSubPr>
                      <m:e>
                        <m:r>
                          <m:rPr>
                            <m:nor/>
                          </m:rPr>
                          <a:rPr lang="en-US" dirty="0">
                            <a:solidFill>
                              <a:schemeClr val="tx1"/>
                            </a:solidFill>
                          </a:rPr>
                          <m:t>γ</m:t>
                        </m:r>
                      </m:e>
                      <m:sub>
                        <m:r>
                          <a:rPr lang="en-US" b="0" i="1" smtClean="0">
                            <a:solidFill>
                              <a:schemeClr val="tx1"/>
                            </a:solidFill>
                            <a:latin typeface="Cambria Math" panose="02040503050406030204" pitchFamily="18" charset="0"/>
                            <a:ea typeface="Cambria Math" panose="02040503050406030204" pitchFamily="18" charset="0"/>
                          </a:rPr>
                          <m:t>𝑐</m:t>
                        </m:r>
                      </m:sub>
                    </m:sSub>
                  </m:oMath>
                </a14:m>
                <a:r>
                  <a:rPr lang="en-US" dirty="0">
                    <a:solidFill>
                      <a:schemeClr val="tx1"/>
                    </a:solidFill>
                  </a:rPr>
                  <a:t> where </a:t>
                </a:r>
                <a14:m>
                  <m:oMath xmlns:m="http://schemas.openxmlformats.org/officeDocument/2006/math">
                    <m:sSub>
                      <m:sSubPr>
                        <m:ctrlPr>
                          <a:rPr lang="en-US" i="1" smtClean="0">
                            <a:solidFill>
                              <a:schemeClr val="tx1"/>
                            </a:solidFill>
                            <a:latin typeface="Cambria Math" panose="02040503050406030204" pitchFamily="18" charset="0"/>
                          </a:rPr>
                        </m:ctrlPr>
                      </m:sSubPr>
                      <m:e>
                        <m:r>
                          <m:rPr>
                            <m:nor/>
                          </m:rPr>
                          <a:rPr lang="en-US" dirty="0">
                            <a:solidFill>
                              <a:schemeClr val="tx1"/>
                            </a:solidFill>
                          </a:rPr>
                          <m:t>γ</m:t>
                        </m:r>
                      </m:e>
                      <m:sub>
                        <m:r>
                          <a:rPr lang="en-US" b="0" i="1" smtClean="0">
                            <a:solidFill>
                              <a:schemeClr val="tx1"/>
                            </a:solidFill>
                            <a:latin typeface="Cambria Math" panose="02040503050406030204" pitchFamily="18" charset="0"/>
                          </a:rPr>
                          <m:t>𝑐</m:t>
                        </m:r>
                      </m:sub>
                    </m:sSub>
                  </m:oMath>
                </a14:m>
                <a:r>
                  <a:rPr lang="en-US" baseline="-25000" dirty="0">
                    <a:solidFill>
                      <a:schemeClr val="tx1"/>
                    </a:solidFill>
                  </a:rPr>
                  <a:t> </a:t>
                </a:r>
                <a:r>
                  <a:rPr lang="en-US" dirty="0">
                    <a:solidFill>
                      <a:schemeClr val="tx1"/>
                    </a:solidFill>
                  </a:rPr>
                  <a:t>is the critical value. Beyond this critical value, chaotic motion sets in.</a:t>
                </a:r>
                <a:endParaRPr lang="en-US" baseline="-25000" dirty="0">
                  <a:solidFill>
                    <a:schemeClr val="tx1"/>
                  </a:solidFill>
                </a:endParaRPr>
              </a:p>
              <a:p>
                <a:r>
                  <a:rPr lang="en-US" dirty="0">
                    <a:solidFill>
                      <a:schemeClr val="tx1"/>
                    </a:solidFill>
                  </a:rPr>
                  <a:t>A bifurcation diagram is a graph of angular position, </a:t>
                </a:r>
                <a:r>
                  <a:rPr lang="el-GR" dirty="0">
                    <a:solidFill>
                      <a:schemeClr val="tx1"/>
                    </a:solidFill>
                  </a:rPr>
                  <a:t>ϕ</a:t>
                </a:r>
                <a:r>
                  <a:rPr lang="en-US" dirty="0">
                    <a:solidFill>
                      <a:schemeClr val="tx1"/>
                    </a:solidFill>
                  </a:rPr>
                  <a:t>(t), vs γ, with </a:t>
                </a:r>
                <a:r>
                  <a:rPr lang="el-GR" dirty="0">
                    <a:solidFill>
                      <a:schemeClr val="tx1"/>
                    </a:solidFill>
                  </a:rPr>
                  <a:t>ϕ</a:t>
                </a:r>
                <a:r>
                  <a:rPr lang="en-US" dirty="0">
                    <a:solidFill>
                      <a:schemeClr val="tx1"/>
                    </a:solidFill>
                  </a:rPr>
                  <a:t>(t) recorded once per cycle. This gives a visual representation of the bifurcation points and degree of oscillation, as well as areas of chaotic motion.</a:t>
                </a:r>
              </a:p>
              <a:p>
                <a:endParaRPr lang="en-US" dirty="0"/>
              </a:p>
            </p:txBody>
          </p:sp>
        </mc:Choice>
        <mc:Fallback xmlns="">
          <p:sp>
            <p:nvSpPr>
              <p:cNvPr id="3" name="Content Placeholder 2">
                <a:extLst>
                  <a:ext uri="{FF2B5EF4-FFF2-40B4-BE49-F238E27FC236}">
                    <a16:creationId xmlns:a16="http://schemas.microsoft.com/office/drawing/2014/main" id="{5D52ECB0-7398-4529-8225-3D81C4A018B3}"/>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E67E641-73D7-4633-A2AD-5BA18A0B26C6}"/>
              </a:ext>
            </a:extLst>
          </p:cNvPr>
          <p:cNvPicPr>
            <a:picLocks noChangeAspect="1"/>
          </p:cNvPicPr>
          <p:nvPr/>
        </p:nvPicPr>
        <p:blipFill>
          <a:blip r:embed="rId3"/>
          <a:stretch>
            <a:fillRect/>
          </a:stretch>
        </p:blipFill>
        <p:spPr>
          <a:xfrm>
            <a:off x="7255049" y="4045155"/>
            <a:ext cx="4280609" cy="2732946"/>
          </a:xfrm>
          <a:prstGeom prst="rect">
            <a:avLst/>
          </a:prstGeom>
        </p:spPr>
      </p:pic>
    </p:spTree>
    <p:extLst>
      <p:ext uri="{BB962C8B-B14F-4D97-AF65-F5344CB8AC3E}">
        <p14:creationId xmlns:p14="http://schemas.microsoft.com/office/powerpoint/2010/main" val="4142211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CD690-6FA4-48E6-9817-E2270861D3D6}"/>
              </a:ext>
            </a:extLst>
          </p:cNvPr>
          <p:cNvSpPr>
            <a:spLocks noGrp="1"/>
          </p:cNvSpPr>
          <p:nvPr>
            <p:ph type="title"/>
          </p:nvPr>
        </p:nvSpPr>
        <p:spPr/>
        <p:txBody>
          <a:bodyPr/>
          <a:lstStyle/>
          <a:p>
            <a:pPr algn="l"/>
            <a:r>
              <a:rPr lang="en-US" dirty="0">
                <a:solidFill>
                  <a:schemeClr val="tx1"/>
                </a:solidFill>
              </a:rPr>
              <a:t>Previous Research</a:t>
            </a:r>
          </a:p>
        </p:txBody>
      </p:sp>
      <p:sp>
        <p:nvSpPr>
          <p:cNvPr id="3" name="Content Placeholder 2">
            <a:extLst>
              <a:ext uri="{FF2B5EF4-FFF2-40B4-BE49-F238E27FC236}">
                <a16:creationId xmlns:a16="http://schemas.microsoft.com/office/drawing/2014/main" id="{C66E7D99-E070-45DE-931D-C118E63CB494}"/>
              </a:ext>
            </a:extLst>
          </p:cNvPr>
          <p:cNvSpPr>
            <a:spLocks noGrp="1"/>
          </p:cNvSpPr>
          <p:nvPr>
            <p:ph idx="1"/>
          </p:nvPr>
        </p:nvSpPr>
        <p:spPr>
          <a:xfrm>
            <a:off x="913795" y="1732449"/>
            <a:ext cx="8825009" cy="4058751"/>
          </a:xfrm>
        </p:spPr>
        <p:txBody>
          <a:bodyPr/>
          <a:lstStyle/>
          <a:p>
            <a:r>
              <a:rPr lang="en-US" dirty="0">
                <a:solidFill>
                  <a:schemeClr val="tx1"/>
                </a:solidFill>
              </a:rPr>
              <a:t>In research by Robert </a:t>
            </a:r>
            <a:r>
              <a:rPr lang="en-US" dirty="0" err="1">
                <a:solidFill>
                  <a:schemeClr val="tx1"/>
                </a:solidFill>
              </a:rPr>
              <a:t>DeSerio</a:t>
            </a:r>
            <a:r>
              <a:rPr lang="en-US" dirty="0">
                <a:solidFill>
                  <a:schemeClr val="tx1"/>
                </a:solidFill>
              </a:rPr>
              <a:t>, a very similar oscillator was constructed using the same PASCO EX-5522A product. This research demonstrated benefits of using a stepper motor at constant angular velocity to drive a chaotic pendulum</a:t>
            </a:r>
            <a:r>
              <a:rPr lang="en-US" baseline="30000" dirty="0">
                <a:solidFill>
                  <a:schemeClr val="tx1"/>
                </a:solidFill>
              </a:rPr>
              <a:t>1</a:t>
            </a:r>
            <a:r>
              <a:rPr lang="en-US" dirty="0">
                <a:solidFill>
                  <a:schemeClr val="tx1"/>
                </a:solidFill>
              </a:rPr>
              <a:t> . </a:t>
            </a:r>
          </a:p>
          <a:p>
            <a:r>
              <a:rPr lang="en-US" dirty="0">
                <a:solidFill>
                  <a:schemeClr val="tx1"/>
                </a:solidFill>
              </a:rPr>
              <a:t>The data analysis of this research showed how this particular apparatus can give good results to study nonlinear dynamics. </a:t>
            </a:r>
          </a:p>
          <a:p>
            <a:r>
              <a:rPr lang="en-US" dirty="0">
                <a:solidFill>
                  <a:schemeClr val="tx1"/>
                </a:solidFill>
              </a:rPr>
              <a:t>A thorough study of bifurcation in nonlinear dynamics was done by Gray Davidson in the paper </a:t>
            </a:r>
            <a:r>
              <a:rPr lang="en-US" i="1" dirty="0">
                <a:solidFill>
                  <a:schemeClr val="tx1"/>
                </a:solidFill>
              </a:rPr>
              <a:t>The Damped Driven Pendulum: Bifurcation Analysis. </a:t>
            </a:r>
            <a:r>
              <a:rPr lang="en-US" dirty="0">
                <a:solidFill>
                  <a:schemeClr val="tx1"/>
                </a:solidFill>
              </a:rPr>
              <a:t>The analysis methods used in this paper will be similar to what we use.</a:t>
            </a:r>
          </a:p>
        </p:txBody>
      </p:sp>
      <p:pic>
        <p:nvPicPr>
          <p:cNvPr id="4" name="Picture 3" descr="Diagram&#10;&#10;Description automatically generated">
            <a:extLst>
              <a:ext uri="{FF2B5EF4-FFF2-40B4-BE49-F238E27FC236}">
                <a16:creationId xmlns:a16="http://schemas.microsoft.com/office/drawing/2014/main" id="{7A40272D-04F1-4D68-88E6-2557AB641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6469" y="1801831"/>
            <a:ext cx="2216910" cy="3502822"/>
          </a:xfrm>
          <a:prstGeom prst="rect">
            <a:avLst/>
          </a:prstGeom>
        </p:spPr>
      </p:pic>
      <p:sp>
        <p:nvSpPr>
          <p:cNvPr id="5" name="TextBox 4">
            <a:extLst>
              <a:ext uri="{FF2B5EF4-FFF2-40B4-BE49-F238E27FC236}">
                <a16:creationId xmlns:a16="http://schemas.microsoft.com/office/drawing/2014/main" id="{F11BB5D1-9B60-4D07-86F9-49BA7A7D70C9}"/>
              </a:ext>
            </a:extLst>
          </p:cNvPr>
          <p:cNvSpPr txBox="1"/>
          <p:nvPr/>
        </p:nvSpPr>
        <p:spPr>
          <a:xfrm>
            <a:off x="9816469" y="5375165"/>
            <a:ext cx="2216910" cy="461665"/>
          </a:xfrm>
          <a:prstGeom prst="rect">
            <a:avLst/>
          </a:prstGeom>
          <a:noFill/>
        </p:spPr>
        <p:txBody>
          <a:bodyPr wrap="square" rtlCol="0">
            <a:spAutoFit/>
          </a:bodyPr>
          <a:lstStyle/>
          <a:p>
            <a:r>
              <a:rPr lang="en-US" sz="1200" i="1" dirty="0">
                <a:solidFill>
                  <a:schemeClr val="tx1"/>
                </a:solidFill>
              </a:rPr>
              <a:t>Chaotic pendulum: The complete attractor</a:t>
            </a:r>
            <a:r>
              <a:rPr lang="en-US" sz="1200" dirty="0">
                <a:solidFill>
                  <a:schemeClr val="tx1"/>
                </a:solidFill>
              </a:rPr>
              <a:t>, </a:t>
            </a:r>
            <a:r>
              <a:rPr lang="en-US" sz="1200" dirty="0" err="1">
                <a:solidFill>
                  <a:schemeClr val="tx1"/>
                </a:solidFill>
              </a:rPr>
              <a:t>DeSerio</a:t>
            </a:r>
            <a:r>
              <a:rPr lang="en-US" sz="1200" dirty="0">
                <a:solidFill>
                  <a:schemeClr val="tx1"/>
                </a:solidFill>
              </a:rPr>
              <a:t> (2003) </a:t>
            </a:r>
            <a:endParaRPr lang="en-US" sz="1200" dirty="0"/>
          </a:p>
        </p:txBody>
      </p:sp>
    </p:spTree>
    <p:extLst>
      <p:ext uri="{BB962C8B-B14F-4D97-AF65-F5344CB8AC3E}">
        <p14:creationId xmlns:p14="http://schemas.microsoft.com/office/powerpoint/2010/main" val="94991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EA7E0-CF46-492A-9D8C-49B0C1E03D0B}"/>
              </a:ext>
            </a:extLst>
          </p:cNvPr>
          <p:cNvSpPr>
            <a:spLocks noGrp="1"/>
          </p:cNvSpPr>
          <p:nvPr>
            <p:ph type="title"/>
          </p:nvPr>
        </p:nvSpPr>
        <p:spPr>
          <a:xfrm>
            <a:off x="646111" y="452718"/>
            <a:ext cx="10120251" cy="1400530"/>
          </a:xfrm>
        </p:spPr>
        <p:txBody>
          <a:bodyPr/>
          <a:lstStyle/>
          <a:p>
            <a:pPr algn="l"/>
            <a:r>
              <a:rPr lang="en-US" dirty="0">
                <a:solidFill>
                  <a:schemeClr val="tx1"/>
                </a:solidFill>
              </a:rPr>
              <a:t>Damped Driven Oscillator: Experimental Setup (PASCO vs WKU)</a:t>
            </a:r>
          </a:p>
        </p:txBody>
      </p:sp>
      <p:pic>
        <p:nvPicPr>
          <p:cNvPr id="10" name="Picture 9">
            <a:extLst>
              <a:ext uri="{FF2B5EF4-FFF2-40B4-BE49-F238E27FC236}">
                <a16:creationId xmlns:a16="http://schemas.microsoft.com/office/drawing/2014/main" id="{166527D7-6A03-468E-9E13-A1E0339D0FB0}"/>
              </a:ext>
            </a:extLst>
          </p:cNvPr>
          <p:cNvPicPr>
            <a:picLocks noChangeAspect="1"/>
          </p:cNvPicPr>
          <p:nvPr/>
        </p:nvPicPr>
        <p:blipFill>
          <a:blip r:embed="rId2"/>
          <a:stretch>
            <a:fillRect/>
          </a:stretch>
        </p:blipFill>
        <p:spPr>
          <a:xfrm>
            <a:off x="741371" y="1959679"/>
            <a:ext cx="2075601" cy="3504457"/>
          </a:xfrm>
          <a:prstGeom prst="rect">
            <a:avLst/>
          </a:prstGeom>
        </p:spPr>
      </p:pic>
      <p:pic>
        <p:nvPicPr>
          <p:cNvPr id="11" name="Picture 10">
            <a:extLst>
              <a:ext uri="{FF2B5EF4-FFF2-40B4-BE49-F238E27FC236}">
                <a16:creationId xmlns:a16="http://schemas.microsoft.com/office/drawing/2014/main" id="{72CC4711-5920-4EC6-9CF0-3D5E65A790A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70048" y="2235051"/>
            <a:ext cx="7580581" cy="2567768"/>
          </a:xfrm>
          <a:prstGeom prst="rect">
            <a:avLst/>
          </a:prstGeom>
          <a:noFill/>
          <a:ln>
            <a:noFill/>
          </a:ln>
        </p:spPr>
      </p:pic>
      <p:sp>
        <p:nvSpPr>
          <p:cNvPr id="18" name="Rectangle 17">
            <a:extLst>
              <a:ext uri="{FF2B5EF4-FFF2-40B4-BE49-F238E27FC236}">
                <a16:creationId xmlns:a16="http://schemas.microsoft.com/office/drawing/2014/main" id="{69BB7A38-5A32-4909-AA70-73849214604D}"/>
              </a:ext>
            </a:extLst>
          </p:cNvPr>
          <p:cNvSpPr/>
          <p:nvPr/>
        </p:nvSpPr>
        <p:spPr>
          <a:xfrm>
            <a:off x="3715321" y="5464136"/>
            <a:ext cx="6707064" cy="369332"/>
          </a:xfrm>
          <a:prstGeom prst="rect">
            <a:avLst/>
          </a:prstGeom>
        </p:spPr>
        <p:txBody>
          <a:bodyPr wrap="square">
            <a:spAutoFit/>
          </a:bodyPr>
          <a:lstStyle/>
          <a:p>
            <a:r>
              <a:rPr lang="en-US" dirty="0"/>
              <a:t>Damping sources include: friction, springs, eddy current damping.</a:t>
            </a:r>
          </a:p>
        </p:txBody>
      </p:sp>
    </p:spTree>
    <p:extLst>
      <p:ext uri="{BB962C8B-B14F-4D97-AF65-F5344CB8AC3E}">
        <p14:creationId xmlns:p14="http://schemas.microsoft.com/office/powerpoint/2010/main" val="235621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3482-7943-4EB2-A7EB-11E14E0AA3EC}"/>
              </a:ext>
            </a:extLst>
          </p:cNvPr>
          <p:cNvSpPr>
            <a:spLocks noGrp="1"/>
          </p:cNvSpPr>
          <p:nvPr>
            <p:ph type="title"/>
          </p:nvPr>
        </p:nvSpPr>
        <p:spPr/>
        <p:txBody>
          <a:bodyPr>
            <a:normAutofit fontScale="90000"/>
          </a:bodyPr>
          <a:lstStyle/>
          <a:p>
            <a:pPr algn="l"/>
            <a:r>
              <a:rPr lang="en-US" dirty="0">
                <a:solidFill>
                  <a:schemeClr val="tx1"/>
                </a:solidFill>
              </a:rPr>
              <a:t>Damped Driven Oscillator: Experimental Setup</a:t>
            </a:r>
            <a:endParaRPr lang="en-US" dirty="0"/>
          </a:p>
        </p:txBody>
      </p:sp>
      <p:sp>
        <p:nvSpPr>
          <p:cNvPr id="4" name="TextBox 3">
            <a:extLst>
              <a:ext uri="{FF2B5EF4-FFF2-40B4-BE49-F238E27FC236}">
                <a16:creationId xmlns:a16="http://schemas.microsoft.com/office/drawing/2014/main" id="{BC5EE04A-3685-4377-988C-100DA3E2FDFA}"/>
              </a:ext>
            </a:extLst>
          </p:cNvPr>
          <p:cNvSpPr txBox="1"/>
          <p:nvPr/>
        </p:nvSpPr>
        <p:spPr>
          <a:xfrm>
            <a:off x="6716900" y="1957240"/>
            <a:ext cx="4442109" cy="1200329"/>
          </a:xfrm>
          <a:prstGeom prst="rect">
            <a:avLst/>
          </a:prstGeom>
          <a:noFill/>
        </p:spPr>
        <p:txBody>
          <a:bodyPr wrap="square" rtlCol="0">
            <a:spAutoFit/>
          </a:bodyPr>
          <a:lstStyle/>
          <a:p>
            <a:r>
              <a:rPr lang="en-US" dirty="0"/>
              <a:t>A new encoder is being used in our setup with a sensor with 4000 divisions per revolution for more precise measurement of angular position.	</a:t>
            </a:r>
          </a:p>
        </p:txBody>
      </p:sp>
      <p:pic>
        <p:nvPicPr>
          <p:cNvPr id="5" name="Picture 4">
            <a:extLst>
              <a:ext uri="{FF2B5EF4-FFF2-40B4-BE49-F238E27FC236}">
                <a16:creationId xmlns:a16="http://schemas.microsoft.com/office/drawing/2014/main" id="{2570AD91-DB9E-4526-BEFA-0A58D1A5B398}"/>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22641" y="1982111"/>
            <a:ext cx="2688112" cy="2625242"/>
          </a:xfrm>
          <a:prstGeom prst="rect">
            <a:avLst/>
          </a:prstGeom>
          <a:noFill/>
          <a:ln>
            <a:noFill/>
          </a:ln>
        </p:spPr>
      </p:pic>
      <p:pic>
        <p:nvPicPr>
          <p:cNvPr id="6" name="Picture 5">
            <a:extLst>
              <a:ext uri="{FF2B5EF4-FFF2-40B4-BE49-F238E27FC236}">
                <a16:creationId xmlns:a16="http://schemas.microsoft.com/office/drawing/2014/main" id="{5F7133DE-757B-4883-A579-B44E62B5EEEB}"/>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56998" y="1982111"/>
            <a:ext cx="2724356" cy="2625487"/>
          </a:xfrm>
          <a:prstGeom prst="rect">
            <a:avLst/>
          </a:prstGeom>
          <a:noFill/>
          <a:ln>
            <a:noFill/>
          </a:ln>
        </p:spPr>
      </p:pic>
      <p:cxnSp>
        <p:nvCxnSpPr>
          <p:cNvPr id="7" name="Straight Arrow Connector 6">
            <a:extLst>
              <a:ext uri="{FF2B5EF4-FFF2-40B4-BE49-F238E27FC236}">
                <a16:creationId xmlns:a16="http://schemas.microsoft.com/office/drawing/2014/main" id="{83132794-DC53-49BB-BAB5-047351EDD9EC}"/>
              </a:ext>
            </a:extLst>
          </p:cNvPr>
          <p:cNvCxnSpPr>
            <a:cxnSpLocks/>
          </p:cNvCxnSpPr>
          <p:nvPr/>
        </p:nvCxnSpPr>
        <p:spPr>
          <a:xfrm>
            <a:off x="1562270" y="3180933"/>
            <a:ext cx="568171"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332CBC6-76C8-4C34-AF5C-B4EE663D852E}"/>
              </a:ext>
            </a:extLst>
          </p:cNvPr>
          <p:cNvSpPr txBox="1"/>
          <p:nvPr/>
        </p:nvSpPr>
        <p:spPr>
          <a:xfrm>
            <a:off x="1683677" y="2782187"/>
            <a:ext cx="535499" cy="369332"/>
          </a:xfrm>
          <a:prstGeom prst="rect">
            <a:avLst/>
          </a:prstGeom>
          <a:noFill/>
        </p:spPr>
        <p:txBody>
          <a:bodyPr wrap="square" rtlCol="0">
            <a:spAutoFit/>
          </a:bodyPr>
          <a:lstStyle/>
          <a:p>
            <a:r>
              <a:rPr lang="en-US" dirty="0">
                <a:solidFill>
                  <a:schemeClr val="bg1"/>
                </a:solidFill>
              </a:rPr>
              <a:t>A</a:t>
            </a:r>
          </a:p>
        </p:txBody>
      </p:sp>
      <p:cxnSp>
        <p:nvCxnSpPr>
          <p:cNvPr id="9" name="Straight Arrow Connector 8">
            <a:extLst>
              <a:ext uri="{FF2B5EF4-FFF2-40B4-BE49-F238E27FC236}">
                <a16:creationId xmlns:a16="http://schemas.microsoft.com/office/drawing/2014/main" id="{6E80CDF5-C49A-4F0A-8DD9-75EA36B6715F}"/>
              </a:ext>
            </a:extLst>
          </p:cNvPr>
          <p:cNvCxnSpPr>
            <a:cxnSpLocks/>
          </p:cNvCxnSpPr>
          <p:nvPr/>
        </p:nvCxnSpPr>
        <p:spPr>
          <a:xfrm>
            <a:off x="4898458" y="1834850"/>
            <a:ext cx="417683" cy="12450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D421262-ADC7-4AF6-A0D9-7A894F3FBBAF}"/>
              </a:ext>
            </a:extLst>
          </p:cNvPr>
          <p:cNvSpPr txBox="1"/>
          <p:nvPr/>
        </p:nvSpPr>
        <p:spPr>
          <a:xfrm>
            <a:off x="4034039" y="1443064"/>
            <a:ext cx="1687626" cy="523220"/>
          </a:xfrm>
          <a:prstGeom prst="rect">
            <a:avLst/>
          </a:prstGeom>
          <a:noFill/>
        </p:spPr>
        <p:txBody>
          <a:bodyPr wrap="square" rtlCol="0">
            <a:spAutoFit/>
          </a:bodyPr>
          <a:lstStyle/>
          <a:p>
            <a:r>
              <a:rPr lang="en-US" sz="1400" dirty="0"/>
              <a:t>Eddy current damping</a:t>
            </a:r>
          </a:p>
        </p:txBody>
      </p:sp>
      <p:pic>
        <p:nvPicPr>
          <p:cNvPr id="17" name="Picture 16">
            <a:extLst>
              <a:ext uri="{FF2B5EF4-FFF2-40B4-BE49-F238E27FC236}">
                <a16:creationId xmlns:a16="http://schemas.microsoft.com/office/drawing/2014/main" id="{31643786-DCD8-4327-8D21-59D861A40097}"/>
              </a:ext>
            </a:extLst>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285390" y="4838852"/>
            <a:ext cx="5564517" cy="1746846"/>
          </a:xfrm>
          <a:prstGeom prst="rect">
            <a:avLst/>
          </a:prstGeom>
          <a:noFill/>
          <a:ln>
            <a:noFill/>
          </a:ln>
        </p:spPr>
      </p:pic>
      <p:cxnSp>
        <p:nvCxnSpPr>
          <p:cNvPr id="19" name="Straight Arrow Connector 18">
            <a:extLst>
              <a:ext uri="{FF2B5EF4-FFF2-40B4-BE49-F238E27FC236}">
                <a16:creationId xmlns:a16="http://schemas.microsoft.com/office/drawing/2014/main" id="{3D0A15F9-D543-45A2-96E7-8B17229461A2}"/>
              </a:ext>
            </a:extLst>
          </p:cNvPr>
          <p:cNvCxnSpPr>
            <a:cxnSpLocks/>
          </p:cNvCxnSpPr>
          <p:nvPr/>
        </p:nvCxnSpPr>
        <p:spPr>
          <a:xfrm flipV="1">
            <a:off x="6090676" y="5712275"/>
            <a:ext cx="626224" cy="304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3982E81-2E2D-4CD1-B73A-BCF1E602F5B3}"/>
              </a:ext>
            </a:extLst>
          </p:cNvPr>
          <p:cNvSpPr txBox="1"/>
          <p:nvPr/>
        </p:nvSpPr>
        <p:spPr>
          <a:xfrm>
            <a:off x="5610267" y="5971401"/>
            <a:ext cx="867373" cy="307777"/>
          </a:xfrm>
          <a:prstGeom prst="rect">
            <a:avLst/>
          </a:prstGeom>
          <a:noFill/>
        </p:spPr>
        <p:txBody>
          <a:bodyPr wrap="square" rtlCol="0">
            <a:spAutoFit/>
          </a:bodyPr>
          <a:lstStyle/>
          <a:p>
            <a:r>
              <a:rPr lang="en-US" sz="1400" dirty="0"/>
              <a:t>Pulley</a:t>
            </a:r>
          </a:p>
        </p:txBody>
      </p:sp>
      <p:cxnSp>
        <p:nvCxnSpPr>
          <p:cNvPr id="23" name="Straight Arrow Connector 22">
            <a:extLst>
              <a:ext uri="{FF2B5EF4-FFF2-40B4-BE49-F238E27FC236}">
                <a16:creationId xmlns:a16="http://schemas.microsoft.com/office/drawing/2014/main" id="{5D34B8EC-C1EB-40CF-9B0C-367D938612A0}"/>
              </a:ext>
            </a:extLst>
          </p:cNvPr>
          <p:cNvCxnSpPr/>
          <p:nvPr/>
        </p:nvCxnSpPr>
        <p:spPr>
          <a:xfrm>
            <a:off x="8575829" y="4607353"/>
            <a:ext cx="88777" cy="809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079ADB4-ECDA-4FFF-9A62-D0475DF3D6B6}"/>
              </a:ext>
            </a:extLst>
          </p:cNvPr>
          <p:cNvCxnSpPr>
            <a:cxnSpLocks/>
          </p:cNvCxnSpPr>
          <p:nvPr/>
        </p:nvCxnSpPr>
        <p:spPr>
          <a:xfrm flipH="1">
            <a:off x="7830105" y="4607353"/>
            <a:ext cx="709916" cy="1180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46DDBB6-4C0F-4241-AF5F-BF99B7BB18FE}"/>
              </a:ext>
            </a:extLst>
          </p:cNvPr>
          <p:cNvSpPr txBox="1"/>
          <p:nvPr/>
        </p:nvSpPr>
        <p:spPr>
          <a:xfrm>
            <a:off x="8183464" y="4345880"/>
            <a:ext cx="748923" cy="307777"/>
          </a:xfrm>
          <a:prstGeom prst="rect">
            <a:avLst/>
          </a:prstGeom>
          <a:noFill/>
        </p:spPr>
        <p:txBody>
          <a:bodyPr wrap="none" rtlCol="0">
            <a:spAutoFit/>
          </a:bodyPr>
          <a:lstStyle/>
          <a:p>
            <a:r>
              <a:rPr lang="en-US" sz="1400" dirty="0"/>
              <a:t>Springs</a:t>
            </a:r>
          </a:p>
        </p:txBody>
      </p:sp>
      <p:cxnSp>
        <p:nvCxnSpPr>
          <p:cNvPr id="29" name="Straight Arrow Connector 28">
            <a:extLst>
              <a:ext uri="{FF2B5EF4-FFF2-40B4-BE49-F238E27FC236}">
                <a16:creationId xmlns:a16="http://schemas.microsoft.com/office/drawing/2014/main" id="{503CF2DB-6DA0-4DE2-9840-380CB8E413E1}"/>
              </a:ext>
            </a:extLst>
          </p:cNvPr>
          <p:cNvCxnSpPr>
            <a:cxnSpLocks/>
          </p:cNvCxnSpPr>
          <p:nvPr/>
        </p:nvCxnSpPr>
        <p:spPr>
          <a:xfrm flipH="1">
            <a:off x="6090676" y="3151519"/>
            <a:ext cx="1739430" cy="265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0C57D60-37D7-43B8-9012-AE74524FCC76}"/>
              </a:ext>
            </a:extLst>
          </p:cNvPr>
          <p:cNvCxnSpPr>
            <a:cxnSpLocks/>
          </p:cNvCxnSpPr>
          <p:nvPr/>
        </p:nvCxnSpPr>
        <p:spPr>
          <a:xfrm flipV="1">
            <a:off x="4766454" y="3852909"/>
            <a:ext cx="222796" cy="985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30D8A32-A527-4E2D-92EC-4A051228F71A}"/>
              </a:ext>
            </a:extLst>
          </p:cNvPr>
          <p:cNvSpPr txBox="1"/>
          <p:nvPr/>
        </p:nvSpPr>
        <p:spPr>
          <a:xfrm>
            <a:off x="4381529" y="4796852"/>
            <a:ext cx="966868" cy="307777"/>
          </a:xfrm>
          <a:prstGeom prst="rect">
            <a:avLst/>
          </a:prstGeom>
          <a:noFill/>
        </p:spPr>
        <p:txBody>
          <a:bodyPr wrap="none" rtlCol="0">
            <a:spAutoFit/>
          </a:bodyPr>
          <a:lstStyle/>
          <a:p>
            <a:r>
              <a:rPr lang="en-US" sz="1400" dirty="0"/>
              <a:t>Pendulum</a:t>
            </a:r>
          </a:p>
        </p:txBody>
      </p:sp>
      <p:cxnSp>
        <p:nvCxnSpPr>
          <p:cNvPr id="39" name="Straight Arrow Connector 38">
            <a:extLst>
              <a:ext uri="{FF2B5EF4-FFF2-40B4-BE49-F238E27FC236}">
                <a16:creationId xmlns:a16="http://schemas.microsoft.com/office/drawing/2014/main" id="{FBAD516F-2E2E-46A4-B561-08A274469798}"/>
              </a:ext>
            </a:extLst>
          </p:cNvPr>
          <p:cNvCxnSpPr>
            <a:cxnSpLocks/>
          </p:cNvCxnSpPr>
          <p:nvPr/>
        </p:nvCxnSpPr>
        <p:spPr>
          <a:xfrm flipH="1" flipV="1">
            <a:off x="2396971" y="4208016"/>
            <a:ext cx="569765" cy="588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650857A-DCF3-42ED-B280-D1D7A363CF91}"/>
              </a:ext>
            </a:extLst>
          </p:cNvPr>
          <p:cNvSpPr txBox="1"/>
          <p:nvPr/>
        </p:nvSpPr>
        <p:spPr>
          <a:xfrm>
            <a:off x="2822773" y="4750609"/>
            <a:ext cx="757900" cy="523220"/>
          </a:xfrm>
          <a:prstGeom prst="rect">
            <a:avLst/>
          </a:prstGeom>
          <a:noFill/>
        </p:spPr>
        <p:txBody>
          <a:bodyPr wrap="none" rtlCol="0">
            <a:spAutoFit/>
          </a:bodyPr>
          <a:lstStyle/>
          <a:p>
            <a:r>
              <a:rPr lang="en-US" sz="1400" dirty="0"/>
              <a:t>Stepper</a:t>
            </a:r>
          </a:p>
          <a:p>
            <a:r>
              <a:rPr lang="en-US" sz="1400" dirty="0"/>
              <a:t>motor</a:t>
            </a:r>
          </a:p>
        </p:txBody>
      </p:sp>
    </p:spTree>
    <p:extLst>
      <p:ext uri="{BB962C8B-B14F-4D97-AF65-F5344CB8AC3E}">
        <p14:creationId xmlns:p14="http://schemas.microsoft.com/office/powerpoint/2010/main" val="3169623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62021-77DD-4E0B-BFDE-D4BC8F095428}"/>
              </a:ext>
            </a:extLst>
          </p:cNvPr>
          <p:cNvSpPr>
            <a:spLocks noGrp="1"/>
          </p:cNvSpPr>
          <p:nvPr>
            <p:ph type="title"/>
          </p:nvPr>
        </p:nvSpPr>
        <p:spPr>
          <a:xfrm>
            <a:off x="913795" y="609600"/>
            <a:ext cx="10353762" cy="970450"/>
          </a:xfrm>
        </p:spPr>
        <p:txBody>
          <a:bodyPr>
            <a:normAutofit/>
          </a:bodyPr>
          <a:lstStyle/>
          <a:p>
            <a:r>
              <a:rPr lang="en-US" dirty="0">
                <a:solidFill>
                  <a:schemeClr val="tx1"/>
                </a:solidFill>
              </a:rPr>
              <a:t>Current Progress</a:t>
            </a:r>
          </a:p>
        </p:txBody>
      </p:sp>
      <p:sp>
        <p:nvSpPr>
          <p:cNvPr id="3" name="Content Placeholder 2">
            <a:extLst>
              <a:ext uri="{FF2B5EF4-FFF2-40B4-BE49-F238E27FC236}">
                <a16:creationId xmlns:a16="http://schemas.microsoft.com/office/drawing/2014/main" id="{02086990-2011-4711-AB56-00015E7FCB24}"/>
              </a:ext>
            </a:extLst>
          </p:cNvPr>
          <p:cNvSpPr>
            <a:spLocks noGrp="1"/>
          </p:cNvSpPr>
          <p:nvPr>
            <p:ph idx="1"/>
          </p:nvPr>
        </p:nvSpPr>
        <p:spPr>
          <a:xfrm>
            <a:off x="913795" y="1732449"/>
            <a:ext cx="5546272" cy="4058751"/>
          </a:xfrm>
        </p:spPr>
        <p:txBody>
          <a:bodyPr anchor="ctr">
            <a:normAutofit/>
          </a:bodyPr>
          <a:lstStyle/>
          <a:p>
            <a:pPr>
              <a:buClr>
                <a:srgbClr val="BF54FD"/>
              </a:buClr>
            </a:pPr>
            <a:r>
              <a:rPr lang="en-US" dirty="0">
                <a:solidFill>
                  <a:schemeClr val="tx1"/>
                </a:solidFill>
              </a:rPr>
              <a:t>We are developing a simulation of the setup in python in which we can freely change parameters to search for possible regions of period doubling. </a:t>
            </a:r>
          </a:p>
          <a:p>
            <a:pPr>
              <a:buClr>
                <a:srgbClr val="BF54FD"/>
              </a:buClr>
            </a:pPr>
            <a:r>
              <a:rPr lang="en-US" dirty="0">
                <a:solidFill>
                  <a:schemeClr val="tx1"/>
                </a:solidFill>
              </a:rPr>
              <a:t>Data which we have collected so far has not shown signs of period doubling. </a:t>
            </a:r>
          </a:p>
          <a:p>
            <a:pPr>
              <a:buClr>
                <a:srgbClr val="BF54FD"/>
              </a:buClr>
            </a:pPr>
            <a:r>
              <a:rPr lang="en-US" dirty="0">
                <a:solidFill>
                  <a:schemeClr val="tx1"/>
                </a:solidFill>
              </a:rPr>
              <a:t>The LabVIEW code is being used to run the motor as well as gather and analyze data. The code is still being polished, but it is working as intended.</a:t>
            </a:r>
          </a:p>
        </p:txBody>
      </p:sp>
      <p:pic>
        <p:nvPicPr>
          <p:cNvPr id="5" name="Picture 4">
            <a:extLst>
              <a:ext uri="{FF2B5EF4-FFF2-40B4-BE49-F238E27FC236}">
                <a16:creationId xmlns:a16="http://schemas.microsoft.com/office/drawing/2014/main" id="{1E419021-E782-4481-9CDD-E22F43946765}"/>
              </a:ext>
            </a:extLst>
          </p:cNvPr>
          <p:cNvPicPr>
            <a:picLocks noChangeAspect="1"/>
          </p:cNvPicPr>
          <p:nvPr/>
        </p:nvPicPr>
        <p:blipFill>
          <a:blip r:embed="rId3"/>
          <a:stretch>
            <a:fillRect/>
          </a:stretch>
        </p:blipFill>
        <p:spPr>
          <a:xfrm>
            <a:off x="6581809" y="1876425"/>
            <a:ext cx="5274115" cy="2478834"/>
          </a:xfrm>
          <a:prstGeom prst="rect">
            <a:avLst/>
          </a:prstGeom>
        </p:spPr>
      </p:pic>
    </p:spTree>
    <p:extLst>
      <p:ext uri="{BB962C8B-B14F-4D97-AF65-F5344CB8AC3E}">
        <p14:creationId xmlns:p14="http://schemas.microsoft.com/office/powerpoint/2010/main" val="1250334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18CD4-9FAE-403A-996C-56CF0905C1A8}"/>
              </a:ext>
            </a:extLst>
          </p:cNvPr>
          <p:cNvSpPr>
            <a:spLocks noGrp="1"/>
          </p:cNvSpPr>
          <p:nvPr>
            <p:ph type="title"/>
          </p:nvPr>
        </p:nvSpPr>
        <p:spPr>
          <a:xfrm>
            <a:off x="529181" y="265235"/>
            <a:ext cx="10353762" cy="970450"/>
          </a:xfrm>
        </p:spPr>
        <p:txBody>
          <a:bodyPr/>
          <a:lstStyle/>
          <a:p>
            <a:pPr algn="l"/>
            <a:r>
              <a:rPr lang="en-US" dirty="0">
                <a:solidFill>
                  <a:schemeClr val="tx1"/>
                </a:solidFill>
              </a:rPr>
              <a:t>Data Acquisition (DAQ) System Development</a:t>
            </a:r>
          </a:p>
        </p:txBody>
      </p:sp>
      <p:pic>
        <p:nvPicPr>
          <p:cNvPr id="4" name="Picture 3">
            <a:extLst>
              <a:ext uri="{FF2B5EF4-FFF2-40B4-BE49-F238E27FC236}">
                <a16:creationId xmlns:a16="http://schemas.microsoft.com/office/drawing/2014/main" id="{1D319D5D-94D8-4DB4-8D20-74C617B4FEFD}"/>
              </a:ext>
            </a:extLst>
          </p:cNvPr>
          <p:cNvPicPr>
            <a:picLocks noChangeAspect="1"/>
          </p:cNvPicPr>
          <p:nvPr/>
        </p:nvPicPr>
        <p:blipFill>
          <a:blip r:embed="rId2"/>
          <a:stretch>
            <a:fillRect/>
          </a:stretch>
        </p:blipFill>
        <p:spPr>
          <a:xfrm>
            <a:off x="6228232" y="1629617"/>
            <a:ext cx="4151982" cy="2949682"/>
          </a:xfrm>
          <a:prstGeom prst="rect">
            <a:avLst/>
          </a:prstGeom>
        </p:spPr>
      </p:pic>
      <p:pic>
        <p:nvPicPr>
          <p:cNvPr id="5" name="Picture 4">
            <a:extLst>
              <a:ext uri="{FF2B5EF4-FFF2-40B4-BE49-F238E27FC236}">
                <a16:creationId xmlns:a16="http://schemas.microsoft.com/office/drawing/2014/main" id="{61E48147-4092-4151-BC01-52D5C273E4F5}"/>
              </a:ext>
            </a:extLst>
          </p:cNvPr>
          <p:cNvPicPr>
            <a:picLocks noChangeAspect="1"/>
          </p:cNvPicPr>
          <p:nvPr/>
        </p:nvPicPr>
        <p:blipFill>
          <a:blip r:embed="rId3"/>
          <a:stretch>
            <a:fillRect/>
          </a:stretch>
        </p:blipFill>
        <p:spPr>
          <a:xfrm>
            <a:off x="57569" y="2354802"/>
            <a:ext cx="4678202" cy="2531146"/>
          </a:xfrm>
          <a:prstGeom prst="rect">
            <a:avLst/>
          </a:prstGeom>
        </p:spPr>
      </p:pic>
      <p:sp>
        <p:nvSpPr>
          <p:cNvPr id="6" name="TextBox 5">
            <a:extLst>
              <a:ext uri="{FF2B5EF4-FFF2-40B4-BE49-F238E27FC236}">
                <a16:creationId xmlns:a16="http://schemas.microsoft.com/office/drawing/2014/main" id="{D47E504C-0843-4E4F-A013-66FD2E61DC60}"/>
              </a:ext>
            </a:extLst>
          </p:cNvPr>
          <p:cNvSpPr txBox="1"/>
          <p:nvPr/>
        </p:nvSpPr>
        <p:spPr>
          <a:xfrm>
            <a:off x="7111013" y="1211140"/>
            <a:ext cx="2015231" cy="369332"/>
          </a:xfrm>
          <a:prstGeom prst="rect">
            <a:avLst/>
          </a:prstGeom>
          <a:noFill/>
        </p:spPr>
        <p:txBody>
          <a:bodyPr wrap="square" rtlCol="0">
            <a:spAutoFit/>
          </a:bodyPr>
          <a:lstStyle/>
          <a:p>
            <a:r>
              <a:rPr lang="en-US" dirty="0"/>
              <a:t>Data Acquisition</a:t>
            </a:r>
          </a:p>
        </p:txBody>
      </p:sp>
      <p:sp>
        <p:nvSpPr>
          <p:cNvPr id="7" name="TextBox 6">
            <a:extLst>
              <a:ext uri="{FF2B5EF4-FFF2-40B4-BE49-F238E27FC236}">
                <a16:creationId xmlns:a16="http://schemas.microsoft.com/office/drawing/2014/main" id="{53D36E98-C9D4-4940-A2ED-D1F6FD0D8919}"/>
              </a:ext>
            </a:extLst>
          </p:cNvPr>
          <p:cNvSpPr txBox="1"/>
          <p:nvPr/>
        </p:nvSpPr>
        <p:spPr>
          <a:xfrm>
            <a:off x="113404" y="1925260"/>
            <a:ext cx="1600781" cy="369332"/>
          </a:xfrm>
          <a:prstGeom prst="rect">
            <a:avLst/>
          </a:prstGeom>
          <a:noFill/>
        </p:spPr>
        <p:txBody>
          <a:bodyPr wrap="square" rtlCol="0">
            <a:spAutoFit/>
          </a:bodyPr>
          <a:lstStyle/>
          <a:p>
            <a:r>
              <a:rPr lang="en-US" dirty="0"/>
              <a:t>Data Analysis</a:t>
            </a:r>
          </a:p>
        </p:txBody>
      </p:sp>
      <p:sp>
        <p:nvSpPr>
          <p:cNvPr id="8" name="TextBox 7">
            <a:extLst>
              <a:ext uri="{FF2B5EF4-FFF2-40B4-BE49-F238E27FC236}">
                <a16:creationId xmlns:a16="http://schemas.microsoft.com/office/drawing/2014/main" id="{DF48471C-2DDC-419E-8912-49842D18EC42}"/>
              </a:ext>
            </a:extLst>
          </p:cNvPr>
          <p:cNvSpPr txBox="1"/>
          <p:nvPr/>
        </p:nvSpPr>
        <p:spPr>
          <a:xfrm>
            <a:off x="10573306" y="1925260"/>
            <a:ext cx="1685554" cy="1754326"/>
          </a:xfrm>
          <a:prstGeom prst="rect">
            <a:avLst/>
          </a:prstGeom>
          <a:noFill/>
        </p:spPr>
        <p:txBody>
          <a:bodyPr wrap="square" rtlCol="0">
            <a:spAutoFit/>
          </a:bodyPr>
          <a:lstStyle/>
          <a:p>
            <a:r>
              <a:rPr lang="en-US" dirty="0"/>
              <a:t>The waveform graph shows snapshots of the pendulum behavior each second</a:t>
            </a:r>
          </a:p>
        </p:txBody>
      </p:sp>
      <p:pic>
        <p:nvPicPr>
          <p:cNvPr id="9" name="Picture 8">
            <a:extLst>
              <a:ext uri="{FF2B5EF4-FFF2-40B4-BE49-F238E27FC236}">
                <a16:creationId xmlns:a16="http://schemas.microsoft.com/office/drawing/2014/main" id="{FD323DAE-B4BA-46C9-9E7B-5B0A475078E6}"/>
              </a:ext>
            </a:extLst>
          </p:cNvPr>
          <p:cNvPicPr>
            <a:picLocks noChangeAspect="1"/>
          </p:cNvPicPr>
          <p:nvPr/>
        </p:nvPicPr>
        <p:blipFill>
          <a:blip r:embed="rId4"/>
          <a:stretch>
            <a:fillRect/>
          </a:stretch>
        </p:blipFill>
        <p:spPr>
          <a:xfrm>
            <a:off x="5572956" y="4623688"/>
            <a:ext cx="4807258" cy="2166464"/>
          </a:xfrm>
          <a:prstGeom prst="rect">
            <a:avLst/>
          </a:prstGeom>
        </p:spPr>
      </p:pic>
      <p:sp>
        <p:nvSpPr>
          <p:cNvPr id="10" name="TextBox 9">
            <a:extLst>
              <a:ext uri="{FF2B5EF4-FFF2-40B4-BE49-F238E27FC236}">
                <a16:creationId xmlns:a16="http://schemas.microsoft.com/office/drawing/2014/main" id="{EEEAE18C-FED5-47C8-8CB2-56DE6229E385}"/>
              </a:ext>
            </a:extLst>
          </p:cNvPr>
          <p:cNvSpPr txBox="1"/>
          <p:nvPr/>
        </p:nvSpPr>
        <p:spPr>
          <a:xfrm>
            <a:off x="10397270" y="5548544"/>
            <a:ext cx="1640257" cy="646331"/>
          </a:xfrm>
          <a:prstGeom prst="rect">
            <a:avLst/>
          </a:prstGeom>
          <a:noFill/>
        </p:spPr>
        <p:txBody>
          <a:bodyPr wrap="none" rtlCol="0">
            <a:spAutoFit/>
          </a:bodyPr>
          <a:lstStyle/>
          <a:p>
            <a:r>
              <a:rPr lang="en-US" dirty="0"/>
              <a:t>Section of the </a:t>
            </a:r>
          </a:p>
          <a:p>
            <a:r>
              <a:rPr lang="en-US" dirty="0"/>
              <a:t>block diagram </a:t>
            </a:r>
          </a:p>
        </p:txBody>
      </p:sp>
    </p:spTree>
    <p:extLst>
      <p:ext uri="{BB962C8B-B14F-4D97-AF65-F5344CB8AC3E}">
        <p14:creationId xmlns:p14="http://schemas.microsoft.com/office/powerpoint/2010/main" val="28631473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1816</TotalTime>
  <Words>717</Words>
  <Application>Microsoft Office PowerPoint</Application>
  <PresentationFormat>Widescreen</PresentationFormat>
  <Paragraphs>55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Calisto MT</vt:lpstr>
      <vt:lpstr>Cambria Math</vt:lpstr>
      <vt:lpstr>Wingdings 2</vt:lpstr>
      <vt:lpstr>Slate</vt:lpstr>
      <vt:lpstr>Observing Bifurcations Experimentally in a Driven Damped Pendulum</vt:lpstr>
      <vt:lpstr>Background - Chaotic Motion</vt:lpstr>
      <vt:lpstr>Background - Chaotic Motion</vt:lpstr>
      <vt:lpstr>Background - Bifurcation</vt:lpstr>
      <vt:lpstr>Previous Research</vt:lpstr>
      <vt:lpstr>Damped Driven Oscillator: Experimental Setup (PASCO vs WKU)</vt:lpstr>
      <vt:lpstr>Damped Driven Oscillator: Experimental Setup</vt:lpstr>
      <vt:lpstr>Current Progress</vt:lpstr>
      <vt:lpstr>Data Acquisition (DAQ) System Development</vt:lpstr>
      <vt:lpstr>Data</vt:lpstr>
      <vt:lpstr>Data</vt:lpstr>
      <vt:lpstr>Data</vt:lpstr>
      <vt:lpstr>Future Work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Waymeyer</dc:creator>
  <cp:lastModifiedBy>Philip Waymeyer</cp:lastModifiedBy>
  <cp:revision>10</cp:revision>
  <dcterms:created xsi:type="dcterms:W3CDTF">2021-09-23T16:39:27Z</dcterms:created>
  <dcterms:modified xsi:type="dcterms:W3CDTF">2021-11-04T02:39:42Z</dcterms:modified>
</cp:coreProperties>
</file>