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328" r:id="rId4"/>
    <p:sldId id="335" r:id="rId5"/>
    <p:sldId id="334" r:id="rId6"/>
    <p:sldId id="337" r:id="rId7"/>
    <p:sldId id="329" r:id="rId8"/>
    <p:sldId id="330" r:id="rId9"/>
    <p:sldId id="331" r:id="rId10"/>
    <p:sldId id="338" r:id="rId11"/>
    <p:sldId id="332" r:id="rId12"/>
    <p:sldId id="339" r:id="rId13"/>
    <p:sldId id="281" r:id="rId14"/>
    <p:sldId id="282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1" autoAdjust="0"/>
    <p:restoredTop sz="84388"/>
  </p:normalViewPr>
  <p:slideViewPr>
    <p:cSldViewPr snapToGrid="0">
      <p:cViewPr varScale="1">
        <p:scale>
          <a:sx n="72" d="100"/>
          <a:sy n="72" d="100"/>
        </p:scale>
        <p:origin x="11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C68E5-B5A7-46D3-A2C4-C89172B74C2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A14A99-C3CB-4FB1-87FA-6DC0BE6BED0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Characterize fitness of circular Ch. IV strains</a:t>
          </a:r>
        </a:p>
      </dgm:t>
    </dgm:pt>
    <dgm:pt modelId="{3B3BC4DF-7786-45D7-92AA-677053A017AA}" type="parTrans" cxnId="{18017A3C-9745-401A-A429-4F8566AD47CB}">
      <dgm:prSet/>
      <dgm:spPr/>
      <dgm:t>
        <a:bodyPr/>
        <a:lstStyle/>
        <a:p>
          <a:endParaRPr lang="en-US"/>
        </a:p>
      </dgm:t>
    </dgm:pt>
    <dgm:pt modelId="{4E245263-3CD9-48C2-A3B1-7D87CD0F37D8}" type="sibTrans" cxnId="{18017A3C-9745-401A-A429-4F8566AD47CB}">
      <dgm:prSet/>
      <dgm:spPr/>
      <dgm:t>
        <a:bodyPr/>
        <a:lstStyle/>
        <a:p>
          <a:endParaRPr lang="en-US"/>
        </a:p>
      </dgm:t>
    </dgm:pt>
    <dgm:pt modelId="{CCD92448-4664-4648-A748-A08745C85769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Mating and sporulation of circular strains</a:t>
          </a:r>
        </a:p>
      </dgm:t>
    </dgm:pt>
    <dgm:pt modelId="{B3A9CD62-C5BD-40B7-A1B4-E7E637588768}" type="parTrans" cxnId="{170D499F-CC1D-412E-AA55-27E54C995E96}">
      <dgm:prSet/>
      <dgm:spPr/>
      <dgm:t>
        <a:bodyPr/>
        <a:lstStyle/>
        <a:p>
          <a:endParaRPr lang="en-US"/>
        </a:p>
      </dgm:t>
    </dgm:pt>
    <dgm:pt modelId="{A60FFDAC-ACA6-4FBB-B80E-48728BC9F7B8}" type="sibTrans" cxnId="{170D499F-CC1D-412E-AA55-27E54C995E96}">
      <dgm:prSet/>
      <dgm:spPr/>
      <dgm:t>
        <a:bodyPr/>
        <a:lstStyle/>
        <a:p>
          <a:endParaRPr lang="en-US"/>
        </a:p>
      </dgm:t>
    </dgm:pt>
    <dgm:pt modelId="{769CB990-E32A-42D8-9887-1E7FB4CEAB4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Circularization of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MAT</a:t>
          </a:r>
          <a:r>
            <a:rPr lang="en-US" dirty="0" err="1">
              <a:latin typeface="Symbol" pitchFamily="2" charset="2"/>
              <a:cs typeface="Arial" panose="020B0604020202020204" pitchFamily="34" charset="0"/>
            </a:rPr>
            <a:t>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7DA27A34-9F21-4EAD-9D13-415E01B8BE89}" type="parTrans" cxnId="{41EC890F-D53C-417B-A42C-2014721676D1}">
      <dgm:prSet/>
      <dgm:spPr/>
      <dgm:t>
        <a:bodyPr/>
        <a:lstStyle/>
        <a:p>
          <a:endParaRPr lang="en-US"/>
        </a:p>
      </dgm:t>
    </dgm:pt>
    <dgm:pt modelId="{624D7EA7-3CD2-48AB-B403-4FD24B12E56D}" type="sibTrans" cxnId="{41EC890F-D53C-417B-A42C-2014721676D1}">
      <dgm:prSet/>
      <dgm:spPr/>
      <dgm:t>
        <a:bodyPr/>
        <a:lstStyle/>
        <a:p>
          <a:endParaRPr lang="en-US"/>
        </a:p>
      </dgm:t>
    </dgm:pt>
    <dgm:pt modelId="{3EA39A2A-6074-402A-B980-90D35FAAD7E3}" type="pres">
      <dgm:prSet presAssocID="{EEAC68E5-B5A7-46D3-A2C4-C89172B74C2B}" presName="linear" presStyleCnt="0">
        <dgm:presLayoutVars>
          <dgm:animLvl val="lvl"/>
          <dgm:resizeHandles val="exact"/>
        </dgm:presLayoutVars>
      </dgm:prSet>
      <dgm:spPr/>
    </dgm:pt>
    <dgm:pt modelId="{98A1463D-A2D2-43E3-91B7-F03AF199160F}" type="pres">
      <dgm:prSet presAssocID="{41A14A99-C3CB-4FB1-87FA-6DC0BE6BED01}" presName="parentText" presStyleLbl="node1" presStyleIdx="0" presStyleCnt="3" custLinFactNeighborY="12331">
        <dgm:presLayoutVars>
          <dgm:chMax val="0"/>
          <dgm:bulletEnabled val="1"/>
        </dgm:presLayoutVars>
      </dgm:prSet>
      <dgm:spPr/>
    </dgm:pt>
    <dgm:pt modelId="{E3BEDD71-3B7B-4E1B-9824-FFD69A3CCC45}" type="pres">
      <dgm:prSet presAssocID="{4E245263-3CD9-48C2-A3B1-7D87CD0F37D8}" presName="spacer" presStyleCnt="0"/>
      <dgm:spPr/>
    </dgm:pt>
    <dgm:pt modelId="{B528503D-51D2-47ED-9B42-2E1BCE1FDEE7}" type="pres">
      <dgm:prSet presAssocID="{CCD92448-4664-4648-A748-A08745C85769}" presName="parentText" presStyleLbl="node1" presStyleIdx="1" presStyleCnt="3" custLinFactY="89200" custLinFactNeighborX="142" custLinFactNeighborY="100000">
        <dgm:presLayoutVars>
          <dgm:chMax val="0"/>
          <dgm:bulletEnabled val="1"/>
        </dgm:presLayoutVars>
      </dgm:prSet>
      <dgm:spPr/>
    </dgm:pt>
    <dgm:pt modelId="{9A354EF2-5952-44E9-93E2-C1D6E36E27F3}" type="pres">
      <dgm:prSet presAssocID="{A60FFDAC-ACA6-4FBB-B80E-48728BC9F7B8}" presName="spacer" presStyleCnt="0"/>
      <dgm:spPr/>
    </dgm:pt>
    <dgm:pt modelId="{270CA875-7107-4356-A973-90643E98956F}" type="pres">
      <dgm:prSet presAssocID="{769CB990-E32A-42D8-9887-1E7FB4CEAB4F}" presName="parentText" presStyleLbl="node1" presStyleIdx="2" presStyleCnt="3" custLinFactY="-100000" custLinFactNeighborX="-1034" custLinFactNeighborY="-199463">
        <dgm:presLayoutVars>
          <dgm:chMax val="0"/>
          <dgm:bulletEnabled val="1"/>
        </dgm:presLayoutVars>
      </dgm:prSet>
      <dgm:spPr/>
    </dgm:pt>
  </dgm:ptLst>
  <dgm:cxnLst>
    <dgm:cxn modelId="{41EC890F-D53C-417B-A42C-2014721676D1}" srcId="{EEAC68E5-B5A7-46D3-A2C4-C89172B74C2B}" destId="{769CB990-E32A-42D8-9887-1E7FB4CEAB4F}" srcOrd="2" destOrd="0" parTransId="{7DA27A34-9F21-4EAD-9D13-415E01B8BE89}" sibTransId="{624D7EA7-3CD2-48AB-B403-4FD24B12E56D}"/>
    <dgm:cxn modelId="{2E71F739-3D82-4553-AEE1-84A8A1E0B8C5}" type="presOf" srcId="{EEAC68E5-B5A7-46D3-A2C4-C89172B74C2B}" destId="{3EA39A2A-6074-402A-B980-90D35FAAD7E3}" srcOrd="0" destOrd="0" presId="urn:microsoft.com/office/officeart/2005/8/layout/vList2"/>
    <dgm:cxn modelId="{18017A3C-9745-401A-A429-4F8566AD47CB}" srcId="{EEAC68E5-B5A7-46D3-A2C4-C89172B74C2B}" destId="{41A14A99-C3CB-4FB1-87FA-6DC0BE6BED01}" srcOrd="0" destOrd="0" parTransId="{3B3BC4DF-7786-45D7-92AA-677053A017AA}" sibTransId="{4E245263-3CD9-48C2-A3B1-7D87CD0F37D8}"/>
    <dgm:cxn modelId="{32E78257-BE05-4FD1-B929-2B368054C865}" type="presOf" srcId="{CCD92448-4664-4648-A748-A08745C85769}" destId="{B528503D-51D2-47ED-9B42-2E1BCE1FDEE7}" srcOrd="0" destOrd="0" presId="urn:microsoft.com/office/officeart/2005/8/layout/vList2"/>
    <dgm:cxn modelId="{6DC0BC9C-C953-428B-941F-F71403F48328}" type="presOf" srcId="{769CB990-E32A-42D8-9887-1E7FB4CEAB4F}" destId="{270CA875-7107-4356-A973-90643E98956F}" srcOrd="0" destOrd="0" presId="urn:microsoft.com/office/officeart/2005/8/layout/vList2"/>
    <dgm:cxn modelId="{170D499F-CC1D-412E-AA55-27E54C995E96}" srcId="{EEAC68E5-B5A7-46D3-A2C4-C89172B74C2B}" destId="{CCD92448-4664-4648-A748-A08745C85769}" srcOrd="1" destOrd="0" parTransId="{B3A9CD62-C5BD-40B7-A1B4-E7E637588768}" sibTransId="{A60FFDAC-ACA6-4FBB-B80E-48728BC9F7B8}"/>
    <dgm:cxn modelId="{63AF17B7-D4C2-42DF-B80C-46E35E0CDA60}" type="presOf" srcId="{41A14A99-C3CB-4FB1-87FA-6DC0BE6BED01}" destId="{98A1463D-A2D2-43E3-91B7-F03AF199160F}" srcOrd="0" destOrd="0" presId="urn:microsoft.com/office/officeart/2005/8/layout/vList2"/>
    <dgm:cxn modelId="{3752EE7A-7574-4264-9384-08517D5C63DF}" type="presParOf" srcId="{3EA39A2A-6074-402A-B980-90D35FAAD7E3}" destId="{98A1463D-A2D2-43E3-91B7-F03AF199160F}" srcOrd="0" destOrd="0" presId="urn:microsoft.com/office/officeart/2005/8/layout/vList2"/>
    <dgm:cxn modelId="{BD057109-9889-499A-9C24-D275D3EB092C}" type="presParOf" srcId="{3EA39A2A-6074-402A-B980-90D35FAAD7E3}" destId="{E3BEDD71-3B7B-4E1B-9824-FFD69A3CCC45}" srcOrd="1" destOrd="0" presId="urn:microsoft.com/office/officeart/2005/8/layout/vList2"/>
    <dgm:cxn modelId="{F13B8055-D2D0-4F05-AB8D-18F9BE99F46F}" type="presParOf" srcId="{3EA39A2A-6074-402A-B980-90D35FAAD7E3}" destId="{B528503D-51D2-47ED-9B42-2E1BCE1FDEE7}" srcOrd="2" destOrd="0" presId="urn:microsoft.com/office/officeart/2005/8/layout/vList2"/>
    <dgm:cxn modelId="{D29E95A4-0CD9-48BE-98C0-5B6BA77B7256}" type="presParOf" srcId="{3EA39A2A-6074-402A-B980-90D35FAAD7E3}" destId="{9A354EF2-5952-44E9-93E2-C1D6E36E27F3}" srcOrd="3" destOrd="0" presId="urn:microsoft.com/office/officeart/2005/8/layout/vList2"/>
    <dgm:cxn modelId="{73271D31-9FC0-4E5E-8688-7C33C6FD4AE1}" type="presParOf" srcId="{3EA39A2A-6074-402A-B980-90D35FAAD7E3}" destId="{270CA875-7107-4356-A973-90643E98956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5BF77A-B421-4D33-AF97-35D993D6113E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91FA2E-86F1-4A88-9F3E-A00B3D6D4562}">
      <dgm:prSet/>
      <dgm:spPr/>
      <dgm:t>
        <a:bodyPr/>
        <a:lstStyle/>
        <a:p>
          <a:r>
            <a:rPr lang="en-US"/>
            <a:t>Finish</a:t>
          </a:r>
        </a:p>
      </dgm:t>
    </dgm:pt>
    <dgm:pt modelId="{6777D917-7F82-4DB8-86CA-87A5DFA3DCA7}" type="parTrans" cxnId="{FCFF7D77-67C6-4E0D-92F4-E5D713BE1D3C}">
      <dgm:prSet/>
      <dgm:spPr/>
      <dgm:t>
        <a:bodyPr/>
        <a:lstStyle/>
        <a:p>
          <a:endParaRPr lang="en-US"/>
        </a:p>
      </dgm:t>
    </dgm:pt>
    <dgm:pt modelId="{8CE1A259-68E9-4209-9D15-B5F68A51B825}" type="sibTrans" cxnId="{FCFF7D77-67C6-4E0D-92F4-E5D713BE1D3C}">
      <dgm:prSet/>
      <dgm:spPr/>
      <dgm:t>
        <a:bodyPr/>
        <a:lstStyle/>
        <a:p>
          <a:endParaRPr lang="en-US"/>
        </a:p>
      </dgm:t>
    </dgm:pt>
    <dgm:pt modelId="{C1F73856-B7E2-4E17-B834-A2093BA09BA3}">
      <dgm:prSet custT="1"/>
      <dgm:spPr/>
      <dgm:t>
        <a:bodyPr/>
        <a:lstStyle/>
        <a:p>
          <a:r>
            <a:rPr lang="en-US" sz="2800" baseline="0" dirty="0">
              <a:latin typeface="Arial" panose="020B0604020202020204" pitchFamily="34" charset="0"/>
              <a:cs typeface="Arial" panose="020B0604020202020204" pitchFamily="34" charset="0"/>
            </a:rPr>
            <a:t>Circularize additional chromosomes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AA80E3-F6C0-4EEE-8CD8-1A5A0EEE7275}" type="parTrans" cxnId="{73C283E1-53D8-4AC2-A995-5B5E818B6C1C}">
      <dgm:prSet/>
      <dgm:spPr/>
      <dgm:t>
        <a:bodyPr/>
        <a:lstStyle/>
        <a:p>
          <a:endParaRPr lang="en-US"/>
        </a:p>
      </dgm:t>
    </dgm:pt>
    <dgm:pt modelId="{42E28075-4902-48D2-A091-6D82E912DE48}" type="sibTrans" cxnId="{73C283E1-53D8-4AC2-A995-5B5E818B6C1C}">
      <dgm:prSet/>
      <dgm:spPr/>
      <dgm:t>
        <a:bodyPr/>
        <a:lstStyle/>
        <a:p>
          <a:endParaRPr lang="en-US"/>
        </a:p>
      </dgm:t>
    </dgm:pt>
    <dgm:pt modelId="{A5637266-ADFA-4734-A64E-344B550BFA67}">
      <dgm:prSet/>
      <dgm:spPr/>
      <dgm:t>
        <a:bodyPr/>
        <a:lstStyle/>
        <a:p>
          <a:r>
            <a:rPr lang="en-US"/>
            <a:t>Use</a:t>
          </a:r>
        </a:p>
      </dgm:t>
    </dgm:pt>
    <dgm:pt modelId="{17F895CC-8B1B-4708-9F6B-D1C06361EDF8}" type="parTrans" cxnId="{871B076D-9183-42AC-ABCA-28E36FA457FF}">
      <dgm:prSet/>
      <dgm:spPr/>
      <dgm:t>
        <a:bodyPr/>
        <a:lstStyle/>
        <a:p>
          <a:endParaRPr lang="en-US"/>
        </a:p>
      </dgm:t>
    </dgm:pt>
    <dgm:pt modelId="{745FC2E5-5DA3-4410-888B-E269B0EF5382}" type="sibTrans" cxnId="{871B076D-9183-42AC-ABCA-28E36FA457FF}">
      <dgm:prSet/>
      <dgm:spPr/>
      <dgm:t>
        <a:bodyPr/>
        <a:lstStyle/>
        <a:p>
          <a:endParaRPr lang="en-US"/>
        </a:p>
      </dgm:t>
    </dgm:pt>
    <dgm:pt modelId="{FA3EB24C-59D3-468E-B315-E3CF2D330557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Determine viability of spores from sporulation experiments</a:t>
          </a:r>
        </a:p>
      </dgm:t>
    </dgm:pt>
    <dgm:pt modelId="{419F1030-64FB-4022-8903-698FBEFA946F}" type="parTrans" cxnId="{8850FD35-C28D-4470-9FC3-6E155FC16616}">
      <dgm:prSet/>
      <dgm:spPr/>
      <dgm:t>
        <a:bodyPr/>
        <a:lstStyle/>
        <a:p>
          <a:endParaRPr lang="en-US"/>
        </a:p>
      </dgm:t>
    </dgm:pt>
    <dgm:pt modelId="{41366676-409F-4827-90FA-47B54F6171A6}" type="sibTrans" cxnId="{8850FD35-C28D-4470-9FC3-6E155FC16616}">
      <dgm:prSet/>
      <dgm:spPr/>
      <dgm:t>
        <a:bodyPr/>
        <a:lstStyle/>
        <a:p>
          <a:endParaRPr lang="en-US"/>
        </a:p>
      </dgm:t>
    </dgm:pt>
    <dgm:pt modelId="{8902DE20-145E-4EC1-9AA7-22B10521AB17}">
      <dgm:prSet/>
      <dgm:spPr/>
      <dgm:t>
        <a:bodyPr/>
        <a:lstStyle/>
        <a:p>
          <a:r>
            <a:rPr lang="en-US"/>
            <a:t>Use</a:t>
          </a:r>
        </a:p>
      </dgm:t>
    </dgm:pt>
    <dgm:pt modelId="{6963C319-A4FE-462C-B09D-3A5B8D413222}" type="parTrans" cxnId="{A645CA3C-FE12-4D2F-9D85-59381E550844}">
      <dgm:prSet/>
      <dgm:spPr/>
      <dgm:t>
        <a:bodyPr/>
        <a:lstStyle/>
        <a:p>
          <a:endParaRPr lang="en-US"/>
        </a:p>
      </dgm:t>
    </dgm:pt>
    <dgm:pt modelId="{08775B93-C74C-4904-BEEA-2969124C2F16}" type="sibTrans" cxnId="{A645CA3C-FE12-4D2F-9D85-59381E550844}">
      <dgm:prSet/>
      <dgm:spPr/>
      <dgm:t>
        <a:bodyPr/>
        <a:lstStyle/>
        <a:p>
          <a:endParaRPr lang="en-US"/>
        </a:p>
      </dgm:t>
    </dgm:pt>
    <dgm:pt modelId="{D0C64227-7083-469D-BC54-A7382B6FC841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Use FISH imaging to confirm Ch. IV circularization</a:t>
          </a:r>
        </a:p>
      </dgm:t>
    </dgm:pt>
    <dgm:pt modelId="{C4F85DFB-2450-4E91-819E-B4CB57651641}" type="parTrans" cxnId="{015EB58F-9C31-44B9-AF1B-963908ABC97E}">
      <dgm:prSet/>
      <dgm:spPr/>
      <dgm:t>
        <a:bodyPr/>
        <a:lstStyle/>
        <a:p>
          <a:endParaRPr lang="en-US"/>
        </a:p>
      </dgm:t>
    </dgm:pt>
    <dgm:pt modelId="{EB7394F2-077A-436E-B9B5-B140FB87C330}" type="sibTrans" cxnId="{015EB58F-9C31-44B9-AF1B-963908ABC97E}">
      <dgm:prSet/>
      <dgm:spPr/>
      <dgm:t>
        <a:bodyPr/>
        <a:lstStyle/>
        <a:p>
          <a:endParaRPr lang="en-US"/>
        </a:p>
      </dgm:t>
    </dgm:pt>
    <dgm:pt modelId="{99BEF4F9-AD03-4DEB-A0EE-C86EB0C28A9E}" type="pres">
      <dgm:prSet presAssocID="{AE5BF77A-B421-4D33-AF97-35D993D6113E}" presName="Name0" presStyleCnt="0">
        <dgm:presLayoutVars>
          <dgm:dir/>
          <dgm:animLvl val="lvl"/>
          <dgm:resizeHandles val="exact"/>
        </dgm:presLayoutVars>
      </dgm:prSet>
      <dgm:spPr/>
    </dgm:pt>
    <dgm:pt modelId="{6A2EFE0D-0D61-470D-8725-BCC9EB72BAF7}" type="pres">
      <dgm:prSet presAssocID="{CE91FA2E-86F1-4A88-9F3E-A00B3D6D4562}" presName="linNode" presStyleCnt="0"/>
      <dgm:spPr/>
    </dgm:pt>
    <dgm:pt modelId="{2777B975-0495-44FA-A482-DB4FCFB7E9F6}" type="pres">
      <dgm:prSet presAssocID="{CE91FA2E-86F1-4A88-9F3E-A00B3D6D4562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3834BE3B-2F01-4ED3-8775-5C39294BEDBD}" type="pres">
      <dgm:prSet presAssocID="{CE91FA2E-86F1-4A88-9F3E-A00B3D6D4562}" presName="descendantText" presStyleLbl="alignNode1" presStyleIdx="0" presStyleCnt="3">
        <dgm:presLayoutVars>
          <dgm:bulletEnabled/>
        </dgm:presLayoutVars>
      </dgm:prSet>
      <dgm:spPr/>
    </dgm:pt>
    <dgm:pt modelId="{1F8E4C89-A7F1-4871-980B-654263D23A38}" type="pres">
      <dgm:prSet presAssocID="{8CE1A259-68E9-4209-9D15-B5F68A51B825}" presName="sp" presStyleCnt="0"/>
      <dgm:spPr/>
    </dgm:pt>
    <dgm:pt modelId="{C06A5628-6AE2-41AE-82F5-965157A3BC68}" type="pres">
      <dgm:prSet presAssocID="{A5637266-ADFA-4734-A64E-344B550BFA67}" presName="linNode" presStyleCnt="0"/>
      <dgm:spPr/>
    </dgm:pt>
    <dgm:pt modelId="{FAB82C64-2F3F-448E-A7E4-E572459D8570}" type="pres">
      <dgm:prSet presAssocID="{A5637266-ADFA-4734-A64E-344B550BFA67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ED3F9260-A9CF-4676-AC36-133B97242D18}" type="pres">
      <dgm:prSet presAssocID="{A5637266-ADFA-4734-A64E-344B550BFA67}" presName="descendantText" presStyleLbl="alignNode1" presStyleIdx="1" presStyleCnt="3">
        <dgm:presLayoutVars>
          <dgm:bulletEnabled/>
        </dgm:presLayoutVars>
      </dgm:prSet>
      <dgm:spPr/>
    </dgm:pt>
    <dgm:pt modelId="{6C74A8CB-E2A5-4FA6-8115-5EA38207E28D}" type="pres">
      <dgm:prSet presAssocID="{745FC2E5-5DA3-4410-888B-E269B0EF5382}" presName="sp" presStyleCnt="0"/>
      <dgm:spPr/>
    </dgm:pt>
    <dgm:pt modelId="{AB5A86AD-89C4-438A-9F34-31C0F55A9B59}" type="pres">
      <dgm:prSet presAssocID="{8902DE20-145E-4EC1-9AA7-22B10521AB17}" presName="linNode" presStyleCnt="0"/>
      <dgm:spPr/>
    </dgm:pt>
    <dgm:pt modelId="{029E898D-9195-460B-B4BF-3A4B8697BA24}" type="pres">
      <dgm:prSet presAssocID="{8902DE20-145E-4EC1-9AA7-22B10521AB17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1B6797A8-FF3F-489F-B0D7-DD00010F8242}" type="pres">
      <dgm:prSet presAssocID="{8902DE20-145E-4EC1-9AA7-22B10521AB17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7D89E00D-7249-4755-B26F-CDF168F1EA51}" type="presOf" srcId="{CE91FA2E-86F1-4A88-9F3E-A00B3D6D4562}" destId="{2777B975-0495-44FA-A482-DB4FCFB7E9F6}" srcOrd="0" destOrd="0" presId="urn:microsoft.com/office/officeart/2016/7/layout/VerticalHollowActionList"/>
    <dgm:cxn modelId="{4E95E02B-68A3-4827-B434-B079C44E8DE8}" type="presOf" srcId="{FA3EB24C-59D3-468E-B315-E3CF2D330557}" destId="{ED3F9260-A9CF-4676-AC36-133B97242D18}" srcOrd="0" destOrd="0" presId="urn:microsoft.com/office/officeart/2016/7/layout/VerticalHollowActionList"/>
    <dgm:cxn modelId="{8850FD35-C28D-4470-9FC3-6E155FC16616}" srcId="{A5637266-ADFA-4734-A64E-344B550BFA67}" destId="{FA3EB24C-59D3-468E-B315-E3CF2D330557}" srcOrd="0" destOrd="0" parTransId="{419F1030-64FB-4022-8903-698FBEFA946F}" sibTransId="{41366676-409F-4827-90FA-47B54F6171A6}"/>
    <dgm:cxn modelId="{A645CA3C-FE12-4D2F-9D85-59381E550844}" srcId="{AE5BF77A-B421-4D33-AF97-35D993D6113E}" destId="{8902DE20-145E-4EC1-9AA7-22B10521AB17}" srcOrd="2" destOrd="0" parTransId="{6963C319-A4FE-462C-B09D-3A5B8D413222}" sibTransId="{08775B93-C74C-4904-BEEA-2969124C2F16}"/>
    <dgm:cxn modelId="{871B076D-9183-42AC-ABCA-28E36FA457FF}" srcId="{AE5BF77A-B421-4D33-AF97-35D993D6113E}" destId="{A5637266-ADFA-4734-A64E-344B550BFA67}" srcOrd="1" destOrd="0" parTransId="{17F895CC-8B1B-4708-9F6B-D1C06361EDF8}" sibTransId="{745FC2E5-5DA3-4410-888B-E269B0EF5382}"/>
    <dgm:cxn modelId="{F9B9E04E-3AC8-4EC2-8956-A7B1C51E3DED}" type="presOf" srcId="{A5637266-ADFA-4734-A64E-344B550BFA67}" destId="{FAB82C64-2F3F-448E-A7E4-E572459D8570}" srcOrd="0" destOrd="0" presId="urn:microsoft.com/office/officeart/2016/7/layout/VerticalHollowActionList"/>
    <dgm:cxn modelId="{FCFF7D77-67C6-4E0D-92F4-E5D713BE1D3C}" srcId="{AE5BF77A-B421-4D33-AF97-35D993D6113E}" destId="{CE91FA2E-86F1-4A88-9F3E-A00B3D6D4562}" srcOrd="0" destOrd="0" parTransId="{6777D917-7F82-4DB8-86CA-87A5DFA3DCA7}" sibTransId="{8CE1A259-68E9-4209-9D15-B5F68A51B825}"/>
    <dgm:cxn modelId="{862FE280-0EFA-4A89-A882-46CAB999C73F}" type="presOf" srcId="{8902DE20-145E-4EC1-9AA7-22B10521AB17}" destId="{029E898D-9195-460B-B4BF-3A4B8697BA24}" srcOrd="0" destOrd="0" presId="urn:microsoft.com/office/officeart/2016/7/layout/VerticalHollowActionList"/>
    <dgm:cxn modelId="{C2E1A188-C758-4636-AA6A-5C342BFFAC4A}" type="presOf" srcId="{C1F73856-B7E2-4E17-B834-A2093BA09BA3}" destId="{3834BE3B-2F01-4ED3-8775-5C39294BEDBD}" srcOrd="0" destOrd="0" presId="urn:microsoft.com/office/officeart/2016/7/layout/VerticalHollowActionList"/>
    <dgm:cxn modelId="{015EB58F-9C31-44B9-AF1B-963908ABC97E}" srcId="{8902DE20-145E-4EC1-9AA7-22B10521AB17}" destId="{D0C64227-7083-469D-BC54-A7382B6FC841}" srcOrd="0" destOrd="0" parTransId="{C4F85DFB-2450-4E91-819E-B4CB57651641}" sibTransId="{EB7394F2-077A-436E-B9B5-B140FB87C330}"/>
    <dgm:cxn modelId="{A82750A8-7678-42A9-A0BE-803E55516FDF}" type="presOf" srcId="{AE5BF77A-B421-4D33-AF97-35D993D6113E}" destId="{99BEF4F9-AD03-4DEB-A0EE-C86EB0C28A9E}" srcOrd="0" destOrd="0" presId="urn:microsoft.com/office/officeart/2016/7/layout/VerticalHollowActionList"/>
    <dgm:cxn modelId="{73C283E1-53D8-4AC2-A995-5B5E818B6C1C}" srcId="{CE91FA2E-86F1-4A88-9F3E-A00B3D6D4562}" destId="{C1F73856-B7E2-4E17-B834-A2093BA09BA3}" srcOrd="0" destOrd="0" parTransId="{16AA80E3-F6C0-4EEE-8CD8-1A5A0EEE7275}" sibTransId="{42E28075-4902-48D2-A091-6D82E912DE48}"/>
    <dgm:cxn modelId="{F8D560EA-64E0-41C1-939C-F47871B7E95C}" type="presOf" srcId="{D0C64227-7083-469D-BC54-A7382B6FC841}" destId="{1B6797A8-FF3F-489F-B0D7-DD00010F8242}" srcOrd="0" destOrd="0" presId="urn:microsoft.com/office/officeart/2016/7/layout/VerticalHollowActionList"/>
    <dgm:cxn modelId="{03A74A2A-14E0-47FE-A838-200DB2C31EC9}" type="presParOf" srcId="{99BEF4F9-AD03-4DEB-A0EE-C86EB0C28A9E}" destId="{6A2EFE0D-0D61-470D-8725-BCC9EB72BAF7}" srcOrd="0" destOrd="0" presId="urn:microsoft.com/office/officeart/2016/7/layout/VerticalHollowActionList"/>
    <dgm:cxn modelId="{2C629A87-8AC9-4FC5-B9A1-0B37FB13D86F}" type="presParOf" srcId="{6A2EFE0D-0D61-470D-8725-BCC9EB72BAF7}" destId="{2777B975-0495-44FA-A482-DB4FCFB7E9F6}" srcOrd="0" destOrd="0" presId="urn:microsoft.com/office/officeart/2016/7/layout/VerticalHollowActionList"/>
    <dgm:cxn modelId="{00C4491D-19E7-4A70-8DFA-ECE880BE8A1C}" type="presParOf" srcId="{6A2EFE0D-0D61-470D-8725-BCC9EB72BAF7}" destId="{3834BE3B-2F01-4ED3-8775-5C39294BEDBD}" srcOrd="1" destOrd="0" presId="urn:microsoft.com/office/officeart/2016/7/layout/VerticalHollowActionList"/>
    <dgm:cxn modelId="{453C99D4-2770-49BA-8138-B0C4B02EC3AB}" type="presParOf" srcId="{99BEF4F9-AD03-4DEB-A0EE-C86EB0C28A9E}" destId="{1F8E4C89-A7F1-4871-980B-654263D23A38}" srcOrd="1" destOrd="0" presId="urn:microsoft.com/office/officeart/2016/7/layout/VerticalHollowActionList"/>
    <dgm:cxn modelId="{CD08E57B-BE9C-4E97-9E49-C9D0BE5E0795}" type="presParOf" srcId="{99BEF4F9-AD03-4DEB-A0EE-C86EB0C28A9E}" destId="{C06A5628-6AE2-41AE-82F5-965157A3BC68}" srcOrd="2" destOrd="0" presId="urn:microsoft.com/office/officeart/2016/7/layout/VerticalHollowActionList"/>
    <dgm:cxn modelId="{6650F79D-C9B6-4C93-A356-5F4BDC3D5964}" type="presParOf" srcId="{C06A5628-6AE2-41AE-82F5-965157A3BC68}" destId="{FAB82C64-2F3F-448E-A7E4-E572459D8570}" srcOrd="0" destOrd="0" presId="urn:microsoft.com/office/officeart/2016/7/layout/VerticalHollowActionList"/>
    <dgm:cxn modelId="{9E526C91-33AB-43BC-973D-32CB7AB1278D}" type="presParOf" srcId="{C06A5628-6AE2-41AE-82F5-965157A3BC68}" destId="{ED3F9260-A9CF-4676-AC36-133B97242D18}" srcOrd="1" destOrd="0" presId="urn:microsoft.com/office/officeart/2016/7/layout/VerticalHollowActionList"/>
    <dgm:cxn modelId="{3A957164-7B52-4322-8A06-09774461DDFD}" type="presParOf" srcId="{99BEF4F9-AD03-4DEB-A0EE-C86EB0C28A9E}" destId="{6C74A8CB-E2A5-4FA6-8115-5EA38207E28D}" srcOrd="3" destOrd="0" presId="urn:microsoft.com/office/officeart/2016/7/layout/VerticalHollowActionList"/>
    <dgm:cxn modelId="{8C765236-8E1A-4BA7-A2C2-3EC89802E502}" type="presParOf" srcId="{99BEF4F9-AD03-4DEB-A0EE-C86EB0C28A9E}" destId="{AB5A86AD-89C4-438A-9F34-31C0F55A9B59}" srcOrd="4" destOrd="0" presId="urn:microsoft.com/office/officeart/2016/7/layout/VerticalHollowActionList"/>
    <dgm:cxn modelId="{DDDCC0A5-F32D-413E-945C-B4FE2B9043BB}" type="presParOf" srcId="{AB5A86AD-89C4-438A-9F34-31C0F55A9B59}" destId="{029E898D-9195-460B-B4BF-3A4B8697BA24}" srcOrd="0" destOrd="0" presId="urn:microsoft.com/office/officeart/2016/7/layout/VerticalHollowActionList"/>
    <dgm:cxn modelId="{3F4ACBE4-637F-4027-9A49-525A4B57A045}" type="presParOf" srcId="{AB5A86AD-89C4-438A-9F34-31C0F55A9B59}" destId="{1B6797A8-FF3F-489F-B0D7-DD00010F824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1463D-A2D2-43E3-91B7-F03AF199160F}">
      <dsp:nvSpPr>
        <dsp:cNvPr id="0" name=""/>
        <dsp:cNvSpPr/>
      </dsp:nvSpPr>
      <dsp:spPr>
        <a:xfrm>
          <a:off x="0" y="92989"/>
          <a:ext cx="6263640" cy="1698840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Characterize fitness of circular Ch. IV strains</a:t>
          </a:r>
        </a:p>
      </dsp:txBody>
      <dsp:txXfrm>
        <a:off x="82931" y="175920"/>
        <a:ext cx="6097778" cy="1532978"/>
      </dsp:txXfrm>
    </dsp:sp>
    <dsp:sp modelId="{B528503D-51D2-47ED-9B42-2E1BCE1FDEE7}">
      <dsp:nvSpPr>
        <dsp:cNvPr id="0" name=""/>
        <dsp:cNvSpPr/>
      </dsp:nvSpPr>
      <dsp:spPr>
        <a:xfrm>
          <a:off x="0" y="3545009"/>
          <a:ext cx="6263640" cy="1698840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Mating and sporulation of circular strains</a:t>
          </a:r>
        </a:p>
      </dsp:txBody>
      <dsp:txXfrm>
        <a:off x="82931" y="3627940"/>
        <a:ext cx="6097778" cy="1532978"/>
      </dsp:txXfrm>
    </dsp:sp>
    <dsp:sp modelId="{270CA875-7107-4356-A973-90643E98956F}">
      <dsp:nvSpPr>
        <dsp:cNvPr id="0" name=""/>
        <dsp:cNvSpPr/>
      </dsp:nvSpPr>
      <dsp:spPr>
        <a:xfrm>
          <a:off x="0" y="1776884"/>
          <a:ext cx="6263640" cy="1698840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Circularization of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MAT</a:t>
          </a:r>
          <a:r>
            <a:rPr lang="en-US" sz="4400" kern="1200" dirty="0" err="1">
              <a:latin typeface="Symbol" pitchFamily="2" charset="2"/>
              <a:cs typeface="Arial" panose="020B0604020202020204" pitchFamily="34" charset="0"/>
            </a:rPr>
            <a:t>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82931" y="1859815"/>
        <a:ext cx="6097778" cy="1532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4BE3B-2F01-4ED3-8775-5C39294BEDBD}">
      <dsp:nvSpPr>
        <dsp:cNvPr id="0" name=""/>
        <dsp:cNvSpPr/>
      </dsp:nvSpPr>
      <dsp:spPr>
        <a:xfrm>
          <a:off x="2103120" y="1359"/>
          <a:ext cx="8412480" cy="1393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Arial" panose="020B0604020202020204" pitchFamily="34" charset="0"/>
              <a:cs typeface="Arial" panose="020B0604020202020204" pitchFamily="34" charset="0"/>
            </a:rPr>
            <a:t>Circularize additional chromosomes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3120" y="1359"/>
        <a:ext cx="8412480" cy="1393787"/>
      </dsp:txXfrm>
    </dsp:sp>
    <dsp:sp modelId="{2777B975-0495-44FA-A482-DB4FCFB7E9F6}">
      <dsp:nvSpPr>
        <dsp:cNvPr id="0" name=""/>
        <dsp:cNvSpPr/>
      </dsp:nvSpPr>
      <dsp:spPr>
        <a:xfrm>
          <a:off x="0" y="1359"/>
          <a:ext cx="2103120" cy="1393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Finish</a:t>
          </a:r>
        </a:p>
      </dsp:txBody>
      <dsp:txXfrm>
        <a:off x="0" y="1359"/>
        <a:ext cx="2103120" cy="1393787"/>
      </dsp:txXfrm>
    </dsp:sp>
    <dsp:sp modelId="{ED3F9260-A9CF-4676-AC36-133B97242D18}">
      <dsp:nvSpPr>
        <dsp:cNvPr id="0" name=""/>
        <dsp:cNvSpPr/>
      </dsp:nvSpPr>
      <dsp:spPr>
        <a:xfrm>
          <a:off x="2103120" y="1478775"/>
          <a:ext cx="8412480" cy="1393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Determine viability of spores from sporulation experiments</a:t>
          </a:r>
        </a:p>
      </dsp:txBody>
      <dsp:txXfrm>
        <a:off x="2103120" y="1478775"/>
        <a:ext cx="8412480" cy="1393787"/>
      </dsp:txXfrm>
    </dsp:sp>
    <dsp:sp modelId="{FAB82C64-2F3F-448E-A7E4-E572459D8570}">
      <dsp:nvSpPr>
        <dsp:cNvPr id="0" name=""/>
        <dsp:cNvSpPr/>
      </dsp:nvSpPr>
      <dsp:spPr>
        <a:xfrm>
          <a:off x="0" y="1478775"/>
          <a:ext cx="2103120" cy="1393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Use</a:t>
          </a:r>
        </a:p>
      </dsp:txBody>
      <dsp:txXfrm>
        <a:off x="0" y="1478775"/>
        <a:ext cx="2103120" cy="1393787"/>
      </dsp:txXfrm>
    </dsp:sp>
    <dsp:sp modelId="{1B6797A8-FF3F-489F-B0D7-DD00010F8242}">
      <dsp:nvSpPr>
        <dsp:cNvPr id="0" name=""/>
        <dsp:cNvSpPr/>
      </dsp:nvSpPr>
      <dsp:spPr>
        <a:xfrm>
          <a:off x="2103120" y="2956190"/>
          <a:ext cx="8412480" cy="1393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Use FISH imaging to confirm Ch. IV circularization</a:t>
          </a:r>
        </a:p>
      </dsp:txBody>
      <dsp:txXfrm>
        <a:off x="2103120" y="2956190"/>
        <a:ext cx="8412480" cy="1393787"/>
      </dsp:txXfrm>
    </dsp:sp>
    <dsp:sp modelId="{029E898D-9195-460B-B4BF-3A4B8697BA24}">
      <dsp:nvSpPr>
        <dsp:cNvPr id="0" name=""/>
        <dsp:cNvSpPr/>
      </dsp:nvSpPr>
      <dsp:spPr>
        <a:xfrm>
          <a:off x="0" y="2956190"/>
          <a:ext cx="2103120" cy="1393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Use</a:t>
          </a:r>
        </a:p>
      </dsp:txBody>
      <dsp:txXfrm>
        <a:off x="0" y="2956190"/>
        <a:ext cx="2103120" cy="1393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39:12.858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39:14.49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42:20.439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42:22.09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42:22.44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42:27.23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26 15,'-5'-4,"-4"-2,-2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42:28.37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0T06:42:28.756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64C8E-7676-41D9-A3A6-7A2EFD900C8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AF84A-D0AB-4406-8F14-2014FE22F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i="0" baseline="0"/>
              <a:t>(ANIMATED)</a:t>
            </a: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781E-5637-EA49-A8B7-2A34DFB261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6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Schematic of circularization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2D7B3-D7DC-EE4F-9B9E-E3F9A2A6B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2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Schematic of circularization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2D7B3-D7DC-EE4F-9B9E-E3F9A2A6B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6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F84A-D0AB-4406-8F14-2014FE22F9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1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583F-62E7-42F2-B3AC-11214A716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CD737-63EC-4EF4-B7F0-1F86F49B2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5E7FA-292D-492D-A3CC-06A179AB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D6A8F-573F-4C4D-AB24-907553F3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80945-BF97-4CCC-B6AA-B5F96CF1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FD22-C5B8-40DC-B713-B3CE45A4F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0B5AA-0ED8-44B5-AE62-7CCA4B7F2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58CB-D415-4F87-BFAD-9DD73B96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5C2F2-46C7-47AC-9A5C-2A6404C8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58B4-5E43-40D7-9741-C05FD279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1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9951E-83C4-43CF-9258-8D336B84D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22321-1FAA-42D1-B97B-2402CD05B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A2AA3-4D7F-47E8-ABCE-E9F1AB98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57FA2-EF3D-4B17-AC10-9DEF1AD4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7084A-AA64-4CA4-9635-78DF1EB6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9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BE71A-B903-4DDC-BAEB-93A45408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7AF4-15D0-4E3F-A130-26AE9F62B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83EE0-6BDE-4B31-A16C-DA0EC362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2EC1E-6A87-42B0-B5F5-81DFA3E1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B908B-81DF-4ADC-B32E-FB84A874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F516-C719-4966-BF53-7FD55CE6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BCD42-F3F4-4404-8391-E464A15BB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09A91-6F41-4981-B942-90670FA8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75E2-FB79-48B3-BDE8-BEFF9B8DD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FEF3-CEAD-43DD-922C-3746CB02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8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2188-5234-4FF7-988E-EEC3685B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1E925-6142-4CBF-B45C-5328C2890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EF8A8-559A-432A-8AAD-0FA98545F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C9BEC-E396-4813-B161-438805ED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08851-E599-4902-B503-71A02EC3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6FE4D-E63A-4287-86BA-C8B07276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491D-ABC2-404A-872A-8E713172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416F4-3001-4654-A0DB-B92B330A5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5E7B5-2F45-48A7-9105-BDED69272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1C176-7BF6-4512-BD05-27FBDB396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BF44F-0928-4F3B-B7CA-53A9847B2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AC63B-D7D5-43D6-9530-A215AB45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C934-EB05-444E-8467-5B124549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6CCAE1-BF3C-47D3-83D8-D3599177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1B24-4926-48E4-B188-E9FFEEA1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68C05-F11F-4698-8C13-294B274A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D47F8-5B41-45A7-8FE4-2A7379F8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B0AC8-64C2-476D-A035-EB1A4460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0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962BD-54D8-4914-AF36-D1DB5156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D540B-60CD-4729-8635-0079FA1E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FB558-C37B-4AEA-A595-FC514CD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4A17-45C2-4228-A216-623A46B8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C0203-CFB9-440B-9CE9-36C28CE90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5B3CB-DF22-4A20-BD5B-E7A6B4395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08078-0CD6-401A-8F27-B197E292B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5E595-7E5B-45DE-A684-9D5B4755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849D8-3196-4802-876C-C3175AB8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4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EE6-29A4-45BF-B620-6455243F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CF8A4-0444-44D8-A793-0C53BCF6E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3EA15-2592-4E82-8B76-835EC2136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7CA7B-C7FC-4830-9E47-464D4CD4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0DFFE-0AE2-45B9-B418-7A58A258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AE7CE-8A50-4661-A1ED-1B734F9C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3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A370-2CF8-4AAF-B6EE-6B53BB25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6C63B-AE29-4DF4-8573-D4C540A1E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8517-A38A-4560-BA1C-0FEC4D61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8F922-AA5F-4C30-A3CE-AC61DBD8EEF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6CFA-51E0-4707-81B7-1864614FA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FA413-904F-4529-963E-8997D71A7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2D61-707A-4CC6-A7F7-9B99ADBD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1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0.png"/><Relationship Id="rId3" Type="http://schemas.openxmlformats.org/officeDocument/2006/relationships/image" Target="../media/image60.png"/><Relationship Id="rId7" Type="http://schemas.openxmlformats.org/officeDocument/2006/relationships/customXml" Target="../ink/ink5.xml"/><Relationship Id="rId12" Type="http://schemas.openxmlformats.org/officeDocument/2006/relationships/image" Target="../media/image19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customXml" Target="../ink/ink8.xml"/><Relationship Id="rId5" Type="http://schemas.openxmlformats.org/officeDocument/2006/relationships/customXml" Target="../ink/ink3.xml"/><Relationship Id="rId15" Type="http://schemas.openxmlformats.org/officeDocument/2006/relationships/image" Target="../media/image13.png"/><Relationship Id="rId10" Type="http://schemas.openxmlformats.org/officeDocument/2006/relationships/customXml" Target="../ink/ink7.xml"/><Relationship Id="rId4" Type="http://schemas.openxmlformats.org/officeDocument/2006/relationships/customXml" Target="../ink/ink2.xml"/><Relationship Id="rId9" Type="http://schemas.openxmlformats.org/officeDocument/2006/relationships/image" Target="../media/image112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5862F-3B1C-4622-ADE7-D0E84D40B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89439"/>
            <a:ext cx="11139854" cy="930447"/>
          </a:xfrm>
        </p:spPr>
        <p:txBody>
          <a:bodyPr>
            <a:normAutofit fontScale="90000"/>
          </a:bodyPr>
          <a:lstStyle/>
          <a:p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individually circularized chromosome in the yeast 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FFB58-2CB2-48A3-8D11-542C25E45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8499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CFC01"/>
                </a:solidFill>
              </a:rPr>
              <a:t>Blake Hoover &amp; Dr. Melissa Mefford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11F84F7-4750-44E5-803A-BA99F2F3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529383"/>
            <a:ext cx="11496821" cy="37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7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65BD39-605D-9141-B566-A741695FD76B}"/>
              </a:ext>
            </a:extLst>
          </p:cNvPr>
          <p:cNvGrpSpPr/>
          <p:nvPr/>
        </p:nvGrpSpPr>
        <p:grpSpPr>
          <a:xfrm>
            <a:off x="1966141" y="604434"/>
            <a:ext cx="8212657" cy="6051635"/>
            <a:chOff x="2087880" y="403860"/>
            <a:chExt cx="8758894" cy="64541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1322A3-4DCB-6943-88FE-FA0A21374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7880" y="536029"/>
              <a:ext cx="8758894" cy="63219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F9F11B-4785-D948-99CC-77F10568F85C}"/>
                </a:ext>
              </a:extLst>
            </p:cNvPr>
            <p:cNvSpPr/>
            <p:nvPr/>
          </p:nvSpPr>
          <p:spPr>
            <a:xfrm>
              <a:off x="2194560" y="762000"/>
              <a:ext cx="502920" cy="632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ECF9F6-C64B-DF40-A751-8F3343B9187A}"/>
                </a:ext>
              </a:extLst>
            </p:cNvPr>
            <p:cNvSpPr/>
            <p:nvPr/>
          </p:nvSpPr>
          <p:spPr>
            <a:xfrm>
              <a:off x="2286000" y="403860"/>
              <a:ext cx="78181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6B44C9E-CC9F-9340-89A4-D324024D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8" y="0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PCR confirmation of circularization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2A5C3-C5BB-CD46-A2CA-CF26D5AAD6BB}"/>
              </a:ext>
            </a:extLst>
          </p:cNvPr>
          <p:cNvSpPr/>
          <p:nvPr/>
        </p:nvSpPr>
        <p:spPr>
          <a:xfrm>
            <a:off x="8524070" y="5284922"/>
            <a:ext cx="1053885" cy="1069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52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9422-DEA8-4C3E-B4B3-759A6300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5" y="261143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circularization means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Saccharomyces cerevisiae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36CD4-B61E-45D0-8BB5-58D0BB5C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69" y="2574091"/>
            <a:ext cx="3822700" cy="2730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39552E-9749-4D7E-AA6A-C3411F78F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8686" y="2470110"/>
            <a:ext cx="4446022" cy="2938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EC379-DC8D-4DAA-9258-49E636849635}"/>
              </a:ext>
            </a:extLst>
          </p:cNvPr>
          <p:cNvSpPr txBox="1"/>
          <p:nvPr/>
        </p:nvSpPr>
        <p:spPr>
          <a:xfrm>
            <a:off x="5193437" y="3062178"/>
            <a:ext cx="1505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equal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B8714-AED2-C04C-95A8-3BD4CAFFFEA6}"/>
              </a:ext>
            </a:extLst>
          </p:cNvPr>
          <p:cNvSpPr txBox="1"/>
          <p:nvPr/>
        </p:nvSpPr>
        <p:spPr>
          <a:xfrm>
            <a:off x="666427" y="1664900"/>
            <a:ext cx="4856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single genetically engineered circular chromosome in yeast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7B27-436C-1D4F-BCD5-D65C171310B2}"/>
              </a:ext>
            </a:extLst>
          </p:cNvPr>
          <p:cNvSpPr txBox="1"/>
          <p:nvPr/>
        </p:nvSpPr>
        <p:spPr>
          <a:xfrm>
            <a:off x="268851" y="5434994"/>
            <a:ext cx="525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these do sexual reproduction?</a:t>
            </a:r>
          </a:p>
        </p:txBody>
      </p:sp>
    </p:spTree>
    <p:extLst>
      <p:ext uri="{BB962C8B-B14F-4D97-AF65-F5344CB8AC3E}">
        <p14:creationId xmlns:p14="http://schemas.microsoft.com/office/powerpoint/2010/main" val="19920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01ED6B58-700B-4C65-AF3D-5C39B6693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13543" b="21250"/>
          <a:stretch/>
        </p:blipFill>
        <p:spPr bwMode="auto">
          <a:xfrm>
            <a:off x="6433220" y="3429000"/>
            <a:ext cx="5758780" cy="33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438AB-D33E-4536-9938-26D32AD1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56650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Saccharomyces cerevisiae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sexual reproduction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388B4-FF14-45CE-AB5E-BC88A3408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25" y="1141365"/>
            <a:ext cx="7640621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Two mating types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en-US" sz="3600" dirty="0" err="1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both required for mating and sexual reproduction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Haploid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mates with haploid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en-US" sz="3600" dirty="0" err="1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 produce diploid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latin typeface="Symbol" pitchFamily="2" charset="2"/>
                <a:cs typeface="Arial" panose="020B0604020202020204" pitchFamily="34" charset="0"/>
              </a:rPr>
              <a:t>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Diploid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capable of sporulation(meiosis)</a:t>
            </a:r>
          </a:p>
        </p:txBody>
      </p:sp>
      <p:pic>
        <p:nvPicPr>
          <p:cNvPr id="1026" name="Picture 2" descr="Image result for saccharomyces cerevisiae">
            <a:extLst>
              <a:ext uri="{FF2B5EF4-FFF2-40B4-BE49-F238E27FC236}">
                <a16:creationId xmlns:a16="http://schemas.microsoft.com/office/drawing/2014/main" id="{02A33F30-7061-4274-B6D5-8C31BD79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92" y="924224"/>
            <a:ext cx="3828451" cy="24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47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6C89B-2FC9-4452-89B3-B4AE7F60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69" y="263469"/>
            <a:ext cx="3808268" cy="24054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9D89C7-F632-4E5F-A011-9FDC44CBD6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728178"/>
              </p:ext>
            </p:extLst>
          </p:nvPr>
        </p:nvGraphicFramePr>
        <p:xfrm>
          <a:off x="5369978" y="449910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873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A98D2-F4AE-4D21-99D0-729C2940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47" y="-105384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 term goals</a:t>
            </a:r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39B4BFF3-ED69-469F-8448-275DC9DC1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3774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E38B0AE-98A5-46EC-BF72-13F4C637F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47" y="1480575"/>
            <a:ext cx="2386621" cy="1706433"/>
          </a:xfrm>
          <a:prstGeom prst="rect">
            <a:avLst/>
          </a:prstGeom>
        </p:spPr>
      </p:pic>
      <p:pic>
        <p:nvPicPr>
          <p:cNvPr id="4" name="Picture 4" descr="Image result for Telomere Fish">
            <a:extLst>
              <a:ext uri="{FF2B5EF4-FFF2-40B4-BE49-F238E27FC236}">
                <a16:creationId xmlns:a16="http://schemas.microsoft.com/office/drawing/2014/main" id="{3E7DB4EC-0EA9-4F6F-929C-FACF51EF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" y="4772967"/>
            <a:ext cx="2876550" cy="19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yeast sporulation ascus">
            <a:extLst>
              <a:ext uri="{FF2B5EF4-FFF2-40B4-BE49-F238E27FC236}">
                <a16:creationId xmlns:a16="http://schemas.microsoft.com/office/drawing/2014/main" id="{EF04ED79-3CC0-4C68-B190-EC509701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87008"/>
            <a:ext cx="1824613" cy="158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7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CE0A72-497A-514F-9953-904A9A01C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826" y="4858850"/>
            <a:ext cx="2564269" cy="1915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06362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Acknowledgements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71000" y="4470270"/>
            <a:ext cx="4660900" cy="2387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85750" defTabSz="457200">
              <a:spcBef>
                <a:spcPct val="20000"/>
              </a:spcBef>
              <a:defRPr/>
            </a:pPr>
            <a:endParaRPr lang="en-US" sz="2800" dirty="0">
              <a:latin typeface="Arial"/>
              <a:cs typeface="Arial"/>
            </a:endParaRPr>
          </a:p>
          <a:p>
            <a:pPr marL="742950" lvl="1" indent="-285750" defTabSz="457200">
              <a:spcBef>
                <a:spcPct val="20000"/>
              </a:spcBef>
              <a:defRPr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8220C0-0954-8B43-96DD-4B724666827D}"/>
              </a:ext>
            </a:extLst>
          </p:cNvPr>
          <p:cNvSpPr txBox="1">
            <a:spLocks/>
          </p:cNvSpPr>
          <p:nvPr/>
        </p:nvSpPr>
        <p:spPr>
          <a:xfrm>
            <a:off x="1450966" y="2147088"/>
            <a:ext cx="4145731" cy="448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latin typeface="Arial"/>
                <a:cs typeface="Arial"/>
              </a:rPr>
              <a:t>Dr. Melissa </a:t>
            </a:r>
            <a:r>
              <a:rPr lang="en-US" b="1" dirty="0" err="1">
                <a:latin typeface="Arial"/>
                <a:cs typeface="Arial"/>
              </a:rPr>
              <a:t>Mefford</a:t>
            </a:r>
            <a:endParaRPr lang="en-US" b="1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Keenan Conley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Madison Frazier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Blake Hoover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Chisom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Iloegbunam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Ethan Chandler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Duncan McGinnis 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MacKenzie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Hailey Reitz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98BCC6-60DA-AF4C-9F2E-1D3C92598EE8}"/>
              </a:ext>
            </a:extLst>
          </p:cNvPr>
          <p:cNvSpPr txBox="1">
            <a:spLocks/>
          </p:cNvSpPr>
          <p:nvPr/>
        </p:nvSpPr>
        <p:spPr>
          <a:xfrm>
            <a:off x="6088809" y="3825358"/>
            <a:ext cx="4145731" cy="175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MSU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KY INBRE (NIGMS 8P20GM103436)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F673A16-BF1A-B640-BF90-D329C0EAE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093" y="655640"/>
            <a:ext cx="4292301" cy="14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7CEF86-60AD-4EE4-9AF3-657686E71A46}"/>
              </a:ext>
            </a:extLst>
          </p:cNvPr>
          <p:cNvSpPr txBox="1"/>
          <p:nvPr/>
        </p:nvSpPr>
        <p:spPr>
          <a:xfrm>
            <a:off x="1378425" y="5199797"/>
            <a:ext cx="9435152" cy="153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Prokaryotic vs. Eukaryotic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chromosome architecture</a:t>
            </a:r>
            <a:r>
              <a:rPr lang="en-US" sz="40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Image result for circular vs linear chromosomes">
            <a:extLst>
              <a:ext uri="{FF2B5EF4-FFF2-40B4-BE49-F238E27FC236}">
                <a16:creationId xmlns:a16="http://schemas.microsoft.com/office/drawing/2014/main" id="{A38AC5D3-F993-4B18-99D1-350CB884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865" y="626940"/>
            <a:ext cx="7641263" cy="38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5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End-replication problem at telomeres</a:t>
            </a:r>
          </a:p>
        </p:txBody>
      </p:sp>
      <p:pic>
        <p:nvPicPr>
          <p:cNvPr id="10" name="Picture 9" descr="telomere.ai"/>
          <p:cNvPicPr>
            <a:picLocks noChangeAspect="1"/>
          </p:cNvPicPr>
          <p:nvPr/>
        </p:nvPicPr>
        <p:blipFill>
          <a:blip r:embed="rId4"/>
          <a:srcRect t="36081" r="24624" b="40586"/>
          <a:stretch>
            <a:fillRect/>
          </a:stretch>
        </p:blipFill>
        <p:spPr>
          <a:xfrm>
            <a:off x="3664472" y="2650082"/>
            <a:ext cx="6689663" cy="16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4697" y="4917033"/>
            <a:ext cx="5442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Loss of telomerase activity leads to: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Arial"/>
                <a:cs typeface="Arial"/>
              </a:rPr>
              <a:t>Telomere shortening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Arial"/>
                <a:cs typeface="Arial"/>
              </a:rPr>
              <a:t>G2-M cell cycle arrest (senescence)</a:t>
            </a:r>
          </a:p>
        </p:txBody>
      </p:sp>
      <p:pic>
        <p:nvPicPr>
          <p:cNvPr id="14" name="Picture 13" descr="telase solve the ERP orange.ai"/>
          <p:cNvPicPr>
            <a:picLocks noChangeAspect="1"/>
          </p:cNvPicPr>
          <p:nvPr/>
        </p:nvPicPr>
        <p:blipFill>
          <a:blip r:embed="rId5"/>
          <a:srcRect l="32256" r="14512" b="85000"/>
          <a:stretch>
            <a:fillRect/>
          </a:stretch>
        </p:blipFill>
        <p:spPr>
          <a:xfrm>
            <a:off x="5600700" y="2135732"/>
            <a:ext cx="4724400" cy="1028700"/>
          </a:xfrm>
          <a:prstGeom prst="rect">
            <a:avLst/>
          </a:prstGeom>
        </p:spPr>
      </p:pic>
      <p:pic>
        <p:nvPicPr>
          <p:cNvPr id="24" name="Picture 23" descr="telase solve the ERP orange.ai"/>
          <p:cNvPicPr>
            <a:picLocks noChangeAspect="1"/>
          </p:cNvPicPr>
          <p:nvPr/>
        </p:nvPicPr>
        <p:blipFill>
          <a:blip r:embed="rId6"/>
          <a:srcRect l="32542" t="14630" r="14369" b="71481"/>
          <a:stretch>
            <a:fillRect/>
          </a:stretch>
        </p:blipFill>
        <p:spPr>
          <a:xfrm>
            <a:off x="5664200" y="4000500"/>
            <a:ext cx="4711700" cy="952500"/>
          </a:xfrm>
          <a:prstGeom prst="rect">
            <a:avLst/>
          </a:prstGeom>
        </p:spPr>
      </p:pic>
      <p:pic>
        <p:nvPicPr>
          <p:cNvPr id="25" name="Picture 24" descr="telase solve the ERP orange.ai"/>
          <p:cNvPicPr>
            <a:picLocks noChangeAspect="1"/>
          </p:cNvPicPr>
          <p:nvPr/>
        </p:nvPicPr>
        <p:blipFill>
          <a:blip r:embed="rId6"/>
          <a:srcRect l="56153" t="20672" r="28249" b="71296"/>
          <a:stretch>
            <a:fillRect/>
          </a:stretch>
        </p:blipFill>
        <p:spPr>
          <a:xfrm>
            <a:off x="7759700" y="4414838"/>
            <a:ext cx="1384300" cy="550862"/>
          </a:xfrm>
          <a:prstGeom prst="rect">
            <a:avLst/>
          </a:prstGeom>
        </p:spPr>
      </p:pic>
      <p:pic>
        <p:nvPicPr>
          <p:cNvPr id="26" name="Picture 25" descr="telase solve the ERP orange.ai"/>
          <p:cNvPicPr>
            <a:picLocks noChangeAspect="1"/>
          </p:cNvPicPr>
          <p:nvPr/>
        </p:nvPicPr>
        <p:blipFill>
          <a:blip r:embed="rId6"/>
          <a:srcRect l="33687" t="89444" r="15657"/>
          <a:stretch>
            <a:fillRect/>
          </a:stretch>
        </p:blipFill>
        <p:spPr>
          <a:xfrm>
            <a:off x="5765800" y="3975100"/>
            <a:ext cx="4495800" cy="723900"/>
          </a:xfrm>
          <a:prstGeom prst="rect">
            <a:avLst/>
          </a:prstGeom>
        </p:spPr>
      </p:pic>
      <p:pic>
        <p:nvPicPr>
          <p:cNvPr id="28" name="Picture 27" descr="telase solve the ERP orange.ai"/>
          <p:cNvPicPr>
            <a:picLocks noChangeAspect="1"/>
          </p:cNvPicPr>
          <p:nvPr/>
        </p:nvPicPr>
        <p:blipFill>
          <a:blip r:embed="rId7"/>
          <a:srcRect l="11364" t="31142" r="13224" b="47778"/>
          <a:stretch>
            <a:fillRect/>
          </a:stretch>
        </p:blipFill>
        <p:spPr>
          <a:xfrm>
            <a:off x="3759200" y="3565548"/>
            <a:ext cx="6692900" cy="1445668"/>
          </a:xfrm>
          <a:prstGeom prst="rect">
            <a:avLst/>
          </a:prstGeom>
        </p:spPr>
      </p:pic>
      <p:pic>
        <p:nvPicPr>
          <p:cNvPr id="29" name="Picture 28" descr="telase solve the ERP orange.ai"/>
          <p:cNvPicPr>
            <a:picLocks noChangeAspect="1"/>
          </p:cNvPicPr>
          <p:nvPr/>
        </p:nvPicPr>
        <p:blipFill>
          <a:blip r:embed="rId7"/>
          <a:srcRect t="55370" r="15657" b="21482"/>
          <a:stretch>
            <a:fillRect/>
          </a:stretch>
        </p:blipFill>
        <p:spPr>
          <a:xfrm>
            <a:off x="2750670" y="3443832"/>
            <a:ext cx="7485530" cy="158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9631" y="61493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22713" y="6033750"/>
            <a:ext cx="8781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Important in both 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aging</a:t>
            </a:r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cancer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4697" y="1748998"/>
            <a:ext cx="584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Telomerase RNA</a:t>
            </a:r>
          </a:p>
          <a:p>
            <a:r>
              <a:rPr lang="en-US" sz="2400" dirty="0">
                <a:solidFill>
                  <a:srgbClr val="FF6600"/>
                </a:solidFill>
                <a:latin typeface="Arial"/>
                <a:cs typeface="Arial"/>
              </a:rPr>
              <a:t>TERT (telomerase reverse transcriptase)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732755"/>
      </p:ext>
    </p:extLst>
  </p:cSld>
  <p:clrMapOvr>
    <a:masterClrMapping/>
  </p:clrMapOvr>
  <p:transition advTm="74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CEF86-60AD-4EE4-9AF3-657686E71A46}"/>
              </a:ext>
            </a:extLst>
          </p:cNvPr>
          <p:cNvSpPr txBox="1"/>
          <p:nvPr/>
        </p:nvSpPr>
        <p:spPr>
          <a:xfrm>
            <a:off x="230414" y="585677"/>
            <a:ext cx="4086092" cy="5747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 evolution of linear chromosomes and their advantage in eukaryotes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Assess the consequences of losing telomeres and end-replication problem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Characterize circular chromosome viability and fitness in eukaryotes </a:t>
            </a:r>
          </a:p>
        </p:txBody>
      </p:sp>
      <p:pic>
        <p:nvPicPr>
          <p:cNvPr id="2" name="Picture 2" descr="Image result for circular vs linear chromosomes">
            <a:extLst>
              <a:ext uri="{FF2B5EF4-FFF2-40B4-BE49-F238E27FC236}">
                <a16:creationId xmlns:a16="http://schemas.microsoft.com/office/drawing/2014/main" id="{A38AC5D3-F993-4B18-99D1-350CB884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5457" y="1884398"/>
            <a:ext cx="6155141" cy="31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FFD6FA-34BF-4761-95F5-A81891B17AFA}"/>
              </a:ext>
            </a:extLst>
          </p:cNvPr>
          <p:cNvSpPr txBox="1"/>
          <p:nvPr/>
        </p:nvSpPr>
        <p:spPr>
          <a:xfrm>
            <a:off x="6021925" y="726663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Prokaryotes vs. Eukaryotes</a:t>
            </a:r>
          </a:p>
        </p:txBody>
      </p:sp>
    </p:spTree>
    <p:extLst>
      <p:ext uri="{BB962C8B-B14F-4D97-AF65-F5344CB8AC3E}">
        <p14:creationId xmlns:p14="http://schemas.microsoft.com/office/powerpoint/2010/main" val="366066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A965EC-18EA-46D7-8584-5892D056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26" y="103660"/>
            <a:ext cx="11671385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Cassettes and selectable markers used in our genetic engineering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96B5F-C446-4FCF-A5D7-A8BF101C5333}"/>
              </a:ext>
            </a:extLst>
          </p:cNvPr>
          <p:cNvSpPr txBox="1"/>
          <p:nvPr/>
        </p:nvSpPr>
        <p:spPr>
          <a:xfrm>
            <a:off x="390626" y="1438374"/>
            <a:ext cx="116713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Cassettes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Sequences of DNA containing multiple genes and/or functional elements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Selectable Marker Genes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Genes used for identification of microbes that have underwent a transformation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69544-F73E-3144-B3CD-C4E750BEC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257" y="4166423"/>
            <a:ext cx="4076942" cy="2210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47C1D4-21D0-CC44-B5BB-319D8A4B8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674" y="4192604"/>
            <a:ext cx="4210635" cy="2183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191F5-E4EA-5F40-92C6-4D66231DABDE}"/>
              </a:ext>
            </a:extLst>
          </p:cNvPr>
          <p:cNvSpPr txBox="1"/>
          <p:nvPr/>
        </p:nvSpPr>
        <p:spPr>
          <a:xfrm>
            <a:off x="2075585" y="3695607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Left arm cassette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E3031-9974-0441-8050-8CF4AD2100E1}"/>
              </a:ext>
            </a:extLst>
          </p:cNvPr>
          <p:cNvSpPr txBox="1"/>
          <p:nvPr/>
        </p:nvSpPr>
        <p:spPr>
          <a:xfrm>
            <a:off x="7345848" y="3730939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Right arm cassette</a:t>
            </a:r>
          </a:p>
        </p:txBody>
      </p:sp>
    </p:spTree>
    <p:extLst>
      <p:ext uri="{BB962C8B-B14F-4D97-AF65-F5344CB8AC3E}">
        <p14:creationId xmlns:p14="http://schemas.microsoft.com/office/powerpoint/2010/main" val="200756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FAA827B-5BDB-B24A-857F-D7D7FD79BDE1}"/>
              </a:ext>
            </a:extLst>
          </p:cNvPr>
          <p:cNvSpPr txBox="1"/>
          <p:nvPr/>
        </p:nvSpPr>
        <p:spPr>
          <a:xfrm>
            <a:off x="2991513" y="5534243"/>
            <a:ext cx="169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overlapping homology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BB768-66F4-AA4E-B368-2B9DB760F413}"/>
              </a:ext>
            </a:extLst>
          </p:cNvPr>
          <p:cNvSpPr txBox="1"/>
          <p:nvPr/>
        </p:nvSpPr>
        <p:spPr>
          <a:xfrm>
            <a:off x="2991513" y="2810424"/>
            <a:ext cx="132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left arm cassette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CFB6A5-84D1-A849-B147-1DF6499775CD}"/>
              </a:ext>
            </a:extLst>
          </p:cNvPr>
          <p:cNvSpPr txBox="1"/>
          <p:nvPr/>
        </p:nvSpPr>
        <p:spPr>
          <a:xfrm>
            <a:off x="2991513" y="4210717"/>
            <a:ext cx="140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right arm cassette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A965EC-18EA-46D7-8584-5892D056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" y="0"/>
            <a:ext cx="4545106" cy="243356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Genetic Engineering Strategy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E7036-83E8-304C-B6B4-01C3023CB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64" y="2527866"/>
            <a:ext cx="2234757" cy="1211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7E96C-2942-E840-A4A0-C4E8EF46B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9" y="3954338"/>
            <a:ext cx="2234756" cy="1159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36A0B4-75CC-D248-8788-517739F27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6" t="22635" r="79142" b="70033"/>
          <a:stretch/>
        </p:blipFill>
        <p:spPr>
          <a:xfrm>
            <a:off x="1421292" y="5207723"/>
            <a:ext cx="358921" cy="1237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FC607B-5918-9F43-B072-ECDA3B97E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511" y="131152"/>
            <a:ext cx="7255609" cy="744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BC935-9796-634B-B846-BA7208B15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510" y="1329541"/>
            <a:ext cx="7255609" cy="733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F26F8-5E26-774C-B386-68A4BE3AA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344" y="2469330"/>
            <a:ext cx="3991940" cy="182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88EB5-83D2-6840-9BC3-366784681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7641" y="4766114"/>
            <a:ext cx="4133925" cy="205877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D33879-1238-044D-A222-5E71F13A7A09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411596" y="795406"/>
            <a:ext cx="9719" cy="5341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4B7114-23AD-7542-9053-DB55B41BA251}"/>
              </a:ext>
            </a:extLst>
          </p:cNvPr>
          <p:cNvCxnSpPr>
            <a:cxnSpLocks/>
          </p:cNvCxnSpPr>
          <p:nvPr/>
        </p:nvCxnSpPr>
        <p:spPr>
          <a:xfrm>
            <a:off x="8405922" y="1945707"/>
            <a:ext cx="0" cy="46849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41AD0A-F396-C746-8D83-B78F03AFCACB}"/>
              </a:ext>
            </a:extLst>
          </p:cNvPr>
          <p:cNvCxnSpPr>
            <a:cxnSpLocks/>
          </p:cNvCxnSpPr>
          <p:nvPr/>
        </p:nvCxnSpPr>
        <p:spPr>
          <a:xfrm>
            <a:off x="8406984" y="4319240"/>
            <a:ext cx="0" cy="46849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B982-3589-4F3A-99D2-3AA7D452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" y="-93812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 Cassettes by PCR Amplification  </a:t>
            </a:r>
          </a:p>
        </p:txBody>
      </p:sp>
      <p:pic>
        <p:nvPicPr>
          <p:cNvPr id="6" name="Picture 5" descr="A picture containing dark, opened&#10;&#10;Description automatically generated">
            <a:extLst>
              <a:ext uri="{FF2B5EF4-FFF2-40B4-BE49-F238E27FC236}">
                <a16:creationId xmlns:a16="http://schemas.microsoft.com/office/drawing/2014/main" id="{6498E732-64C7-43F7-A07E-2FEA65A7E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13056" r="43277" b="60898"/>
          <a:stretch/>
        </p:blipFill>
        <p:spPr>
          <a:xfrm rot="10800000" flipH="1" flipV="1">
            <a:off x="1720593" y="1783841"/>
            <a:ext cx="3536477" cy="2365412"/>
          </a:xfrm>
          <a:prstGeom prst="rect">
            <a:avLst/>
          </a:prstGeom>
        </p:spPr>
      </p:pic>
      <p:pic>
        <p:nvPicPr>
          <p:cNvPr id="34" name="Content Placeholder 4">
            <a:extLst>
              <a:ext uri="{FF2B5EF4-FFF2-40B4-BE49-F238E27FC236}">
                <a16:creationId xmlns:a16="http://schemas.microsoft.com/office/drawing/2014/main" id="{D317C9FF-A1BD-487C-8539-D1DC1B3BA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t="7035" r="56843" b="63378"/>
          <a:stretch/>
        </p:blipFill>
        <p:spPr>
          <a:xfrm>
            <a:off x="6873240" y="1836864"/>
            <a:ext cx="2438400" cy="4478427"/>
          </a:xfrm>
        </p:spPr>
      </p:pic>
      <p:pic>
        <p:nvPicPr>
          <p:cNvPr id="84" name="Picture 83" descr="A picture containing dark, opened&#10;&#10;Description automatically generated">
            <a:extLst>
              <a:ext uri="{FF2B5EF4-FFF2-40B4-BE49-F238E27FC236}">
                <a16:creationId xmlns:a16="http://schemas.microsoft.com/office/drawing/2014/main" id="{C1132669-5AFC-CC48-9077-C77401812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62245" r="43277" b="11898"/>
          <a:stretch/>
        </p:blipFill>
        <p:spPr>
          <a:xfrm rot="10800000" flipH="1" flipV="1">
            <a:off x="1694721" y="4335690"/>
            <a:ext cx="3562349" cy="2365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963FA-6089-F14C-969E-2F37CB290516}"/>
              </a:ext>
            </a:extLst>
          </p:cNvPr>
          <p:cNvSpPr txBox="1"/>
          <p:nvPr/>
        </p:nvSpPr>
        <p:spPr>
          <a:xfrm>
            <a:off x="2110740" y="16945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1788763-DFB0-E44E-912F-9D2D7E8F0FF9}"/>
              </a:ext>
            </a:extLst>
          </p:cNvPr>
          <p:cNvSpPr txBox="1"/>
          <p:nvPr/>
        </p:nvSpPr>
        <p:spPr>
          <a:xfrm>
            <a:off x="2022855" y="42848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7AF1A26-BD31-1542-8EB7-664C00B61A03}"/>
              </a:ext>
            </a:extLst>
          </p:cNvPr>
          <p:cNvSpPr txBox="1"/>
          <p:nvPr/>
        </p:nvSpPr>
        <p:spPr>
          <a:xfrm>
            <a:off x="7493140" y="19360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3841C43C-DAD7-2E4C-96A9-CA811A913D55}"/>
              </a:ext>
            </a:extLst>
          </p:cNvPr>
          <p:cNvSpPr/>
          <p:nvPr/>
        </p:nvSpPr>
        <p:spPr>
          <a:xfrm rot="5400000">
            <a:off x="3781029" y="1219142"/>
            <a:ext cx="213360" cy="2389662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Left Bracket 89">
            <a:extLst>
              <a:ext uri="{FF2B5EF4-FFF2-40B4-BE49-F238E27FC236}">
                <a16:creationId xmlns:a16="http://schemas.microsoft.com/office/drawing/2014/main" id="{4D67BEE7-48A0-B849-B682-6650BAB1AA29}"/>
              </a:ext>
            </a:extLst>
          </p:cNvPr>
          <p:cNvSpPr/>
          <p:nvPr/>
        </p:nvSpPr>
        <p:spPr>
          <a:xfrm rot="5400000">
            <a:off x="3727768" y="3502102"/>
            <a:ext cx="213360" cy="2496184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E29BD05-E56A-F44D-AC85-F45E8E3A1259}"/>
              </a:ext>
            </a:extLst>
          </p:cNvPr>
          <p:cNvSpPr txBox="1"/>
          <p:nvPr/>
        </p:nvSpPr>
        <p:spPr>
          <a:xfrm>
            <a:off x="3059236" y="188492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 (1/2 URA3)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AEE2A-13E8-094B-AA5E-E18E1BBAD8CF}"/>
              </a:ext>
            </a:extLst>
          </p:cNvPr>
          <p:cNvSpPr txBox="1"/>
          <p:nvPr/>
        </p:nvSpPr>
        <p:spPr>
          <a:xfrm>
            <a:off x="3394595" y="43012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81B50D-BCEF-CB4A-A3CA-44D3B1A8E87F}"/>
              </a:ext>
            </a:extLst>
          </p:cNvPr>
          <p:cNvSpPr txBox="1"/>
          <p:nvPr/>
        </p:nvSpPr>
        <p:spPr>
          <a:xfrm>
            <a:off x="8147906" y="202187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UR-LEU2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07DCCA2-5CC9-CD42-A574-9AD06BDC932B}"/>
              </a:ext>
            </a:extLst>
          </p:cNvPr>
          <p:cNvSpPr txBox="1"/>
          <p:nvPr/>
        </p:nvSpPr>
        <p:spPr>
          <a:xfrm>
            <a:off x="5196363" y="48061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2.0 kb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CEFAB2F-9326-BB4F-97CB-FB544474DC99}"/>
              </a:ext>
            </a:extLst>
          </p:cNvPr>
          <p:cNvSpPr txBox="1"/>
          <p:nvPr/>
        </p:nvSpPr>
        <p:spPr>
          <a:xfrm>
            <a:off x="5218744" y="27333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0.5 kb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D9FEEE7-B572-4146-A3FF-B150B809A816}"/>
              </a:ext>
            </a:extLst>
          </p:cNvPr>
          <p:cNvSpPr txBox="1"/>
          <p:nvPr/>
        </p:nvSpPr>
        <p:spPr>
          <a:xfrm>
            <a:off x="9311640" y="259721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2.4 kb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F76A8-E2B2-064E-8F8D-C102628ADAEB}"/>
              </a:ext>
            </a:extLst>
          </p:cNvPr>
          <p:cNvSpPr txBox="1"/>
          <p:nvPr/>
        </p:nvSpPr>
        <p:spPr>
          <a:xfrm>
            <a:off x="1694720" y="106873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1st round PCR: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A948A0-A979-6B46-A01D-A7516A27A2D4}"/>
              </a:ext>
            </a:extLst>
          </p:cNvPr>
          <p:cNvSpPr txBox="1"/>
          <p:nvPr/>
        </p:nvSpPr>
        <p:spPr>
          <a:xfrm>
            <a:off x="6873240" y="1046130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2nd round overlapping PCR: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002CD9-0003-B341-B27A-7CF7F326C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757"/>
          <a:stretch/>
        </p:blipFill>
        <p:spPr>
          <a:xfrm>
            <a:off x="113747" y="2254259"/>
            <a:ext cx="1013604" cy="1306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3ADD2D-6854-AF41-9511-19CFA9E0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863" y="3102639"/>
            <a:ext cx="2518675" cy="13063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CCDB5F-F956-8C46-B189-1F32EE8D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56"/>
          <a:stretch/>
        </p:blipFill>
        <p:spPr>
          <a:xfrm>
            <a:off x="351626" y="4803879"/>
            <a:ext cx="1225175" cy="13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8B6E-3453-408E-B611-CF4B4FA5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0494"/>
            <a:ext cx="12192001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Double integration of left and right arm cassettes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9B378-AA5C-44A8-87B1-05CF96924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73" y="1825624"/>
            <a:ext cx="10515600" cy="4351338"/>
          </a:xfrm>
        </p:spPr>
        <p:txBody>
          <a:bodyPr/>
          <a:lstStyle/>
          <a:p>
            <a:pPr marL="3657600" lvl="8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6AD1F-EFEF-4C35-9525-4AFE78B5D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31" b="8476"/>
          <a:stretch/>
        </p:blipFill>
        <p:spPr>
          <a:xfrm>
            <a:off x="1980620" y="2303004"/>
            <a:ext cx="3945823" cy="3691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91E0E5-9FE2-4FF2-A3E4-551194A10B31}"/>
              </a:ext>
            </a:extLst>
          </p:cNvPr>
          <p:cNvSpPr txBox="1"/>
          <p:nvPr/>
        </p:nvSpPr>
        <p:spPr>
          <a:xfrm>
            <a:off x="1842711" y="6095672"/>
            <a:ext cx="4216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Growth of yeast on -his/-leu media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32416-3B33-4233-94C2-4B3F86FD8D99}"/>
              </a:ext>
            </a:extLst>
          </p:cNvPr>
          <p:cNvSpPr txBox="1"/>
          <p:nvPr/>
        </p:nvSpPr>
        <p:spPr>
          <a:xfrm>
            <a:off x="6790859" y="6137071"/>
            <a:ext cx="478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PCR Confirmation PCR of double integration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94602B-D2DF-462F-B948-43D60DC6AA83}"/>
              </a:ext>
            </a:extLst>
          </p:cNvPr>
          <p:cNvGrpSpPr/>
          <p:nvPr/>
        </p:nvGrpSpPr>
        <p:grpSpPr>
          <a:xfrm>
            <a:off x="6940376" y="2434553"/>
            <a:ext cx="4506593" cy="3373077"/>
            <a:chOff x="8052666" y="1432941"/>
            <a:chExt cx="3315612" cy="2365625"/>
          </a:xfrm>
        </p:grpSpPr>
        <p:pic>
          <p:nvPicPr>
            <p:cNvPr id="4" name="Picture 3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65B9F010-8A85-48FF-9993-8A4FF32D6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t="12224" r="19057" b="17832"/>
            <a:stretch/>
          </p:blipFill>
          <p:spPr>
            <a:xfrm>
              <a:off x="8052666" y="1432941"/>
              <a:ext cx="3315612" cy="2365625"/>
            </a:xfrm>
            <a:prstGeom prst="rect">
              <a:avLst/>
            </a:prstGeom>
          </p:spPr>
        </p:pic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7E823C2B-9D2D-46B5-A44D-099BA4414A48}"/>
                </a:ext>
              </a:extLst>
            </p:cNvPr>
            <p:cNvSpPr/>
            <p:nvPr/>
          </p:nvSpPr>
          <p:spPr>
            <a:xfrm rot="5400000" flipH="1" flipV="1">
              <a:off x="8837647" y="2838288"/>
              <a:ext cx="115848" cy="830318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eft Bracket 55">
              <a:extLst>
                <a:ext uri="{FF2B5EF4-FFF2-40B4-BE49-F238E27FC236}">
                  <a16:creationId xmlns:a16="http://schemas.microsoft.com/office/drawing/2014/main" id="{18088542-B870-45C4-9914-86EB20AF78A8}"/>
                </a:ext>
              </a:extLst>
            </p:cNvPr>
            <p:cNvSpPr/>
            <p:nvPr/>
          </p:nvSpPr>
          <p:spPr>
            <a:xfrm rot="5400000" flipH="1" flipV="1">
              <a:off x="9667420" y="2838288"/>
              <a:ext cx="115848" cy="830318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Left Bracket 59">
              <a:extLst>
                <a:ext uri="{FF2B5EF4-FFF2-40B4-BE49-F238E27FC236}">
                  <a16:creationId xmlns:a16="http://schemas.microsoft.com/office/drawing/2014/main" id="{187AC576-9CC3-42CB-9A3A-6B98EBD77DAB}"/>
                </a:ext>
              </a:extLst>
            </p:cNvPr>
            <p:cNvSpPr/>
            <p:nvPr/>
          </p:nvSpPr>
          <p:spPr>
            <a:xfrm rot="5400000" flipH="1" flipV="1">
              <a:off x="10497193" y="2838288"/>
              <a:ext cx="115848" cy="830318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BA9D5E8-3D88-4C5F-8BDC-9019475719F3}"/>
                </a:ext>
              </a:extLst>
            </p:cNvPr>
            <p:cNvSpPr txBox="1"/>
            <p:nvPr/>
          </p:nvSpPr>
          <p:spPr>
            <a:xfrm>
              <a:off x="8296898" y="1462641"/>
              <a:ext cx="1946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01302B4-7C10-4EFF-8A0E-E97DEE712A3A}"/>
                </a:ext>
              </a:extLst>
            </p:cNvPr>
            <p:cNvSpPr txBox="1"/>
            <p:nvPr/>
          </p:nvSpPr>
          <p:spPr>
            <a:xfrm>
              <a:off x="10963743" y="1462641"/>
              <a:ext cx="1946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4F1C23-8E30-4558-90DA-03BE5FBB0605}"/>
                </a:ext>
              </a:extLst>
            </p:cNvPr>
            <p:cNvSpPr txBox="1"/>
            <p:nvPr/>
          </p:nvSpPr>
          <p:spPr>
            <a:xfrm>
              <a:off x="8165761" y="3354000"/>
              <a:ext cx="3119165" cy="23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 conformation sets from separate circular gDNA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E10C21-3CF0-4172-9D7C-61DF5E9CDB06}"/>
              </a:ext>
            </a:extLst>
          </p:cNvPr>
          <p:cNvSpPr txBox="1"/>
          <p:nvPr/>
        </p:nvSpPr>
        <p:spPr>
          <a:xfrm>
            <a:off x="7521770" y="32734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6A327-58B7-41ED-A689-1F718BBBE9C3}"/>
              </a:ext>
            </a:extLst>
          </p:cNvPr>
          <p:cNvSpPr txBox="1"/>
          <p:nvPr/>
        </p:nvSpPr>
        <p:spPr>
          <a:xfrm>
            <a:off x="7671811" y="3654991"/>
            <a:ext cx="378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E37CCC-13A5-46BC-B947-B93A88D141C5}"/>
              </a:ext>
            </a:extLst>
          </p:cNvPr>
          <p:cNvSpPr txBox="1"/>
          <p:nvPr/>
        </p:nvSpPr>
        <p:spPr>
          <a:xfrm>
            <a:off x="7900104" y="32734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561A69-DDB4-4341-9D93-06A60F062E28}"/>
              </a:ext>
            </a:extLst>
          </p:cNvPr>
          <p:cNvSpPr txBox="1"/>
          <p:nvPr/>
        </p:nvSpPr>
        <p:spPr>
          <a:xfrm>
            <a:off x="8156979" y="3551241"/>
            <a:ext cx="404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BCD982-2059-4D35-A7BF-7ED71406F15B}"/>
              </a:ext>
            </a:extLst>
          </p:cNvPr>
          <p:cNvSpPr txBox="1"/>
          <p:nvPr/>
        </p:nvSpPr>
        <p:spPr>
          <a:xfrm>
            <a:off x="8353315" y="393439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F3DA30-AA90-3043-8181-17C80A15A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11" y="1654267"/>
            <a:ext cx="4182731" cy="4226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254589-B165-734F-8224-34BA4C5B1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225" r="59658" b="34183"/>
          <a:stretch/>
        </p:blipFill>
        <p:spPr>
          <a:xfrm>
            <a:off x="7447115" y="776953"/>
            <a:ext cx="3533539" cy="14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5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3629-B91D-4595-B6E9-41656EF8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8" y="0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Circularization Candidates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B9838-CF11-483C-9F46-938958DF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8" y="1171468"/>
            <a:ext cx="6368512" cy="140125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 colonies grew on 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plates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E3897A-7682-4956-9ABA-1A457F710134}"/>
                  </a:ext>
                </a:extLst>
              </p14:cNvPr>
              <p14:cNvContentPartPr/>
              <p14:nvPr/>
            </p14:nvContentPartPr>
            <p14:xfrm>
              <a:off x="3266553" y="129566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E3897A-7682-4956-9ABA-1A457F7101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7553" y="12866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FA209C-984B-477A-8BAB-4B8C61A8F2B9}"/>
                  </a:ext>
                </a:extLst>
              </p14:cNvPr>
              <p14:cNvContentPartPr/>
              <p14:nvPr/>
            </p14:nvContentPartPr>
            <p14:xfrm>
              <a:off x="4527273" y="87878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FA209C-984B-477A-8BAB-4B8C61A8F2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8633" y="8697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FF24DF3-3AFA-4911-81C8-A1FA179944C5}"/>
                  </a:ext>
                </a:extLst>
              </p14:cNvPr>
              <p14:cNvContentPartPr/>
              <p14:nvPr/>
            </p14:nvContentPartPr>
            <p14:xfrm>
              <a:off x="4544913" y="107390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FF24DF3-3AFA-4911-81C8-A1FA179944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35913" y="106490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F0FD32F-7BEC-4BCE-99DA-F84093CEFC42}"/>
              </a:ext>
            </a:extLst>
          </p:cNvPr>
          <p:cNvGrpSpPr/>
          <p:nvPr/>
        </p:nvGrpSpPr>
        <p:grpSpPr>
          <a:xfrm>
            <a:off x="4580553" y="1215748"/>
            <a:ext cx="360" cy="360"/>
            <a:chOff x="4580553" y="121574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F47B850-19CF-489A-8EE9-76AED10BB3A2}"/>
                    </a:ext>
                  </a:extLst>
                </p14:cNvPr>
                <p14:cNvContentPartPr/>
                <p14:nvPr/>
              </p14:nvContentPartPr>
              <p14:xfrm>
                <a:off x="4580553" y="1215748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F47B850-19CF-489A-8EE9-76AED10BB3A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71913" y="12071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DDBC382-D334-4A11-99F6-6DA8EE688E21}"/>
                    </a:ext>
                  </a:extLst>
                </p14:cNvPr>
                <p14:cNvContentPartPr/>
                <p14:nvPr/>
              </p14:nvContentPartPr>
              <p14:xfrm>
                <a:off x="4580553" y="1215748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DDBC382-D334-4A11-99F6-6DA8EE688E2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71913" y="12071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F800C4-AB9C-4B11-8CF6-D3E97CBB418D}"/>
                  </a:ext>
                </a:extLst>
              </p14:cNvPr>
              <p14:cNvContentPartPr/>
              <p14:nvPr/>
            </p14:nvContentPartPr>
            <p14:xfrm>
              <a:off x="3745713" y="908668"/>
              <a:ext cx="9360" cy="5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F800C4-AB9C-4B11-8CF6-D3E97CBB41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37073" y="899668"/>
                <a:ext cx="2700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B7A278F-56C1-490E-84E0-3E2ADC12D9B1}"/>
              </a:ext>
            </a:extLst>
          </p:cNvPr>
          <p:cNvGrpSpPr/>
          <p:nvPr/>
        </p:nvGrpSpPr>
        <p:grpSpPr>
          <a:xfrm>
            <a:off x="4331793" y="1171468"/>
            <a:ext cx="360" cy="360"/>
            <a:chOff x="4331793" y="117146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63F1EDB-15F7-4027-BC34-E63C52A9D56D}"/>
                    </a:ext>
                  </a:extLst>
                </p14:cNvPr>
                <p14:cNvContentPartPr/>
                <p14:nvPr/>
              </p14:nvContentPartPr>
              <p14:xfrm>
                <a:off x="4331793" y="1171468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63F1EDB-15F7-4027-BC34-E63C52A9D56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23153" y="1162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D01E2BA-6200-4AC1-8560-1B275DAD8B81}"/>
                    </a:ext>
                  </a:extLst>
                </p14:cNvPr>
                <p14:cNvContentPartPr/>
                <p14:nvPr/>
              </p14:nvContentPartPr>
              <p14:xfrm>
                <a:off x="4331793" y="1171468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D01E2BA-6200-4AC1-8560-1B275DAD8B8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23153" y="1162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E59D2F31-D9A3-4A3B-A54A-2C3A89F74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r="3268" b="12912"/>
          <a:stretch/>
        </p:blipFill>
        <p:spPr bwMode="auto">
          <a:xfrm>
            <a:off x="7129220" y="450823"/>
            <a:ext cx="4401519" cy="39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0A43BAF5-41D3-4DD1-80ED-015D2EC1D7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355" y="4471869"/>
            <a:ext cx="3337247" cy="2386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A684B7-5940-1547-BD32-275876911C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8293" y="1988336"/>
            <a:ext cx="3991940" cy="18294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48648C-D510-BE49-8046-47D64592A3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9590" y="4285120"/>
            <a:ext cx="4133925" cy="205877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6CC0D1-72DF-D741-A121-7EB490B60E9F}"/>
              </a:ext>
            </a:extLst>
          </p:cNvPr>
          <p:cNvCxnSpPr>
            <a:cxnSpLocks/>
          </p:cNvCxnSpPr>
          <p:nvPr/>
        </p:nvCxnSpPr>
        <p:spPr>
          <a:xfrm>
            <a:off x="3258933" y="3838246"/>
            <a:ext cx="0" cy="46849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1713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0.4|27.2|37.1|1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1099</TotalTime>
  <Words>399</Words>
  <Application>Microsoft Office PowerPoint</Application>
  <PresentationFormat>Widescreen</PresentationFormat>
  <Paragraphs>96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Office Theme</vt:lpstr>
      <vt:lpstr>                   First individually circularized chromosome in the yeast Saccharomyces cerevisiae</vt:lpstr>
      <vt:lpstr>PowerPoint Presentation</vt:lpstr>
      <vt:lpstr>End-replication problem at telomeres</vt:lpstr>
      <vt:lpstr>PowerPoint Presentation</vt:lpstr>
      <vt:lpstr>Cassettes and selectable markers used in our genetic engineering strategy</vt:lpstr>
      <vt:lpstr>Genetic Engineering Strategy</vt:lpstr>
      <vt:lpstr>Building Cassettes by PCR Amplification  </vt:lpstr>
      <vt:lpstr>Double integration of left and right arm cassettes</vt:lpstr>
      <vt:lpstr>Circularization Candidates</vt:lpstr>
      <vt:lpstr>PCR confirmation of circularization</vt:lpstr>
      <vt:lpstr>What circularization means in Saccharomyces cerevisiae</vt:lpstr>
      <vt:lpstr>Saccharomyces cerevisiae sexual reproduction</vt:lpstr>
      <vt:lpstr>Current Work</vt:lpstr>
      <vt:lpstr>Long term goals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Circularized Chromosomes in the Yeast Saccharomyces cerevisiae</dc:title>
  <dc:creator>Robby Hoover</dc:creator>
  <cp:lastModifiedBy>Blake D. Hoover</cp:lastModifiedBy>
  <cp:revision>35</cp:revision>
  <dcterms:created xsi:type="dcterms:W3CDTF">2021-04-20T05:34:52Z</dcterms:created>
  <dcterms:modified xsi:type="dcterms:W3CDTF">2021-11-04T00:46:09Z</dcterms:modified>
</cp:coreProperties>
</file>