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58" r:id="rId4"/>
    <p:sldId id="263" r:id="rId5"/>
    <p:sldId id="260" r:id="rId6"/>
    <p:sldId id="259" r:id="rId7"/>
    <p:sldId id="265" r:id="rId8"/>
    <p:sldId id="264" r:id="rId9"/>
    <p:sldId id="266" r:id="rId10"/>
    <p:sldId id="267" r:id="rId11"/>
    <p:sldId id="261"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2" d="100"/>
          <a:sy n="72" d="100"/>
        </p:scale>
        <p:origin x="8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B529E-1D4D-4A5B-9B99-3C7B4EF99FC1}"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084BC-E356-43ED-96A7-53084E07D9EB}" type="slidenum">
              <a:rPr lang="en-US" smtClean="0"/>
              <a:t>‹#›</a:t>
            </a:fld>
            <a:endParaRPr lang="en-US"/>
          </a:p>
        </p:txBody>
      </p:sp>
    </p:spTree>
    <p:extLst>
      <p:ext uri="{BB962C8B-B14F-4D97-AF65-F5344CB8AC3E}">
        <p14:creationId xmlns:p14="http://schemas.microsoft.com/office/powerpoint/2010/main" val="248116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Caffeine is something that has a big presence in a lot of our lives. We drink coffee, tea, cola, Mountain Dew, and a variety of other “energy drinks” all day long (sometimes ending with caffeinated mixers in drinks at the bar).</a:t>
            </a:r>
          </a:p>
          <a:p>
            <a:endParaRPr lang="en-US" dirty="0"/>
          </a:p>
        </p:txBody>
      </p:sp>
      <p:sp>
        <p:nvSpPr>
          <p:cNvPr id="4" name="Slide Number Placeholder 3"/>
          <p:cNvSpPr>
            <a:spLocks noGrp="1"/>
          </p:cNvSpPr>
          <p:nvPr>
            <p:ph type="sldNum" sz="quarter" idx="5"/>
          </p:nvPr>
        </p:nvSpPr>
        <p:spPr/>
        <p:txBody>
          <a:bodyPr/>
          <a:lstStyle/>
          <a:p>
            <a:fld id="{DBD084BC-E356-43ED-96A7-53084E07D9EB}" type="slidenum">
              <a:rPr lang="en-US" smtClean="0"/>
              <a:t>2</a:t>
            </a:fld>
            <a:endParaRPr lang="en-US"/>
          </a:p>
        </p:txBody>
      </p:sp>
    </p:spTree>
    <p:extLst>
      <p:ext uri="{BB962C8B-B14F-4D97-AF65-F5344CB8AC3E}">
        <p14:creationId xmlns:p14="http://schemas.microsoft.com/office/powerpoint/2010/main" val="3427984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After all the hype and mythology surround it, the final result was that the real impact of caffeine on reaction time is only marginal, and two of the selected studies actually reported caffeine making reaction times worse, which is surprising considering how amenable simple reaction time is to capture in typical laboratory conditions. Other factors related to alertness might not be nearly as simple to quantify, so it is strange that the effect of caffeine would be so minimal. </a:t>
            </a:r>
          </a:p>
          <a:p>
            <a:endParaRPr lang="en-US" dirty="0"/>
          </a:p>
        </p:txBody>
      </p:sp>
      <p:sp>
        <p:nvSpPr>
          <p:cNvPr id="4" name="Slide Number Placeholder 3"/>
          <p:cNvSpPr>
            <a:spLocks noGrp="1"/>
          </p:cNvSpPr>
          <p:nvPr>
            <p:ph type="sldNum" sz="quarter" idx="5"/>
          </p:nvPr>
        </p:nvSpPr>
        <p:spPr/>
        <p:txBody>
          <a:bodyPr/>
          <a:lstStyle/>
          <a:p>
            <a:fld id="{DBD084BC-E356-43ED-96A7-53084E07D9EB}" type="slidenum">
              <a:rPr lang="en-US" smtClean="0"/>
              <a:t>11</a:t>
            </a:fld>
            <a:endParaRPr lang="en-US"/>
          </a:p>
        </p:txBody>
      </p:sp>
    </p:spTree>
    <p:extLst>
      <p:ext uri="{BB962C8B-B14F-4D97-AF65-F5344CB8AC3E}">
        <p14:creationId xmlns:p14="http://schemas.microsoft.com/office/powerpoint/2010/main" val="371304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 course, this analysis is only concerning simple reaction time, one aspect of alertness. Other factors that make up alertness might be much more heavily impacted by caffeine consumption. However, these studies revealed that for certain reaction time tasks where people commonly cite caffeine as an aid, while confirming that there is a small amount of benefit, that benefit is not a given and sometimes consuming caffeine may be less effective than consuming nothing. </a:t>
            </a:r>
          </a:p>
          <a:p>
            <a:endParaRPr lang="en-US" dirty="0"/>
          </a:p>
        </p:txBody>
      </p:sp>
      <p:sp>
        <p:nvSpPr>
          <p:cNvPr id="4" name="Slide Number Placeholder 3"/>
          <p:cNvSpPr>
            <a:spLocks noGrp="1"/>
          </p:cNvSpPr>
          <p:nvPr>
            <p:ph type="sldNum" sz="quarter" idx="5"/>
          </p:nvPr>
        </p:nvSpPr>
        <p:spPr/>
        <p:txBody>
          <a:bodyPr/>
          <a:lstStyle/>
          <a:p>
            <a:fld id="{DBD084BC-E356-43ED-96A7-53084E07D9EB}" type="slidenum">
              <a:rPr lang="en-US" smtClean="0"/>
              <a:t>12</a:t>
            </a:fld>
            <a:endParaRPr lang="en-US"/>
          </a:p>
        </p:txBody>
      </p:sp>
    </p:spTree>
    <p:extLst>
      <p:ext uri="{BB962C8B-B14F-4D97-AF65-F5344CB8AC3E}">
        <p14:creationId xmlns:p14="http://schemas.microsoft.com/office/powerpoint/2010/main" val="203272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Pretty much the first thing many of us do as part of our daily ritual, is to make a pot of coffee or tea. A coffee pot was the first appliance I actually HAD to have when I moved away to college.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National Coffee Association estimates that around 60% of Americans drink coffee on a morning-to-morning basis. That’s just coffee. It’s no secret that coffee and other caffeinated beverages today are seen as being quite important, and plenty of people all around the world rely on the stimulating effects of those drinks to rouse them from sleep and give them the energy needed to prepare for waking life. To get through the day or a late night’s work.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D084BC-E356-43ED-96A7-53084E07D9EB}" type="slidenum">
              <a:rPr lang="en-US" smtClean="0"/>
              <a:t>3</a:t>
            </a:fld>
            <a:endParaRPr lang="en-US"/>
          </a:p>
        </p:txBody>
      </p:sp>
    </p:spTree>
    <p:extLst>
      <p:ext uri="{BB962C8B-B14F-4D97-AF65-F5344CB8AC3E}">
        <p14:creationId xmlns:p14="http://schemas.microsoft.com/office/powerpoint/2010/main" val="353849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People report a number of neurological benefits of caffeine, including increased awareness, improved mood, and increased levels of alertness. Caffeine purportedly enhances mental functioning at a number of levels, and many people consume it because they believe that there are major cognitive performance benefits that outweigh any possible health risks. However, one thing that repeatedly comes up in the discussion of caffeine’s effects is called reaction time. </a:t>
            </a:r>
          </a:p>
          <a:p>
            <a:endParaRPr lang="en-US" dirty="0"/>
          </a:p>
        </p:txBody>
      </p:sp>
      <p:sp>
        <p:nvSpPr>
          <p:cNvPr id="4" name="Slide Number Placeholder 3"/>
          <p:cNvSpPr>
            <a:spLocks noGrp="1"/>
          </p:cNvSpPr>
          <p:nvPr>
            <p:ph type="sldNum" sz="quarter" idx="5"/>
          </p:nvPr>
        </p:nvSpPr>
        <p:spPr/>
        <p:txBody>
          <a:bodyPr/>
          <a:lstStyle/>
          <a:p>
            <a:fld id="{DBD084BC-E356-43ED-96A7-53084E07D9EB}" type="slidenum">
              <a:rPr lang="en-US" smtClean="0"/>
              <a:t>4</a:t>
            </a:fld>
            <a:endParaRPr lang="en-US"/>
          </a:p>
        </p:txBody>
      </p:sp>
    </p:spTree>
    <p:extLst>
      <p:ext uri="{BB962C8B-B14F-4D97-AF65-F5344CB8AC3E}">
        <p14:creationId xmlns:p14="http://schemas.microsoft.com/office/powerpoint/2010/main" val="385311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800"/>
              </a:spcAft>
            </a:pPr>
            <a:r>
              <a:rPr lang="en-US" dirty="0"/>
              <a:t>1.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Reaction Time or Simple Reaction Time (which is often referred to as SRT) is defined by the American Psychological Association as, </a:t>
            </a:r>
          </a:p>
          <a:p>
            <a:pPr marL="457200" marR="457200" algn="just">
              <a:lnSpc>
                <a:spcPct val="200000"/>
              </a:lnSpc>
              <a:spcBef>
                <a:spcPts val="0"/>
              </a:spcBef>
              <a:spcAft>
                <a:spcPts val="800"/>
              </a:spcAft>
              <a:tabLst>
                <a:tab pos="57150" algn="l"/>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total time that elapses between the presentation of a stimulus and the occurrence of a response in a task that requires a participant to perform an elementary behavior whenever a stimulus is presented”. </a:t>
            </a:r>
          </a:p>
          <a:p>
            <a:pPr marL="0" marR="0" algn="just">
              <a:lnSpc>
                <a:spcPct val="200000"/>
              </a:lnSpc>
              <a:spcBef>
                <a:spcPts val="0"/>
              </a:spcBef>
              <a:spcAft>
                <a:spcPts val="800"/>
              </a:spcAft>
              <a:tabLst>
                <a:tab pos="457200" algn="l"/>
                <a:tab pos="5143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example, this is the time it takes to start to duck if you see a ball coming at your head. </a:t>
            </a:r>
          </a:p>
          <a:p>
            <a:endParaRPr lang="en-US" dirty="0"/>
          </a:p>
        </p:txBody>
      </p:sp>
      <p:sp>
        <p:nvSpPr>
          <p:cNvPr id="4" name="Slide Number Placeholder 3"/>
          <p:cNvSpPr>
            <a:spLocks noGrp="1"/>
          </p:cNvSpPr>
          <p:nvPr>
            <p:ph type="sldNum" sz="quarter" idx="5"/>
          </p:nvPr>
        </p:nvSpPr>
        <p:spPr/>
        <p:txBody>
          <a:bodyPr/>
          <a:lstStyle/>
          <a:p>
            <a:fld id="{DBD084BC-E356-43ED-96A7-53084E07D9EB}" type="slidenum">
              <a:rPr lang="en-US" smtClean="0"/>
              <a:t>5</a:t>
            </a:fld>
            <a:endParaRPr lang="en-US"/>
          </a:p>
        </p:txBody>
      </p:sp>
    </p:spTree>
    <p:extLst>
      <p:ext uri="{BB962C8B-B14F-4D97-AF65-F5344CB8AC3E}">
        <p14:creationId xmlns:p14="http://schemas.microsoft.com/office/powerpoint/2010/main" val="288501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Caffeine is taken by athletes and others, as a potential performance enhancer, partly on the basis that it is presumed to be capable of improving these reaction times. But is this real improvement or not?</a:t>
            </a:r>
          </a:p>
          <a:p>
            <a:endParaRPr lang="en-US" dirty="0"/>
          </a:p>
        </p:txBody>
      </p:sp>
      <p:sp>
        <p:nvSpPr>
          <p:cNvPr id="4" name="Slide Number Placeholder 3"/>
          <p:cNvSpPr>
            <a:spLocks noGrp="1"/>
          </p:cNvSpPr>
          <p:nvPr>
            <p:ph type="sldNum" sz="quarter" idx="5"/>
          </p:nvPr>
        </p:nvSpPr>
        <p:spPr/>
        <p:txBody>
          <a:bodyPr/>
          <a:lstStyle/>
          <a:p>
            <a:fld id="{DBD084BC-E356-43ED-96A7-53084E07D9EB}" type="slidenum">
              <a:rPr lang="en-US" smtClean="0"/>
              <a:t>6</a:t>
            </a:fld>
            <a:endParaRPr lang="en-US"/>
          </a:p>
        </p:txBody>
      </p:sp>
    </p:spTree>
    <p:extLst>
      <p:ext uri="{BB962C8B-B14F-4D97-AF65-F5344CB8AC3E}">
        <p14:creationId xmlns:p14="http://schemas.microsoft.com/office/powerpoint/2010/main" val="405163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What I wanted to know was whether the research in aggregate confirmed the idea that caffeine had a discernable impact on reaction time. So, to answer the question, I surveyed several research databases for different studies which looked at that relationship. I was able to locate 14 studies reviewing some connection between caffeine intake and reaction time. </a:t>
            </a:r>
          </a:p>
          <a:p>
            <a:endParaRPr lang="en-US" dirty="0"/>
          </a:p>
        </p:txBody>
      </p:sp>
      <p:sp>
        <p:nvSpPr>
          <p:cNvPr id="4" name="Slide Number Placeholder 3"/>
          <p:cNvSpPr>
            <a:spLocks noGrp="1"/>
          </p:cNvSpPr>
          <p:nvPr>
            <p:ph type="sldNum" sz="quarter" idx="5"/>
          </p:nvPr>
        </p:nvSpPr>
        <p:spPr/>
        <p:txBody>
          <a:bodyPr/>
          <a:lstStyle/>
          <a:p>
            <a:fld id="{DBD084BC-E356-43ED-96A7-53084E07D9EB}" type="slidenum">
              <a:rPr lang="en-US" smtClean="0"/>
              <a:t>7</a:t>
            </a:fld>
            <a:endParaRPr lang="en-US"/>
          </a:p>
        </p:txBody>
      </p:sp>
    </p:spTree>
    <p:extLst>
      <p:ext uri="{BB962C8B-B14F-4D97-AF65-F5344CB8AC3E}">
        <p14:creationId xmlns:p14="http://schemas.microsoft.com/office/powerpoint/2010/main" val="147188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Many researchers have asked the same thing, and have conducted studies which investigated the relationship between caffeine and reaction time, either as an objective outright, or as a secondary factor to be examined at the same time as something else.</a:t>
            </a:r>
          </a:p>
          <a:p>
            <a:endParaRPr lang="en-US" dirty="0"/>
          </a:p>
        </p:txBody>
      </p:sp>
      <p:sp>
        <p:nvSpPr>
          <p:cNvPr id="4" name="Slide Number Placeholder 3"/>
          <p:cNvSpPr>
            <a:spLocks noGrp="1"/>
          </p:cNvSpPr>
          <p:nvPr>
            <p:ph type="sldNum" sz="quarter" idx="5"/>
          </p:nvPr>
        </p:nvSpPr>
        <p:spPr/>
        <p:txBody>
          <a:bodyPr/>
          <a:lstStyle/>
          <a:p>
            <a:fld id="{DBD084BC-E356-43ED-96A7-53084E07D9EB}" type="slidenum">
              <a:rPr lang="en-US" smtClean="0"/>
              <a:t>8</a:t>
            </a:fld>
            <a:endParaRPr lang="en-US"/>
          </a:p>
        </p:txBody>
      </p:sp>
    </p:spTree>
    <p:extLst>
      <p:ext uri="{BB962C8B-B14F-4D97-AF65-F5344CB8AC3E}">
        <p14:creationId xmlns:p14="http://schemas.microsoft.com/office/powerpoint/2010/main" val="481267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studies examined different populations, they had in many cases very different goals and objectives, and there were multiple different types of reaction time among the 14 studies, although in every case, the times were comparable to simple reaction time. </a:t>
            </a:r>
          </a:p>
          <a:p>
            <a:endParaRPr lang="en-US" dirty="0"/>
          </a:p>
        </p:txBody>
      </p:sp>
      <p:sp>
        <p:nvSpPr>
          <p:cNvPr id="4" name="Slide Number Placeholder 3"/>
          <p:cNvSpPr>
            <a:spLocks noGrp="1"/>
          </p:cNvSpPr>
          <p:nvPr>
            <p:ph type="sldNum" sz="quarter" idx="5"/>
          </p:nvPr>
        </p:nvSpPr>
        <p:spPr/>
        <p:txBody>
          <a:bodyPr/>
          <a:lstStyle/>
          <a:p>
            <a:fld id="{DBD084BC-E356-43ED-96A7-53084E07D9EB}" type="slidenum">
              <a:rPr lang="en-US" smtClean="0"/>
              <a:t>9</a:t>
            </a:fld>
            <a:endParaRPr lang="en-US"/>
          </a:p>
        </p:txBody>
      </p:sp>
    </p:spTree>
    <p:extLst>
      <p:ext uri="{BB962C8B-B14F-4D97-AF65-F5344CB8AC3E}">
        <p14:creationId xmlns:p14="http://schemas.microsoft.com/office/powerpoint/2010/main" val="2771312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800" dirty="0">
                <a:effectLst/>
                <a:latin typeface="Times New Roman" panose="02020603050405020304" pitchFamily="18" charset="0"/>
                <a:ea typeface="Calibri" panose="020F0502020204030204" pitchFamily="34" charset="0"/>
              </a:rPr>
              <a:t>To evaluate the effects reported in these studies, I used a statistical model and converted each reported effect to a Pearson’s r value, then weighted the results by sample size. There was a total of 853 participants for the studies surveyed and a significant margin of that came from only a few studies with participant numbers in the hundreds.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highest r value from any of the studies was very strong at 0.82, while the lowest r value for any of the studies was -0.16. Most of the results clustered around the upper 0.10s. The weighted mean for the effect size was 0.18, which is quite a small effect, but not nothing.</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BD084BC-E356-43ED-96A7-53084E07D9EB}" type="slidenum">
              <a:rPr lang="en-US" smtClean="0"/>
              <a:t>10</a:t>
            </a:fld>
            <a:endParaRPr lang="en-US"/>
          </a:p>
        </p:txBody>
      </p:sp>
    </p:spTree>
    <p:extLst>
      <p:ext uri="{BB962C8B-B14F-4D97-AF65-F5344CB8AC3E}">
        <p14:creationId xmlns:p14="http://schemas.microsoft.com/office/powerpoint/2010/main" val="151732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9082AF-7FEC-45F8-8648-A729EDFE1E87}"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309862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082AF-7FEC-45F8-8648-A729EDFE1E87}"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328407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082AF-7FEC-45F8-8648-A729EDFE1E87}"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373507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082AF-7FEC-45F8-8648-A729EDFE1E87}"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841028C-03DD-45F9-9F75-AB8C84CAD80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80119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082AF-7FEC-45F8-8648-A729EDFE1E87}"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316670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9082AF-7FEC-45F8-8648-A729EDFE1E87}"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2834342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9082AF-7FEC-45F8-8648-A729EDFE1E87}"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3756657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082AF-7FEC-45F8-8648-A729EDFE1E87}"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331957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59082AF-7FEC-45F8-8648-A729EDFE1E87}" type="datetimeFigureOut">
              <a:rPr lang="en-US" smtClean="0"/>
              <a:t>10/27/2021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841028C-03DD-45F9-9F75-AB8C84CAD80F}" type="slidenum">
              <a:rPr lang="en-US" smtClean="0"/>
              <a:t>‹#›</a:t>
            </a:fld>
            <a:endParaRPr lang="en-US"/>
          </a:p>
        </p:txBody>
      </p:sp>
    </p:spTree>
    <p:extLst>
      <p:ext uri="{BB962C8B-B14F-4D97-AF65-F5344CB8AC3E}">
        <p14:creationId xmlns:p14="http://schemas.microsoft.com/office/powerpoint/2010/main" val="311239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082AF-7FEC-45F8-8648-A729EDFE1E87}"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124241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082AF-7FEC-45F8-8648-A729EDFE1E87}"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413497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9082AF-7FEC-45F8-8648-A729EDFE1E87}"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168471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9082AF-7FEC-45F8-8648-A729EDFE1E87}"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77898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9082AF-7FEC-45F8-8648-A729EDFE1E87}"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275106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59082AF-7FEC-45F8-8648-A729EDFE1E87}"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185379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082AF-7FEC-45F8-8648-A729EDFE1E87}"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123816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082AF-7FEC-45F8-8648-A729EDFE1E87}"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028C-03DD-45F9-9F75-AB8C84CAD80F}" type="slidenum">
              <a:rPr lang="en-US" smtClean="0"/>
              <a:t>‹#›</a:t>
            </a:fld>
            <a:endParaRPr lang="en-US"/>
          </a:p>
        </p:txBody>
      </p:sp>
    </p:spTree>
    <p:extLst>
      <p:ext uri="{BB962C8B-B14F-4D97-AF65-F5344CB8AC3E}">
        <p14:creationId xmlns:p14="http://schemas.microsoft.com/office/powerpoint/2010/main" val="349325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9082AF-7FEC-45F8-8648-A729EDFE1E87}" type="datetimeFigureOut">
              <a:rPr lang="en-US" smtClean="0"/>
              <a:t>10/27/2021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841028C-03DD-45F9-9F75-AB8C84CAD80F}" type="slidenum">
              <a:rPr lang="en-US" smtClean="0"/>
              <a:t>‹#›</a:t>
            </a:fld>
            <a:endParaRPr lang="en-US"/>
          </a:p>
        </p:txBody>
      </p:sp>
    </p:spTree>
    <p:extLst>
      <p:ext uri="{BB962C8B-B14F-4D97-AF65-F5344CB8AC3E}">
        <p14:creationId xmlns:p14="http://schemas.microsoft.com/office/powerpoint/2010/main" val="278758914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0761-C79B-48AB-815D-4F7EDE041DA6}"/>
              </a:ext>
            </a:extLst>
          </p:cNvPr>
          <p:cNvSpPr>
            <a:spLocks noGrp="1"/>
          </p:cNvSpPr>
          <p:nvPr>
            <p:ph type="ctrTitle"/>
          </p:nvPr>
        </p:nvSpPr>
        <p:spPr/>
        <p:txBody>
          <a:bodyPr/>
          <a:lstStyle/>
          <a:p>
            <a:r>
              <a:rPr lang="en-US" dirty="0"/>
              <a:t>Caffeine and Reaction Time</a:t>
            </a:r>
          </a:p>
        </p:txBody>
      </p:sp>
      <p:sp>
        <p:nvSpPr>
          <p:cNvPr id="3" name="Subtitle 2">
            <a:extLst>
              <a:ext uri="{FF2B5EF4-FFF2-40B4-BE49-F238E27FC236}">
                <a16:creationId xmlns:a16="http://schemas.microsoft.com/office/drawing/2014/main" id="{C1223164-85BC-472D-A644-4698E2D7F7A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7145009"/>
      </p:ext>
    </p:extLst>
  </p:cSld>
  <p:clrMapOvr>
    <a:masterClrMapping/>
  </p:clrMapOvr>
  <mc:AlternateContent xmlns:mc="http://schemas.openxmlformats.org/markup-compatibility/2006">
    <mc:Choice xmlns:p14="http://schemas.microsoft.com/office/powerpoint/2010/main" Requires="p14">
      <p:transition spd="slow" p14:dur="275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187A-AD82-44A6-8A10-5362C0BCCB39}"/>
              </a:ext>
            </a:extLst>
          </p:cNvPr>
          <p:cNvSpPr>
            <a:spLocks noGrp="1"/>
          </p:cNvSpPr>
          <p:nvPr>
            <p:ph type="title"/>
          </p:nvPr>
        </p:nvSpPr>
        <p:spPr/>
        <p:txBody>
          <a:bodyPr/>
          <a:lstStyle/>
          <a:p>
            <a:r>
              <a:rPr lang="en-US" dirty="0"/>
              <a:t>Evaluating the results</a:t>
            </a:r>
          </a:p>
        </p:txBody>
      </p:sp>
      <p:sp>
        <p:nvSpPr>
          <p:cNvPr id="3" name="Content Placeholder 2">
            <a:extLst>
              <a:ext uri="{FF2B5EF4-FFF2-40B4-BE49-F238E27FC236}">
                <a16:creationId xmlns:a16="http://schemas.microsoft.com/office/drawing/2014/main" id="{E6D642FE-737D-4626-8925-031C09773803}"/>
              </a:ext>
            </a:extLst>
          </p:cNvPr>
          <p:cNvSpPr>
            <a:spLocks noGrp="1"/>
          </p:cNvSpPr>
          <p:nvPr>
            <p:ph idx="1"/>
          </p:nvPr>
        </p:nvSpPr>
        <p:spPr/>
        <p:txBody>
          <a:bodyPr/>
          <a:lstStyle/>
          <a:p>
            <a:r>
              <a:rPr lang="en-US" dirty="0"/>
              <a:t>Pearson’s r weighted by sample size</a:t>
            </a:r>
          </a:p>
          <a:p>
            <a:r>
              <a:rPr lang="en-US" dirty="0"/>
              <a:t>853 participants</a:t>
            </a:r>
          </a:p>
          <a:p>
            <a:r>
              <a:rPr lang="en-US" dirty="0"/>
              <a:t>R=0.18</a:t>
            </a:r>
          </a:p>
          <a:p>
            <a:endParaRPr lang="en-US" dirty="0"/>
          </a:p>
          <a:p>
            <a:r>
              <a:rPr lang="en-US" dirty="0"/>
              <a:t>What does this mean?</a:t>
            </a:r>
          </a:p>
        </p:txBody>
      </p:sp>
      <p:pic>
        <p:nvPicPr>
          <p:cNvPr id="3074" name="Picture 2" descr="The &amp;#39;meh&amp;#39; generation - The Boston Globe">
            <a:extLst>
              <a:ext uri="{FF2B5EF4-FFF2-40B4-BE49-F238E27FC236}">
                <a16:creationId xmlns:a16="http://schemas.microsoft.com/office/drawing/2014/main" id="{A3E5ED43-EE6D-4D2A-8AC3-1F32B4C5C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617" y="2744461"/>
            <a:ext cx="5835614" cy="415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circle(in)">
                                      <p:cBhvr>
                                        <p:cTn id="2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C152-81A6-48FF-9ECA-BC3A08056B9D}"/>
              </a:ext>
            </a:extLst>
          </p:cNvPr>
          <p:cNvSpPr>
            <a:spLocks noGrp="1"/>
          </p:cNvSpPr>
          <p:nvPr>
            <p:ph type="title"/>
          </p:nvPr>
        </p:nvSpPr>
        <p:spPr/>
        <p:txBody>
          <a:bodyPr/>
          <a:lstStyle/>
          <a:p>
            <a:r>
              <a:rPr lang="en-US" dirty="0"/>
              <a:t>Caffeine’s effect on reaction time</a:t>
            </a:r>
          </a:p>
        </p:txBody>
      </p:sp>
      <p:sp>
        <p:nvSpPr>
          <p:cNvPr id="3" name="Content Placeholder 2">
            <a:extLst>
              <a:ext uri="{FF2B5EF4-FFF2-40B4-BE49-F238E27FC236}">
                <a16:creationId xmlns:a16="http://schemas.microsoft.com/office/drawing/2014/main" id="{9C176CBD-3A87-43DC-B32B-DAA0ED278E66}"/>
              </a:ext>
            </a:extLst>
          </p:cNvPr>
          <p:cNvSpPr>
            <a:spLocks noGrp="1"/>
          </p:cNvSpPr>
          <p:nvPr>
            <p:ph idx="1"/>
          </p:nvPr>
        </p:nvSpPr>
        <p:spPr>
          <a:xfrm>
            <a:off x="680321" y="2336873"/>
            <a:ext cx="9613861" cy="2686962"/>
          </a:xfrm>
        </p:spPr>
        <p:txBody>
          <a:bodyPr/>
          <a:lstStyle/>
          <a:p>
            <a:r>
              <a:rPr lang="en-US" dirty="0"/>
              <a:t>It’s often assumed that some effect of caffeine on reaction time should exist</a:t>
            </a:r>
          </a:p>
          <a:p>
            <a:r>
              <a:rPr lang="en-US" dirty="0"/>
              <a:t>Effect size of only 0.18, weak to moderate</a:t>
            </a:r>
          </a:p>
          <a:p>
            <a:r>
              <a:rPr lang="en-US" dirty="0"/>
              <a:t>There is at least some effect but it’s not much</a:t>
            </a:r>
          </a:p>
          <a:p>
            <a:r>
              <a:rPr lang="en-US" dirty="0"/>
              <a:t>The largest studies adhere very closely to this figure</a:t>
            </a:r>
          </a:p>
          <a:p>
            <a:endParaRPr lang="en-US" dirty="0"/>
          </a:p>
        </p:txBody>
      </p:sp>
    </p:spTree>
    <p:extLst>
      <p:ext uri="{BB962C8B-B14F-4D97-AF65-F5344CB8AC3E}">
        <p14:creationId xmlns:p14="http://schemas.microsoft.com/office/powerpoint/2010/main" val="194966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B148-043A-411F-A5E2-07E7744C15AE}"/>
              </a:ext>
            </a:extLst>
          </p:cNvPr>
          <p:cNvSpPr>
            <a:spLocks noGrp="1"/>
          </p:cNvSpPr>
          <p:nvPr>
            <p:ph type="title"/>
          </p:nvPr>
        </p:nvSpPr>
        <p:spPr/>
        <p:txBody>
          <a:bodyPr/>
          <a:lstStyle/>
          <a:p>
            <a:r>
              <a:rPr lang="en-US" dirty="0"/>
              <a:t>What does this mean</a:t>
            </a:r>
          </a:p>
        </p:txBody>
      </p:sp>
      <p:sp>
        <p:nvSpPr>
          <p:cNvPr id="3" name="Content Placeholder 2">
            <a:extLst>
              <a:ext uri="{FF2B5EF4-FFF2-40B4-BE49-F238E27FC236}">
                <a16:creationId xmlns:a16="http://schemas.microsoft.com/office/drawing/2014/main" id="{005EB4EA-A382-4968-AD81-7AE69D51D095}"/>
              </a:ext>
            </a:extLst>
          </p:cNvPr>
          <p:cNvSpPr>
            <a:spLocks noGrp="1"/>
          </p:cNvSpPr>
          <p:nvPr>
            <p:ph idx="1"/>
          </p:nvPr>
        </p:nvSpPr>
        <p:spPr/>
        <p:txBody>
          <a:bodyPr/>
          <a:lstStyle/>
          <a:p>
            <a:r>
              <a:rPr lang="en-US" dirty="0"/>
              <a:t>To begin with, if you want to increase your </a:t>
            </a:r>
            <a:r>
              <a:rPr lang="en-US" dirty="0" err="1"/>
              <a:t>srt</a:t>
            </a:r>
            <a:r>
              <a:rPr lang="en-US" dirty="0"/>
              <a:t>, caffeine is not necessary</a:t>
            </a:r>
          </a:p>
          <a:p>
            <a:r>
              <a:rPr lang="en-US" dirty="0"/>
              <a:t>But this is on an alertness factor that’s very easy to quantify</a:t>
            </a:r>
          </a:p>
          <a:p>
            <a:r>
              <a:rPr lang="en-US" dirty="0"/>
              <a:t>Caffeine may not have that great an effect on mental processes at all, and the difference is primarily in heightened mood rather than increased alertness. </a:t>
            </a:r>
          </a:p>
        </p:txBody>
      </p:sp>
    </p:spTree>
    <p:extLst>
      <p:ext uri="{BB962C8B-B14F-4D97-AF65-F5344CB8AC3E}">
        <p14:creationId xmlns:p14="http://schemas.microsoft.com/office/powerpoint/2010/main" val="92181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7E9B-4D0E-4DFF-ACB3-580AFCE89C6F}"/>
              </a:ext>
            </a:extLst>
          </p:cNvPr>
          <p:cNvSpPr>
            <a:spLocks noGrp="1"/>
          </p:cNvSpPr>
          <p:nvPr>
            <p:ph type="title"/>
          </p:nvPr>
        </p:nvSpPr>
        <p:spPr/>
        <p:txBody>
          <a:bodyPr/>
          <a:lstStyle/>
          <a:p>
            <a:r>
              <a:rPr lang="en-US" dirty="0"/>
              <a:t>What is caffeine?</a:t>
            </a:r>
          </a:p>
        </p:txBody>
      </p:sp>
      <p:sp>
        <p:nvSpPr>
          <p:cNvPr id="3" name="Content Placeholder 2">
            <a:extLst>
              <a:ext uri="{FF2B5EF4-FFF2-40B4-BE49-F238E27FC236}">
                <a16:creationId xmlns:a16="http://schemas.microsoft.com/office/drawing/2014/main" id="{AB7B656A-9B41-4427-98F6-AAF4F5847527}"/>
              </a:ext>
            </a:extLst>
          </p:cNvPr>
          <p:cNvSpPr>
            <a:spLocks noGrp="1"/>
          </p:cNvSpPr>
          <p:nvPr>
            <p:ph idx="1"/>
          </p:nvPr>
        </p:nvSpPr>
        <p:spPr/>
        <p:txBody>
          <a:bodyPr/>
          <a:lstStyle/>
          <a:p>
            <a:r>
              <a:rPr lang="en-US" dirty="0"/>
              <a:t>Definition: </a:t>
            </a:r>
          </a:p>
        </p:txBody>
      </p:sp>
      <p:pic>
        <p:nvPicPr>
          <p:cNvPr id="5" name="Picture 4">
            <a:extLst>
              <a:ext uri="{FF2B5EF4-FFF2-40B4-BE49-F238E27FC236}">
                <a16:creationId xmlns:a16="http://schemas.microsoft.com/office/drawing/2014/main" id="{656F4646-263B-409D-9D44-5CA93ECB9B54}"/>
              </a:ext>
            </a:extLst>
          </p:cNvPr>
          <p:cNvPicPr>
            <a:picLocks noChangeAspect="1"/>
          </p:cNvPicPr>
          <p:nvPr/>
        </p:nvPicPr>
        <p:blipFill rotWithShape="1">
          <a:blip r:embed="rId3"/>
          <a:srcRect l="6668" t="32756" r="55207" b="47132"/>
          <a:stretch/>
        </p:blipFill>
        <p:spPr>
          <a:xfrm>
            <a:off x="807720" y="2359977"/>
            <a:ext cx="9784592" cy="2702243"/>
          </a:xfrm>
          <a:prstGeom prst="rect">
            <a:avLst/>
          </a:prstGeom>
        </p:spPr>
      </p:pic>
    </p:spTree>
    <p:extLst>
      <p:ext uri="{BB962C8B-B14F-4D97-AF65-F5344CB8AC3E}">
        <p14:creationId xmlns:p14="http://schemas.microsoft.com/office/powerpoint/2010/main" val="146269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6ECC-7F36-4323-9C40-492C4AA17598}"/>
              </a:ext>
            </a:extLst>
          </p:cNvPr>
          <p:cNvSpPr>
            <a:spLocks noGrp="1"/>
          </p:cNvSpPr>
          <p:nvPr>
            <p:ph type="title"/>
          </p:nvPr>
        </p:nvSpPr>
        <p:spPr/>
        <p:txBody>
          <a:bodyPr/>
          <a:lstStyle/>
          <a:p>
            <a:r>
              <a:rPr lang="en-US" dirty="0"/>
              <a:t>Caffeine gets you going</a:t>
            </a:r>
          </a:p>
        </p:txBody>
      </p:sp>
      <p:pic>
        <p:nvPicPr>
          <p:cNvPr id="5" name="Content Placeholder 4">
            <a:extLst>
              <a:ext uri="{FF2B5EF4-FFF2-40B4-BE49-F238E27FC236}">
                <a16:creationId xmlns:a16="http://schemas.microsoft.com/office/drawing/2014/main" id="{6B9B0A06-66E5-4C64-90F7-3127C2C412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4269" y="2008326"/>
            <a:ext cx="4729825" cy="4729825"/>
          </a:xfrm>
        </p:spPr>
      </p:pic>
    </p:spTree>
    <p:extLst>
      <p:ext uri="{BB962C8B-B14F-4D97-AF65-F5344CB8AC3E}">
        <p14:creationId xmlns:p14="http://schemas.microsoft.com/office/powerpoint/2010/main" val="428811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141A-F80E-4A2F-854A-24D42F92791F}"/>
              </a:ext>
            </a:extLst>
          </p:cNvPr>
          <p:cNvSpPr>
            <a:spLocks noGrp="1"/>
          </p:cNvSpPr>
          <p:nvPr>
            <p:ph type="title"/>
          </p:nvPr>
        </p:nvSpPr>
        <p:spPr/>
        <p:txBody>
          <a:bodyPr/>
          <a:lstStyle/>
          <a:p>
            <a:r>
              <a:rPr lang="en-US" dirty="0"/>
              <a:t>Caffeine benefits</a:t>
            </a:r>
          </a:p>
        </p:txBody>
      </p:sp>
      <p:sp>
        <p:nvSpPr>
          <p:cNvPr id="3" name="Content Placeholder 2">
            <a:extLst>
              <a:ext uri="{FF2B5EF4-FFF2-40B4-BE49-F238E27FC236}">
                <a16:creationId xmlns:a16="http://schemas.microsoft.com/office/drawing/2014/main" id="{5348D7A7-03ED-4C8F-862F-08466FD850BC}"/>
              </a:ext>
            </a:extLst>
          </p:cNvPr>
          <p:cNvSpPr>
            <a:spLocks noGrp="1"/>
          </p:cNvSpPr>
          <p:nvPr>
            <p:ph idx="1"/>
          </p:nvPr>
        </p:nvSpPr>
        <p:spPr/>
        <p:txBody>
          <a:bodyPr/>
          <a:lstStyle/>
          <a:p>
            <a:r>
              <a:rPr lang="en-US" dirty="0"/>
              <a:t>Awareness</a:t>
            </a:r>
          </a:p>
          <a:p>
            <a:r>
              <a:rPr lang="en-US" dirty="0"/>
              <a:t>Mood</a:t>
            </a:r>
          </a:p>
          <a:p>
            <a:r>
              <a:rPr lang="en-US" dirty="0"/>
              <a:t>Alertness</a:t>
            </a:r>
          </a:p>
          <a:p>
            <a:r>
              <a:rPr lang="en-US" dirty="0"/>
              <a:t>Mental Function</a:t>
            </a:r>
          </a:p>
          <a:p>
            <a:r>
              <a:rPr lang="en-US" dirty="0"/>
              <a:t>Performance enhancement</a:t>
            </a:r>
          </a:p>
          <a:p>
            <a:r>
              <a:rPr lang="en-US" dirty="0"/>
              <a:t>Reaction time</a:t>
            </a:r>
          </a:p>
          <a:p>
            <a:endParaRPr lang="en-US" dirty="0"/>
          </a:p>
        </p:txBody>
      </p:sp>
      <p:pic>
        <p:nvPicPr>
          <p:cNvPr id="4098" name="Picture 2" descr="The pros and cons of caffeine – GetLyonStrong">
            <a:extLst>
              <a:ext uri="{FF2B5EF4-FFF2-40B4-BE49-F238E27FC236}">
                <a16:creationId xmlns:a16="http://schemas.microsoft.com/office/drawing/2014/main" id="{5E5E5CAB-AAA8-47DC-8EA1-46CBCBD1A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684" y="2336873"/>
            <a:ext cx="611505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9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C05858-B326-4E52-9C55-0CDCAF14348B}"/>
              </a:ext>
            </a:extLst>
          </p:cNvPr>
          <p:cNvPicPr>
            <a:picLocks noChangeAspect="1"/>
          </p:cNvPicPr>
          <p:nvPr/>
        </p:nvPicPr>
        <p:blipFill>
          <a:blip r:embed="rId3"/>
          <a:stretch>
            <a:fillRect/>
          </a:stretch>
        </p:blipFill>
        <p:spPr>
          <a:xfrm>
            <a:off x="7379532" y="3145244"/>
            <a:ext cx="5829300" cy="4076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6DD98F35-6880-4069-AA0F-C556423440B4}"/>
              </a:ext>
            </a:extLst>
          </p:cNvPr>
          <p:cNvSpPr>
            <a:spLocks noGrp="1"/>
          </p:cNvSpPr>
          <p:nvPr>
            <p:ph type="title"/>
          </p:nvPr>
        </p:nvSpPr>
        <p:spPr/>
        <p:txBody>
          <a:bodyPr/>
          <a:lstStyle/>
          <a:p>
            <a:r>
              <a:rPr lang="en-US" dirty="0"/>
              <a:t>Reaction time is one way of testing this</a:t>
            </a:r>
          </a:p>
        </p:txBody>
      </p:sp>
      <p:sp>
        <p:nvSpPr>
          <p:cNvPr id="3" name="Content Placeholder 2">
            <a:extLst>
              <a:ext uri="{FF2B5EF4-FFF2-40B4-BE49-F238E27FC236}">
                <a16:creationId xmlns:a16="http://schemas.microsoft.com/office/drawing/2014/main" id="{19A2353E-860D-46A1-9DD6-64A390303F9F}"/>
              </a:ext>
            </a:extLst>
          </p:cNvPr>
          <p:cNvSpPr>
            <a:spLocks noGrp="1"/>
          </p:cNvSpPr>
          <p:nvPr>
            <p:ph idx="1"/>
          </p:nvPr>
        </p:nvSpPr>
        <p:spPr>
          <a:xfrm>
            <a:off x="2032043" y="2441760"/>
            <a:ext cx="9613861" cy="3599316"/>
          </a:xfrm>
        </p:spPr>
        <p:txBody>
          <a:bodyPr>
            <a:normAutofit/>
          </a:bodyPr>
          <a:lstStyle/>
          <a:p>
            <a:r>
              <a:rPr lang="en-US" dirty="0"/>
              <a:t>It’s an unambiguous factor </a:t>
            </a:r>
          </a:p>
          <a:p>
            <a:r>
              <a:rPr lang="en-US" dirty="0"/>
              <a:t>It’s easy to measure</a:t>
            </a:r>
          </a:p>
          <a:p>
            <a:r>
              <a:rPr lang="en-US" dirty="0"/>
              <a:t>It can’t be cheated</a:t>
            </a:r>
          </a:p>
          <a:p>
            <a:r>
              <a:rPr lang="en-US" dirty="0"/>
              <a:t>American Psychological Association Definition of </a:t>
            </a:r>
            <a:r>
              <a:rPr lang="en-US" dirty="0" err="1"/>
              <a:t>srt</a:t>
            </a:r>
            <a:r>
              <a:rPr lang="en-US" dirty="0"/>
              <a:t>:</a:t>
            </a:r>
          </a:p>
          <a:p>
            <a:endParaRPr lang="en-US" sz="1400" dirty="0"/>
          </a:p>
          <a:p>
            <a:pPr marR="457200" lvl="1" indent="0" algn="just">
              <a:lnSpc>
                <a:spcPct val="110000"/>
              </a:lnSpc>
              <a:spcBef>
                <a:spcPts val="0"/>
              </a:spcBef>
              <a:spcAft>
                <a:spcPts val="800"/>
              </a:spcAft>
              <a:buNone/>
              <a:tabLst>
                <a:tab pos="57150" algn="l"/>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total time that elapses between the presentation of a stimulus and the occurrence of a response in a task that requires a participant to perform an elementary behavior whenever a stimulus is presented”. </a:t>
            </a:r>
          </a:p>
          <a:p>
            <a:endParaRPr lang="en-US" dirty="0"/>
          </a:p>
        </p:txBody>
      </p:sp>
    </p:spTree>
    <p:extLst>
      <p:ext uri="{BB962C8B-B14F-4D97-AF65-F5344CB8AC3E}">
        <p14:creationId xmlns:p14="http://schemas.microsoft.com/office/powerpoint/2010/main" val="20057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15B5-7C04-4820-88AC-8A3C274AD3E9}"/>
              </a:ext>
            </a:extLst>
          </p:cNvPr>
          <p:cNvSpPr>
            <a:spLocks noGrp="1"/>
          </p:cNvSpPr>
          <p:nvPr>
            <p:ph type="title"/>
          </p:nvPr>
        </p:nvSpPr>
        <p:spPr/>
        <p:txBody>
          <a:bodyPr>
            <a:normAutofit/>
          </a:bodyPr>
          <a:lstStyle/>
          <a:p>
            <a:r>
              <a:rPr lang="en-US" dirty="0"/>
              <a:t>But does it actually improve the way you work?</a:t>
            </a:r>
          </a:p>
        </p:txBody>
      </p:sp>
      <p:sp>
        <p:nvSpPr>
          <p:cNvPr id="3" name="Content Placeholder 2">
            <a:extLst>
              <a:ext uri="{FF2B5EF4-FFF2-40B4-BE49-F238E27FC236}">
                <a16:creationId xmlns:a16="http://schemas.microsoft.com/office/drawing/2014/main" id="{5B69A9E4-87B0-4B91-A7E8-4386C07DE4C2}"/>
              </a:ext>
            </a:extLst>
          </p:cNvPr>
          <p:cNvSpPr>
            <a:spLocks noGrp="1"/>
          </p:cNvSpPr>
          <p:nvPr>
            <p:ph idx="1"/>
          </p:nvPr>
        </p:nvSpPr>
        <p:spPr/>
        <p:txBody>
          <a:bodyPr/>
          <a:lstStyle/>
          <a:p>
            <a:pPr marL="0" indent="0">
              <a:buNone/>
            </a:pPr>
            <a:endParaRPr lang="en-US" dirty="0"/>
          </a:p>
          <a:p>
            <a:endParaRPr lang="en-US" dirty="0"/>
          </a:p>
        </p:txBody>
      </p:sp>
      <p:pic>
        <p:nvPicPr>
          <p:cNvPr id="5" name="Picture 4">
            <a:extLst>
              <a:ext uri="{FF2B5EF4-FFF2-40B4-BE49-F238E27FC236}">
                <a16:creationId xmlns:a16="http://schemas.microsoft.com/office/drawing/2014/main" id="{7F006CCF-471F-46B9-B395-C0EA73235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33012"/>
            <a:ext cx="3946391" cy="3599315"/>
          </a:xfrm>
          <a:prstGeom prst="rect">
            <a:avLst/>
          </a:prstGeom>
        </p:spPr>
      </p:pic>
      <p:pic>
        <p:nvPicPr>
          <p:cNvPr id="7" name="Picture 6">
            <a:extLst>
              <a:ext uri="{FF2B5EF4-FFF2-40B4-BE49-F238E27FC236}">
                <a16:creationId xmlns:a16="http://schemas.microsoft.com/office/drawing/2014/main" id="{597DB3F6-4EF1-42E2-9160-C75A79AAF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339" y="2029456"/>
            <a:ext cx="4753084" cy="4753084"/>
          </a:xfrm>
          <a:prstGeom prst="rect">
            <a:avLst/>
          </a:prstGeom>
        </p:spPr>
      </p:pic>
    </p:spTree>
    <p:extLst>
      <p:ext uri="{BB962C8B-B14F-4D97-AF65-F5344CB8AC3E}">
        <p14:creationId xmlns:p14="http://schemas.microsoft.com/office/powerpoint/2010/main" val="22612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E4D2-81A6-401D-8861-881EA0B601AE}"/>
              </a:ext>
            </a:extLst>
          </p:cNvPr>
          <p:cNvSpPr>
            <a:spLocks noGrp="1"/>
          </p:cNvSpPr>
          <p:nvPr>
            <p:ph type="title"/>
          </p:nvPr>
        </p:nvSpPr>
        <p:spPr/>
        <p:txBody>
          <a:bodyPr/>
          <a:lstStyle/>
          <a:p>
            <a:r>
              <a:rPr lang="en-US" dirty="0"/>
              <a:t>Does caffeine impact SRT?</a:t>
            </a:r>
          </a:p>
        </p:txBody>
      </p:sp>
      <p:sp>
        <p:nvSpPr>
          <p:cNvPr id="3" name="Content Placeholder 2">
            <a:extLst>
              <a:ext uri="{FF2B5EF4-FFF2-40B4-BE49-F238E27FC236}">
                <a16:creationId xmlns:a16="http://schemas.microsoft.com/office/drawing/2014/main" id="{14AE8892-8992-4D2C-B8E6-246B6D373352}"/>
              </a:ext>
            </a:extLst>
          </p:cNvPr>
          <p:cNvSpPr>
            <a:spLocks noGrp="1"/>
          </p:cNvSpPr>
          <p:nvPr>
            <p:ph idx="1"/>
          </p:nvPr>
        </p:nvSpPr>
        <p:spPr/>
        <p:txBody>
          <a:bodyPr/>
          <a:lstStyle/>
          <a:p>
            <a:r>
              <a:rPr lang="en-US" dirty="0"/>
              <a:t>Is there a link between caffeine and reaction time?</a:t>
            </a:r>
          </a:p>
        </p:txBody>
      </p:sp>
      <p:pic>
        <p:nvPicPr>
          <p:cNvPr id="8" name="Picture 7">
            <a:extLst>
              <a:ext uri="{FF2B5EF4-FFF2-40B4-BE49-F238E27FC236}">
                <a16:creationId xmlns:a16="http://schemas.microsoft.com/office/drawing/2014/main" id="{CAFFE4CF-8183-4678-B1D9-C6A933EA08C5}"/>
              </a:ext>
            </a:extLst>
          </p:cNvPr>
          <p:cNvPicPr>
            <a:picLocks noChangeAspect="1"/>
          </p:cNvPicPr>
          <p:nvPr/>
        </p:nvPicPr>
        <p:blipFill>
          <a:blip r:embed="rId3"/>
          <a:stretch>
            <a:fillRect/>
          </a:stretch>
        </p:blipFill>
        <p:spPr>
          <a:xfrm>
            <a:off x="680321" y="2782660"/>
            <a:ext cx="10544270" cy="4075340"/>
          </a:xfrm>
          <a:prstGeom prst="rect">
            <a:avLst/>
          </a:prstGeom>
        </p:spPr>
      </p:pic>
    </p:spTree>
    <p:extLst>
      <p:ext uri="{BB962C8B-B14F-4D97-AF65-F5344CB8AC3E}">
        <p14:creationId xmlns:p14="http://schemas.microsoft.com/office/powerpoint/2010/main" val="393440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553D-BE7B-466F-82C5-D82EE3F4B9C2}"/>
              </a:ext>
            </a:extLst>
          </p:cNvPr>
          <p:cNvSpPr>
            <a:spLocks noGrp="1"/>
          </p:cNvSpPr>
          <p:nvPr>
            <p:ph type="title"/>
          </p:nvPr>
        </p:nvSpPr>
        <p:spPr/>
        <p:txBody>
          <a:bodyPr/>
          <a:lstStyle/>
          <a:p>
            <a:r>
              <a:rPr lang="en-US" dirty="0"/>
              <a:t>The research</a:t>
            </a:r>
          </a:p>
        </p:txBody>
      </p:sp>
      <p:sp>
        <p:nvSpPr>
          <p:cNvPr id="3" name="Content Placeholder 2">
            <a:extLst>
              <a:ext uri="{FF2B5EF4-FFF2-40B4-BE49-F238E27FC236}">
                <a16:creationId xmlns:a16="http://schemas.microsoft.com/office/drawing/2014/main" id="{C431A327-A71E-4E0C-8041-2E9D00CA8C3E}"/>
              </a:ext>
            </a:extLst>
          </p:cNvPr>
          <p:cNvSpPr>
            <a:spLocks noGrp="1"/>
          </p:cNvSpPr>
          <p:nvPr>
            <p:ph idx="1"/>
          </p:nvPr>
        </p:nvSpPr>
        <p:spPr/>
        <p:txBody>
          <a:bodyPr/>
          <a:lstStyle/>
          <a:p>
            <a:r>
              <a:rPr lang="en-US" dirty="0"/>
              <a:t>Many researchers have asked the same thing</a:t>
            </a:r>
          </a:p>
          <a:p>
            <a:r>
              <a:rPr lang="en-US" dirty="0"/>
              <a:t>Different populations were chosen</a:t>
            </a:r>
          </a:p>
          <a:p>
            <a:r>
              <a:rPr lang="en-US" dirty="0"/>
              <a:t>13 studies</a:t>
            </a:r>
          </a:p>
          <a:p>
            <a:endParaRPr lang="en-US" dirty="0"/>
          </a:p>
        </p:txBody>
      </p:sp>
      <p:pic>
        <p:nvPicPr>
          <p:cNvPr id="5" name="Picture 4">
            <a:extLst>
              <a:ext uri="{FF2B5EF4-FFF2-40B4-BE49-F238E27FC236}">
                <a16:creationId xmlns:a16="http://schemas.microsoft.com/office/drawing/2014/main" id="{4647A477-362D-41CA-B34A-4A982DA0F368}"/>
              </a:ext>
            </a:extLst>
          </p:cNvPr>
          <p:cNvPicPr>
            <a:picLocks noChangeAspect="1"/>
          </p:cNvPicPr>
          <p:nvPr/>
        </p:nvPicPr>
        <p:blipFill>
          <a:blip r:embed="rId3"/>
          <a:stretch>
            <a:fillRect/>
          </a:stretch>
        </p:blipFill>
        <p:spPr>
          <a:xfrm>
            <a:off x="132728" y="3631095"/>
            <a:ext cx="6353803" cy="3033091"/>
          </a:xfrm>
          <a:prstGeom prst="rect">
            <a:avLst/>
          </a:prstGeom>
        </p:spPr>
      </p:pic>
      <p:pic>
        <p:nvPicPr>
          <p:cNvPr id="6" name="Picture 5">
            <a:extLst>
              <a:ext uri="{FF2B5EF4-FFF2-40B4-BE49-F238E27FC236}">
                <a16:creationId xmlns:a16="http://schemas.microsoft.com/office/drawing/2014/main" id="{FC4B6FAB-4C1A-428D-ABC8-CC31EC16C203}"/>
              </a:ext>
            </a:extLst>
          </p:cNvPr>
          <p:cNvPicPr>
            <a:picLocks noChangeAspect="1"/>
          </p:cNvPicPr>
          <p:nvPr/>
        </p:nvPicPr>
        <p:blipFill>
          <a:blip r:embed="rId4"/>
          <a:stretch>
            <a:fillRect/>
          </a:stretch>
        </p:blipFill>
        <p:spPr>
          <a:xfrm>
            <a:off x="6486531" y="2927469"/>
            <a:ext cx="5705469" cy="2848822"/>
          </a:xfrm>
          <a:prstGeom prst="rect">
            <a:avLst/>
          </a:prstGeom>
        </p:spPr>
      </p:pic>
    </p:spTree>
    <p:extLst>
      <p:ext uri="{BB962C8B-B14F-4D97-AF65-F5344CB8AC3E}">
        <p14:creationId xmlns:p14="http://schemas.microsoft.com/office/powerpoint/2010/main" val="11755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8DCA-9C1E-4C7E-9A38-14ED94C3CEC9}"/>
              </a:ext>
            </a:extLst>
          </p:cNvPr>
          <p:cNvSpPr>
            <a:spLocks noGrp="1"/>
          </p:cNvSpPr>
          <p:nvPr>
            <p:ph type="title"/>
          </p:nvPr>
        </p:nvSpPr>
        <p:spPr/>
        <p:txBody>
          <a:bodyPr>
            <a:normAutofit/>
          </a:bodyPr>
          <a:lstStyle/>
          <a:p>
            <a:r>
              <a:rPr lang="en-US" dirty="0"/>
              <a:t>How was the research different and similar?</a:t>
            </a:r>
          </a:p>
        </p:txBody>
      </p:sp>
      <p:sp>
        <p:nvSpPr>
          <p:cNvPr id="3" name="Content Placeholder 2">
            <a:extLst>
              <a:ext uri="{FF2B5EF4-FFF2-40B4-BE49-F238E27FC236}">
                <a16:creationId xmlns:a16="http://schemas.microsoft.com/office/drawing/2014/main" id="{71A8E09D-A386-48B7-A878-088ABDD5BD7F}"/>
              </a:ext>
            </a:extLst>
          </p:cNvPr>
          <p:cNvSpPr>
            <a:spLocks noGrp="1"/>
          </p:cNvSpPr>
          <p:nvPr>
            <p:ph idx="1"/>
          </p:nvPr>
        </p:nvSpPr>
        <p:spPr/>
        <p:txBody>
          <a:bodyPr/>
          <a:lstStyle/>
          <a:p>
            <a:r>
              <a:rPr lang="en-US" dirty="0"/>
              <a:t>Different goals and objectives</a:t>
            </a:r>
          </a:p>
          <a:p>
            <a:r>
              <a:rPr lang="en-US" dirty="0"/>
              <a:t>Different types of reaction time</a:t>
            </a:r>
          </a:p>
          <a:p>
            <a:r>
              <a:rPr lang="en-US" dirty="0"/>
              <a:t>Different populations</a:t>
            </a:r>
          </a:p>
        </p:txBody>
      </p:sp>
      <p:pic>
        <p:nvPicPr>
          <p:cNvPr id="7" name="Picture 6">
            <a:extLst>
              <a:ext uri="{FF2B5EF4-FFF2-40B4-BE49-F238E27FC236}">
                <a16:creationId xmlns:a16="http://schemas.microsoft.com/office/drawing/2014/main" id="{152AEE0C-6566-4A65-83E2-507CB8530556}"/>
              </a:ext>
            </a:extLst>
          </p:cNvPr>
          <p:cNvPicPr>
            <a:picLocks noChangeAspect="1"/>
          </p:cNvPicPr>
          <p:nvPr/>
        </p:nvPicPr>
        <p:blipFill>
          <a:blip r:embed="rId3"/>
          <a:stretch>
            <a:fillRect/>
          </a:stretch>
        </p:blipFill>
        <p:spPr>
          <a:xfrm>
            <a:off x="6192907" y="3724271"/>
            <a:ext cx="5429250" cy="2714625"/>
          </a:xfrm>
          <a:prstGeom prst="rect">
            <a:avLst/>
          </a:prstGeom>
        </p:spPr>
      </p:pic>
      <p:pic>
        <p:nvPicPr>
          <p:cNvPr id="2050" name="Picture 2" descr="Caffeinated kids">
            <a:extLst>
              <a:ext uri="{FF2B5EF4-FFF2-40B4-BE49-F238E27FC236}">
                <a16:creationId xmlns:a16="http://schemas.microsoft.com/office/drawing/2014/main" id="{B5EB3306-E828-4A7D-BB71-9F0584374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8114"/>
            <a:ext cx="4015409" cy="311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73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25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25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11794</TotalTime>
  <Words>1114</Words>
  <Application>Microsoft Office PowerPoint</Application>
  <PresentationFormat>Widescreen</PresentationFormat>
  <Paragraphs>70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Trebuchet MS</vt:lpstr>
      <vt:lpstr>Berlin</vt:lpstr>
      <vt:lpstr>Caffeine and Reaction Time</vt:lpstr>
      <vt:lpstr>What is caffeine?</vt:lpstr>
      <vt:lpstr>Caffeine gets you going</vt:lpstr>
      <vt:lpstr>Caffeine benefits</vt:lpstr>
      <vt:lpstr>Reaction time is one way of testing this</vt:lpstr>
      <vt:lpstr>But does it actually improve the way you work?</vt:lpstr>
      <vt:lpstr>Does caffeine impact SRT?</vt:lpstr>
      <vt:lpstr>The research</vt:lpstr>
      <vt:lpstr>How was the research different and similar?</vt:lpstr>
      <vt:lpstr>Evaluating the results</vt:lpstr>
      <vt:lpstr>Caffeine’s effect on reaction time</vt:lpstr>
      <vt:lpstr>What does this mean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Caffeine reaction time</dc:title>
  <dc:creator>Thomas Ransdell</dc:creator>
  <cp:lastModifiedBy>Ransdell Home</cp:lastModifiedBy>
  <cp:revision>7</cp:revision>
  <dcterms:created xsi:type="dcterms:W3CDTF">2021-10-08T21:41:25Z</dcterms:created>
  <dcterms:modified xsi:type="dcterms:W3CDTF">2021-11-04T00:40:31Z</dcterms:modified>
</cp:coreProperties>
</file>