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89" r:id="rId11"/>
    <p:sldId id="267" r:id="rId12"/>
    <p:sldId id="276" r:id="rId13"/>
    <p:sldId id="277" r:id="rId14"/>
    <p:sldId id="288" r:id="rId15"/>
    <p:sldId id="287" r:id="rId16"/>
    <p:sldId id="286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51"/>
    <p:restoredTop sz="91016"/>
  </p:normalViewPr>
  <p:slideViewPr>
    <p:cSldViewPr snapToGrid="0" snapToObjects="1">
      <p:cViewPr>
        <p:scale>
          <a:sx n="76" d="100"/>
          <a:sy n="76" d="100"/>
        </p:scale>
        <p:origin x="368" y="71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D308E-06E3-4539-B705-A83E691D62EB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62A36F4-7700-483D-98AC-065B992DA7B7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Does MooMoo encode for genes that are toxic to </a:t>
          </a:r>
          <a:r>
            <a:rPr lang="en-US" i="1" dirty="0"/>
            <a:t>Mycobacterium smegmatis </a:t>
          </a:r>
          <a:r>
            <a:rPr lang="en-US" dirty="0"/>
            <a:t>cells?</a:t>
          </a:r>
        </a:p>
      </dgm:t>
    </dgm:pt>
    <dgm:pt modelId="{A30BECAE-966E-4A48-A400-973E1D29E16E}" type="parTrans" cxnId="{87414FBD-9BF8-47B9-8E78-899F8575B477}">
      <dgm:prSet/>
      <dgm:spPr/>
      <dgm:t>
        <a:bodyPr/>
        <a:lstStyle/>
        <a:p>
          <a:endParaRPr lang="en-US"/>
        </a:p>
      </dgm:t>
    </dgm:pt>
    <dgm:pt modelId="{F097A7AB-2CD2-44B7-9517-EDF2A4C78CF4}" type="sibTrans" cxnId="{87414FBD-9BF8-47B9-8E78-899F8575B477}">
      <dgm:prSet/>
      <dgm:spPr/>
      <dgm:t>
        <a:bodyPr/>
        <a:lstStyle/>
        <a:p>
          <a:endParaRPr lang="en-US"/>
        </a:p>
      </dgm:t>
    </dgm:pt>
    <dgm:pt modelId="{1F0E8B70-7A84-42E1-BDAC-7B35BFB47CA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Can MooMoo ‘target genes’ be characterized to determine which host gene(s) is/are interacting with the phage proteins?</a:t>
          </a:r>
        </a:p>
      </dgm:t>
    </dgm:pt>
    <dgm:pt modelId="{1B470B7A-0C51-48CE-B23A-1D9FC0811D1D}" type="parTrans" cxnId="{3D5029C4-E2F2-43D6-B267-FBD6E7FAEC23}">
      <dgm:prSet/>
      <dgm:spPr/>
      <dgm:t>
        <a:bodyPr/>
        <a:lstStyle/>
        <a:p>
          <a:endParaRPr lang="en-US"/>
        </a:p>
      </dgm:t>
    </dgm:pt>
    <dgm:pt modelId="{9175D2F3-B4D3-43FF-9625-C61A05371D12}" type="sibTrans" cxnId="{3D5029C4-E2F2-43D6-B267-FBD6E7FAEC23}">
      <dgm:prSet/>
      <dgm:spPr/>
      <dgm:t>
        <a:bodyPr/>
        <a:lstStyle/>
        <a:p>
          <a:endParaRPr lang="en-US"/>
        </a:p>
      </dgm:t>
    </dgm:pt>
    <dgm:pt modelId="{16CEFE7F-C6CE-C345-91AE-2FBD6FA7E744}" type="pres">
      <dgm:prSet presAssocID="{2E9D308E-06E3-4539-B705-A83E691D62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4608E4-E906-8946-8AC8-4643F88FBA0B}" type="pres">
      <dgm:prSet presAssocID="{B62A36F4-7700-483D-98AC-065B992DA7B7}" presName="hierRoot1" presStyleCnt="0"/>
      <dgm:spPr/>
    </dgm:pt>
    <dgm:pt modelId="{1FC2FBA9-CCE8-0047-8E63-C425A7C73AF1}" type="pres">
      <dgm:prSet presAssocID="{B62A36F4-7700-483D-98AC-065B992DA7B7}" presName="composite" presStyleCnt="0"/>
      <dgm:spPr/>
    </dgm:pt>
    <dgm:pt modelId="{5E42D5B8-758E-1A49-9F01-21D928038B74}" type="pres">
      <dgm:prSet presAssocID="{B62A36F4-7700-483D-98AC-065B992DA7B7}" presName="background" presStyleLbl="node0" presStyleIdx="0" presStyleCnt="2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A234B02A-548A-4F41-8C1C-3ACCF6B961A7}" type="pres">
      <dgm:prSet presAssocID="{B62A36F4-7700-483D-98AC-065B992DA7B7}" presName="text" presStyleLbl="fgAcc0" presStyleIdx="0" presStyleCnt="2">
        <dgm:presLayoutVars>
          <dgm:chPref val="3"/>
        </dgm:presLayoutVars>
      </dgm:prSet>
      <dgm:spPr/>
    </dgm:pt>
    <dgm:pt modelId="{06E45033-41F9-7744-9513-8134D33012D7}" type="pres">
      <dgm:prSet presAssocID="{B62A36F4-7700-483D-98AC-065B992DA7B7}" presName="hierChild2" presStyleCnt="0"/>
      <dgm:spPr/>
    </dgm:pt>
    <dgm:pt modelId="{581C2D13-3A0E-4A48-BA5D-37B7925A42FA}" type="pres">
      <dgm:prSet presAssocID="{1F0E8B70-7A84-42E1-BDAC-7B35BFB47CA2}" presName="hierRoot1" presStyleCnt="0"/>
      <dgm:spPr/>
    </dgm:pt>
    <dgm:pt modelId="{B171310B-7FFE-1245-BB2A-138EDA64D2EB}" type="pres">
      <dgm:prSet presAssocID="{1F0E8B70-7A84-42E1-BDAC-7B35BFB47CA2}" presName="composite" presStyleCnt="0"/>
      <dgm:spPr/>
    </dgm:pt>
    <dgm:pt modelId="{32A99A3D-3A8D-524E-ADDE-7086EC63A95A}" type="pres">
      <dgm:prSet presAssocID="{1F0E8B70-7A84-42E1-BDAC-7B35BFB47CA2}" presName="background" presStyleLbl="node0" presStyleIdx="1" presStyleCnt="2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EC6FA9C9-3F72-564E-BAB1-A5F54EE36F2B}" type="pres">
      <dgm:prSet presAssocID="{1F0E8B70-7A84-42E1-BDAC-7B35BFB47CA2}" presName="text" presStyleLbl="fgAcc0" presStyleIdx="1" presStyleCnt="2">
        <dgm:presLayoutVars>
          <dgm:chPref val="3"/>
        </dgm:presLayoutVars>
      </dgm:prSet>
      <dgm:spPr/>
    </dgm:pt>
    <dgm:pt modelId="{593C4F1B-F6FB-6548-BE52-F66DC7E7EF22}" type="pres">
      <dgm:prSet presAssocID="{1F0E8B70-7A84-42E1-BDAC-7B35BFB47CA2}" presName="hierChild2" presStyleCnt="0"/>
      <dgm:spPr/>
    </dgm:pt>
  </dgm:ptLst>
  <dgm:cxnLst>
    <dgm:cxn modelId="{F53F9113-E647-AF4D-9AC7-99194C5C2DA7}" type="presOf" srcId="{B62A36F4-7700-483D-98AC-065B992DA7B7}" destId="{A234B02A-548A-4F41-8C1C-3ACCF6B961A7}" srcOrd="0" destOrd="0" presId="urn:microsoft.com/office/officeart/2005/8/layout/hierarchy1"/>
    <dgm:cxn modelId="{E5EDD236-6072-E546-BB66-32A77666D764}" type="presOf" srcId="{2E9D308E-06E3-4539-B705-A83E691D62EB}" destId="{16CEFE7F-C6CE-C345-91AE-2FBD6FA7E744}" srcOrd="0" destOrd="0" presId="urn:microsoft.com/office/officeart/2005/8/layout/hierarchy1"/>
    <dgm:cxn modelId="{5BFE4E6B-F0D6-E444-88ED-A926363DAD8B}" type="presOf" srcId="{1F0E8B70-7A84-42E1-BDAC-7B35BFB47CA2}" destId="{EC6FA9C9-3F72-564E-BAB1-A5F54EE36F2B}" srcOrd="0" destOrd="0" presId="urn:microsoft.com/office/officeart/2005/8/layout/hierarchy1"/>
    <dgm:cxn modelId="{87414FBD-9BF8-47B9-8E78-899F8575B477}" srcId="{2E9D308E-06E3-4539-B705-A83E691D62EB}" destId="{B62A36F4-7700-483D-98AC-065B992DA7B7}" srcOrd="0" destOrd="0" parTransId="{A30BECAE-966E-4A48-A400-973E1D29E16E}" sibTransId="{F097A7AB-2CD2-44B7-9517-EDF2A4C78CF4}"/>
    <dgm:cxn modelId="{3D5029C4-E2F2-43D6-B267-FBD6E7FAEC23}" srcId="{2E9D308E-06E3-4539-B705-A83E691D62EB}" destId="{1F0E8B70-7A84-42E1-BDAC-7B35BFB47CA2}" srcOrd="1" destOrd="0" parTransId="{1B470B7A-0C51-48CE-B23A-1D9FC0811D1D}" sibTransId="{9175D2F3-B4D3-43FF-9625-C61A05371D12}"/>
    <dgm:cxn modelId="{E3330631-7A45-1049-8F5B-06BF5D99D54E}" type="presParOf" srcId="{16CEFE7F-C6CE-C345-91AE-2FBD6FA7E744}" destId="{2E4608E4-E906-8946-8AC8-4643F88FBA0B}" srcOrd="0" destOrd="0" presId="urn:microsoft.com/office/officeart/2005/8/layout/hierarchy1"/>
    <dgm:cxn modelId="{C7232BB9-D905-A045-B3F1-C5C93DBC8734}" type="presParOf" srcId="{2E4608E4-E906-8946-8AC8-4643F88FBA0B}" destId="{1FC2FBA9-CCE8-0047-8E63-C425A7C73AF1}" srcOrd="0" destOrd="0" presId="urn:microsoft.com/office/officeart/2005/8/layout/hierarchy1"/>
    <dgm:cxn modelId="{18F7BDF2-6D0D-934F-844F-F5986643E4B3}" type="presParOf" srcId="{1FC2FBA9-CCE8-0047-8E63-C425A7C73AF1}" destId="{5E42D5B8-758E-1A49-9F01-21D928038B74}" srcOrd="0" destOrd="0" presId="urn:microsoft.com/office/officeart/2005/8/layout/hierarchy1"/>
    <dgm:cxn modelId="{1E4CD452-2343-AD4A-B154-664DB7409DD2}" type="presParOf" srcId="{1FC2FBA9-CCE8-0047-8E63-C425A7C73AF1}" destId="{A234B02A-548A-4F41-8C1C-3ACCF6B961A7}" srcOrd="1" destOrd="0" presId="urn:microsoft.com/office/officeart/2005/8/layout/hierarchy1"/>
    <dgm:cxn modelId="{550FA74F-6740-FF4F-9949-0201B769F133}" type="presParOf" srcId="{2E4608E4-E906-8946-8AC8-4643F88FBA0B}" destId="{06E45033-41F9-7744-9513-8134D33012D7}" srcOrd="1" destOrd="0" presId="urn:microsoft.com/office/officeart/2005/8/layout/hierarchy1"/>
    <dgm:cxn modelId="{0ECEE22F-7886-154B-925A-4835A49E704E}" type="presParOf" srcId="{16CEFE7F-C6CE-C345-91AE-2FBD6FA7E744}" destId="{581C2D13-3A0E-4A48-BA5D-37B7925A42FA}" srcOrd="1" destOrd="0" presId="urn:microsoft.com/office/officeart/2005/8/layout/hierarchy1"/>
    <dgm:cxn modelId="{FDD2320B-8333-0C42-BB0D-4D07F8A76C73}" type="presParOf" srcId="{581C2D13-3A0E-4A48-BA5D-37B7925A42FA}" destId="{B171310B-7FFE-1245-BB2A-138EDA64D2EB}" srcOrd="0" destOrd="0" presId="urn:microsoft.com/office/officeart/2005/8/layout/hierarchy1"/>
    <dgm:cxn modelId="{216640A2-F8F9-CF4E-AE72-391ACB59A7B6}" type="presParOf" srcId="{B171310B-7FFE-1245-BB2A-138EDA64D2EB}" destId="{32A99A3D-3A8D-524E-ADDE-7086EC63A95A}" srcOrd="0" destOrd="0" presId="urn:microsoft.com/office/officeart/2005/8/layout/hierarchy1"/>
    <dgm:cxn modelId="{7D98E739-603D-4B45-B6B0-3F955D0FB18B}" type="presParOf" srcId="{B171310B-7FFE-1245-BB2A-138EDA64D2EB}" destId="{EC6FA9C9-3F72-564E-BAB1-A5F54EE36F2B}" srcOrd="1" destOrd="0" presId="urn:microsoft.com/office/officeart/2005/8/layout/hierarchy1"/>
    <dgm:cxn modelId="{8D42D44C-7622-0C4C-B6AD-42BA15E0E0F4}" type="presParOf" srcId="{581C2D13-3A0E-4A48-BA5D-37B7925A42FA}" destId="{593C4F1B-F6FB-6548-BE52-F66DC7E7EF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E1A15-2811-4507-B2EC-D01CAE0D2B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0877A0-0F68-B24E-8379-01CBC6B41104}">
      <dgm:prSet custT="1"/>
      <dgm:spPr/>
      <dgm:t>
        <a:bodyPr/>
        <a:lstStyle/>
        <a:p>
          <a:r>
            <a:rPr lang="en-US" sz="2400" dirty="0"/>
            <a:t>Choose genes of interest </a:t>
          </a:r>
        </a:p>
      </dgm:t>
    </dgm:pt>
    <dgm:pt modelId="{DEC882A8-45DC-F84D-9D70-226865322A3F}" type="parTrans" cxnId="{BDDDD221-B2B8-514B-888D-939A309341EE}">
      <dgm:prSet/>
      <dgm:spPr/>
      <dgm:t>
        <a:bodyPr/>
        <a:lstStyle/>
        <a:p>
          <a:endParaRPr lang="en-US" sz="1400"/>
        </a:p>
      </dgm:t>
    </dgm:pt>
    <dgm:pt modelId="{F760AB8D-2302-F04D-B647-F8D3FB19783A}" type="sibTrans" cxnId="{BDDDD221-B2B8-514B-888D-939A309341EE}">
      <dgm:prSet/>
      <dgm:spPr/>
      <dgm:t>
        <a:bodyPr/>
        <a:lstStyle/>
        <a:p>
          <a:endParaRPr lang="en-US"/>
        </a:p>
      </dgm:t>
    </dgm:pt>
    <dgm:pt modelId="{B4F57609-0CF2-6D4E-B2BC-D7803749FAD2}">
      <dgm:prSet custT="1"/>
      <dgm:spPr/>
      <dgm:t>
        <a:bodyPr/>
        <a:lstStyle/>
        <a:p>
          <a:r>
            <a:rPr lang="en-US" sz="2400" dirty="0"/>
            <a:t>Amplification, verification, and purification of targeted genes</a:t>
          </a:r>
        </a:p>
      </dgm:t>
    </dgm:pt>
    <dgm:pt modelId="{0F6C73B3-33FF-CF47-A352-8CF2CC114CC4}" type="parTrans" cxnId="{32327B91-A53D-DA4E-A2EB-FF721D4BCB4E}">
      <dgm:prSet/>
      <dgm:spPr/>
      <dgm:t>
        <a:bodyPr/>
        <a:lstStyle/>
        <a:p>
          <a:endParaRPr lang="en-US"/>
        </a:p>
      </dgm:t>
    </dgm:pt>
    <dgm:pt modelId="{5548CE34-5E70-5146-86A6-D4A471D4A6E2}" type="sibTrans" cxnId="{32327B91-A53D-DA4E-A2EB-FF721D4BCB4E}">
      <dgm:prSet/>
      <dgm:spPr/>
      <dgm:t>
        <a:bodyPr/>
        <a:lstStyle/>
        <a:p>
          <a:endParaRPr lang="en-US"/>
        </a:p>
      </dgm:t>
    </dgm:pt>
    <dgm:pt modelId="{8864EAC6-3448-9E41-B2B6-4DBAD0F82F6E}">
      <dgm:prSet custT="1"/>
      <dgm:spPr/>
      <dgm:t>
        <a:bodyPr/>
        <a:lstStyle/>
        <a:p>
          <a:r>
            <a:rPr lang="en-US" sz="2400" dirty="0"/>
            <a:t>Cloned a gene into an expression vector by isothermal assembly</a:t>
          </a:r>
        </a:p>
      </dgm:t>
    </dgm:pt>
    <dgm:pt modelId="{449208DC-8AEF-BA42-B6A0-C8D9A2A32AC0}" type="parTrans" cxnId="{AFCA731F-6C73-B74C-9AA4-3D8092A1D548}">
      <dgm:prSet/>
      <dgm:spPr/>
      <dgm:t>
        <a:bodyPr/>
        <a:lstStyle/>
        <a:p>
          <a:endParaRPr lang="en-US"/>
        </a:p>
      </dgm:t>
    </dgm:pt>
    <dgm:pt modelId="{3B21639A-C8BB-6F46-AB8D-D21AF04671C8}" type="sibTrans" cxnId="{AFCA731F-6C73-B74C-9AA4-3D8092A1D548}">
      <dgm:prSet/>
      <dgm:spPr/>
      <dgm:t>
        <a:bodyPr/>
        <a:lstStyle/>
        <a:p>
          <a:endParaRPr lang="en-US"/>
        </a:p>
      </dgm:t>
    </dgm:pt>
    <dgm:pt modelId="{3C83B6ED-2143-EF40-B136-F86161A403BE}">
      <dgm:prSet custT="1"/>
      <dgm:spPr/>
      <dgm:t>
        <a:bodyPr/>
        <a:lstStyle/>
        <a:p>
          <a:r>
            <a:rPr lang="en-US" sz="2400" dirty="0"/>
            <a:t>Recovery of desired clones in </a:t>
          </a:r>
          <a:r>
            <a:rPr lang="en-US" sz="2400" i="1" cap="none" dirty="0"/>
            <a:t>Escherichia coli</a:t>
          </a:r>
          <a:endParaRPr lang="en-US" sz="2400" dirty="0"/>
        </a:p>
      </dgm:t>
    </dgm:pt>
    <dgm:pt modelId="{CADE167F-FFD7-F748-B402-2FB04FBDF23E}" type="parTrans" cxnId="{0C7A9A78-8593-A14F-8D44-0512D513AE6F}">
      <dgm:prSet/>
      <dgm:spPr/>
      <dgm:t>
        <a:bodyPr/>
        <a:lstStyle/>
        <a:p>
          <a:endParaRPr lang="en-US"/>
        </a:p>
      </dgm:t>
    </dgm:pt>
    <dgm:pt modelId="{DA8FA75E-3D93-6B44-96BE-EF3878F01050}" type="sibTrans" cxnId="{0C7A9A78-8593-A14F-8D44-0512D513AE6F}">
      <dgm:prSet/>
      <dgm:spPr/>
      <dgm:t>
        <a:bodyPr/>
        <a:lstStyle/>
        <a:p>
          <a:endParaRPr lang="en-US"/>
        </a:p>
      </dgm:t>
    </dgm:pt>
    <dgm:pt modelId="{19F6D89D-38D7-764C-A080-06CE33AC174E}">
      <dgm:prSet custT="1"/>
      <dgm:spPr/>
      <dgm:t>
        <a:bodyPr/>
        <a:lstStyle/>
        <a:p>
          <a:r>
            <a:rPr lang="en-US" sz="2400" dirty="0"/>
            <a:t>Verification and purification of the plasmid construct from clones</a:t>
          </a:r>
        </a:p>
      </dgm:t>
    </dgm:pt>
    <dgm:pt modelId="{7FD06F45-1DA2-4848-BCEC-2739128B7F96}" type="parTrans" cxnId="{9FBCC742-0E5A-6B4E-9C1F-C232A7BE05CC}">
      <dgm:prSet/>
      <dgm:spPr/>
      <dgm:t>
        <a:bodyPr/>
        <a:lstStyle/>
        <a:p>
          <a:endParaRPr lang="en-US"/>
        </a:p>
      </dgm:t>
    </dgm:pt>
    <dgm:pt modelId="{AE398487-59FD-2345-9521-167BDD179654}" type="sibTrans" cxnId="{9FBCC742-0E5A-6B4E-9C1F-C232A7BE05CC}">
      <dgm:prSet/>
      <dgm:spPr/>
      <dgm:t>
        <a:bodyPr/>
        <a:lstStyle/>
        <a:p>
          <a:endParaRPr lang="en-US"/>
        </a:p>
      </dgm:t>
    </dgm:pt>
    <dgm:pt modelId="{9847D85A-4054-9945-983D-082026D9244B}">
      <dgm:prSet custT="1"/>
      <dgm:spPr/>
      <dgm:t>
        <a:bodyPr/>
        <a:lstStyle/>
        <a:p>
          <a:r>
            <a:rPr lang="en-US" sz="2400" dirty="0"/>
            <a:t> Moved the desired clones in </a:t>
          </a:r>
          <a:r>
            <a:rPr lang="en-US" sz="2400" i="1" dirty="0"/>
            <a:t>Mycobacterium smegmatis </a:t>
          </a:r>
          <a:endParaRPr lang="en-US" sz="2400" dirty="0"/>
        </a:p>
      </dgm:t>
    </dgm:pt>
    <dgm:pt modelId="{FF4008FC-A5D7-124C-8924-B6D517B5B79A}" type="parTrans" cxnId="{91BC101E-431B-6C45-8A53-981578A19F1E}">
      <dgm:prSet/>
      <dgm:spPr/>
      <dgm:t>
        <a:bodyPr/>
        <a:lstStyle/>
        <a:p>
          <a:endParaRPr lang="en-US"/>
        </a:p>
      </dgm:t>
    </dgm:pt>
    <dgm:pt modelId="{F070F6A4-6236-AF4B-B9E0-559C44342349}" type="sibTrans" cxnId="{91BC101E-431B-6C45-8A53-981578A19F1E}">
      <dgm:prSet/>
      <dgm:spPr/>
      <dgm:t>
        <a:bodyPr/>
        <a:lstStyle/>
        <a:p>
          <a:endParaRPr lang="en-US"/>
        </a:p>
      </dgm:t>
    </dgm:pt>
    <dgm:pt modelId="{7B01E293-3DD4-0142-BCA8-D6D149615B75}">
      <dgm:prSet/>
      <dgm:spPr/>
      <dgm:t>
        <a:bodyPr/>
        <a:lstStyle/>
        <a:p>
          <a:r>
            <a:rPr lang="en-US" dirty="0"/>
            <a:t> Identification of mycobacteriophage toxic genes</a:t>
          </a:r>
        </a:p>
      </dgm:t>
    </dgm:pt>
    <dgm:pt modelId="{A1D588DB-1106-F34F-8B42-995BC38CCD8D}" type="parTrans" cxnId="{551AF2A7-4A83-4D4F-A65A-414132F6C705}">
      <dgm:prSet/>
      <dgm:spPr/>
      <dgm:t>
        <a:bodyPr/>
        <a:lstStyle/>
        <a:p>
          <a:endParaRPr lang="en-US"/>
        </a:p>
      </dgm:t>
    </dgm:pt>
    <dgm:pt modelId="{9196C3F5-7903-884C-81DE-B1B96997C51D}" type="sibTrans" cxnId="{551AF2A7-4A83-4D4F-A65A-414132F6C705}">
      <dgm:prSet/>
      <dgm:spPr/>
      <dgm:t>
        <a:bodyPr/>
        <a:lstStyle/>
        <a:p>
          <a:endParaRPr lang="en-US"/>
        </a:p>
      </dgm:t>
    </dgm:pt>
    <dgm:pt modelId="{529A7C0B-B7C0-5348-B3EE-2BEFDBD277FB}" type="pres">
      <dgm:prSet presAssocID="{B7DE1A15-2811-4507-B2EC-D01CAE0D2B5B}" presName="Name0" presStyleCnt="0">
        <dgm:presLayoutVars>
          <dgm:chMax val="7"/>
          <dgm:chPref val="7"/>
          <dgm:dir/>
        </dgm:presLayoutVars>
      </dgm:prSet>
      <dgm:spPr/>
    </dgm:pt>
    <dgm:pt modelId="{6F5D5043-1A4D-4A4C-9A62-67D03517B01A}" type="pres">
      <dgm:prSet presAssocID="{B7DE1A15-2811-4507-B2EC-D01CAE0D2B5B}" presName="Name1" presStyleCnt="0"/>
      <dgm:spPr/>
    </dgm:pt>
    <dgm:pt modelId="{77610298-8172-0546-9B49-5E05A8996E1B}" type="pres">
      <dgm:prSet presAssocID="{B7DE1A15-2811-4507-B2EC-D01CAE0D2B5B}" presName="cycle" presStyleCnt="0"/>
      <dgm:spPr/>
    </dgm:pt>
    <dgm:pt modelId="{6AC68FA9-C6F8-364B-9BC3-48B2FD96C385}" type="pres">
      <dgm:prSet presAssocID="{B7DE1A15-2811-4507-B2EC-D01CAE0D2B5B}" presName="srcNode" presStyleLbl="node1" presStyleIdx="0" presStyleCnt="7"/>
      <dgm:spPr/>
    </dgm:pt>
    <dgm:pt modelId="{CD19E812-9494-054D-B478-61DB4DE324D5}" type="pres">
      <dgm:prSet presAssocID="{B7DE1A15-2811-4507-B2EC-D01CAE0D2B5B}" presName="conn" presStyleLbl="parChTrans1D2" presStyleIdx="0" presStyleCnt="1"/>
      <dgm:spPr/>
    </dgm:pt>
    <dgm:pt modelId="{7531AF6D-C098-394C-821A-C22252D2E08C}" type="pres">
      <dgm:prSet presAssocID="{B7DE1A15-2811-4507-B2EC-D01CAE0D2B5B}" presName="extraNode" presStyleLbl="node1" presStyleIdx="0" presStyleCnt="7"/>
      <dgm:spPr/>
    </dgm:pt>
    <dgm:pt modelId="{90756CC8-9B72-4541-BB3F-312929DEC146}" type="pres">
      <dgm:prSet presAssocID="{B7DE1A15-2811-4507-B2EC-D01CAE0D2B5B}" presName="dstNode" presStyleLbl="node1" presStyleIdx="0" presStyleCnt="7"/>
      <dgm:spPr/>
    </dgm:pt>
    <dgm:pt modelId="{1C396649-971C-4F4E-8414-2D75E98152A8}" type="pres">
      <dgm:prSet presAssocID="{410877A0-0F68-B24E-8379-01CBC6B41104}" presName="text_1" presStyleLbl="node1" presStyleIdx="0" presStyleCnt="7">
        <dgm:presLayoutVars>
          <dgm:bulletEnabled val="1"/>
        </dgm:presLayoutVars>
      </dgm:prSet>
      <dgm:spPr/>
    </dgm:pt>
    <dgm:pt modelId="{D0BE8149-8283-BE40-9083-DFD7E95C8EC9}" type="pres">
      <dgm:prSet presAssocID="{410877A0-0F68-B24E-8379-01CBC6B41104}" presName="accent_1" presStyleCnt="0"/>
      <dgm:spPr/>
    </dgm:pt>
    <dgm:pt modelId="{0D227CDA-CB38-A448-8C41-9C51D7878A4D}" type="pres">
      <dgm:prSet presAssocID="{410877A0-0F68-B24E-8379-01CBC6B41104}" presName="accentRepeatNode" presStyleLbl="solidFgAcc1" presStyleIdx="0" presStyleCnt="7"/>
      <dgm:spPr/>
    </dgm:pt>
    <dgm:pt modelId="{05003272-D3F0-D141-8CE6-C50BC3137236}" type="pres">
      <dgm:prSet presAssocID="{B4F57609-0CF2-6D4E-B2BC-D7803749FAD2}" presName="text_2" presStyleLbl="node1" presStyleIdx="1" presStyleCnt="7">
        <dgm:presLayoutVars>
          <dgm:bulletEnabled val="1"/>
        </dgm:presLayoutVars>
      </dgm:prSet>
      <dgm:spPr/>
    </dgm:pt>
    <dgm:pt modelId="{52ABB564-44C7-B545-86E4-08C46CE8C9A9}" type="pres">
      <dgm:prSet presAssocID="{B4F57609-0CF2-6D4E-B2BC-D7803749FAD2}" presName="accent_2" presStyleCnt="0"/>
      <dgm:spPr/>
    </dgm:pt>
    <dgm:pt modelId="{A63F3A50-8B53-E841-9B23-0A524A36AFA6}" type="pres">
      <dgm:prSet presAssocID="{B4F57609-0CF2-6D4E-B2BC-D7803749FAD2}" presName="accentRepeatNode" presStyleLbl="solidFgAcc1" presStyleIdx="1" presStyleCnt="7"/>
      <dgm:spPr/>
    </dgm:pt>
    <dgm:pt modelId="{B6D4BEA1-FE77-064E-91F8-D26F17A20123}" type="pres">
      <dgm:prSet presAssocID="{8864EAC6-3448-9E41-B2B6-4DBAD0F82F6E}" presName="text_3" presStyleLbl="node1" presStyleIdx="2" presStyleCnt="7">
        <dgm:presLayoutVars>
          <dgm:bulletEnabled val="1"/>
        </dgm:presLayoutVars>
      </dgm:prSet>
      <dgm:spPr/>
    </dgm:pt>
    <dgm:pt modelId="{710F210E-9767-DD41-9BAD-2C4927D7482F}" type="pres">
      <dgm:prSet presAssocID="{8864EAC6-3448-9E41-B2B6-4DBAD0F82F6E}" presName="accent_3" presStyleCnt="0"/>
      <dgm:spPr/>
    </dgm:pt>
    <dgm:pt modelId="{68E6A8CF-CEB7-1D48-9453-A43CDF1DDF68}" type="pres">
      <dgm:prSet presAssocID="{8864EAC6-3448-9E41-B2B6-4DBAD0F82F6E}" presName="accentRepeatNode" presStyleLbl="solidFgAcc1" presStyleIdx="2" presStyleCnt="7"/>
      <dgm:spPr/>
    </dgm:pt>
    <dgm:pt modelId="{0BAB6231-96ED-B44A-A6F3-21D7CB6061B8}" type="pres">
      <dgm:prSet presAssocID="{3C83B6ED-2143-EF40-B136-F86161A403BE}" presName="text_4" presStyleLbl="node1" presStyleIdx="3" presStyleCnt="7">
        <dgm:presLayoutVars>
          <dgm:bulletEnabled val="1"/>
        </dgm:presLayoutVars>
      </dgm:prSet>
      <dgm:spPr/>
    </dgm:pt>
    <dgm:pt modelId="{56F05BEC-384A-6E45-ABE1-DAE4706478AE}" type="pres">
      <dgm:prSet presAssocID="{3C83B6ED-2143-EF40-B136-F86161A403BE}" presName="accent_4" presStyleCnt="0"/>
      <dgm:spPr/>
    </dgm:pt>
    <dgm:pt modelId="{3D45EFB7-0C06-084B-B10F-F1D66FFFABBA}" type="pres">
      <dgm:prSet presAssocID="{3C83B6ED-2143-EF40-B136-F86161A403BE}" presName="accentRepeatNode" presStyleLbl="solidFgAcc1" presStyleIdx="3" presStyleCnt="7"/>
      <dgm:spPr/>
    </dgm:pt>
    <dgm:pt modelId="{10BAAD50-1909-674B-B140-F6C07F95C51A}" type="pres">
      <dgm:prSet presAssocID="{19F6D89D-38D7-764C-A080-06CE33AC174E}" presName="text_5" presStyleLbl="node1" presStyleIdx="4" presStyleCnt="7">
        <dgm:presLayoutVars>
          <dgm:bulletEnabled val="1"/>
        </dgm:presLayoutVars>
      </dgm:prSet>
      <dgm:spPr/>
    </dgm:pt>
    <dgm:pt modelId="{7D284D7D-7AD9-CE41-90F5-96B590B81FF9}" type="pres">
      <dgm:prSet presAssocID="{19F6D89D-38D7-764C-A080-06CE33AC174E}" presName="accent_5" presStyleCnt="0"/>
      <dgm:spPr/>
    </dgm:pt>
    <dgm:pt modelId="{22604908-4F39-164B-B820-582E03D32B98}" type="pres">
      <dgm:prSet presAssocID="{19F6D89D-38D7-764C-A080-06CE33AC174E}" presName="accentRepeatNode" presStyleLbl="solidFgAcc1" presStyleIdx="4" presStyleCnt="7"/>
      <dgm:spPr/>
    </dgm:pt>
    <dgm:pt modelId="{C53821E7-1563-DA44-98CA-78BAAAC80815}" type="pres">
      <dgm:prSet presAssocID="{9847D85A-4054-9945-983D-082026D9244B}" presName="text_6" presStyleLbl="node1" presStyleIdx="5" presStyleCnt="7">
        <dgm:presLayoutVars>
          <dgm:bulletEnabled val="1"/>
        </dgm:presLayoutVars>
      </dgm:prSet>
      <dgm:spPr/>
    </dgm:pt>
    <dgm:pt modelId="{C624A3CA-DB68-524E-8EF6-DF8CF35E5189}" type="pres">
      <dgm:prSet presAssocID="{9847D85A-4054-9945-983D-082026D9244B}" presName="accent_6" presStyleCnt="0"/>
      <dgm:spPr/>
    </dgm:pt>
    <dgm:pt modelId="{9382C73F-8451-014E-A1B2-C12E8B3C2376}" type="pres">
      <dgm:prSet presAssocID="{9847D85A-4054-9945-983D-082026D9244B}" presName="accentRepeatNode" presStyleLbl="solidFgAcc1" presStyleIdx="5" presStyleCnt="7"/>
      <dgm:spPr/>
    </dgm:pt>
    <dgm:pt modelId="{7DE1A4EF-8FD4-754B-BE3E-88EC4CC29803}" type="pres">
      <dgm:prSet presAssocID="{7B01E293-3DD4-0142-BCA8-D6D149615B75}" presName="text_7" presStyleLbl="node1" presStyleIdx="6" presStyleCnt="7">
        <dgm:presLayoutVars>
          <dgm:bulletEnabled val="1"/>
        </dgm:presLayoutVars>
      </dgm:prSet>
      <dgm:spPr/>
    </dgm:pt>
    <dgm:pt modelId="{7DB02839-AC27-3540-80BD-B8B99F01B1B6}" type="pres">
      <dgm:prSet presAssocID="{7B01E293-3DD4-0142-BCA8-D6D149615B75}" presName="accent_7" presStyleCnt="0"/>
      <dgm:spPr/>
    </dgm:pt>
    <dgm:pt modelId="{B3E8317C-A816-3249-96B4-8FA4570A86E8}" type="pres">
      <dgm:prSet presAssocID="{7B01E293-3DD4-0142-BCA8-D6D149615B75}" presName="accentRepeatNode" presStyleLbl="solidFgAcc1" presStyleIdx="6" presStyleCnt="7"/>
      <dgm:spPr/>
    </dgm:pt>
  </dgm:ptLst>
  <dgm:cxnLst>
    <dgm:cxn modelId="{91BC101E-431B-6C45-8A53-981578A19F1E}" srcId="{B7DE1A15-2811-4507-B2EC-D01CAE0D2B5B}" destId="{9847D85A-4054-9945-983D-082026D9244B}" srcOrd="5" destOrd="0" parTransId="{FF4008FC-A5D7-124C-8924-B6D517B5B79A}" sibTransId="{F070F6A4-6236-AF4B-B9E0-559C44342349}"/>
    <dgm:cxn modelId="{AFCA731F-6C73-B74C-9AA4-3D8092A1D548}" srcId="{B7DE1A15-2811-4507-B2EC-D01CAE0D2B5B}" destId="{8864EAC6-3448-9E41-B2B6-4DBAD0F82F6E}" srcOrd="2" destOrd="0" parTransId="{449208DC-8AEF-BA42-B6A0-C8D9A2A32AC0}" sibTransId="{3B21639A-C8BB-6F46-AB8D-D21AF04671C8}"/>
    <dgm:cxn modelId="{BDDDD221-B2B8-514B-888D-939A309341EE}" srcId="{B7DE1A15-2811-4507-B2EC-D01CAE0D2B5B}" destId="{410877A0-0F68-B24E-8379-01CBC6B41104}" srcOrd="0" destOrd="0" parTransId="{DEC882A8-45DC-F84D-9D70-226865322A3F}" sibTransId="{F760AB8D-2302-F04D-B647-F8D3FB19783A}"/>
    <dgm:cxn modelId="{04614326-FE00-6B42-9E8C-1FCDC0DDCF0A}" type="presOf" srcId="{410877A0-0F68-B24E-8379-01CBC6B41104}" destId="{1C396649-971C-4F4E-8414-2D75E98152A8}" srcOrd="0" destOrd="0" presId="urn:microsoft.com/office/officeart/2008/layout/VerticalCurvedList"/>
    <dgm:cxn modelId="{9FBCC742-0E5A-6B4E-9C1F-C232A7BE05CC}" srcId="{B7DE1A15-2811-4507-B2EC-D01CAE0D2B5B}" destId="{19F6D89D-38D7-764C-A080-06CE33AC174E}" srcOrd="4" destOrd="0" parTransId="{7FD06F45-1DA2-4848-BCEC-2739128B7F96}" sibTransId="{AE398487-59FD-2345-9521-167BDD179654}"/>
    <dgm:cxn modelId="{D1B96A62-1738-9B44-8BB6-40AAD24C40F2}" type="presOf" srcId="{19F6D89D-38D7-764C-A080-06CE33AC174E}" destId="{10BAAD50-1909-674B-B140-F6C07F95C51A}" srcOrd="0" destOrd="0" presId="urn:microsoft.com/office/officeart/2008/layout/VerticalCurvedList"/>
    <dgm:cxn modelId="{CABD576C-B33E-E34A-B3C6-97A17B5EBEED}" type="presOf" srcId="{8864EAC6-3448-9E41-B2B6-4DBAD0F82F6E}" destId="{B6D4BEA1-FE77-064E-91F8-D26F17A20123}" srcOrd="0" destOrd="0" presId="urn:microsoft.com/office/officeart/2008/layout/VerticalCurvedList"/>
    <dgm:cxn modelId="{0C7A9A78-8593-A14F-8D44-0512D513AE6F}" srcId="{B7DE1A15-2811-4507-B2EC-D01CAE0D2B5B}" destId="{3C83B6ED-2143-EF40-B136-F86161A403BE}" srcOrd="3" destOrd="0" parTransId="{CADE167F-FFD7-F748-B402-2FB04FBDF23E}" sibTransId="{DA8FA75E-3D93-6B44-96BE-EF3878F01050}"/>
    <dgm:cxn modelId="{DE08C880-A374-594C-9720-2AE9867F7087}" type="presOf" srcId="{F760AB8D-2302-F04D-B647-F8D3FB19783A}" destId="{CD19E812-9494-054D-B478-61DB4DE324D5}" srcOrd="0" destOrd="0" presId="urn:microsoft.com/office/officeart/2008/layout/VerticalCurvedList"/>
    <dgm:cxn modelId="{32327B91-A53D-DA4E-A2EB-FF721D4BCB4E}" srcId="{B7DE1A15-2811-4507-B2EC-D01CAE0D2B5B}" destId="{B4F57609-0CF2-6D4E-B2BC-D7803749FAD2}" srcOrd="1" destOrd="0" parTransId="{0F6C73B3-33FF-CF47-A352-8CF2CC114CC4}" sibTransId="{5548CE34-5E70-5146-86A6-D4A471D4A6E2}"/>
    <dgm:cxn modelId="{04B5CD9E-23D5-BC40-BD40-CE22B2C825C2}" type="presOf" srcId="{9847D85A-4054-9945-983D-082026D9244B}" destId="{C53821E7-1563-DA44-98CA-78BAAAC80815}" srcOrd="0" destOrd="0" presId="urn:microsoft.com/office/officeart/2008/layout/VerticalCurvedList"/>
    <dgm:cxn modelId="{551AF2A7-4A83-4D4F-A65A-414132F6C705}" srcId="{B7DE1A15-2811-4507-B2EC-D01CAE0D2B5B}" destId="{7B01E293-3DD4-0142-BCA8-D6D149615B75}" srcOrd="6" destOrd="0" parTransId="{A1D588DB-1106-F34F-8B42-995BC38CCD8D}" sibTransId="{9196C3F5-7903-884C-81DE-B1B96997C51D}"/>
    <dgm:cxn modelId="{11478BAD-1BF8-924C-93F1-FD0869C69CEC}" type="presOf" srcId="{B7DE1A15-2811-4507-B2EC-D01CAE0D2B5B}" destId="{529A7C0B-B7C0-5348-B3EE-2BEFDBD277FB}" srcOrd="0" destOrd="0" presId="urn:microsoft.com/office/officeart/2008/layout/VerticalCurvedList"/>
    <dgm:cxn modelId="{9D82D8C4-855A-B74D-BF12-BAB1C7BAF8BE}" type="presOf" srcId="{7B01E293-3DD4-0142-BCA8-D6D149615B75}" destId="{7DE1A4EF-8FD4-754B-BE3E-88EC4CC29803}" srcOrd="0" destOrd="0" presId="urn:microsoft.com/office/officeart/2008/layout/VerticalCurvedList"/>
    <dgm:cxn modelId="{2FA269D6-14A5-614B-926A-CDDFF3CA2AA5}" type="presOf" srcId="{B4F57609-0CF2-6D4E-B2BC-D7803749FAD2}" destId="{05003272-D3F0-D141-8CE6-C50BC3137236}" srcOrd="0" destOrd="0" presId="urn:microsoft.com/office/officeart/2008/layout/VerticalCurvedList"/>
    <dgm:cxn modelId="{1B3FEBF2-F8B4-5449-9B82-D5723D465D3C}" type="presOf" srcId="{3C83B6ED-2143-EF40-B136-F86161A403BE}" destId="{0BAB6231-96ED-B44A-A6F3-21D7CB6061B8}" srcOrd="0" destOrd="0" presId="urn:microsoft.com/office/officeart/2008/layout/VerticalCurvedList"/>
    <dgm:cxn modelId="{D4918408-3DEB-AC46-8D15-21974379052C}" type="presParOf" srcId="{529A7C0B-B7C0-5348-B3EE-2BEFDBD277FB}" destId="{6F5D5043-1A4D-4A4C-9A62-67D03517B01A}" srcOrd="0" destOrd="0" presId="urn:microsoft.com/office/officeart/2008/layout/VerticalCurvedList"/>
    <dgm:cxn modelId="{AB900F09-8D3D-C346-9BB8-29ED0315080C}" type="presParOf" srcId="{6F5D5043-1A4D-4A4C-9A62-67D03517B01A}" destId="{77610298-8172-0546-9B49-5E05A8996E1B}" srcOrd="0" destOrd="0" presId="urn:microsoft.com/office/officeart/2008/layout/VerticalCurvedList"/>
    <dgm:cxn modelId="{C8518DFA-64A4-3A4A-922E-EBF250050B38}" type="presParOf" srcId="{77610298-8172-0546-9B49-5E05A8996E1B}" destId="{6AC68FA9-C6F8-364B-9BC3-48B2FD96C385}" srcOrd="0" destOrd="0" presId="urn:microsoft.com/office/officeart/2008/layout/VerticalCurvedList"/>
    <dgm:cxn modelId="{53998339-C933-B446-A288-4119C32766D3}" type="presParOf" srcId="{77610298-8172-0546-9B49-5E05A8996E1B}" destId="{CD19E812-9494-054D-B478-61DB4DE324D5}" srcOrd="1" destOrd="0" presId="urn:microsoft.com/office/officeart/2008/layout/VerticalCurvedList"/>
    <dgm:cxn modelId="{9BD9AC63-980A-F747-A58B-A949837B55A3}" type="presParOf" srcId="{77610298-8172-0546-9B49-5E05A8996E1B}" destId="{7531AF6D-C098-394C-821A-C22252D2E08C}" srcOrd="2" destOrd="0" presId="urn:microsoft.com/office/officeart/2008/layout/VerticalCurvedList"/>
    <dgm:cxn modelId="{AA0BC2B5-2A05-054F-825E-251D39FFCD6E}" type="presParOf" srcId="{77610298-8172-0546-9B49-5E05A8996E1B}" destId="{90756CC8-9B72-4541-BB3F-312929DEC146}" srcOrd="3" destOrd="0" presId="urn:microsoft.com/office/officeart/2008/layout/VerticalCurvedList"/>
    <dgm:cxn modelId="{8B08FFE0-E35A-5142-B314-985A77415A7A}" type="presParOf" srcId="{6F5D5043-1A4D-4A4C-9A62-67D03517B01A}" destId="{1C396649-971C-4F4E-8414-2D75E98152A8}" srcOrd="1" destOrd="0" presId="urn:microsoft.com/office/officeart/2008/layout/VerticalCurvedList"/>
    <dgm:cxn modelId="{46F86C8F-72B5-8C46-BD97-2C4F789976E2}" type="presParOf" srcId="{6F5D5043-1A4D-4A4C-9A62-67D03517B01A}" destId="{D0BE8149-8283-BE40-9083-DFD7E95C8EC9}" srcOrd="2" destOrd="0" presId="urn:microsoft.com/office/officeart/2008/layout/VerticalCurvedList"/>
    <dgm:cxn modelId="{D8E087E1-67BF-5344-9918-265503F8694B}" type="presParOf" srcId="{D0BE8149-8283-BE40-9083-DFD7E95C8EC9}" destId="{0D227CDA-CB38-A448-8C41-9C51D7878A4D}" srcOrd="0" destOrd="0" presId="urn:microsoft.com/office/officeart/2008/layout/VerticalCurvedList"/>
    <dgm:cxn modelId="{FE140DED-ED2B-EB41-AE8E-F0224A723F5F}" type="presParOf" srcId="{6F5D5043-1A4D-4A4C-9A62-67D03517B01A}" destId="{05003272-D3F0-D141-8CE6-C50BC3137236}" srcOrd="3" destOrd="0" presId="urn:microsoft.com/office/officeart/2008/layout/VerticalCurvedList"/>
    <dgm:cxn modelId="{CB241EE7-EAF7-894F-B6E4-37577EDCBCB3}" type="presParOf" srcId="{6F5D5043-1A4D-4A4C-9A62-67D03517B01A}" destId="{52ABB564-44C7-B545-86E4-08C46CE8C9A9}" srcOrd="4" destOrd="0" presId="urn:microsoft.com/office/officeart/2008/layout/VerticalCurvedList"/>
    <dgm:cxn modelId="{668B5389-3A6D-1249-B6F6-277DB095AE5F}" type="presParOf" srcId="{52ABB564-44C7-B545-86E4-08C46CE8C9A9}" destId="{A63F3A50-8B53-E841-9B23-0A524A36AFA6}" srcOrd="0" destOrd="0" presId="urn:microsoft.com/office/officeart/2008/layout/VerticalCurvedList"/>
    <dgm:cxn modelId="{724E621F-C2EE-4A42-B46A-4A04B420245B}" type="presParOf" srcId="{6F5D5043-1A4D-4A4C-9A62-67D03517B01A}" destId="{B6D4BEA1-FE77-064E-91F8-D26F17A20123}" srcOrd="5" destOrd="0" presId="urn:microsoft.com/office/officeart/2008/layout/VerticalCurvedList"/>
    <dgm:cxn modelId="{5F2343AF-A5CC-3543-BAF1-AAA7F5629EAA}" type="presParOf" srcId="{6F5D5043-1A4D-4A4C-9A62-67D03517B01A}" destId="{710F210E-9767-DD41-9BAD-2C4927D7482F}" srcOrd="6" destOrd="0" presId="urn:microsoft.com/office/officeart/2008/layout/VerticalCurvedList"/>
    <dgm:cxn modelId="{AA668F0F-64DC-964D-96FF-D367E236B938}" type="presParOf" srcId="{710F210E-9767-DD41-9BAD-2C4927D7482F}" destId="{68E6A8CF-CEB7-1D48-9453-A43CDF1DDF68}" srcOrd="0" destOrd="0" presId="urn:microsoft.com/office/officeart/2008/layout/VerticalCurvedList"/>
    <dgm:cxn modelId="{7499DE42-D486-1F4A-9A70-9C92F719C190}" type="presParOf" srcId="{6F5D5043-1A4D-4A4C-9A62-67D03517B01A}" destId="{0BAB6231-96ED-B44A-A6F3-21D7CB6061B8}" srcOrd="7" destOrd="0" presId="urn:microsoft.com/office/officeart/2008/layout/VerticalCurvedList"/>
    <dgm:cxn modelId="{28D97B4D-1A85-BE41-BBBC-3B47B8CE6E27}" type="presParOf" srcId="{6F5D5043-1A4D-4A4C-9A62-67D03517B01A}" destId="{56F05BEC-384A-6E45-ABE1-DAE4706478AE}" srcOrd="8" destOrd="0" presId="urn:microsoft.com/office/officeart/2008/layout/VerticalCurvedList"/>
    <dgm:cxn modelId="{ACA18E2A-D98C-544A-9B2D-5AE3B05CC2A8}" type="presParOf" srcId="{56F05BEC-384A-6E45-ABE1-DAE4706478AE}" destId="{3D45EFB7-0C06-084B-B10F-F1D66FFFABBA}" srcOrd="0" destOrd="0" presId="urn:microsoft.com/office/officeart/2008/layout/VerticalCurvedList"/>
    <dgm:cxn modelId="{9F6E60D9-6D71-E542-AD80-4B8C752489D0}" type="presParOf" srcId="{6F5D5043-1A4D-4A4C-9A62-67D03517B01A}" destId="{10BAAD50-1909-674B-B140-F6C07F95C51A}" srcOrd="9" destOrd="0" presId="urn:microsoft.com/office/officeart/2008/layout/VerticalCurvedList"/>
    <dgm:cxn modelId="{DFA77E78-8DE9-B348-92A3-427607CF75B9}" type="presParOf" srcId="{6F5D5043-1A4D-4A4C-9A62-67D03517B01A}" destId="{7D284D7D-7AD9-CE41-90F5-96B590B81FF9}" srcOrd="10" destOrd="0" presId="urn:microsoft.com/office/officeart/2008/layout/VerticalCurvedList"/>
    <dgm:cxn modelId="{75B664D0-1F48-644A-8ACB-FE79209DAC11}" type="presParOf" srcId="{7D284D7D-7AD9-CE41-90F5-96B590B81FF9}" destId="{22604908-4F39-164B-B820-582E03D32B98}" srcOrd="0" destOrd="0" presId="urn:microsoft.com/office/officeart/2008/layout/VerticalCurvedList"/>
    <dgm:cxn modelId="{C2F771ED-427A-6243-A728-684013DF3078}" type="presParOf" srcId="{6F5D5043-1A4D-4A4C-9A62-67D03517B01A}" destId="{C53821E7-1563-DA44-98CA-78BAAAC80815}" srcOrd="11" destOrd="0" presId="urn:microsoft.com/office/officeart/2008/layout/VerticalCurvedList"/>
    <dgm:cxn modelId="{3D525EDE-07A1-1747-9F0B-F40EEAEDFE01}" type="presParOf" srcId="{6F5D5043-1A4D-4A4C-9A62-67D03517B01A}" destId="{C624A3CA-DB68-524E-8EF6-DF8CF35E5189}" srcOrd="12" destOrd="0" presId="urn:microsoft.com/office/officeart/2008/layout/VerticalCurvedList"/>
    <dgm:cxn modelId="{0A0042BA-CD54-FD48-B4DA-C092DA2B09D6}" type="presParOf" srcId="{C624A3CA-DB68-524E-8EF6-DF8CF35E5189}" destId="{9382C73F-8451-014E-A1B2-C12E8B3C2376}" srcOrd="0" destOrd="0" presId="urn:microsoft.com/office/officeart/2008/layout/VerticalCurvedList"/>
    <dgm:cxn modelId="{6BE93300-4EA1-B44C-81AE-A834893E2ECE}" type="presParOf" srcId="{6F5D5043-1A4D-4A4C-9A62-67D03517B01A}" destId="{7DE1A4EF-8FD4-754B-BE3E-88EC4CC29803}" srcOrd="13" destOrd="0" presId="urn:microsoft.com/office/officeart/2008/layout/VerticalCurvedList"/>
    <dgm:cxn modelId="{5E0003A2-DE1B-8546-B2B2-2D0E726669A1}" type="presParOf" srcId="{6F5D5043-1A4D-4A4C-9A62-67D03517B01A}" destId="{7DB02839-AC27-3540-80BD-B8B99F01B1B6}" srcOrd="14" destOrd="0" presId="urn:microsoft.com/office/officeart/2008/layout/VerticalCurvedList"/>
    <dgm:cxn modelId="{D9EE6CAC-CCE8-EE48-8B8B-D83BC3D79334}" type="presParOf" srcId="{7DB02839-AC27-3540-80BD-B8B99F01B1B6}" destId="{B3E8317C-A816-3249-96B4-8FA4570A86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2D5B8-758E-1A49-9F01-21D928038B74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34B02A-548A-4F41-8C1C-3ACCF6B961A7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Does MooMoo encode for genes that are toxic to </a:t>
          </a:r>
          <a:r>
            <a:rPr lang="en-US" sz="2900" i="1" kern="1200" dirty="0"/>
            <a:t>Mycobacterium smegmatis </a:t>
          </a:r>
          <a:r>
            <a:rPr lang="en-US" sz="2900" kern="1200" dirty="0"/>
            <a:t>cells?</a:t>
          </a:r>
        </a:p>
      </dsp:txBody>
      <dsp:txXfrm>
        <a:off x="589096" y="972374"/>
        <a:ext cx="4363137" cy="2709065"/>
      </dsp:txXfrm>
    </dsp:sp>
    <dsp:sp modelId="{32A99A3D-3A8D-524E-ADDE-7086EC63A95A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6FA9C9-3F72-564E-BAB1-A5F54EE36F2B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Can MooMoo ‘target genes’ be characterized to determine which host gene(s) is/are interacting with the phage proteins?</a:t>
          </a:r>
        </a:p>
      </dsp:txBody>
      <dsp:txXfrm>
        <a:off x="6127845" y="972374"/>
        <a:ext cx="4363137" cy="2709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9E812-9494-054D-B478-61DB4DE324D5}">
      <dsp:nvSpPr>
        <dsp:cNvPr id="0" name=""/>
        <dsp:cNvSpPr/>
      </dsp:nvSpPr>
      <dsp:spPr>
        <a:xfrm>
          <a:off x="-5692014" y="-871787"/>
          <a:ext cx="6780712" cy="6780712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96649-971C-4F4E-8414-2D75E98152A8}">
      <dsp:nvSpPr>
        <dsp:cNvPr id="0" name=""/>
        <dsp:cNvSpPr/>
      </dsp:nvSpPr>
      <dsp:spPr>
        <a:xfrm>
          <a:off x="353355" y="228988"/>
          <a:ext cx="11771399" cy="457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 genes of interest </a:t>
          </a:r>
        </a:p>
      </dsp:txBody>
      <dsp:txXfrm>
        <a:off x="353355" y="228988"/>
        <a:ext cx="11771399" cy="457775"/>
      </dsp:txXfrm>
    </dsp:sp>
    <dsp:sp modelId="{0D227CDA-CB38-A448-8C41-9C51D7878A4D}">
      <dsp:nvSpPr>
        <dsp:cNvPr id="0" name=""/>
        <dsp:cNvSpPr/>
      </dsp:nvSpPr>
      <dsp:spPr>
        <a:xfrm>
          <a:off x="67245" y="171766"/>
          <a:ext cx="572218" cy="57221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03272-D3F0-D141-8CE6-C50BC3137236}">
      <dsp:nvSpPr>
        <dsp:cNvPr id="0" name=""/>
        <dsp:cNvSpPr/>
      </dsp:nvSpPr>
      <dsp:spPr>
        <a:xfrm>
          <a:off x="767911" y="916053"/>
          <a:ext cx="11356842" cy="457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Amplification, verification, and purification of targeted genes</a:t>
          </a:r>
        </a:p>
      </dsp:txBody>
      <dsp:txXfrm>
        <a:off x="767911" y="916053"/>
        <a:ext cx="11356842" cy="457775"/>
      </dsp:txXfrm>
    </dsp:sp>
    <dsp:sp modelId="{A63F3A50-8B53-E841-9B23-0A524A36AFA6}">
      <dsp:nvSpPr>
        <dsp:cNvPr id="0" name=""/>
        <dsp:cNvSpPr/>
      </dsp:nvSpPr>
      <dsp:spPr>
        <a:xfrm>
          <a:off x="481802" y="858831"/>
          <a:ext cx="572218" cy="57221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4BEA1-FE77-064E-91F8-D26F17A20123}">
      <dsp:nvSpPr>
        <dsp:cNvPr id="0" name=""/>
        <dsp:cNvSpPr/>
      </dsp:nvSpPr>
      <dsp:spPr>
        <a:xfrm>
          <a:off x="995086" y="1602615"/>
          <a:ext cx="11129667" cy="457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Cloned a gene into an expression vector by isothermal assembly</a:t>
          </a:r>
        </a:p>
      </dsp:txBody>
      <dsp:txXfrm>
        <a:off x="995086" y="1602615"/>
        <a:ext cx="11129667" cy="457775"/>
      </dsp:txXfrm>
    </dsp:sp>
    <dsp:sp modelId="{68E6A8CF-CEB7-1D48-9453-A43CDF1DDF68}">
      <dsp:nvSpPr>
        <dsp:cNvPr id="0" name=""/>
        <dsp:cNvSpPr/>
      </dsp:nvSpPr>
      <dsp:spPr>
        <a:xfrm>
          <a:off x="708977" y="1545393"/>
          <a:ext cx="572218" cy="57221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B6231-96ED-B44A-A6F3-21D7CB6061B8}">
      <dsp:nvSpPr>
        <dsp:cNvPr id="0" name=""/>
        <dsp:cNvSpPr/>
      </dsp:nvSpPr>
      <dsp:spPr>
        <a:xfrm>
          <a:off x="1067621" y="2289680"/>
          <a:ext cx="11057133" cy="457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Recovery of desired clones in </a:t>
          </a:r>
          <a:r>
            <a:rPr lang="en-US" sz="2400" i="1" kern="1200" cap="none" dirty="0"/>
            <a:t>Escherichia coli</a:t>
          </a:r>
          <a:endParaRPr lang="en-US" sz="2400" kern="1200" dirty="0"/>
        </a:p>
      </dsp:txBody>
      <dsp:txXfrm>
        <a:off x="1067621" y="2289680"/>
        <a:ext cx="11057133" cy="457775"/>
      </dsp:txXfrm>
    </dsp:sp>
    <dsp:sp modelId="{3D45EFB7-0C06-084B-B10F-F1D66FFFABBA}">
      <dsp:nvSpPr>
        <dsp:cNvPr id="0" name=""/>
        <dsp:cNvSpPr/>
      </dsp:nvSpPr>
      <dsp:spPr>
        <a:xfrm>
          <a:off x="781511" y="2232459"/>
          <a:ext cx="572218" cy="57221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AAD50-1909-674B-B140-F6C07F95C51A}">
      <dsp:nvSpPr>
        <dsp:cNvPr id="0" name=""/>
        <dsp:cNvSpPr/>
      </dsp:nvSpPr>
      <dsp:spPr>
        <a:xfrm>
          <a:off x="995086" y="2976746"/>
          <a:ext cx="11129667" cy="457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Verification and purification of the plasmid construct from clones</a:t>
          </a:r>
        </a:p>
      </dsp:txBody>
      <dsp:txXfrm>
        <a:off x="995086" y="2976746"/>
        <a:ext cx="11129667" cy="457775"/>
      </dsp:txXfrm>
    </dsp:sp>
    <dsp:sp modelId="{22604908-4F39-164B-B820-582E03D32B98}">
      <dsp:nvSpPr>
        <dsp:cNvPr id="0" name=""/>
        <dsp:cNvSpPr/>
      </dsp:nvSpPr>
      <dsp:spPr>
        <a:xfrm>
          <a:off x="708977" y="2919524"/>
          <a:ext cx="572218" cy="57221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821E7-1563-DA44-98CA-78BAAAC80815}">
      <dsp:nvSpPr>
        <dsp:cNvPr id="0" name=""/>
        <dsp:cNvSpPr/>
      </dsp:nvSpPr>
      <dsp:spPr>
        <a:xfrm>
          <a:off x="767911" y="3663308"/>
          <a:ext cx="11356842" cy="457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Moved the desired clones in </a:t>
          </a:r>
          <a:r>
            <a:rPr lang="en-US" sz="2400" i="1" kern="1200" dirty="0"/>
            <a:t>Mycobacterium smegmatis </a:t>
          </a:r>
          <a:endParaRPr lang="en-US" sz="2400" kern="1200" dirty="0"/>
        </a:p>
      </dsp:txBody>
      <dsp:txXfrm>
        <a:off x="767911" y="3663308"/>
        <a:ext cx="11356842" cy="457775"/>
      </dsp:txXfrm>
    </dsp:sp>
    <dsp:sp modelId="{9382C73F-8451-014E-A1B2-C12E8B3C2376}">
      <dsp:nvSpPr>
        <dsp:cNvPr id="0" name=""/>
        <dsp:cNvSpPr/>
      </dsp:nvSpPr>
      <dsp:spPr>
        <a:xfrm>
          <a:off x="481802" y="3606086"/>
          <a:ext cx="572218" cy="57221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1A4EF-8FD4-754B-BE3E-88EC4CC29803}">
      <dsp:nvSpPr>
        <dsp:cNvPr id="0" name=""/>
        <dsp:cNvSpPr/>
      </dsp:nvSpPr>
      <dsp:spPr>
        <a:xfrm>
          <a:off x="353355" y="4350373"/>
          <a:ext cx="11771399" cy="457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Identification of mycobacteriophage toxic genes</a:t>
          </a:r>
        </a:p>
      </dsp:txBody>
      <dsp:txXfrm>
        <a:off x="353355" y="4350373"/>
        <a:ext cx="11771399" cy="457775"/>
      </dsp:txXfrm>
    </dsp:sp>
    <dsp:sp modelId="{B3E8317C-A816-3249-96B4-8FA4570A86E8}">
      <dsp:nvSpPr>
        <dsp:cNvPr id="0" name=""/>
        <dsp:cNvSpPr/>
      </dsp:nvSpPr>
      <dsp:spPr>
        <a:xfrm>
          <a:off x="67245" y="4293151"/>
          <a:ext cx="572218" cy="57221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3C49-3D4B-BC48-8E14-359C679631E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A1A9-4643-E344-9333-D7F25FAD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7A1A9-4643-E344-9333-D7F25FAD8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9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enzymatic mixture for isothermal ligation consists of an exonuclease, thermophilic DNA ligase, and thermophilic proofreading DNA polymerase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the exonuclease is added to the DNA inserts, it digests the double-stranded DNA from its 5’ ends at high temperatures.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reaction is inactivated at 50°C, resulting in 5’ single-stranded ends without completely degrading either DNA strand.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DNA polymerase fills the resulting gaps with high-fidelity, and the thermophilic DNA ligase fuses the fragments together.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pExTra plasmid DNA is mixed with NEB 5-alpha </a:t>
            </a:r>
            <a:r>
              <a:rPr lang="en-US" dirty="0" err="1"/>
              <a:t>F’Iq</a:t>
            </a:r>
            <a:r>
              <a:rPr lang="en-US" dirty="0"/>
              <a:t> </a:t>
            </a:r>
            <a:r>
              <a:rPr lang="en-US" i="1" dirty="0"/>
              <a:t>E. coli</a:t>
            </a:r>
            <a:r>
              <a:rPr lang="en-US" dirty="0"/>
              <a:t> competent cells.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Bacteria transformed with plasmid DNA are readily selected based on Kanamycin resistance conferred by the plasmid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Bacterial cells are allowed to grow which begins expressing the antibiotic resistance gene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Plated cells that are transformed survive, resulting in colony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7A1A9-4643-E344-9333-D7F25FAD8D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2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7A1A9-4643-E344-9333-D7F25FAD8D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7A1A9-4643-E344-9333-D7F25FAD8D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7A1A9-4643-E344-9333-D7F25FAD8D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F3E8B1C-86EF-43CF-8304-24948108864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1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52BF00-E44D-D344-BD56-2AFFC18BA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7415" y="532771"/>
            <a:ext cx="4011548" cy="4427009"/>
          </a:xfrm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2"/>
                </a:solidFill>
                <a:latin typeface="+mn-lt"/>
              </a:rPr>
              <a:t>Functional characterization of </a:t>
            </a:r>
            <a:r>
              <a:rPr lang="en-US" sz="3600" i="1" cap="none" dirty="0">
                <a:solidFill>
                  <a:schemeClr val="tx2"/>
                </a:solidFill>
                <a:latin typeface="+mn-lt"/>
              </a:rPr>
              <a:t>Mycobacterium smegmatis </a:t>
            </a:r>
            <a:r>
              <a:rPr lang="en-US" sz="3600" cap="none" dirty="0">
                <a:solidFill>
                  <a:schemeClr val="tx2"/>
                </a:solidFill>
                <a:latin typeface="+mn-lt"/>
              </a:rPr>
              <a:t>phage MooMoo gene products: identification of toxic genes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9BC76-B82D-6F44-8627-3855970A6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338" y="4982892"/>
            <a:ext cx="3849625" cy="102798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Whitney Heard</a:t>
            </a:r>
          </a:p>
        </p:txBody>
      </p:sp>
      <p:sp>
        <p:nvSpPr>
          <p:cNvPr id="60" name="Rectangle 31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ld&#10;&#10;Description automatically generated">
            <a:extLst>
              <a:ext uri="{FF2B5EF4-FFF2-40B4-BE49-F238E27FC236}">
                <a16:creationId xmlns:a16="http://schemas.microsoft.com/office/drawing/2014/main" id="{2955FBDC-3D84-3942-A81F-38C84E79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7" r="9040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61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4731-CC05-CB49-9B05-3B357EE96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Moved the desired clones into </a:t>
            </a:r>
            <a:r>
              <a:rPr lang="en-US" i="1" dirty="0"/>
              <a:t>Mycobacterium Smegmatis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2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189-34E9-0B43-9FAB-4CF11C1DD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Identification of mycobacteriophage toxic genes</a:t>
            </a:r>
          </a:p>
        </p:txBody>
      </p:sp>
    </p:spTree>
    <p:extLst>
      <p:ext uri="{BB962C8B-B14F-4D97-AF65-F5344CB8AC3E}">
        <p14:creationId xmlns:p14="http://schemas.microsoft.com/office/powerpoint/2010/main" val="237728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7F29E97-FFA4-6B40-8374-60711CDF69CE}"/>
              </a:ext>
            </a:extLst>
          </p:cNvPr>
          <p:cNvSpPr txBox="1"/>
          <p:nvPr/>
        </p:nvSpPr>
        <p:spPr>
          <a:xfrm>
            <a:off x="2967899" y="4681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E21F6A-92C1-FE42-8C13-3A537F632BEB}"/>
              </a:ext>
            </a:extLst>
          </p:cNvPr>
          <p:cNvSpPr txBox="1"/>
          <p:nvPr/>
        </p:nvSpPr>
        <p:spPr>
          <a:xfrm>
            <a:off x="2745395" y="464257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591EB2-4556-B443-9465-F0B150D8565A}"/>
              </a:ext>
            </a:extLst>
          </p:cNvPr>
          <p:cNvSpPr txBox="1"/>
          <p:nvPr/>
        </p:nvSpPr>
        <p:spPr>
          <a:xfrm>
            <a:off x="3267487" y="465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DE520D-51CB-4944-9B1E-3FB6D775CFE8}"/>
              </a:ext>
            </a:extLst>
          </p:cNvPr>
          <p:cNvSpPr txBox="1"/>
          <p:nvPr/>
        </p:nvSpPr>
        <p:spPr>
          <a:xfrm>
            <a:off x="3560541" y="464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49FC94-DA6D-4640-A7F1-2093387E6B1A}"/>
              </a:ext>
            </a:extLst>
          </p:cNvPr>
          <p:cNvSpPr txBox="1"/>
          <p:nvPr/>
        </p:nvSpPr>
        <p:spPr>
          <a:xfrm>
            <a:off x="3872953" y="464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0D3DA56-F278-B84A-AE2A-9A46C2B14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09703"/>
              </p:ext>
            </p:extLst>
          </p:nvPr>
        </p:nvGraphicFramePr>
        <p:xfrm>
          <a:off x="1307973" y="3955171"/>
          <a:ext cx="9576053" cy="2155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78350">
                  <a:extLst>
                    <a:ext uri="{9D8B030D-6E8A-4147-A177-3AD203B41FA5}">
                      <a16:colId xmlns:a16="http://schemas.microsoft.com/office/drawing/2014/main" val="449030252"/>
                    </a:ext>
                  </a:extLst>
                </a:gridCol>
                <a:gridCol w="1620654">
                  <a:extLst>
                    <a:ext uri="{9D8B030D-6E8A-4147-A177-3AD203B41FA5}">
                      <a16:colId xmlns:a16="http://schemas.microsoft.com/office/drawing/2014/main" val="3945312602"/>
                    </a:ext>
                  </a:extLst>
                </a:gridCol>
                <a:gridCol w="2029697">
                  <a:extLst>
                    <a:ext uri="{9D8B030D-6E8A-4147-A177-3AD203B41FA5}">
                      <a16:colId xmlns:a16="http://schemas.microsoft.com/office/drawing/2014/main" val="1252905767"/>
                    </a:ext>
                  </a:extLst>
                </a:gridCol>
                <a:gridCol w="2023676">
                  <a:extLst>
                    <a:ext uri="{9D8B030D-6E8A-4147-A177-3AD203B41FA5}">
                      <a16:colId xmlns:a16="http://schemas.microsoft.com/office/drawing/2014/main" val="3249104909"/>
                    </a:ext>
                  </a:extLst>
                </a:gridCol>
                <a:gridCol w="2023676">
                  <a:extLst>
                    <a:ext uri="{9D8B030D-6E8A-4147-A177-3AD203B41FA5}">
                      <a16:colId xmlns:a16="http://schemas.microsoft.com/office/drawing/2014/main" val="1982606895"/>
                    </a:ext>
                  </a:extLst>
                </a:gridCol>
              </a:tblGrid>
              <a:tr h="3540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Column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Plasmid name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Gene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Toxic/Non-toxic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Colony color on 100 ng/ml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aTc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plate*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69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 Non-toxic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pExTra03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Fruitloop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52 mutant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Non-toxic 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  <a:endParaRPr lang="en-US" sz="14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13069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+ Toxic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pExTra02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Fruitloop</a:t>
                      </a:r>
                      <a:r>
                        <a:rPr lang="en-US" sz="1400">
                          <a:solidFill>
                            <a:sysClr val="windowText" lastClr="000000"/>
                          </a:solidFill>
                        </a:rPr>
                        <a:t> 52</a:t>
                      </a:r>
                      <a:endParaRPr lang="en-US" sz="14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09694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pExTraMooMoo8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MooMoo 87 replicate 1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135431"/>
                  </a:ext>
                </a:extLst>
              </a:tr>
              <a:tr h="3350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pExTraMooMoo87</a:t>
                      </a:r>
                      <a:endParaRPr lang="en-US" sz="12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MooMoo 87 replicate 2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01544"/>
                  </a:ext>
                </a:extLst>
              </a:tr>
              <a:tr h="3350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pExTraMooMoo87</a:t>
                      </a:r>
                      <a:endParaRPr lang="en-US" sz="12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MooMoo 87 replicate 3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 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3266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2A938D7-995F-3C41-9C22-322C4E1F3D75}"/>
              </a:ext>
            </a:extLst>
          </p:cNvPr>
          <p:cNvSpPr txBox="1"/>
          <p:nvPr/>
        </p:nvSpPr>
        <p:spPr>
          <a:xfrm>
            <a:off x="2740970" y="3539793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ng/ml </a:t>
            </a:r>
            <a:r>
              <a:rPr lang="en-US" dirty="0" err="1"/>
              <a:t>aTc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AB4FBE-4E74-4548-A2F1-64E0711EE1AB}"/>
              </a:ext>
            </a:extLst>
          </p:cNvPr>
          <p:cNvSpPr txBox="1"/>
          <p:nvPr/>
        </p:nvSpPr>
        <p:spPr>
          <a:xfrm>
            <a:off x="5291661" y="3532934"/>
            <a:ext cx="154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ng/ml </a:t>
            </a:r>
            <a:r>
              <a:rPr lang="en-US" dirty="0" err="1"/>
              <a:t>aTc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0617C4-3A04-C148-9E78-CDE635563F6A}"/>
              </a:ext>
            </a:extLst>
          </p:cNvPr>
          <p:cNvSpPr txBox="1"/>
          <p:nvPr/>
        </p:nvSpPr>
        <p:spPr>
          <a:xfrm>
            <a:off x="7957535" y="3516507"/>
            <a:ext cx="16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ng/ml </a:t>
            </a:r>
            <a:r>
              <a:rPr lang="en-US" dirty="0" err="1"/>
              <a:t>aTc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3DACDA-C118-BA48-B154-4633097CAE16}"/>
              </a:ext>
            </a:extLst>
          </p:cNvPr>
          <p:cNvSpPr txBox="1"/>
          <p:nvPr/>
        </p:nvSpPr>
        <p:spPr>
          <a:xfrm>
            <a:off x="5584660" y="4342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1C57BB-2A92-994B-9923-FCD552F82A6F}"/>
              </a:ext>
            </a:extLst>
          </p:cNvPr>
          <p:cNvSpPr txBox="1"/>
          <p:nvPr/>
        </p:nvSpPr>
        <p:spPr>
          <a:xfrm>
            <a:off x="5348291" y="439378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417858-AD08-5B48-9EEE-20C4EDAAED3A}"/>
              </a:ext>
            </a:extLst>
          </p:cNvPr>
          <p:cNvSpPr txBox="1"/>
          <p:nvPr/>
        </p:nvSpPr>
        <p:spPr>
          <a:xfrm>
            <a:off x="5877214" y="4192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377C2C-11E1-F949-8AE1-67DA27EC078B}"/>
              </a:ext>
            </a:extLst>
          </p:cNvPr>
          <p:cNvSpPr txBox="1"/>
          <p:nvPr/>
        </p:nvSpPr>
        <p:spPr>
          <a:xfrm>
            <a:off x="6162272" y="426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1EFB98-72C5-2445-A992-C6FB5EAEA0E2}"/>
              </a:ext>
            </a:extLst>
          </p:cNvPr>
          <p:cNvSpPr txBox="1"/>
          <p:nvPr/>
        </p:nvSpPr>
        <p:spPr>
          <a:xfrm>
            <a:off x="6478100" y="4211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296275-5660-D646-BDC7-C5817D98C583}"/>
              </a:ext>
            </a:extLst>
          </p:cNvPr>
          <p:cNvSpPr txBox="1"/>
          <p:nvPr/>
        </p:nvSpPr>
        <p:spPr>
          <a:xfrm>
            <a:off x="8133940" y="4211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72370E-B3CD-E14D-B48C-ABB0474E5CEC}"/>
              </a:ext>
            </a:extLst>
          </p:cNvPr>
          <p:cNvSpPr txBox="1"/>
          <p:nvPr/>
        </p:nvSpPr>
        <p:spPr>
          <a:xfrm>
            <a:off x="7867580" y="42676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46D4043-A9AF-C540-8C37-4BCF3B3208A7}"/>
              </a:ext>
            </a:extLst>
          </p:cNvPr>
          <p:cNvSpPr txBox="1"/>
          <p:nvPr/>
        </p:nvSpPr>
        <p:spPr>
          <a:xfrm>
            <a:off x="8433215" y="427553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7D6A11-09CF-3447-8B06-288610809DE8}"/>
              </a:ext>
            </a:extLst>
          </p:cNvPr>
          <p:cNvSpPr txBox="1"/>
          <p:nvPr/>
        </p:nvSpPr>
        <p:spPr>
          <a:xfrm>
            <a:off x="8733380" y="419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92D61D-D767-5749-9BFA-CD9959C9351C}"/>
              </a:ext>
            </a:extLst>
          </p:cNvPr>
          <p:cNvSpPr txBox="1"/>
          <p:nvPr/>
        </p:nvSpPr>
        <p:spPr>
          <a:xfrm>
            <a:off x="9018141" y="426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A6321-EF0F-044E-8D74-065D88514EC4}"/>
              </a:ext>
            </a:extLst>
          </p:cNvPr>
          <p:cNvSpPr txBox="1"/>
          <p:nvPr/>
        </p:nvSpPr>
        <p:spPr>
          <a:xfrm>
            <a:off x="1461292" y="1448238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0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CD62B-42DF-8844-B49B-1945CCF52855}"/>
              </a:ext>
            </a:extLst>
          </p:cNvPr>
          <p:cNvSpPr txBox="1"/>
          <p:nvPr/>
        </p:nvSpPr>
        <p:spPr>
          <a:xfrm>
            <a:off x="1454796" y="165924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-1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C0C853-C109-F143-A1C3-83889B9490E6}"/>
              </a:ext>
            </a:extLst>
          </p:cNvPr>
          <p:cNvSpPr txBox="1"/>
          <p:nvPr/>
        </p:nvSpPr>
        <p:spPr>
          <a:xfrm>
            <a:off x="1454796" y="193102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-2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0F110C-92BD-FA4A-B082-CAFBA25C1D45}"/>
              </a:ext>
            </a:extLst>
          </p:cNvPr>
          <p:cNvSpPr txBox="1"/>
          <p:nvPr/>
        </p:nvSpPr>
        <p:spPr>
          <a:xfrm>
            <a:off x="1437801" y="221336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-3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472766-5AF8-5149-A23D-614D9F1DCDE5}"/>
              </a:ext>
            </a:extLst>
          </p:cNvPr>
          <p:cNvSpPr txBox="1"/>
          <p:nvPr/>
        </p:nvSpPr>
        <p:spPr>
          <a:xfrm>
            <a:off x="1437485" y="253721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-4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62C426-5398-F94B-997A-B9B508B916E8}"/>
              </a:ext>
            </a:extLst>
          </p:cNvPr>
          <p:cNvSpPr txBox="1"/>
          <p:nvPr/>
        </p:nvSpPr>
        <p:spPr>
          <a:xfrm>
            <a:off x="1435520" y="286106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-5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0C1D4-2DD4-AC44-9F53-2F2062772EDD}"/>
              </a:ext>
            </a:extLst>
          </p:cNvPr>
          <p:cNvSpPr txBox="1"/>
          <p:nvPr/>
        </p:nvSpPr>
        <p:spPr>
          <a:xfrm>
            <a:off x="1157722" y="880416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Dilution</a:t>
            </a:r>
          </a:p>
          <a:p>
            <a:pPr algn="ctr"/>
            <a:r>
              <a:rPr lang="en-US" sz="1400" dirty="0"/>
              <a:t>factor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2CA0EB-2499-F643-A17F-AC767A2D3408}"/>
              </a:ext>
            </a:extLst>
          </p:cNvPr>
          <p:cNvSpPr txBox="1"/>
          <p:nvPr/>
        </p:nvSpPr>
        <p:spPr>
          <a:xfrm>
            <a:off x="1475535" y="6422306"/>
            <a:ext cx="1036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*Key: NG (no growth)	    - (no pink color)	+(faint pink color)	++(obvious pink color)	+++ (dark pink color)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1048A6-2C7C-B24C-B5C3-3EB663B5039C}"/>
              </a:ext>
            </a:extLst>
          </p:cNvPr>
          <p:cNvSpPr txBox="1"/>
          <p:nvPr/>
        </p:nvSpPr>
        <p:spPr>
          <a:xfrm>
            <a:off x="1066700" y="138800"/>
            <a:ext cx="3131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Images taken after </a:t>
            </a:r>
            <a:r>
              <a:rPr lang="en-US" sz="1600" u="sng" dirty="0"/>
              <a:t>3</a:t>
            </a:r>
            <a:r>
              <a:rPr lang="en-US" sz="1600" dirty="0"/>
              <a:t> days at 37 ºC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E8D265-BD9F-1647-A7BA-782023C3D67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4" t="31592" b="23293"/>
          <a:stretch/>
        </p:blipFill>
        <p:spPr bwMode="auto">
          <a:xfrm rot="16200000" flipH="1">
            <a:off x="1991634" y="899551"/>
            <a:ext cx="2723173" cy="2652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090721-6567-F848-897C-1FA797EED1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29576" r="32683" b="27727"/>
          <a:stretch/>
        </p:blipFill>
        <p:spPr bwMode="auto">
          <a:xfrm rot="16200000" flipH="1">
            <a:off x="4663720" y="880839"/>
            <a:ext cx="2707564" cy="2675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1B2EB1-429F-3C43-93BB-94360B662EC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26756" r="63473" b="27803"/>
          <a:stretch/>
        </p:blipFill>
        <p:spPr bwMode="auto">
          <a:xfrm rot="16200000" flipH="1">
            <a:off x="7314115" y="876498"/>
            <a:ext cx="2707565" cy="2675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65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7F29E97-FFA4-6B40-8374-60711CDF69CE}"/>
              </a:ext>
            </a:extLst>
          </p:cNvPr>
          <p:cNvSpPr txBox="1"/>
          <p:nvPr/>
        </p:nvSpPr>
        <p:spPr>
          <a:xfrm>
            <a:off x="2980867" y="4321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E21F6A-92C1-FE42-8C13-3A537F632BEB}"/>
              </a:ext>
            </a:extLst>
          </p:cNvPr>
          <p:cNvSpPr txBox="1"/>
          <p:nvPr/>
        </p:nvSpPr>
        <p:spPr>
          <a:xfrm>
            <a:off x="2743401" y="39477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591EB2-4556-B443-9465-F0B150D8565A}"/>
              </a:ext>
            </a:extLst>
          </p:cNvPr>
          <p:cNvSpPr txBox="1"/>
          <p:nvPr/>
        </p:nvSpPr>
        <p:spPr>
          <a:xfrm>
            <a:off x="3266609" y="4264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DE520D-51CB-4944-9B1E-3FB6D775CFE8}"/>
              </a:ext>
            </a:extLst>
          </p:cNvPr>
          <p:cNvSpPr txBox="1"/>
          <p:nvPr/>
        </p:nvSpPr>
        <p:spPr>
          <a:xfrm>
            <a:off x="3573630" y="4117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49FC94-DA6D-4640-A7F1-2093387E6B1A}"/>
              </a:ext>
            </a:extLst>
          </p:cNvPr>
          <p:cNvSpPr txBox="1"/>
          <p:nvPr/>
        </p:nvSpPr>
        <p:spPr>
          <a:xfrm>
            <a:off x="3873507" y="414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938D7-995F-3C41-9C22-322C4E1F3D75}"/>
              </a:ext>
            </a:extLst>
          </p:cNvPr>
          <p:cNvSpPr txBox="1"/>
          <p:nvPr/>
        </p:nvSpPr>
        <p:spPr>
          <a:xfrm>
            <a:off x="2740970" y="3539793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ng/ml </a:t>
            </a:r>
            <a:r>
              <a:rPr lang="en-US" dirty="0" err="1"/>
              <a:t>aTc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AB4FBE-4E74-4548-A2F1-64E0711EE1AB}"/>
              </a:ext>
            </a:extLst>
          </p:cNvPr>
          <p:cNvSpPr txBox="1"/>
          <p:nvPr/>
        </p:nvSpPr>
        <p:spPr>
          <a:xfrm>
            <a:off x="5291661" y="3532934"/>
            <a:ext cx="154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ng/ml </a:t>
            </a:r>
            <a:r>
              <a:rPr lang="en-US" dirty="0" err="1"/>
              <a:t>aTc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0617C4-3A04-C148-9E78-CDE635563F6A}"/>
              </a:ext>
            </a:extLst>
          </p:cNvPr>
          <p:cNvSpPr txBox="1"/>
          <p:nvPr/>
        </p:nvSpPr>
        <p:spPr>
          <a:xfrm>
            <a:off x="7957535" y="3516507"/>
            <a:ext cx="16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ng/ml </a:t>
            </a:r>
            <a:r>
              <a:rPr lang="en-US" dirty="0" err="1"/>
              <a:t>aTc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3DACDA-C118-BA48-B154-4633097CAE16}"/>
              </a:ext>
            </a:extLst>
          </p:cNvPr>
          <p:cNvSpPr txBox="1"/>
          <p:nvPr/>
        </p:nvSpPr>
        <p:spPr>
          <a:xfrm>
            <a:off x="5607582" y="4060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1C57BB-2A92-994B-9923-FCD552F82A6F}"/>
              </a:ext>
            </a:extLst>
          </p:cNvPr>
          <p:cNvSpPr txBox="1"/>
          <p:nvPr/>
        </p:nvSpPr>
        <p:spPr>
          <a:xfrm>
            <a:off x="5415645" y="394776"/>
            <a:ext cx="16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417858-AD08-5B48-9EEE-20C4EDAAED3A}"/>
              </a:ext>
            </a:extLst>
          </p:cNvPr>
          <p:cNvSpPr txBox="1"/>
          <p:nvPr/>
        </p:nvSpPr>
        <p:spPr>
          <a:xfrm>
            <a:off x="5876788" y="41472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377C2C-11E1-F949-8AE1-67DA27EC078B}"/>
              </a:ext>
            </a:extLst>
          </p:cNvPr>
          <p:cNvSpPr txBox="1"/>
          <p:nvPr/>
        </p:nvSpPr>
        <p:spPr>
          <a:xfrm>
            <a:off x="6136160" y="4264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1EFB98-72C5-2445-A992-C6FB5EAEA0E2}"/>
              </a:ext>
            </a:extLst>
          </p:cNvPr>
          <p:cNvSpPr txBox="1"/>
          <p:nvPr/>
        </p:nvSpPr>
        <p:spPr>
          <a:xfrm>
            <a:off x="6438520" y="421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296275-5660-D646-BDC7-C5817D98C583}"/>
              </a:ext>
            </a:extLst>
          </p:cNvPr>
          <p:cNvSpPr txBox="1"/>
          <p:nvPr/>
        </p:nvSpPr>
        <p:spPr>
          <a:xfrm>
            <a:off x="8197373" y="4321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72370E-B3CD-E14D-B48C-ABB0474E5CEC}"/>
              </a:ext>
            </a:extLst>
          </p:cNvPr>
          <p:cNvSpPr txBox="1"/>
          <p:nvPr/>
        </p:nvSpPr>
        <p:spPr>
          <a:xfrm>
            <a:off x="7942585" y="411983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46D4043-A9AF-C540-8C37-4BCF3B3208A7}"/>
              </a:ext>
            </a:extLst>
          </p:cNvPr>
          <p:cNvSpPr txBox="1"/>
          <p:nvPr/>
        </p:nvSpPr>
        <p:spPr>
          <a:xfrm>
            <a:off x="8528531" y="432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7D6A11-09CF-3447-8B06-288610809DE8}"/>
              </a:ext>
            </a:extLst>
          </p:cNvPr>
          <p:cNvSpPr txBox="1"/>
          <p:nvPr/>
        </p:nvSpPr>
        <p:spPr>
          <a:xfrm>
            <a:off x="8860641" y="4315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92D61D-D767-5749-9BFA-CD9959C9351C}"/>
              </a:ext>
            </a:extLst>
          </p:cNvPr>
          <p:cNvSpPr txBox="1"/>
          <p:nvPr/>
        </p:nvSpPr>
        <p:spPr>
          <a:xfrm>
            <a:off x="9162519" y="421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A6321-EF0F-044E-8D74-065D88514EC4}"/>
              </a:ext>
            </a:extLst>
          </p:cNvPr>
          <p:cNvSpPr txBox="1"/>
          <p:nvPr/>
        </p:nvSpPr>
        <p:spPr>
          <a:xfrm>
            <a:off x="1461292" y="1448238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0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CD62B-42DF-8844-B49B-1945CCF52855}"/>
              </a:ext>
            </a:extLst>
          </p:cNvPr>
          <p:cNvSpPr txBox="1"/>
          <p:nvPr/>
        </p:nvSpPr>
        <p:spPr>
          <a:xfrm>
            <a:off x="1454796" y="165924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-1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C0C853-C109-F143-A1C3-83889B9490E6}"/>
              </a:ext>
            </a:extLst>
          </p:cNvPr>
          <p:cNvSpPr txBox="1"/>
          <p:nvPr/>
        </p:nvSpPr>
        <p:spPr>
          <a:xfrm>
            <a:off x="1454796" y="193102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-2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0F110C-92BD-FA4A-B082-CAFBA25C1D45}"/>
              </a:ext>
            </a:extLst>
          </p:cNvPr>
          <p:cNvSpPr txBox="1"/>
          <p:nvPr/>
        </p:nvSpPr>
        <p:spPr>
          <a:xfrm>
            <a:off x="1437801" y="221336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-3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472766-5AF8-5149-A23D-614D9F1DCDE5}"/>
              </a:ext>
            </a:extLst>
          </p:cNvPr>
          <p:cNvSpPr txBox="1"/>
          <p:nvPr/>
        </p:nvSpPr>
        <p:spPr>
          <a:xfrm>
            <a:off x="1437485" y="253721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-4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62C426-5398-F94B-997A-B9B508B916E8}"/>
              </a:ext>
            </a:extLst>
          </p:cNvPr>
          <p:cNvSpPr txBox="1"/>
          <p:nvPr/>
        </p:nvSpPr>
        <p:spPr>
          <a:xfrm>
            <a:off x="1435520" y="286106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r>
              <a:rPr lang="en-US" sz="1400" baseline="30000" dirty="0"/>
              <a:t>-5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0C1D4-2DD4-AC44-9F53-2F2062772EDD}"/>
              </a:ext>
            </a:extLst>
          </p:cNvPr>
          <p:cNvSpPr txBox="1"/>
          <p:nvPr/>
        </p:nvSpPr>
        <p:spPr>
          <a:xfrm>
            <a:off x="1157722" y="880416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Dilution</a:t>
            </a:r>
          </a:p>
          <a:p>
            <a:pPr algn="ctr"/>
            <a:r>
              <a:rPr lang="en-US" sz="1400" dirty="0"/>
              <a:t>factor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2CA0EB-2499-F643-A17F-AC767A2D3408}"/>
              </a:ext>
            </a:extLst>
          </p:cNvPr>
          <p:cNvSpPr txBox="1"/>
          <p:nvPr/>
        </p:nvSpPr>
        <p:spPr>
          <a:xfrm>
            <a:off x="1475535" y="6422306"/>
            <a:ext cx="10555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*Key: NG (no growth)	    - (no pink color)	+(faint pink color)	++(obvious pink color)	+++ (dark pink color)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1048A6-2C7C-B24C-B5C3-3EB663B5039C}"/>
              </a:ext>
            </a:extLst>
          </p:cNvPr>
          <p:cNvSpPr txBox="1"/>
          <p:nvPr/>
        </p:nvSpPr>
        <p:spPr>
          <a:xfrm>
            <a:off x="1066700" y="138800"/>
            <a:ext cx="3131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Images taken after </a:t>
            </a:r>
            <a:r>
              <a:rPr lang="en-US" sz="1600" u="sng" dirty="0"/>
              <a:t>5</a:t>
            </a:r>
            <a:r>
              <a:rPr lang="en-US" sz="1600" dirty="0"/>
              <a:t> days at 37 ºC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7D04AD-B948-504C-8BEE-9B3D6EF725C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31032" r="64581" b="23204"/>
          <a:stretch/>
        </p:blipFill>
        <p:spPr bwMode="auto">
          <a:xfrm rot="5400000">
            <a:off x="2015140" y="839908"/>
            <a:ext cx="2785819" cy="2679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A picture containing indoor, Petri dish&#10;&#10;Description automatically generated">
            <a:extLst>
              <a:ext uri="{FF2B5EF4-FFF2-40B4-BE49-F238E27FC236}">
                <a16:creationId xmlns:a16="http://schemas.microsoft.com/office/drawing/2014/main" id="{D460F8C8-078F-7A46-A5B4-DA11BE9504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0" t="31032" r="31998" b="23204"/>
          <a:stretch/>
        </p:blipFill>
        <p:spPr bwMode="auto">
          <a:xfrm rot="5400000">
            <a:off x="4658540" y="875162"/>
            <a:ext cx="2785818" cy="2608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picture containing indoor, Petri dish&#10;&#10;Description automatically generated">
            <a:extLst>
              <a:ext uri="{FF2B5EF4-FFF2-40B4-BE49-F238E27FC236}">
                <a16:creationId xmlns:a16="http://schemas.microsoft.com/office/drawing/2014/main" id="{3CC89F7B-69A7-404D-970A-9A411937F0E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6" t="31032" r="1234" b="23204"/>
          <a:stretch/>
        </p:blipFill>
        <p:spPr bwMode="auto">
          <a:xfrm rot="5400000">
            <a:off x="7332364" y="781231"/>
            <a:ext cx="2785817" cy="2796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CCE5B9-7B81-5F42-957B-DC6926D5F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98525"/>
              </p:ext>
            </p:extLst>
          </p:nvPr>
        </p:nvGraphicFramePr>
        <p:xfrm>
          <a:off x="1307973" y="3955171"/>
          <a:ext cx="9576053" cy="2155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78350">
                  <a:extLst>
                    <a:ext uri="{9D8B030D-6E8A-4147-A177-3AD203B41FA5}">
                      <a16:colId xmlns:a16="http://schemas.microsoft.com/office/drawing/2014/main" val="449030252"/>
                    </a:ext>
                  </a:extLst>
                </a:gridCol>
                <a:gridCol w="1620654">
                  <a:extLst>
                    <a:ext uri="{9D8B030D-6E8A-4147-A177-3AD203B41FA5}">
                      <a16:colId xmlns:a16="http://schemas.microsoft.com/office/drawing/2014/main" val="3945312602"/>
                    </a:ext>
                  </a:extLst>
                </a:gridCol>
                <a:gridCol w="2029697">
                  <a:extLst>
                    <a:ext uri="{9D8B030D-6E8A-4147-A177-3AD203B41FA5}">
                      <a16:colId xmlns:a16="http://schemas.microsoft.com/office/drawing/2014/main" val="1252905767"/>
                    </a:ext>
                  </a:extLst>
                </a:gridCol>
                <a:gridCol w="2023676">
                  <a:extLst>
                    <a:ext uri="{9D8B030D-6E8A-4147-A177-3AD203B41FA5}">
                      <a16:colId xmlns:a16="http://schemas.microsoft.com/office/drawing/2014/main" val="3249104909"/>
                    </a:ext>
                  </a:extLst>
                </a:gridCol>
                <a:gridCol w="2023676">
                  <a:extLst>
                    <a:ext uri="{9D8B030D-6E8A-4147-A177-3AD203B41FA5}">
                      <a16:colId xmlns:a16="http://schemas.microsoft.com/office/drawing/2014/main" val="1982606895"/>
                    </a:ext>
                  </a:extLst>
                </a:gridCol>
              </a:tblGrid>
              <a:tr h="3540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Column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Plasmid name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Gene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Toxic/Non-toxic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Colony color on 100 ng/ml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aTc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plate*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69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 Non-toxic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pExTra03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Fruitloop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52 mutant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Non-toxic 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  <a:endParaRPr lang="en-US" sz="14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13069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+ Toxic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pExTra02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Fruitloop</a:t>
                      </a:r>
                      <a:r>
                        <a:rPr lang="en-US" sz="1400">
                          <a:solidFill>
                            <a:sysClr val="windowText" lastClr="000000"/>
                          </a:solidFill>
                        </a:rPr>
                        <a:t> 52</a:t>
                      </a:r>
                      <a:endParaRPr lang="en-US" sz="14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09694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pExTraMooMoo8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MooMoo 87 replicate 1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ysClr val="windowText" lastClr="000000"/>
                          </a:solidFill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135431"/>
                  </a:ext>
                </a:extLst>
              </a:tr>
              <a:tr h="3350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pExTraMooMoo87</a:t>
                      </a:r>
                      <a:endParaRPr lang="en-US" sz="12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MooMoo 87 replicate 2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ysClr val="windowText" lastClr="000000"/>
                          </a:solidFill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01544"/>
                  </a:ext>
                </a:extLst>
              </a:tr>
              <a:tr h="3350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pExTraMooMoo87</a:t>
                      </a:r>
                      <a:endParaRPr lang="en-US" sz="12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MooMoo 87 replicate 3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Toxic </a:t>
                      </a:r>
                      <a:endParaRPr lang="en-US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ysClr val="windowText" lastClr="000000"/>
                          </a:solidFill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3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066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63C768-AC7B-7346-8D46-BFE3D9ACF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1203006"/>
            <a:ext cx="8679915" cy="706006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6D5D39B-A5B0-424C-8FC9-4717F3DF8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2050980"/>
            <a:ext cx="8673427" cy="3177873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Determined that 2 genes demonstrated toxicity 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Gene 87 showed the strongest phenotype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Awaiting sequence verification of plasmid with gene insert 87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928D0D-3A2D-5D43-8CC7-82E40F4B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1" y="817729"/>
            <a:ext cx="6616914" cy="64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2E90B-CC57-A741-93F6-43B9B413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71" y="2271543"/>
            <a:ext cx="6616914" cy="667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67773A-44C6-8F42-BC7C-E63D29C55A5E}"/>
              </a:ext>
            </a:extLst>
          </p:cNvPr>
          <p:cNvSpPr txBox="1"/>
          <p:nvPr/>
        </p:nvSpPr>
        <p:spPr>
          <a:xfrm>
            <a:off x="246544" y="0"/>
            <a:ext cx="2502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Future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87668-8E3E-664E-A5C3-ADFD27EADCB5}"/>
              </a:ext>
            </a:extLst>
          </p:cNvPr>
          <p:cNvSpPr txBox="1"/>
          <p:nvPr/>
        </p:nvSpPr>
        <p:spPr>
          <a:xfrm>
            <a:off x="329257" y="131406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Plac</a:t>
            </a:r>
            <a:r>
              <a:rPr lang="en-US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07CE5-9ECD-D842-8098-8E9F48B39117}"/>
              </a:ext>
            </a:extLst>
          </p:cNvPr>
          <p:cNvSpPr txBox="1"/>
          <p:nvPr/>
        </p:nvSpPr>
        <p:spPr>
          <a:xfrm>
            <a:off x="329257" y="275473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Plac</a:t>
            </a:r>
            <a:r>
              <a:rPr lang="en-US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29C933-8259-964E-8533-EC0841CF565C}"/>
                  </a:ext>
                </a:extLst>
              </p:cNvPr>
              <p:cNvSpPr txBox="1"/>
              <p:nvPr/>
            </p:nvSpPr>
            <p:spPr>
              <a:xfrm>
                <a:off x="1120516" y="1314060"/>
                <a:ext cx="1227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𝑑𝑜𝑚𝑎𝑖𝑛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29C933-8259-964E-8533-EC0841CF5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16" y="1314060"/>
                <a:ext cx="1227965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0D2A03-BB12-AD40-9B0E-704F47FF6FD6}"/>
                  </a:ext>
                </a:extLst>
              </p:cNvPr>
              <p:cNvSpPr txBox="1"/>
              <p:nvPr/>
            </p:nvSpPr>
            <p:spPr>
              <a:xfrm>
                <a:off x="1436532" y="2754733"/>
                <a:ext cx="595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0D2A03-BB12-AD40-9B0E-704F47FF6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532" y="2754733"/>
                <a:ext cx="5959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C7580CE-3BC2-EE4E-BAF6-899B0FC3150F}"/>
              </a:ext>
            </a:extLst>
          </p:cNvPr>
          <p:cNvSpPr txBox="1"/>
          <p:nvPr/>
        </p:nvSpPr>
        <p:spPr>
          <a:xfrm>
            <a:off x="2392420" y="1311242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of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02AC16-7A63-3643-A739-F821665ACEB2}"/>
              </a:ext>
            </a:extLst>
          </p:cNvPr>
          <p:cNvSpPr txBox="1"/>
          <p:nvPr/>
        </p:nvSpPr>
        <p:spPr>
          <a:xfrm>
            <a:off x="2392419" y="2754732"/>
            <a:ext cx="160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M. Smegmatis gene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601F46-F9E0-6E46-B65E-4B06F4C12404}"/>
              </a:ext>
            </a:extLst>
          </p:cNvPr>
          <p:cNvSpPr txBox="1"/>
          <p:nvPr/>
        </p:nvSpPr>
        <p:spPr>
          <a:xfrm>
            <a:off x="4485952" y="1311242"/>
            <a:ext cx="78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 coli </a:t>
            </a:r>
            <a:r>
              <a:rPr lang="en-US" dirty="0" err="1"/>
              <a:t>OoR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0DBA25-C7E0-CF44-9ACA-DCF47DDC6364}"/>
              </a:ext>
            </a:extLst>
          </p:cNvPr>
          <p:cNvSpPr txBox="1"/>
          <p:nvPr/>
        </p:nvSpPr>
        <p:spPr>
          <a:xfrm>
            <a:off x="4426330" y="2744739"/>
            <a:ext cx="90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 coli </a:t>
            </a:r>
            <a:r>
              <a:rPr lang="en-US" dirty="0" err="1"/>
              <a:t>OoR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756AB4-466B-B040-9B01-C7674BEC14C5}"/>
              </a:ext>
            </a:extLst>
          </p:cNvPr>
          <p:cNvSpPr txBox="1"/>
          <p:nvPr/>
        </p:nvSpPr>
        <p:spPr>
          <a:xfrm>
            <a:off x="5219702" y="1311242"/>
            <a:ext cx="1752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Spectinomycin</a:t>
            </a:r>
          </a:p>
          <a:p>
            <a:r>
              <a:rPr lang="en-US" dirty="0"/>
              <a:t>Resistance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1267F-1C5E-A44B-8AAA-F96FAEEEC3DB}"/>
              </a:ext>
            </a:extLst>
          </p:cNvPr>
          <p:cNvSpPr txBox="1"/>
          <p:nvPr/>
        </p:nvSpPr>
        <p:spPr>
          <a:xfrm>
            <a:off x="5107264" y="2754731"/>
            <a:ext cx="203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Chloramphenicol</a:t>
            </a:r>
          </a:p>
          <a:p>
            <a:r>
              <a:rPr lang="en-US" dirty="0"/>
              <a:t>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59710B-F5B9-8844-A6AA-6E29E337C6C5}"/>
                  </a:ext>
                </a:extLst>
              </p:cNvPr>
              <p:cNvSpPr txBox="1"/>
              <p:nvPr/>
            </p:nvSpPr>
            <p:spPr>
              <a:xfrm>
                <a:off x="7043525" y="941910"/>
                <a:ext cx="812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59710B-F5B9-8844-A6AA-6E29E337C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25" y="941910"/>
                <a:ext cx="81201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6F5E647-50F7-B944-A7C4-6CB3DC46DDA4}"/>
              </a:ext>
            </a:extLst>
          </p:cNvPr>
          <p:cNvSpPr txBox="1"/>
          <p:nvPr/>
        </p:nvSpPr>
        <p:spPr>
          <a:xfrm>
            <a:off x="7756263" y="94191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3D167-063D-DE43-A869-76F8CA70CA78}"/>
                  </a:ext>
                </a:extLst>
              </p:cNvPr>
              <p:cNvSpPr txBox="1"/>
              <p:nvPr/>
            </p:nvSpPr>
            <p:spPr>
              <a:xfrm>
                <a:off x="7121911" y="2420805"/>
                <a:ext cx="655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𝑝𝐶𝐼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3D167-063D-DE43-A869-76F8CA70C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1" y="2420805"/>
                <a:ext cx="655243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9E2098F-3EA9-864A-8FD2-344BB50BC85F}"/>
              </a:ext>
            </a:extLst>
          </p:cNvPr>
          <p:cNvSpPr txBox="1"/>
          <p:nvPr/>
        </p:nvSpPr>
        <p:spPr>
          <a:xfrm>
            <a:off x="7597049" y="242080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6F2D59-8E1B-2C45-8607-B506D789C45B}"/>
              </a:ext>
            </a:extLst>
          </p:cNvPr>
          <p:cNvSpPr txBox="1"/>
          <p:nvPr/>
        </p:nvSpPr>
        <p:spPr>
          <a:xfrm>
            <a:off x="167171" y="3656992"/>
            <a:ext cx="4158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the presence of </a:t>
            </a:r>
            <a:r>
              <a:rPr lang="en-US" sz="2800" b="1" dirty="0"/>
              <a:t>IPTG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45B014-2346-944D-B7D7-67C056981C4F}"/>
              </a:ext>
            </a:extLst>
          </p:cNvPr>
          <p:cNvSpPr txBox="1"/>
          <p:nvPr/>
        </p:nvSpPr>
        <p:spPr>
          <a:xfrm>
            <a:off x="644809" y="6181631"/>
            <a:ext cx="166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Phage protein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6355E4-B834-564D-A0AC-E91EC143EF5B}"/>
              </a:ext>
            </a:extLst>
          </p:cNvPr>
          <p:cNvSpPr txBox="1"/>
          <p:nvPr/>
        </p:nvSpPr>
        <p:spPr>
          <a:xfrm>
            <a:off x="2796667" y="497540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54AC308-D8DE-E142-B5DA-57F9805FF6AD}"/>
              </a:ext>
            </a:extLst>
          </p:cNvPr>
          <p:cNvCxnSpPr>
            <a:cxnSpLocks/>
          </p:cNvCxnSpPr>
          <p:nvPr/>
        </p:nvCxnSpPr>
        <p:spPr>
          <a:xfrm>
            <a:off x="5610858" y="5477528"/>
            <a:ext cx="1704342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48E7CD-14CC-9A4D-80CA-26DE5E28A716}"/>
              </a:ext>
            </a:extLst>
          </p:cNvPr>
          <p:cNvSpPr txBox="1"/>
          <p:nvPr/>
        </p:nvSpPr>
        <p:spPr>
          <a:xfrm>
            <a:off x="8177921" y="6192529"/>
            <a:ext cx="298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Protein-protein interaction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640DD45-7CAD-AB44-8325-9F7E9CBDC50B}"/>
              </a:ext>
            </a:extLst>
          </p:cNvPr>
          <p:cNvSpPr/>
          <p:nvPr/>
        </p:nvSpPr>
        <p:spPr>
          <a:xfrm flipH="1">
            <a:off x="511649" y="4570460"/>
            <a:ext cx="1487964" cy="6686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e 5">
            <a:extLst>
              <a:ext uri="{FF2B5EF4-FFF2-40B4-BE49-F238E27FC236}">
                <a16:creationId xmlns:a16="http://schemas.microsoft.com/office/drawing/2014/main" id="{0F2C550F-FEC2-C140-93CE-7A92AA615A39}"/>
              </a:ext>
            </a:extLst>
          </p:cNvPr>
          <p:cNvSpPr>
            <a:spLocks/>
          </p:cNvSpPr>
          <p:nvPr/>
        </p:nvSpPr>
        <p:spPr>
          <a:xfrm rot="2700063">
            <a:off x="3836457" y="4323334"/>
            <a:ext cx="992935" cy="927580"/>
          </a:xfrm>
          <a:prstGeom prst="pi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CDC38-45DB-554B-88B5-5FD2D3E37FF8}"/>
              </a:ext>
            </a:extLst>
          </p:cNvPr>
          <p:cNvSpPr txBox="1"/>
          <p:nvPr/>
        </p:nvSpPr>
        <p:spPr>
          <a:xfrm>
            <a:off x="3378342" y="6181631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lysate protein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2995E5A-CC82-7B4C-A3AA-E71815F5AFC8}"/>
              </a:ext>
            </a:extLst>
          </p:cNvPr>
          <p:cNvSpPr/>
          <p:nvPr/>
        </p:nvSpPr>
        <p:spPr>
          <a:xfrm>
            <a:off x="3956794" y="5287277"/>
            <a:ext cx="733695" cy="67113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C7579A5-E6D1-6040-BAFE-F62E80F1F39D}"/>
              </a:ext>
            </a:extLst>
          </p:cNvPr>
          <p:cNvSpPr/>
          <p:nvPr/>
        </p:nvSpPr>
        <p:spPr>
          <a:xfrm>
            <a:off x="1393666" y="5239137"/>
            <a:ext cx="883658" cy="80989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E3B3027F-B2CD-E44B-9E72-3B3ABB36E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6481" y="4216706"/>
            <a:ext cx="2694757" cy="19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0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1A8B-595B-1749-B2E4-7B86F13B7A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39" y="0"/>
            <a:ext cx="2864054" cy="764088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Work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C08D57-191F-2143-A22B-EB29FAE1C403}"/>
              </a:ext>
            </a:extLst>
          </p:cNvPr>
          <p:cNvCxnSpPr>
            <a:cxnSpLocks/>
          </p:cNvCxnSpPr>
          <p:nvPr/>
        </p:nvCxnSpPr>
        <p:spPr>
          <a:xfrm>
            <a:off x="7213209" y="3484829"/>
            <a:ext cx="115185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2130DCD-FBE0-8844-ABC7-2D14E13B99A3}"/>
              </a:ext>
            </a:extLst>
          </p:cNvPr>
          <p:cNvSpPr txBox="1"/>
          <p:nvPr/>
        </p:nvSpPr>
        <p:spPr>
          <a:xfrm>
            <a:off x="2230147" y="4259087"/>
            <a:ext cx="527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Antibiotic resistance and lactose reporter genes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3CF73C-0FCB-E745-B00C-1A0B168379E6}"/>
              </a:ext>
            </a:extLst>
          </p:cNvPr>
          <p:cNvSpPr txBox="1"/>
          <p:nvPr/>
        </p:nvSpPr>
        <p:spPr>
          <a:xfrm>
            <a:off x="9038874" y="468184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Selection plate</a:t>
            </a:r>
          </a:p>
        </p:txBody>
      </p:sp>
      <p:pic>
        <p:nvPicPr>
          <p:cNvPr id="93" name="Picture 92" descr="Icon&#10;&#10;Description automatically generated">
            <a:extLst>
              <a:ext uri="{FF2B5EF4-FFF2-40B4-BE49-F238E27FC236}">
                <a16:creationId xmlns:a16="http://schemas.microsoft.com/office/drawing/2014/main" id="{6411BFBB-6E0C-4845-9E14-1CC619DE6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53" y="2229406"/>
            <a:ext cx="2539252" cy="245244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FD14D47-4F7F-6E4F-BADC-669CB19F2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36" y="2242780"/>
            <a:ext cx="2694757" cy="191469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0EBA96-CC6D-5F46-9E3F-5FEA63E11BDE}"/>
              </a:ext>
            </a:extLst>
          </p:cNvPr>
          <p:cNvCxnSpPr>
            <a:cxnSpLocks/>
          </p:cNvCxnSpPr>
          <p:nvPr/>
        </p:nvCxnSpPr>
        <p:spPr>
          <a:xfrm>
            <a:off x="396625" y="3978442"/>
            <a:ext cx="66472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Bent Arrow 6">
            <a:extLst>
              <a:ext uri="{FF2B5EF4-FFF2-40B4-BE49-F238E27FC236}">
                <a16:creationId xmlns:a16="http://schemas.microsoft.com/office/drawing/2014/main" id="{376559B1-64C9-BC45-84E1-81941471F220}"/>
              </a:ext>
            </a:extLst>
          </p:cNvPr>
          <p:cNvSpPr/>
          <p:nvPr/>
        </p:nvSpPr>
        <p:spPr>
          <a:xfrm>
            <a:off x="2782185" y="3166261"/>
            <a:ext cx="762763" cy="812177"/>
          </a:xfrm>
          <a:prstGeom prst="bentArrow">
            <a:avLst>
              <a:gd name="adj1" fmla="val 10897"/>
              <a:gd name="adj2" fmla="val 16164"/>
              <a:gd name="adj3" fmla="val 32692"/>
              <a:gd name="adj4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62512-987E-9042-891E-F797C72BFF92}"/>
              </a:ext>
            </a:extLst>
          </p:cNvPr>
          <p:cNvSpPr/>
          <p:nvPr/>
        </p:nvSpPr>
        <p:spPr>
          <a:xfrm>
            <a:off x="3296202" y="3779144"/>
            <a:ext cx="1564197" cy="378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bla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504503-FBBF-CE42-B649-BBE4395FE90B}"/>
              </a:ext>
            </a:extLst>
          </p:cNvPr>
          <p:cNvSpPr/>
          <p:nvPr/>
        </p:nvSpPr>
        <p:spPr>
          <a:xfrm>
            <a:off x="5105450" y="3789063"/>
            <a:ext cx="1564197" cy="3787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lacZ</a:t>
            </a:r>
          </a:p>
        </p:txBody>
      </p:sp>
    </p:spTree>
    <p:extLst>
      <p:ext uri="{BB962C8B-B14F-4D97-AF65-F5344CB8AC3E}">
        <p14:creationId xmlns:p14="http://schemas.microsoft.com/office/powerpoint/2010/main" val="164528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F8406-1E5E-284E-B0CC-6A176A5BFD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74928" y="1124998"/>
            <a:ext cx="3456122" cy="4589717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3400" dirty="0">
                <a:solidFill>
                  <a:srgbClr val="FFFEFF"/>
                </a:solidFill>
              </a:rPr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3ACA-6701-3146-9350-7D0B85B8B2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577" y="794042"/>
            <a:ext cx="5427137" cy="52486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 would like to thank my advisor, Dr. Rodney King for his continuous guidance throughout my Master’s study and research. I extend my greatest appreciation to Western Kentucky University for providing the opportunity to participate in this research project. I would also like to thank the Distinguished Minority Fellowship program for their support to complete my studies. Lastly, I would like to thank my mother for her unparalleled love, help, and support. </a:t>
            </a:r>
          </a:p>
        </p:txBody>
      </p:sp>
    </p:spTree>
    <p:extLst>
      <p:ext uri="{BB962C8B-B14F-4D97-AF65-F5344CB8AC3E}">
        <p14:creationId xmlns:p14="http://schemas.microsoft.com/office/powerpoint/2010/main" val="156191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AEE94-2F1C-4044-93F1-058EB55C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550622" cy="245644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Background: Premise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4EDB-000C-0B4D-B73D-C9C65B7E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21" y="989364"/>
            <a:ext cx="6770159" cy="563317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MooMoo is a </a:t>
            </a:r>
            <a:r>
              <a:rPr lang="en-US" sz="2000" u="sng" dirty="0"/>
              <a:t>singleton</a:t>
            </a:r>
            <a:r>
              <a:rPr lang="en-US" sz="2000" dirty="0"/>
              <a:t> temperate bacteriophage that was isolated and propagated on </a:t>
            </a:r>
            <a:r>
              <a:rPr lang="en-US" sz="2000" i="1" dirty="0"/>
              <a:t>Mycobacterium smegmatis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Previous studies: Characterization of the unique properties of mycobacteriophage MooMoo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Functional characterization can elucidate phage-encoded gene toxicity</a:t>
            </a:r>
          </a:p>
          <a:p>
            <a:pPr lvl="1">
              <a:lnSpc>
                <a:spcPct val="110000"/>
              </a:lnSpc>
            </a:pPr>
            <a:r>
              <a:rPr lang="en-US" sz="2000" i="1" dirty="0">
                <a:sym typeface="Wingdings" pitchFamily="2" charset="2"/>
              </a:rPr>
              <a:t>Identify gene function</a:t>
            </a:r>
          </a:p>
          <a:p>
            <a:pPr lvl="1">
              <a:lnSpc>
                <a:spcPct val="110000"/>
              </a:lnSpc>
            </a:pPr>
            <a:r>
              <a:rPr lang="en-US" sz="2000" i="1" dirty="0">
                <a:sym typeface="Wingdings" pitchFamily="2" charset="2"/>
              </a:rPr>
              <a:t>Possible interactions with host machinery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Why is this important?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New approach in understanding both </a:t>
            </a:r>
            <a:r>
              <a:rPr lang="en-US" sz="2000" u="sng" dirty="0"/>
              <a:t>mycobacterial host interactions</a:t>
            </a:r>
            <a:r>
              <a:rPr lang="en-US" sz="2000" dirty="0"/>
              <a:t> and identifying potential </a:t>
            </a:r>
            <a:r>
              <a:rPr lang="en-US" sz="2000" u="sng" dirty="0"/>
              <a:t>new drug targets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ym typeface="Wingdings" pitchFamily="2" charset="2"/>
              </a:rPr>
              <a:t>E</a:t>
            </a:r>
            <a:r>
              <a:rPr lang="en-US" sz="2000" dirty="0"/>
              <a:t>mergence of multi-drug resistant bacterial strains requires </a:t>
            </a:r>
            <a:r>
              <a:rPr lang="en-US" sz="2000" u="sng" dirty="0"/>
              <a:t>new and alternative treatment</a:t>
            </a:r>
            <a:r>
              <a:rPr lang="en-US" sz="2000" dirty="0"/>
              <a:t> options to antibiotics </a:t>
            </a:r>
          </a:p>
        </p:txBody>
      </p:sp>
    </p:spTree>
    <p:extLst>
      <p:ext uri="{BB962C8B-B14F-4D97-AF65-F5344CB8AC3E}">
        <p14:creationId xmlns:p14="http://schemas.microsoft.com/office/powerpoint/2010/main" val="4218426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C521F3-4FF1-CD49-A344-544DEB34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Questions/hypothesis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A3905E-8D5A-40B6-8068-D36681144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45332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6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7CD5BC9-4AAD-1747-B58C-FED5ACF8BFD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2808227"/>
              </p:ext>
            </p:extLst>
          </p:nvPr>
        </p:nvGraphicFramePr>
        <p:xfrm>
          <a:off x="0" y="1374871"/>
          <a:ext cx="12192000" cy="503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959A98-A42E-1042-AB16-BDE1A6EC2E21}"/>
              </a:ext>
            </a:extLst>
          </p:cNvPr>
          <p:cNvSpPr txBox="1"/>
          <p:nvPr/>
        </p:nvSpPr>
        <p:spPr>
          <a:xfrm>
            <a:off x="179164" y="158669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8C11D-5198-324E-A94B-1FE710BF03E0}"/>
              </a:ext>
            </a:extLst>
          </p:cNvPr>
          <p:cNvSpPr txBox="1"/>
          <p:nvPr/>
        </p:nvSpPr>
        <p:spPr>
          <a:xfrm>
            <a:off x="613722" y="2273137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EB348F-1511-9E42-9BA6-53BBF7125D9C}"/>
              </a:ext>
            </a:extLst>
          </p:cNvPr>
          <p:cNvSpPr txBox="1"/>
          <p:nvPr/>
        </p:nvSpPr>
        <p:spPr>
          <a:xfrm>
            <a:off x="846594" y="295958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6B16B-38A1-2C43-94EC-3E6E08D2EA05}"/>
              </a:ext>
            </a:extLst>
          </p:cNvPr>
          <p:cNvSpPr txBox="1"/>
          <p:nvPr/>
        </p:nvSpPr>
        <p:spPr>
          <a:xfrm>
            <a:off x="893490" y="364408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C6E9F-01B9-694B-A445-F5311AA9EEB8}"/>
              </a:ext>
            </a:extLst>
          </p:cNvPr>
          <p:cNvSpPr txBox="1"/>
          <p:nvPr/>
        </p:nvSpPr>
        <p:spPr>
          <a:xfrm>
            <a:off x="821271" y="4336963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2A51C-D9C8-6242-A1A0-AB4E3C4B06D6}"/>
              </a:ext>
            </a:extLst>
          </p:cNvPr>
          <p:cNvSpPr txBox="1"/>
          <p:nvPr/>
        </p:nvSpPr>
        <p:spPr>
          <a:xfrm>
            <a:off x="582726" y="502146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8D8D8C-3C82-1D40-9A03-CE16F01E7CEC}"/>
              </a:ext>
            </a:extLst>
          </p:cNvPr>
          <p:cNvSpPr txBox="1"/>
          <p:nvPr/>
        </p:nvSpPr>
        <p:spPr>
          <a:xfrm>
            <a:off x="194662" y="569661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D5490-6802-2A4E-AA4C-832BB4C6B869}"/>
              </a:ext>
            </a:extLst>
          </p:cNvPr>
          <p:cNvSpPr/>
          <p:nvPr/>
        </p:nvSpPr>
        <p:spPr>
          <a:xfrm>
            <a:off x="0" y="0"/>
            <a:ext cx="12192000" cy="1374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4A409-992D-9246-812D-A00F0FE3B7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471"/>
            <a:ext cx="5489575" cy="1689100"/>
          </a:xfrm>
        </p:spPr>
        <p:txBody>
          <a:bodyPr>
            <a:normAutofit/>
          </a:bodyPr>
          <a:lstStyle/>
          <a:p>
            <a:r>
              <a:rPr lang="en-US" dirty="0"/>
              <a:t>Methodology overview</a:t>
            </a:r>
          </a:p>
        </p:txBody>
      </p:sp>
    </p:spTree>
    <p:extLst>
      <p:ext uri="{BB962C8B-B14F-4D97-AF65-F5344CB8AC3E}">
        <p14:creationId xmlns:p14="http://schemas.microsoft.com/office/powerpoint/2010/main" val="394796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0EAD-9397-9C4A-BA98-4D345296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80" y="3122565"/>
            <a:ext cx="3501197" cy="610428"/>
          </a:xfrm>
        </p:spPr>
        <p:txBody>
          <a:bodyPr/>
          <a:lstStyle/>
          <a:p>
            <a:r>
              <a:rPr lang="en-US" dirty="0"/>
              <a:t>Genes of interest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BACCAF-394F-C044-BDCB-0994E9712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72018"/>
              </p:ext>
            </p:extLst>
          </p:nvPr>
        </p:nvGraphicFramePr>
        <p:xfrm>
          <a:off x="5109983" y="1521252"/>
          <a:ext cx="6762496" cy="38130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1248">
                  <a:extLst>
                    <a:ext uri="{9D8B030D-6E8A-4147-A177-3AD203B41FA5}">
                      <a16:colId xmlns:a16="http://schemas.microsoft.com/office/drawing/2014/main" val="662951805"/>
                    </a:ext>
                  </a:extLst>
                </a:gridCol>
                <a:gridCol w="3381248">
                  <a:extLst>
                    <a:ext uri="{9D8B030D-6E8A-4147-A177-3AD203B41FA5}">
                      <a16:colId xmlns:a16="http://schemas.microsoft.com/office/drawing/2014/main" val="3077798982"/>
                    </a:ext>
                  </a:extLst>
                </a:gridCol>
              </a:tblGrid>
              <a:tr h="6355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Gene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Gene length, 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28395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MooMoo 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654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2149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MooMoo 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327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57193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MooMoo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033345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MooMoo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552400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MooMoo 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9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37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7C2040F2-D418-6D41-A223-DD2AE55FA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" b="11586"/>
          <a:stretch/>
        </p:blipFill>
        <p:spPr>
          <a:xfrm>
            <a:off x="789331" y="1567050"/>
            <a:ext cx="3158058" cy="4507992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660EE4B-BFA6-5447-91E3-053B77C16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76262"/>
              </p:ext>
            </p:extLst>
          </p:nvPr>
        </p:nvGraphicFramePr>
        <p:xfrm>
          <a:off x="3956184" y="1559732"/>
          <a:ext cx="7213861" cy="39536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6435">
                  <a:extLst>
                    <a:ext uri="{9D8B030D-6E8A-4147-A177-3AD203B41FA5}">
                      <a16:colId xmlns:a16="http://schemas.microsoft.com/office/drawing/2014/main" val="2507209907"/>
                    </a:ext>
                  </a:extLst>
                </a:gridCol>
                <a:gridCol w="1512917">
                  <a:extLst>
                    <a:ext uri="{9D8B030D-6E8A-4147-A177-3AD203B41FA5}">
                      <a16:colId xmlns:a16="http://schemas.microsoft.com/office/drawing/2014/main" val="4147046780"/>
                    </a:ext>
                  </a:extLst>
                </a:gridCol>
                <a:gridCol w="1814214">
                  <a:extLst>
                    <a:ext uri="{9D8B030D-6E8A-4147-A177-3AD203B41FA5}">
                      <a16:colId xmlns:a16="http://schemas.microsoft.com/office/drawing/2014/main" val="3154727410"/>
                    </a:ext>
                  </a:extLst>
                </a:gridCol>
                <a:gridCol w="1913564">
                  <a:extLst>
                    <a:ext uri="{9D8B030D-6E8A-4147-A177-3AD203B41FA5}">
                      <a16:colId xmlns:a16="http://schemas.microsoft.com/office/drawing/2014/main" val="3264190469"/>
                    </a:ext>
                  </a:extLst>
                </a:gridCol>
                <a:gridCol w="1176731">
                  <a:extLst>
                    <a:ext uri="{9D8B030D-6E8A-4147-A177-3AD203B41FA5}">
                      <a16:colId xmlns:a16="http://schemas.microsoft.com/office/drawing/2014/main" val="92248133"/>
                    </a:ext>
                  </a:extLst>
                </a:gridCol>
              </a:tblGrid>
              <a:tr h="1204134">
                <a:tc>
                  <a:txBody>
                    <a:bodyPr/>
                    <a:lstStyle/>
                    <a:p>
                      <a:r>
                        <a:rPr lang="en-US" sz="1800" dirty="0"/>
                        <a:t>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Gene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Expected amplicon size (bp)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DNA Concentration (ng/ul)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260/280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06974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MooMoo 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30426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MooMoo 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62635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MooMoo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296786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MooMoo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86012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MooMoo 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4764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453D68-9CAB-864F-B7F8-4D44592B4A4C}"/>
              </a:ext>
            </a:extLst>
          </p:cNvPr>
          <p:cNvSpPr txBox="1"/>
          <p:nvPr/>
        </p:nvSpPr>
        <p:spPr>
          <a:xfrm>
            <a:off x="234192" y="561177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C64F6-26F8-DE44-A9CC-079A4911DFF3}"/>
              </a:ext>
            </a:extLst>
          </p:cNvPr>
          <p:cNvSpPr txBox="1"/>
          <p:nvPr/>
        </p:nvSpPr>
        <p:spPr>
          <a:xfrm>
            <a:off x="244544" y="454978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1EF3B-8BB2-9643-843F-1033B5DB9FE8}"/>
              </a:ext>
            </a:extLst>
          </p:cNvPr>
          <p:cNvSpPr txBox="1"/>
          <p:nvPr/>
        </p:nvSpPr>
        <p:spPr>
          <a:xfrm>
            <a:off x="239512" y="50125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0E699-1315-7B4D-8EAC-E375176B71B1}"/>
              </a:ext>
            </a:extLst>
          </p:cNvPr>
          <p:cNvSpPr txBox="1"/>
          <p:nvPr/>
        </p:nvSpPr>
        <p:spPr>
          <a:xfrm>
            <a:off x="136403" y="34059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93572-8F30-2B46-A694-011A5EC256F6}"/>
              </a:ext>
            </a:extLst>
          </p:cNvPr>
          <p:cNvSpPr txBox="1"/>
          <p:nvPr/>
        </p:nvSpPr>
        <p:spPr>
          <a:xfrm>
            <a:off x="136403" y="384310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84BB4-E383-514B-B557-C891D38200CA}"/>
              </a:ext>
            </a:extLst>
          </p:cNvPr>
          <p:cNvSpPr txBox="1"/>
          <p:nvPr/>
        </p:nvSpPr>
        <p:spPr>
          <a:xfrm>
            <a:off x="136403" y="286798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1918B-C369-D548-B26D-0861C1582DCE}"/>
              </a:ext>
            </a:extLst>
          </p:cNvPr>
          <p:cNvSpPr txBox="1"/>
          <p:nvPr/>
        </p:nvSpPr>
        <p:spPr>
          <a:xfrm>
            <a:off x="239512" y="223856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F7BA4-40A4-3547-9130-BE371A509B69}"/>
              </a:ext>
            </a:extLst>
          </p:cNvPr>
          <p:cNvSpPr txBox="1"/>
          <p:nvPr/>
        </p:nvSpPr>
        <p:spPr>
          <a:xfrm>
            <a:off x="901987" y="149896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B50F0-9CBC-F54C-9A0E-539CB0CB1234}"/>
              </a:ext>
            </a:extLst>
          </p:cNvPr>
          <p:cNvSpPr txBox="1"/>
          <p:nvPr/>
        </p:nvSpPr>
        <p:spPr>
          <a:xfrm>
            <a:off x="1416229" y="15063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C9EC9C-3B99-F142-B266-9B59FEAA6E90}"/>
              </a:ext>
            </a:extLst>
          </p:cNvPr>
          <p:cNvSpPr txBox="1"/>
          <p:nvPr/>
        </p:nvSpPr>
        <p:spPr>
          <a:xfrm>
            <a:off x="1957640" y="1514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F3FC3-9B9D-E84F-966F-81389FD3016D}"/>
              </a:ext>
            </a:extLst>
          </p:cNvPr>
          <p:cNvSpPr txBox="1"/>
          <p:nvPr/>
        </p:nvSpPr>
        <p:spPr>
          <a:xfrm>
            <a:off x="2475201" y="1513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B0536-1633-9242-9DC8-800464BCA98B}"/>
              </a:ext>
            </a:extLst>
          </p:cNvPr>
          <p:cNvSpPr txBox="1"/>
          <p:nvPr/>
        </p:nvSpPr>
        <p:spPr>
          <a:xfrm>
            <a:off x="3005256" y="15200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A7B87-0C27-C648-8333-4DF3498BD546}"/>
              </a:ext>
            </a:extLst>
          </p:cNvPr>
          <p:cNvSpPr txBox="1"/>
          <p:nvPr/>
        </p:nvSpPr>
        <p:spPr>
          <a:xfrm>
            <a:off x="3518753" y="1521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7BA502-EFF8-5D49-9E8F-8F4C7EE75F7F}"/>
              </a:ext>
            </a:extLst>
          </p:cNvPr>
          <p:cNvSpPr txBox="1"/>
          <p:nvPr/>
        </p:nvSpPr>
        <p:spPr>
          <a:xfrm>
            <a:off x="789331" y="6129035"/>
            <a:ext cx="414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Ladder (L): 100bp marker NEB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9C12E1-2030-B54B-8CD7-8138F2B07D99}"/>
              </a:ext>
            </a:extLst>
          </p:cNvPr>
          <p:cNvSpPr/>
          <p:nvPr/>
        </p:nvSpPr>
        <p:spPr>
          <a:xfrm>
            <a:off x="0" y="0"/>
            <a:ext cx="12192000" cy="137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E5D9A-1E18-4948-A740-485B6463D5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9472" y="36249"/>
            <a:ext cx="10691813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Amplification, verification, and purification of target genes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29155218-37DE-6046-9891-DA618D2EDD6A}"/>
              </a:ext>
            </a:extLst>
          </p:cNvPr>
          <p:cNvSpPr/>
          <p:nvPr/>
        </p:nvSpPr>
        <p:spPr>
          <a:xfrm>
            <a:off x="3904512" y="5530568"/>
            <a:ext cx="338364" cy="1018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196B58B7-0CD5-D44D-9C76-9AD41CB46B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93" t="88565" r="3462" b="3637"/>
          <a:stretch/>
        </p:blipFill>
        <p:spPr>
          <a:xfrm>
            <a:off x="6803604" y="5841225"/>
            <a:ext cx="1136072" cy="369332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56B80B80-A0B8-CE4E-B732-A94C12C6B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63" t="88565" r="59246" b="3561"/>
          <a:stretch/>
        </p:blipFill>
        <p:spPr>
          <a:xfrm>
            <a:off x="4326622" y="5842098"/>
            <a:ext cx="1136071" cy="369332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615ADEFF-3E4F-9445-BFA4-A6F8B3501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63" t="88565" r="3462" b="3637"/>
          <a:stretch/>
        </p:blipFill>
        <p:spPr>
          <a:xfrm>
            <a:off x="8534400" y="6011493"/>
            <a:ext cx="3657600" cy="369332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06FA133-217D-9A40-8EE1-D29CCB249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81" t="88565" r="16360" b="3637"/>
          <a:stretch/>
        </p:blipFill>
        <p:spPr>
          <a:xfrm>
            <a:off x="4974803" y="6190237"/>
            <a:ext cx="2396837" cy="36933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D33F03-9A11-244C-9E7F-559FBD92C86A}"/>
              </a:ext>
            </a:extLst>
          </p:cNvPr>
          <p:cNvCxnSpPr>
            <a:cxnSpLocks/>
          </p:cNvCxnSpPr>
          <p:nvPr/>
        </p:nvCxnSpPr>
        <p:spPr>
          <a:xfrm>
            <a:off x="7884160" y="6313701"/>
            <a:ext cx="67858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A7AD2A-ED22-DB45-BF43-DB03AD26D404}"/>
              </a:ext>
            </a:extLst>
          </p:cNvPr>
          <p:cNvSpPr txBox="1"/>
          <p:nvPr/>
        </p:nvSpPr>
        <p:spPr>
          <a:xfrm>
            <a:off x="5325681" y="6452419"/>
            <a:ext cx="16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fragment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0D82D9-B194-E74C-BBDA-87A703A84F62}"/>
              </a:ext>
            </a:extLst>
          </p:cNvPr>
          <p:cNvSpPr txBox="1"/>
          <p:nvPr/>
        </p:nvSpPr>
        <p:spPr>
          <a:xfrm>
            <a:off x="8663948" y="6369372"/>
            <a:ext cx="389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Insert DNA with homologous sequences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C3BF50-6ABF-0A4C-A605-AEA3F0FF4F7D}"/>
              </a:ext>
            </a:extLst>
          </p:cNvPr>
          <p:cNvSpPr txBox="1"/>
          <p:nvPr/>
        </p:nvSpPr>
        <p:spPr>
          <a:xfrm>
            <a:off x="4934942" y="5553415"/>
            <a:ext cx="261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specific primers </a:t>
            </a:r>
          </a:p>
        </p:txBody>
      </p:sp>
      <p:sp>
        <p:nvSpPr>
          <p:cNvPr id="30" name="Bent Arrow 29">
            <a:extLst>
              <a:ext uri="{FF2B5EF4-FFF2-40B4-BE49-F238E27FC236}">
                <a16:creationId xmlns:a16="http://schemas.microsoft.com/office/drawing/2014/main" id="{18E30680-04B6-8647-B822-3C1C24070586}"/>
              </a:ext>
            </a:extLst>
          </p:cNvPr>
          <p:cNvSpPr/>
          <p:nvPr/>
        </p:nvSpPr>
        <p:spPr>
          <a:xfrm rot="10800000">
            <a:off x="5488413" y="5898318"/>
            <a:ext cx="258139" cy="20052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 Arrow 30">
            <a:extLst>
              <a:ext uri="{FF2B5EF4-FFF2-40B4-BE49-F238E27FC236}">
                <a16:creationId xmlns:a16="http://schemas.microsoft.com/office/drawing/2014/main" id="{8C40C061-2D97-BE40-AE67-008316FF23AB}"/>
              </a:ext>
            </a:extLst>
          </p:cNvPr>
          <p:cNvSpPr/>
          <p:nvPr/>
        </p:nvSpPr>
        <p:spPr>
          <a:xfrm rot="10800000" flipH="1">
            <a:off x="6519745" y="5904378"/>
            <a:ext cx="258139" cy="20052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C85A4D78-DDA1-F14A-9A92-50745E2A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8" y="2706605"/>
            <a:ext cx="2743200" cy="2887072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FFF01DAC-7C6B-1F4A-9D81-156F86D11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08" y="2008716"/>
            <a:ext cx="2743200" cy="2887072"/>
          </a:xfrm>
          <a:prstGeom prst="rect">
            <a:avLst/>
          </a:prstGeom>
        </p:spPr>
      </p:pic>
      <p:pic>
        <p:nvPicPr>
          <p:cNvPr id="11" name="Picture 10" descr="Shape, icon, circle&#10;&#10;Description automatically generated">
            <a:extLst>
              <a:ext uri="{FF2B5EF4-FFF2-40B4-BE49-F238E27FC236}">
                <a16:creationId xmlns:a16="http://schemas.microsoft.com/office/drawing/2014/main" id="{2BC8381E-55F0-874E-95B3-5809EFD85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894" y="2173205"/>
            <a:ext cx="2745511" cy="2889504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F68AC44D-758A-EB41-AC3A-8AC681AAA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851" y="2173205"/>
            <a:ext cx="2743200" cy="2887072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77094B9B-5BBB-854C-A6F7-FB1F94FCA974}"/>
              </a:ext>
            </a:extLst>
          </p:cNvPr>
          <p:cNvSpPr/>
          <p:nvPr/>
        </p:nvSpPr>
        <p:spPr>
          <a:xfrm>
            <a:off x="2522703" y="3719679"/>
            <a:ext cx="724624" cy="4323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9E2AA4E-5427-4D44-B600-2FDBB3461DF7}"/>
              </a:ext>
            </a:extLst>
          </p:cNvPr>
          <p:cNvSpPr/>
          <p:nvPr/>
        </p:nvSpPr>
        <p:spPr>
          <a:xfrm>
            <a:off x="5752072" y="3717757"/>
            <a:ext cx="724624" cy="4323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549693A-7F4A-A642-AFA8-E3C1EEF61D7B}"/>
              </a:ext>
            </a:extLst>
          </p:cNvPr>
          <p:cNvSpPr/>
          <p:nvPr/>
        </p:nvSpPr>
        <p:spPr>
          <a:xfrm>
            <a:off x="8851539" y="3717757"/>
            <a:ext cx="724624" cy="4323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988E61-891C-9C4D-949C-83F31AB7C6A5}"/>
              </a:ext>
            </a:extLst>
          </p:cNvPr>
          <p:cNvSpPr txBox="1"/>
          <p:nvPr/>
        </p:nvSpPr>
        <p:spPr>
          <a:xfrm>
            <a:off x="783498" y="3429000"/>
            <a:ext cx="186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Linearized pExTra vector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2A6EC-0D07-1A42-B31C-8EFBDC6C3035}"/>
              </a:ext>
            </a:extLst>
          </p:cNvPr>
          <p:cNvSpPr txBox="1"/>
          <p:nvPr/>
        </p:nvSpPr>
        <p:spPr>
          <a:xfrm>
            <a:off x="264694" y="5588322"/>
            <a:ext cx="354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DNA with overlapping ends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0F4EC-E445-5F45-A0A9-B396CBCBC18B}"/>
              </a:ext>
            </a:extLst>
          </p:cNvPr>
          <p:cNvSpPr txBox="1"/>
          <p:nvPr/>
        </p:nvSpPr>
        <p:spPr>
          <a:xfrm>
            <a:off x="3568461" y="4799525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 assembly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418BBE-EBD9-4A4E-A0F4-0669B1ED90FA}"/>
              </a:ext>
            </a:extLst>
          </p:cNvPr>
          <p:cNvSpPr txBox="1"/>
          <p:nvPr/>
        </p:nvSpPr>
        <p:spPr>
          <a:xfrm>
            <a:off x="6710043" y="4707192"/>
            <a:ext cx="208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Assembled plasmid ready for transformation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F5AC98-F010-5F4F-A1B1-964A11255B03}"/>
              </a:ext>
            </a:extLst>
          </p:cNvPr>
          <p:cNvSpPr txBox="1"/>
          <p:nvPr/>
        </p:nvSpPr>
        <p:spPr>
          <a:xfrm>
            <a:off x="9792448" y="4598612"/>
            <a:ext cx="1903740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Clones ready for downstream application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5E97B9-71D5-7B4E-B5FB-20E411A04FD3}"/>
              </a:ext>
            </a:extLst>
          </p:cNvPr>
          <p:cNvSpPr/>
          <p:nvPr/>
        </p:nvSpPr>
        <p:spPr>
          <a:xfrm>
            <a:off x="0" y="0"/>
            <a:ext cx="12192000" cy="137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FA11D-6B38-5A42-AB6F-157ED3D841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3792"/>
            <a:ext cx="12192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Isothermal assembly and recovery of desired clones in </a:t>
            </a:r>
            <a:r>
              <a:rPr lang="en-US" i="1" cap="none" dirty="0"/>
              <a:t>Escherichia coli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3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0177-64CB-EA47-A9BD-BF91DAAB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69402"/>
            <a:ext cx="3601757" cy="1955927"/>
          </a:xfrm>
        </p:spPr>
        <p:txBody>
          <a:bodyPr>
            <a:normAutofit/>
          </a:bodyPr>
          <a:lstStyle/>
          <a:p>
            <a:r>
              <a:rPr lang="en-US" cap="none"/>
              <a:t>p</a:t>
            </a:r>
            <a:r>
              <a:rPr lang="en-US"/>
              <a:t>E</a:t>
            </a:r>
            <a:r>
              <a:rPr lang="en-US" cap="none"/>
              <a:t>x</a:t>
            </a:r>
            <a:r>
              <a:rPr lang="en-US"/>
              <a:t>t</a:t>
            </a:r>
            <a:r>
              <a:rPr lang="en-US" cap="none"/>
              <a:t>ra</a:t>
            </a:r>
            <a:r>
              <a:rPr lang="en-US"/>
              <a:t> vector </a:t>
            </a:r>
            <a:endParaRPr lang="en-US" dirty="0"/>
          </a:p>
        </p:txBody>
      </p:sp>
      <p:pic>
        <p:nvPicPr>
          <p:cNvPr id="5" name="Content Placeholder 4" descr="Shape, arrow&#10;&#10;Description automatically generated">
            <a:extLst>
              <a:ext uri="{FF2B5EF4-FFF2-40B4-BE49-F238E27FC236}">
                <a16:creationId xmlns:a16="http://schemas.microsoft.com/office/drawing/2014/main" id="{84E5767E-688D-BE41-9042-C7470CAEE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50" r="2" b="-401"/>
          <a:stretch/>
        </p:blipFill>
        <p:spPr>
          <a:xfrm>
            <a:off x="5417236" y="-12940"/>
            <a:ext cx="6091391" cy="68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8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F22B-B3A5-2048-8857-231B24BB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42" y="123316"/>
            <a:ext cx="10691265" cy="13710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Verification of clones</a:t>
            </a:r>
          </a:p>
        </p:txBody>
      </p:sp>
      <p:pic>
        <p:nvPicPr>
          <p:cNvPr id="7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B7BAFED-B8B6-6544-B1AB-50391500E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0881" y="1073545"/>
            <a:ext cx="6118744" cy="4457700"/>
          </a:xfr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43BC3F-9161-A849-B01B-CD188E881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68387"/>
              </p:ext>
            </p:extLst>
          </p:nvPr>
        </p:nvGraphicFramePr>
        <p:xfrm>
          <a:off x="6898503" y="1086012"/>
          <a:ext cx="5104334" cy="44577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87729">
                  <a:extLst>
                    <a:ext uri="{9D8B030D-6E8A-4147-A177-3AD203B41FA5}">
                      <a16:colId xmlns:a16="http://schemas.microsoft.com/office/drawing/2014/main" val="1377827952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val="1941873839"/>
                    </a:ext>
                  </a:extLst>
                </a:gridCol>
                <a:gridCol w="970156">
                  <a:extLst>
                    <a:ext uri="{9D8B030D-6E8A-4147-A177-3AD203B41FA5}">
                      <a16:colId xmlns:a16="http://schemas.microsoft.com/office/drawing/2014/main" val="2595246615"/>
                    </a:ext>
                  </a:extLst>
                </a:gridCol>
                <a:gridCol w="1282390">
                  <a:extLst>
                    <a:ext uri="{9D8B030D-6E8A-4147-A177-3AD203B41FA5}">
                      <a16:colId xmlns:a16="http://schemas.microsoft.com/office/drawing/2014/main" val="3491834419"/>
                    </a:ext>
                  </a:extLst>
                </a:gridCol>
                <a:gridCol w="1438508">
                  <a:extLst>
                    <a:ext uri="{9D8B030D-6E8A-4147-A177-3AD203B41FA5}">
                      <a16:colId xmlns:a16="http://schemas.microsoft.com/office/drawing/2014/main" val="775520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Lane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Gene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Candidate (A, 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sto MT" panose="02040603050505030304" pitchFamily="18" charset="77"/>
                        </a:rPr>
                        <a:t>Expected amplicon size (</a:t>
                      </a:r>
                      <a:r>
                        <a:rPr lang="en-US" sz="1050" dirty="0" err="1">
                          <a:latin typeface="Calisto MT" panose="02040603050505030304" pitchFamily="18" charset="77"/>
                        </a:rPr>
                        <a:t>bp</a:t>
                      </a:r>
                      <a:r>
                        <a:rPr lang="en-US" sz="1050" dirty="0">
                          <a:latin typeface="Calisto MT" panose="02040603050505030304" pitchFamily="18" charset="77"/>
                        </a:rPr>
                        <a:t>)</a:t>
                      </a:r>
                    </a:p>
                    <a:p>
                      <a:pPr algn="ctr"/>
                      <a:endParaRPr lang="en-US" sz="105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Plasmid Name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983533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MooMoo87</a:t>
                      </a:r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A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762 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pExTraMooMoo87</a:t>
                      </a:r>
                      <a:endParaRPr lang="en-US" sz="105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74209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MooMoo87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B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762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21576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MooMoo87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C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762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59840"/>
                  </a:ext>
                </a:extLst>
              </a:tr>
              <a:tr h="2216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MooMoo88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A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435 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pExTraMooMoo88</a:t>
                      </a:r>
                      <a:endParaRPr lang="en-US" sz="105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52461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MooMoo88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Calisto MT" panose="02040603050505030304" pitchFamily="18" charset="77"/>
                        </a:rPr>
                        <a:t>B</a:t>
                      </a:r>
                      <a:endParaRPr lang="en-US" sz="1100" b="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435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00944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MooMoo88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C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435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58016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MooMoo89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A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sto MT" panose="02040603050505030304" pitchFamily="18" charset="77"/>
                        </a:rPr>
                        <a:t>273 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pExTraMooMoo89</a:t>
                      </a:r>
                      <a:endParaRPr lang="en-US" sz="105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1599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MooMoo89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B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273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90003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MooMoo89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C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273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910699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MooMoo90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A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sto MT" panose="02040603050505030304" pitchFamily="18" charset="77"/>
                        </a:rPr>
                        <a:t>228 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pExTraMooMoo90</a:t>
                      </a:r>
                      <a:endParaRPr lang="en-US" sz="105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54708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MooMoo90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B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228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11402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MooMoo90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C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228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93139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MooMoo91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A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sto MT" panose="02040603050505030304" pitchFamily="18" charset="77"/>
                        </a:rPr>
                        <a:t>219 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77"/>
                        </a:rPr>
                        <a:t>pExTraMooMoo91</a:t>
                      </a:r>
                      <a:endParaRPr lang="en-US" sz="105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72667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MooMoo91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B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sto MT" panose="02040603050505030304" pitchFamily="18" charset="77"/>
                        </a:rPr>
                        <a:t>219 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10439"/>
                  </a:ext>
                </a:extLst>
              </a:tr>
              <a:tr h="2197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sto MT" panose="02040603050505030304" pitchFamily="18" charset="77"/>
                        </a:rPr>
                        <a:t>MooMoo91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sto MT" panose="02040603050505030304" pitchFamily="18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sto MT" panose="02040603050505030304" pitchFamily="18" charset="77"/>
                        </a:rPr>
                        <a:t>C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sto MT" panose="02040603050505030304" pitchFamily="18" charset="77"/>
                        </a:rPr>
                        <a:t>219 </a:t>
                      </a:r>
                      <a:endParaRPr lang="en-US" sz="1100" i="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6945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A2D09D0-55BC-C849-9B6D-CE6FA8BBA75A}"/>
              </a:ext>
            </a:extLst>
          </p:cNvPr>
          <p:cNvSpPr txBox="1"/>
          <p:nvPr/>
        </p:nvSpPr>
        <p:spPr>
          <a:xfrm>
            <a:off x="282195" y="47237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B0F76-5F35-F445-AA4C-915FBD9FAE05}"/>
              </a:ext>
            </a:extLst>
          </p:cNvPr>
          <p:cNvSpPr txBox="1"/>
          <p:nvPr/>
        </p:nvSpPr>
        <p:spPr>
          <a:xfrm>
            <a:off x="262945" y="41969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2078C-5A13-1D47-B80D-8178336AA98B}"/>
              </a:ext>
            </a:extLst>
          </p:cNvPr>
          <p:cNvSpPr txBox="1"/>
          <p:nvPr/>
        </p:nvSpPr>
        <p:spPr>
          <a:xfrm>
            <a:off x="272570" y="38192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CF824-676B-594C-B38F-3FE0AB8AE4E4}"/>
              </a:ext>
            </a:extLst>
          </p:cNvPr>
          <p:cNvSpPr txBox="1"/>
          <p:nvPr/>
        </p:nvSpPr>
        <p:spPr>
          <a:xfrm>
            <a:off x="179538" y="31509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0A709-EFB6-8E44-BD51-4A819A1C5073}"/>
              </a:ext>
            </a:extLst>
          </p:cNvPr>
          <p:cNvSpPr txBox="1"/>
          <p:nvPr/>
        </p:nvSpPr>
        <p:spPr>
          <a:xfrm>
            <a:off x="179538" y="27783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7761C-56EE-BB43-AECF-3F44D690E682}"/>
              </a:ext>
            </a:extLst>
          </p:cNvPr>
          <p:cNvSpPr txBox="1"/>
          <p:nvPr/>
        </p:nvSpPr>
        <p:spPr>
          <a:xfrm>
            <a:off x="180285" y="22229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C61E1-042C-4741-B9F8-510F8E496310}"/>
              </a:ext>
            </a:extLst>
          </p:cNvPr>
          <p:cNvSpPr txBox="1"/>
          <p:nvPr/>
        </p:nvSpPr>
        <p:spPr>
          <a:xfrm>
            <a:off x="294152" y="185183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00B30-48E0-9F44-8E96-439066206864}"/>
              </a:ext>
            </a:extLst>
          </p:cNvPr>
          <p:cNvSpPr/>
          <p:nvPr/>
        </p:nvSpPr>
        <p:spPr>
          <a:xfrm>
            <a:off x="1657350" y="5969505"/>
            <a:ext cx="10210799" cy="5119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AE14A9-8B2E-E24E-B45B-93285DB55663}"/>
              </a:ext>
            </a:extLst>
          </p:cNvPr>
          <p:cNvSpPr txBox="1"/>
          <p:nvPr/>
        </p:nvSpPr>
        <p:spPr>
          <a:xfrm>
            <a:off x="5002481" y="6481474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Linearized plasmid construct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419369-2C05-8345-8420-25B1D11D022E}"/>
              </a:ext>
            </a:extLst>
          </p:cNvPr>
          <p:cNvSpPr/>
          <p:nvPr/>
        </p:nvSpPr>
        <p:spPr>
          <a:xfrm>
            <a:off x="5257800" y="5969504"/>
            <a:ext cx="2743200" cy="511970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2D5F7-2CDD-8949-839F-2D8E53E5935B}"/>
              </a:ext>
            </a:extLst>
          </p:cNvPr>
          <p:cNvSpPr/>
          <p:nvPr/>
        </p:nvSpPr>
        <p:spPr>
          <a:xfrm>
            <a:off x="2865119" y="5969504"/>
            <a:ext cx="2366539" cy="5119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9A777B-1056-D345-8618-373B91187975}"/>
              </a:ext>
            </a:extLst>
          </p:cNvPr>
          <p:cNvSpPr/>
          <p:nvPr/>
        </p:nvSpPr>
        <p:spPr>
          <a:xfrm>
            <a:off x="8011095" y="5981972"/>
            <a:ext cx="2949741" cy="49950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18BA6B-A882-6C4A-BBEE-E282E0FDEB24}"/>
              </a:ext>
            </a:extLst>
          </p:cNvPr>
          <p:cNvSpPr txBox="1"/>
          <p:nvPr/>
        </p:nvSpPr>
        <p:spPr>
          <a:xfrm>
            <a:off x="1657351" y="5913496"/>
            <a:ext cx="41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</a:t>
            </a:r>
            <a:r>
              <a:rPr lang="en-US" dirty="0" err="1"/>
              <a:t>atgcggaggaatcacttccat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59F22D-8CF9-8742-8C3B-5DC281D30C76}"/>
              </a:ext>
            </a:extLst>
          </p:cNvPr>
          <p:cNvSpPr txBox="1"/>
          <p:nvPr/>
        </p:nvSpPr>
        <p:spPr>
          <a:xfrm>
            <a:off x="7932874" y="6179037"/>
            <a:ext cx="45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cagctgtgagctcagcctaggacgt</a:t>
            </a:r>
            <a:r>
              <a:rPr lang="en-US" dirty="0"/>
              <a:t>…………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86F8B2-81C8-694D-B6E0-9C89017051B7}"/>
              </a:ext>
            </a:extLst>
          </p:cNvPr>
          <p:cNvCxnSpPr>
            <a:cxnSpLocks/>
          </p:cNvCxnSpPr>
          <p:nvPr/>
        </p:nvCxnSpPr>
        <p:spPr>
          <a:xfrm>
            <a:off x="5331783" y="6139974"/>
            <a:ext cx="5872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B04028-A438-C744-92C6-29155791680D}"/>
              </a:ext>
            </a:extLst>
          </p:cNvPr>
          <p:cNvCxnSpPr>
            <a:cxnSpLocks/>
          </p:cNvCxnSpPr>
          <p:nvPr/>
        </p:nvCxnSpPr>
        <p:spPr>
          <a:xfrm flipH="1">
            <a:off x="7283511" y="6361968"/>
            <a:ext cx="5872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1CC3DBD-E586-FB4F-8309-4B614589B18F}"/>
              </a:ext>
            </a:extLst>
          </p:cNvPr>
          <p:cNvSpPr txBox="1"/>
          <p:nvPr/>
        </p:nvSpPr>
        <p:spPr>
          <a:xfrm>
            <a:off x="1645970" y="6188345"/>
            <a:ext cx="596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…………………………………………………..................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383696-A254-4846-AC7A-B9C8274DCA09}"/>
              </a:ext>
            </a:extLst>
          </p:cNvPr>
          <p:cNvSpPr txBox="1"/>
          <p:nvPr/>
        </p:nvSpPr>
        <p:spPr>
          <a:xfrm>
            <a:off x="5897521" y="5930723"/>
            <a:ext cx="609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………………………………….……………………………….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6C2F88-F3EB-4B44-892B-C3210BABAE2D}"/>
              </a:ext>
            </a:extLst>
          </p:cNvPr>
          <p:cNvSpPr txBox="1"/>
          <p:nvPr/>
        </p:nvSpPr>
        <p:spPr>
          <a:xfrm>
            <a:off x="1372647" y="592092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5B51B2-1ED1-A443-A9CC-D84FB642C5F0}"/>
              </a:ext>
            </a:extLst>
          </p:cNvPr>
          <p:cNvSpPr txBox="1"/>
          <p:nvPr/>
        </p:nvSpPr>
        <p:spPr>
          <a:xfrm>
            <a:off x="1381806" y="619028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4F34AE-C290-634F-8D3F-9F8BBBD8CB85}"/>
              </a:ext>
            </a:extLst>
          </p:cNvPr>
          <p:cNvSpPr txBox="1"/>
          <p:nvPr/>
        </p:nvSpPr>
        <p:spPr>
          <a:xfrm>
            <a:off x="11814974" y="594874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E03991-D6BF-B74F-90F2-55ED184199B7}"/>
              </a:ext>
            </a:extLst>
          </p:cNvPr>
          <p:cNvSpPr txBox="1"/>
          <p:nvPr/>
        </p:nvSpPr>
        <p:spPr>
          <a:xfrm>
            <a:off x="11815486" y="623943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</p:spTree>
    <p:extLst>
      <p:ext uri="{BB962C8B-B14F-4D97-AF65-F5344CB8AC3E}">
        <p14:creationId xmlns:p14="http://schemas.microsoft.com/office/powerpoint/2010/main" val="425361631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{4363C181-D3EE-1843-BDD4-7F2DDD67C2F4}tf16401369</Template>
  <TotalTime>2902</TotalTime>
  <Words>1054</Words>
  <Application>Microsoft Macintosh PowerPoint</Application>
  <PresentationFormat>Widescreen</PresentationFormat>
  <Paragraphs>348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Calisto MT</vt:lpstr>
      <vt:lpstr>Cambria Math</vt:lpstr>
      <vt:lpstr>Courier New</vt:lpstr>
      <vt:lpstr>Rockwell</vt:lpstr>
      <vt:lpstr>Wingdings</vt:lpstr>
      <vt:lpstr>Atlas</vt:lpstr>
      <vt:lpstr>Functional characterization of Mycobacterium smegmatis phage MooMoo gene products: identification of toxic genes</vt:lpstr>
      <vt:lpstr>Background: Premise of research</vt:lpstr>
      <vt:lpstr>Questions/hypothesis</vt:lpstr>
      <vt:lpstr>Methodology overview</vt:lpstr>
      <vt:lpstr>Genes of interest</vt:lpstr>
      <vt:lpstr>Amplification, verification, and purification of target genes</vt:lpstr>
      <vt:lpstr>Isothermal assembly and recovery of desired clones in Escherichia coli </vt:lpstr>
      <vt:lpstr>pExtra vector </vt:lpstr>
      <vt:lpstr>Verification of clones</vt:lpstr>
      <vt:lpstr>Moved the desired clones into Mycobacterium Smegmatis</vt:lpstr>
      <vt:lpstr>Identification of mycobacteriophage toxic genes</vt:lpstr>
      <vt:lpstr>PowerPoint Presentation</vt:lpstr>
      <vt:lpstr>PowerPoint Presentation</vt:lpstr>
      <vt:lpstr>Conclusion</vt:lpstr>
      <vt:lpstr>PowerPoint Presentation</vt:lpstr>
      <vt:lpstr>Future Work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characterization of Mycobacterium smegmatis phage MooMoo gene products: identification of toxic genes</dc:title>
  <dc:creator>Heard, Whitney</dc:creator>
  <cp:lastModifiedBy>Heard, Whitney</cp:lastModifiedBy>
  <cp:revision>88</cp:revision>
  <dcterms:created xsi:type="dcterms:W3CDTF">2021-10-25T00:25:16Z</dcterms:created>
  <dcterms:modified xsi:type="dcterms:W3CDTF">2021-11-03T20:18:49Z</dcterms:modified>
</cp:coreProperties>
</file>