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gZ0WTT6gWISXNF1WfPjoDP16P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1" name="Google Shape;1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fb9a0b9c4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fb9a0b9c4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b9a0b9c4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fb9a0b9c4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b6512276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cb6512276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861e4f14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f861e4f14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3" name="Google Shape;2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0" name="Google Shape;2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fd4b3925c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fd4b3925c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b9a1352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fb9a1352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f87677375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f87677375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b9a0b9c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fb9a0b9c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b6512276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cb6512276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1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5"/>
          <p:cNvSpPr txBox="1">
            <a:spLocks noGrp="1"/>
          </p:cNvSpPr>
          <p:nvPr>
            <p:ph type="title"/>
          </p:nvPr>
        </p:nvSpPr>
        <p:spPr>
          <a:xfrm rot="5400000">
            <a:off x="7159401" y="1977801"/>
            <a:ext cx="57598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37" name="Google Shape;37;p17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493776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2"/>
          </p:nvPr>
        </p:nvSpPr>
        <p:spPr>
          <a:xfrm>
            <a:off x="1097280" y="2582335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2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2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</p:sp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>
            <a:off x="1097280" y="5907024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2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13" name="Google Shape;13;p10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1524000" y="160865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000" dirty="0"/>
              <a:t>Characterization of Ligand-Independent p75</a:t>
            </a:r>
            <a:r>
              <a:rPr lang="en-US" sz="4000" baseline="30000" dirty="0"/>
              <a:t>NTR</a:t>
            </a:r>
            <a:r>
              <a:rPr lang="en-US" sz="4000" dirty="0"/>
              <a:t> Signaling and Associated Effects on Neurodegeneration in Parkinson’s Disease</a:t>
            </a:r>
            <a:endParaRPr dirty="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1524000" y="472626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SAMANTHA RADOMSKI, SARAH SPARKS, CASSIDY SPEASE, BROOKE JACKSON, AND BRADLEY KRAEMER</a:t>
            </a:r>
            <a:endParaRPr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CE8398C-F254-4311-BB48-1FA5C3B09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7" y="475976"/>
            <a:ext cx="2500067" cy="8333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44DA86E-D866-49B5-BCFD-CF83FD2C8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5249" y="172500"/>
            <a:ext cx="1577477" cy="1440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b65122762_0_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Subaim 1A: Sortilin is Expressed in Dopaminergic Cells (</a:t>
            </a:r>
            <a:r>
              <a:rPr lang="en-US" i="1" dirty="0">
                <a:solidFill>
                  <a:schemeClr val="dk1"/>
                </a:solidFill>
              </a:rPr>
              <a:t>in vivo</a:t>
            </a:r>
            <a:r>
              <a:rPr lang="en-US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69" name="Google Shape;169;gcb65122762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8074" y="1821268"/>
            <a:ext cx="2407606" cy="25433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gcb65122762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3737" y="1821268"/>
            <a:ext cx="2216470" cy="25433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72" name="Google Shape;172;gcb65122762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0906" y="1791564"/>
            <a:ext cx="2216469" cy="2543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67;gcb65122762_0_3">
            <a:extLst>
              <a:ext uri="{FF2B5EF4-FFF2-40B4-BE49-F238E27FC236}">
                <a16:creationId xmlns:a16="http://schemas.microsoft.com/office/drawing/2014/main" id="{F471DAA8-F531-4B49-9D68-9CC689BDB5D9}"/>
              </a:ext>
            </a:extLst>
          </p:cNvPr>
          <p:cNvSpPr txBox="1"/>
          <p:nvPr/>
        </p:nvSpPr>
        <p:spPr>
          <a:xfrm>
            <a:off x="4920905" y="4506011"/>
            <a:ext cx="2216470" cy="9232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3B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Red: TH staining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67;gcb65122762_0_3">
            <a:extLst>
              <a:ext uri="{FF2B5EF4-FFF2-40B4-BE49-F238E27FC236}">
                <a16:creationId xmlns:a16="http://schemas.microsoft.com/office/drawing/2014/main" id="{F19A92E7-9BA0-48AB-9D80-0381C4B09523}"/>
              </a:ext>
            </a:extLst>
          </p:cNvPr>
          <p:cNvSpPr txBox="1"/>
          <p:nvPr/>
        </p:nvSpPr>
        <p:spPr>
          <a:xfrm>
            <a:off x="1051720" y="4506012"/>
            <a:ext cx="2258487" cy="9232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3A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Blue: DAPI staining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7;gcb65122762_0_3">
            <a:extLst>
              <a:ext uri="{FF2B5EF4-FFF2-40B4-BE49-F238E27FC236}">
                <a16:creationId xmlns:a16="http://schemas.microsoft.com/office/drawing/2014/main" id="{FE728920-943F-4E82-936C-A8983A9AC676}"/>
              </a:ext>
            </a:extLst>
          </p:cNvPr>
          <p:cNvSpPr txBox="1"/>
          <p:nvPr/>
        </p:nvSpPr>
        <p:spPr>
          <a:xfrm>
            <a:off x="8748074" y="4506012"/>
            <a:ext cx="2407606" cy="9232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3C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Yellow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Overlay of staining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Subaim 1B: Rotenone Induces p75</a:t>
            </a:r>
            <a:r>
              <a:rPr lang="en-US" baseline="30000" dirty="0">
                <a:solidFill>
                  <a:schemeClr val="dk1"/>
                </a:solidFill>
              </a:rPr>
              <a:t>NTR </a:t>
            </a:r>
            <a:r>
              <a:rPr lang="en-US" dirty="0">
                <a:solidFill>
                  <a:schemeClr val="dk1"/>
                </a:solidFill>
              </a:rPr>
              <a:t>Proteolysis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>
                <a:solidFill>
                  <a:schemeClr val="dk1"/>
                </a:solidFill>
              </a:rPr>
              <a:t>Rotenone induces oxidative stress in cell cultures.</a:t>
            </a:r>
            <a:endParaRPr sz="3100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>
                <a:solidFill>
                  <a:schemeClr val="dk1"/>
                </a:solidFill>
              </a:rPr>
              <a:t>Rotenone serves as a different chemical model of PD.</a:t>
            </a:r>
            <a:endParaRPr sz="3100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>
                <a:solidFill>
                  <a:schemeClr val="dk1"/>
                </a:solidFill>
              </a:rPr>
              <a:t>Rotenone forms Lewy bodies. </a:t>
            </a:r>
            <a:endParaRPr sz="3100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n-US" sz="3100" dirty="0">
                <a:solidFill>
                  <a:schemeClr val="dk1"/>
                </a:solidFill>
              </a:rPr>
              <a:t>Utilizing a rotenone model improves the integrity of the study and validates the results.</a:t>
            </a:r>
            <a:endParaRPr sz="3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Subaim 1B: Rotenone Induces p75</a:t>
            </a:r>
            <a:r>
              <a:rPr lang="en-US" baseline="30000" dirty="0">
                <a:solidFill>
                  <a:schemeClr val="dk1"/>
                </a:solidFill>
              </a:rPr>
              <a:t>NTR </a:t>
            </a:r>
            <a:r>
              <a:rPr lang="en-US" dirty="0">
                <a:solidFill>
                  <a:schemeClr val="dk1"/>
                </a:solidFill>
              </a:rPr>
              <a:t>Proteolysis 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4085925" y="1737350"/>
            <a:ext cx="2382300" cy="132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4A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Pre-treatment condition of LUHMES cells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9856809" y="1737350"/>
            <a:ext cx="2259600" cy="132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4B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Vehicle condition of LUHMES cells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9856809" y="4067100"/>
            <a:ext cx="2259600" cy="163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4D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micromolar rotenone treatment of LUHMES cells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4085925" y="4067100"/>
            <a:ext cx="2382300" cy="163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4C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micromolar rotenone treatment of LUHMES cells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776" y="1737360"/>
            <a:ext cx="2831723" cy="20051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9336" y="1737360"/>
            <a:ext cx="2831723" cy="200519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776" y="4067104"/>
            <a:ext cx="2831724" cy="223000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1" name="Google Shape;19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59335" y="4067104"/>
            <a:ext cx="2831723" cy="225240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b9a0b9c4b_0_5"/>
          <p:cNvSpPr txBox="1">
            <a:spLocks noGrp="1"/>
          </p:cNvSpPr>
          <p:nvPr>
            <p:ph type="title"/>
          </p:nvPr>
        </p:nvSpPr>
        <p:spPr>
          <a:xfrm>
            <a:off x="1097280" y="26774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Subaim 1B: Rotenone Induces p75</a:t>
            </a:r>
            <a:r>
              <a:rPr lang="en-US" baseline="30000" dirty="0">
                <a:solidFill>
                  <a:schemeClr val="dk1"/>
                </a:solidFill>
              </a:rPr>
              <a:t>NTR </a:t>
            </a:r>
            <a:r>
              <a:rPr lang="en-US" dirty="0">
                <a:solidFill>
                  <a:schemeClr val="dk1"/>
                </a:solidFill>
              </a:rPr>
              <a:t>Proteolysis 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97" name="Google Shape;197;gfb9a0b9c4b_0_5"/>
          <p:cNvSpPr txBox="1"/>
          <p:nvPr/>
        </p:nvSpPr>
        <p:spPr>
          <a:xfrm>
            <a:off x="3404425" y="4694495"/>
            <a:ext cx="5291700" cy="163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5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Lane 1: Vehicle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Lane 2: 1 micromolar rotenone treatment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Lane 3: 10 micromolar rotenone treatment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Actin: loading control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fb9a0b9c4b_0_5"/>
          <p:cNvPicPr preferRelativeResize="0"/>
          <p:nvPr/>
        </p:nvPicPr>
        <p:blipFill rotWithShape="1">
          <a:blip r:embed="rId3">
            <a:alphaModFix/>
          </a:blip>
          <a:srcRect r="1505"/>
          <a:stretch/>
        </p:blipFill>
        <p:spPr>
          <a:xfrm>
            <a:off x="3680325" y="1929815"/>
            <a:ext cx="4831350" cy="26884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9" name="Google Shape;199;gfb9a0b9c4b_0_5"/>
          <p:cNvSpPr/>
          <p:nvPr/>
        </p:nvSpPr>
        <p:spPr>
          <a:xfrm>
            <a:off x="3765167" y="2014657"/>
            <a:ext cx="634500" cy="684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11BBC-DAC4-4048-BBE4-DCB0428BA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Two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89579-1654-4C7C-B191-6312B4DA1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114300" indent="0" algn="ctr">
              <a:buNone/>
            </a:pPr>
            <a:r>
              <a:rPr lang="en-US" sz="4000" b="1" dirty="0">
                <a:solidFill>
                  <a:schemeClr val="dk1"/>
                </a:solidFill>
              </a:rPr>
              <a:t>Investigating the Effects of p75</a:t>
            </a:r>
            <a:r>
              <a:rPr lang="en-US" sz="4000" b="1" baseline="30000" dirty="0">
                <a:solidFill>
                  <a:schemeClr val="dk1"/>
                </a:solidFill>
              </a:rPr>
              <a:t>NTR</a:t>
            </a:r>
            <a:r>
              <a:rPr lang="en-US" sz="4000" b="1" dirty="0">
                <a:solidFill>
                  <a:schemeClr val="dk1"/>
                </a:solidFill>
              </a:rPr>
              <a:t> Signaling on Neurodegeneration Associated with PD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1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fb9a0b9c4b_0_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Subaim 2A: Developing a Protocol for Modeling PD in Mice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1" name="Google Shape;211;gfb9a0b9c4b_0_1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Wildtype (C57Bl6)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Intrastriatal injections with rotenone and 6-OHDA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Timepoints at 3 weeks, 1 week, and 3 days</a:t>
            </a:r>
          </a:p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Bregma coordinates:</a:t>
            </a:r>
          </a:p>
          <a:p>
            <a:pPr lvl="1" indent="-457200">
              <a:spcBef>
                <a:spcPts val="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u="sng" dirty="0">
                <a:solidFill>
                  <a:srgbClr val="131413"/>
                </a:solidFill>
              </a:rPr>
              <a:t>anterior-posterior: 		+0.5 mm</a:t>
            </a:r>
            <a:endParaRPr lang="en-US" dirty="0">
              <a:solidFill>
                <a:srgbClr val="131413"/>
              </a:solidFill>
            </a:endParaRPr>
          </a:p>
          <a:p>
            <a:pPr lvl="1" indent="-457200">
              <a:spcBef>
                <a:spcPts val="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u="sng" dirty="0">
                <a:solidFill>
                  <a:srgbClr val="131413"/>
                </a:solidFill>
              </a:rPr>
              <a:t>medial-lateral: 		- 1.9 mm</a:t>
            </a:r>
          </a:p>
          <a:p>
            <a:pPr lvl="1" indent="-457200">
              <a:spcBef>
                <a:spcPts val="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u="sng" dirty="0">
                <a:solidFill>
                  <a:srgbClr val="131413"/>
                </a:solidFill>
              </a:rPr>
              <a:t>dorsal-ventral:		 +3.5 mm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212" name="Google Shape;212;gfb9a0b9c4b_0_12"/>
          <p:cNvSpPr txBox="1"/>
          <p:nvPr/>
        </p:nvSpPr>
        <p:spPr>
          <a:xfrm>
            <a:off x="7366350" y="5729400"/>
            <a:ext cx="3939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 source: Stereotaxic rig in the Kraemer lab (surgical </a:t>
            </a:r>
            <a:r>
              <a:rPr lang="en-US" sz="1600" dirty="0">
                <a:latin typeface="Calibri"/>
                <a:ea typeface="Calibri"/>
                <a:cs typeface="Calibri"/>
                <a:sym typeface="Calibri"/>
              </a:rPr>
              <a:t>suite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gfb9a0b9c4b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6600" y="3054975"/>
            <a:ext cx="3665949" cy="27494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b65122762_0_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Subaim 2A: Developing a Protocol for Modeling PD in Mice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19" name="Google Shape;219;gcb65122762_0_14"/>
          <p:cNvPicPr preferRelativeResize="0"/>
          <p:nvPr/>
        </p:nvPicPr>
        <p:blipFill rotWithShape="1">
          <a:blip r:embed="rId3">
            <a:alphaModFix/>
          </a:blip>
          <a:srcRect l="1991" t="3925" r="18956" b="68504"/>
          <a:stretch/>
        </p:blipFill>
        <p:spPr>
          <a:xfrm>
            <a:off x="1856662" y="2404890"/>
            <a:ext cx="8176851" cy="15551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0" name="Google Shape;220;gcb65122762_0_14"/>
          <p:cNvSpPr txBox="1"/>
          <p:nvPr/>
        </p:nvSpPr>
        <p:spPr>
          <a:xfrm>
            <a:off x="3261125" y="4331550"/>
            <a:ext cx="5683200" cy="172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Comparison between uninjected and 6-OHDA injected hemispheres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Comparison between uninjected and rotenone injected hemispheres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cb65122762_0_14"/>
          <p:cNvSpPr/>
          <p:nvPr/>
        </p:nvSpPr>
        <p:spPr>
          <a:xfrm>
            <a:off x="915025" y="3638575"/>
            <a:ext cx="301800" cy="19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cb65122762_0_14"/>
          <p:cNvSpPr/>
          <p:nvPr/>
        </p:nvSpPr>
        <p:spPr>
          <a:xfrm>
            <a:off x="1867231" y="2418652"/>
            <a:ext cx="301800" cy="19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cb65122762_0_14"/>
          <p:cNvSpPr/>
          <p:nvPr/>
        </p:nvSpPr>
        <p:spPr>
          <a:xfrm>
            <a:off x="5945088" y="2418652"/>
            <a:ext cx="301800" cy="19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861e4f14a_0_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Subaim 2A: Developing a Protocol for Modeling PD in Mice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229" name="Google Shape;229;gf861e4f14a_0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03960" y="1841425"/>
            <a:ext cx="5194142" cy="25711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0" name="Google Shape;230;gf861e4f14a_0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4730" y="4021081"/>
            <a:ext cx="4560950" cy="221340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1" name="Google Shape;231;gf861e4f14a_0_4"/>
          <p:cNvSpPr txBox="1"/>
          <p:nvPr/>
        </p:nvSpPr>
        <p:spPr>
          <a:xfrm>
            <a:off x="6842650" y="2017300"/>
            <a:ext cx="3902700" cy="1723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Quantification of TH+ cells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Studies conducted with 6-OHDA and rotenone treatments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Subaim 2A: Developing a Protocol for Modeling PD in Mice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1097280" y="1855161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38" name="Google Shape;238;p12"/>
          <p:cNvPicPr preferRelativeResize="0"/>
          <p:nvPr/>
        </p:nvPicPr>
        <p:blipFill rotWithShape="1">
          <a:blip r:embed="rId3">
            <a:alphaModFix/>
          </a:blip>
          <a:srcRect l="1908" t="4811" r="64775" b="7384"/>
          <a:stretch/>
        </p:blipFill>
        <p:spPr>
          <a:xfrm>
            <a:off x="5542495" y="1845734"/>
            <a:ext cx="3972759" cy="441563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9" name="Google Shape;239;p12"/>
          <p:cNvSpPr txBox="1"/>
          <p:nvPr/>
        </p:nvSpPr>
        <p:spPr>
          <a:xfrm>
            <a:off x="1754038" y="3085920"/>
            <a:ext cx="3131700" cy="14157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2000" b="1" dirty="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Immunofluorescence TH staining of the striatum.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5542495" y="1849622"/>
            <a:ext cx="233700" cy="186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Subaim 2B: </a:t>
            </a:r>
            <a:r>
              <a:rPr lang="en-US" sz="4400" dirty="0">
                <a:solidFill>
                  <a:schemeClr val="dk1"/>
                </a:solidFill>
              </a:rPr>
              <a:t>Investigating the Role of p75</a:t>
            </a:r>
            <a:r>
              <a:rPr lang="en-US" sz="4400" baseline="30000" dirty="0">
                <a:solidFill>
                  <a:schemeClr val="dk1"/>
                </a:solidFill>
              </a:rPr>
              <a:t>NTR</a:t>
            </a:r>
            <a:r>
              <a:rPr lang="en-US" sz="4400" dirty="0">
                <a:solidFill>
                  <a:schemeClr val="dk1"/>
                </a:solidFill>
              </a:rPr>
              <a:t> on Dopaminergic Neurodegeneration </a:t>
            </a:r>
            <a:endParaRPr sz="2900" dirty="0"/>
          </a:p>
        </p:txBody>
      </p:sp>
      <p:sp>
        <p:nvSpPr>
          <p:cNvPr id="246" name="Google Shape;246;p3"/>
          <p:cNvSpPr txBox="1"/>
          <p:nvPr/>
        </p:nvSpPr>
        <p:spPr>
          <a:xfrm>
            <a:off x="1339626" y="3062125"/>
            <a:ext cx="2989500" cy="141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</a:t>
            </a:r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Quantification of the average TH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intensity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striatum tissue.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7" name="Google Shape;24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026" y="2116160"/>
            <a:ext cx="5629275" cy="367665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 </a:t>
            </a:r>
            <a:r>
              <a:rPr lang="en-US" dirty="0">
                <a:solidFill>
                  <a:schemeClr val="dk1"/>
                </a:solidFill>
              </a:rPr>
              <a:t>Importance of the Project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Parkinson’s Disease (PD) impacts 7-10 million people worldwide.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PD is a neurodegenerative disease that results in a loss of dopaminergic neurons from the substantia nigra.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A loss of neurons leads to a decrease in dopamine production. </a:t>
            </a:r>
            <a:endParaRPr sz="2800" dirty="0">
              <a:solidFill>
                <a:schemeClr val="dk1"/>
              </a:solidFill>
            </a:endParaRPr>
          </a:p>
          <a:p>
            <a:pPr marL="457200" lvl="0" indent="-3343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800" dirty="0">
                <a:solidFill>
                  <a:schemeClr val="dk1"/>
                </a:solidFill>
              </a:rPr>
              <a:t>Current treatments improve symptoms but do not prevent the underlying neurodegeneration.</a:t>
            </a:r>
            <a:endParaRPr sz="2800" dirty="0">
              <a:solidFill>
                <a:schemeClr val="dk1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43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43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43"/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43"/>
              <a:buNone/>
            </a:pPr>
            <a:endParaRPr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43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33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 txBox="1">
            <a:spLocks noGrp="1"/>
          </p:cNvSpPr>
          <p:nvPr>
            <p:ph type="title"/>
          </p:nvPr>
        </p:nvSpPr>
        <p:spPr>
          <a:xfrm>
            <a:off x="1097280" y="26774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Conclusions from Preliminary Data</a:t>
            </a:r>
            <a:endParaRPr dirty="0"/>
          </a:p>
        </p:txBody>
      </p:sp>
      <p:sp>
        <p:nvSpPr>
          <p:cNvPr id="253" name="Google Shape;253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p75</a:t>
            </a:r>
            <a:r>
              <a:rPr lang="en-US" sz="2200" baseline="30000" dirty="0">
                <a:solidFill>
                  <a:schemeClr val="tx1"/>
                </a:solidFill>
              </a:rPr>
              <a:t>NTR</a:t>
            </a:r>
            <a:r>
              <a:rPr lang="en-US" sz="2200" dirty="0">
                <a:solidFill>
                  <a:schemeClr val="tx1"/>
                </a:solidFill>
              </a:rPr>
              <a:t> co-receptor trkB is not expressed in dopaminergic cells from the ventral midbrain.</a:t>
            </a:r>
            <a:endParaRPr sz="22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p75</a:t>
            </a:r>
            <a:r>
              <a:rPr lang="en-US" sz="2200" baseline="30000" dirty="0">
                <a:solidFill>
                  <a:schemeClr val="tx1"/>
                </a:solidFill>
              </a:rPr>
              <a:t>NTR </a:t>
            </a:r>
            <a:r>
              <a:rPr lang="en-US" sz="2200" dirty="0">
                <a:solidFill>
                  <a:schemeClr val="tx1"/>
                </a:solidFill>
              </a:rPr>
              <a:t> co-receptor sortilin is expressed in dopaminergic cells from the ventral midbrain.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p75</a:t>
            </a:r>
            <a:r>
              <a:rPr lang="en-US" sz="2200" baseline="30000" dirty="0">
                <a:solidFill>
                  <a:schemeClr val="tx1"/>
                </a:solidFill>
              </a:rPr>
              <a:t>NTR </a:t>
            </a:r>
            <a:r>
              <a:rPr lang="en-US" sz="2200" dirty="0">
                <a:solidFill>
                  <a:schemeClr val="tx1"/>
                </a:solidFill>
              </a:rPr>
              <a:t> may contribute to dopaminergic neurite degeneration associated with oxidative stress.</a:t>
            </a:r>
            <a:endParaRPr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p75</a:t>
            </a:r>
            <a:r>
              <a:rPr lang="en-US" sz="2200" baseline="30000" dirty="0">
                <a:solidFill>
                  <a:schemeClr val="tx1"/>
                </a:solidFill>
              </a:rPr>
              <a:t>NTR</a:t>
            </a:r>
            <a:r>
              <a:rPr lang="en-US" sz="2200" dirty="0">
                <a:solidFill>
                  <a:schemeClr val="tx1"/>
                </a:solidFill>
              </a:rPr>
              <a:t> may play a developmental role regulating dopaminergic innervation of the striatum.</a:t>
            </a:r>
            <a:endParaRPr sz="2200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Completion of this work will lead to novel insight into the impact of specific p75</a:t>
            </a:r>
            <a:r>
              <a:rPr lang="en-US" sz="2200" baseline="30000" dirty="0">
                <a:solidFill>
                  <a:schemeClr val="tx1"/>
                </a:solidFill>
              </a:rPr>
              <a:t>NTR </a:t>
            </a:r>
            <a:r>
              <a:rPr lang="en-US" sz="2200" dirty="0">
                <a:solidFill>
                  <a:schemeClr val="tx1"/>
                </a:solidFill>
              </a:rPr>
              <a:t>signaling mechanisms on neurodegeneration associated with PD.</a:t>
            </a:r>
            <a:endParaRPr sz="2200" i="1" dirty="0">
              <a:solidFill>
                <a:schemeClr val="tx1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fd4b3925c4_0_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lang="en-US" dirty="0"/>
              <a:t>Acknowledgement and Funding</a:t>
            </a:r>
            <a:endParaRPr dirty="0"/>
          </a:p>
        </p:txBody>
      </p:sp>
      <p:pic>
        <p:nvPicPr>
          <p:cNvPr id="259" name="Google Shape;259;gfd4b3925c4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1725" y="1792075"/>
            <a:ext cx="1817400" cy="18143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gfd4b3925c4_0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0468" y="1790563"/>
            <a:ext cx="1817400" cy="1817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1" name="Google Shape;261;gfd4b3925c4_0_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9231" y="1790560"/>
            <a:ext cx="1817400" cy="1817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2" name="Google Shape;262;gfd4b3925c4_0_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10581" y="1769780"/>
            <a:ext cx="1858179" cy="18460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3" name="Google Shape;263;gfd4b3925c4_0_3"/>
          <p:cNvSpPr txBox="1"/>
          <p:nvPr/>
        </p:nvSpPr>
        <p:spPr>
          <a:xfrm>
            <a:off x="2592919" y="1792075"/>
            <a:ext cx="804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Left: Sarah Sparks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fd4b3925c4_0_3"/>
          <p:cNvSpPr txBox="1"/>
          <p:nvPr/>
        </p:nvSpPr>
        <p:spPr>
          <a:xfrm>
            <a:off x="5151663" y="1792163"/>
            <a:ext cx="1055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Left: Cassidy Spease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fd4b3925c4_0_3"/>
          <p:cNvSpPr txBox="1"/>
          <p:nvPr/>
        </p:nvSpPr>
        <p:spPr>
          <a:xfrm>
            <a:off x="10468760" y="1792075"/>
            <a:ext cx="1118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Left: Dr. Bradley Kraemer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fd4b3925c4_0_3"/>
          <p:cNvSpPr txBox="1"/>
          <p:nvPr/>
        </p:nvSpPr>
        <p:spPr>
          <a:xfrm>
            <a:off x="7710428" y="1792175"/>
            <a:ext cx="9030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Left: Brooke Jackson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fd4b3925c4_0_3"/>
          <p:cNvSpPr txBox="1"/>
          <p:nvPr/>
        </p:nvSpPr>
        <p:spPr>
          <a:xfrm>
            <a:off x="728250" y="5385575"/>
            <a:ext cx="10735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This work was supported by the Kentucky Biomedical Research Infrastructure Network (KBRIN) [ULRF-13-1493C-04 and ULRF-13-1493B-01]; the National Institute of General Medical Sciences NIGMS [8P20GM103436-14], and the Battelle-EKU Science Scholars Program. 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A402F869-8E3E-4A4E-864A-DCA04CBB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27" y="3872508"/>
            <a:ext cx="1505150" cy="1505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EAE0590-10FF-45FE-96FC-BF6E6CB56D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7518" y="3925393"/>
            <a:ext cx="2015702" cy="14507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b9a1352c2_0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Background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16" name="Google Shape;116;gfb9a1352c2_0_0"/>
          <p:cNvSpPr txBox="1">
            <a:spLocks noGrp="1"/>
          </p:cNvSpPr>
          <p:nvPr>
            <p:ph type="body" idx="1"/>
          </p:nvPr>
        </p:nvSpPr>
        <p:spPr>
          <a:xfrm>
            <a:off x="838200" y="178597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8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000" dirty="0"/>
          </a:p>
        </p:txBody>
      </p:sp>
      <p:sp>
        <p:nvSpPr>
          <p:cNvPr id="117" name="Google Shape;117;gfb9a1352c2_0_0"/>
          <p:cNvSpPr txBox="1"/>
          <p:nvPr/>
        </p:nvSpPr>
        <p:spPr>
          <a:xfrm>
            <a:off x="7138428" y="5715856"/>
            <a:ext cx="4215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 source: Halbach O. 2010. Involvement of BDNF in Age-Dependent Alterations in the Hippocampus. Front Aging Neurosci 2:1-11.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fb9a1352c2_0_0"/>
          <p:cNvSpPr txBox="1"/>
          <p:nvPr/>
        </p:nvSpPr>
        <p:spPr>
          <a:xfrm>
            <a:off x="658305" y="2056216"/>
            <a:ext cx="6055200" cy="435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Neurotrophins: family of proteins that regulate cell growth and survival.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brain-derived neurotrophic factor (BDNF)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nerve growth factor (NGF)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neurotrophin-3 (NT3)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○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neurotrophin-4 (NT4)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P75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NTR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a transmembrane protein associated with neurodegeneration.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Roles of p75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PD-related neurodegeneration are poorly understood.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fb9a1352c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8428" y="720825"/>
            <a:ext cx="4162425" cy="505237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f876773759_0_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Process of Cleavage</a:t>
            </a:r>
            <a:endParaRPr dirty="0"/>
          </a:p>
        </p:txBody>
      </p:sp>
      <p:sp>
        <p:nvSpPr>
          <p:cNvPr id="125" name="Google Shape;125;gf876773759_0_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26" name="Google Shape;126;gf876773759_0_1"/>
          <p:cNvPicPr preferRelativeResize="0"/>
          <p:nvPr/>
        </p:nvPicPr>
        <p:blipFill rotWithShape="1">
          <a:blip r:embed="rId3">
            <a:alphaModFix/>
          </a:blip>
          <a:srcRect t="7934"/>
          <a:stretch/>
        </p:blipFill>
        <p:spPr>
          <a:xfrm>
            <a:off x="5374525" y="1813606"/>
            <a:ext cx="5789050" cy="36946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7" name="Google Shape;127;gf876773759_0_1"/>
          <p:cNvSpPr txBox="1"/>
          <p:nvPr/>
        </p:nvSpPr>
        <p:spPr>
          <a:xfrm>
            <a:off x="1151125" y="1941300"/>
            <a:ext cx="41754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Full length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p75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NTR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cleaved by an enzyme to release the extracellular domain.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second enzymatic cleavage event liberates the intracellular domain (ICD).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ICD promotes downstream signaling.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f876773759_0_1"/>
          <p:cNvSpPr txBox="1"/>
          <p:nvPr/>
        </p:nvSpPr>
        <p:spPr>
          <a:xfrm>
            <a:off x="5374525" y="5432075"/>
            <a:ext cx="6190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Image source: 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Kraemer B, Clements R, Escobedo CM, Nelson K, Waugh CD, Elliott A, Hall W, Schemanski M. 2021. c-Jun N-terminal Kinase Mediates Ligand-Independent p75</a:t>
            </a:r>
            <a:r>
              <a:rPr lang="en-US" sz="1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NTR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Signaling in Mesencephalic Cells Subjected to Oxidative Stress. Neuroscience 453:222-236.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Recent Discoveries from Our Lab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Dopaminergic cells express p75</a:t>
            </a:r>
            <a:r>
              <a:rPr lang="en-US" sz="2800" baseline="30000" dirty="0">
                <a:solidFill>
                  <a:schemeClr val="dk1"/>
                </a:solidFill>
              </a:rPr>
              <a:t>NTR1 </a:t>
            </a:r>
            <a:endParaRPr sz="2800" baseline="30000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P75</a:t>
            </a:r>
            <a:r>
              <a:rPr lang="en-US" sz="2800" baseline="30000" dirty="0">
                <a:solidFill>
                  <a:schemeClr val="dk1"/>
                </a:solidFill>
              </a:rPr>
              <a:t>NTR </a:t>
            </a:r>
            <a:r>
              <a:rPr lang="en-US" sz="2800" dirty="0">
                <a:solidFill>
                  <a:schemeClr val="dk1"/>
                </a:solidFill>
              </a:rPr>
              <a:t>is cleaved in response to oxidative stress</a:t>
            </a:r>
            <a:r>
              <a:rPr lang="en-US" sz="2800" baseline="30000" dirty="0">
                <a:solidFill>
                  <a:schemeClr val="dk1"/>
                </a:solidFill>
              </a:rPr>
              <a:t>1</a:t>
            </a:r>
            <a:endParaRPr sz="2800" baseline="30000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chemeClr val="dk1"/>
                </a:solidFill>
              </a:rPr>
              <a:t>Oxidative stress promotes ligand-independent p75</a:t>
            </a:r>
            <a:r>
              <a:rPr lang="en-US" sz="2800" baseline="30000" dirty="0">
                <a:solidFill>
                  <a:schemeClr val="dk1"/>
                </a:solidFill>
              </a:rPr>
              <a:t>NTR</a:t>
            </a:r>
            <a:r>
              <a:rPr lang="en-US" sz="2800" dirty="0">
                <a:solidFill>
                  <a:schemeClr val="dk1"/>
                </a:solidFill>
              </a:rPr>
              <a:t> signaling</a:t>
            </a:r>
            <a:r>
              <a:rPr lang="en-US" sz="2800" baseline="30000" dirty="0">
                <a:solidFill>
                  <a:schemeClr val="dk1"/>
                </a:solidFill>
              </a:rPr>
              <a:t>2</a:t>
            </a:r>
            <a:endParaRPr sz="2800" baseline="30000" dirty="0">
              <a:solidFill>
                <a:schemeClr val="dk1"/>
              </a:solidFill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699232" y="5345744"/>
            <a:ext cx="10605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Kraemer B, Clements R, Escobedo CM, Nelson K, Waugh CD, Elliott A, Hall W, Schemanski M. 2021. c-Jun N-terminal Kinase Mediates Ligand-Independent p75</a:t>
            </a:r>
            <a:r>
              <a:rPr lang="en-US" sz="1400" b="0" i="0" u="none" strike="noStrike" cap="none" baseline="30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NTR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Signaling in Mesencephalic Cells Subjected to Oxidative Stress. Neuroscience 453:222-236.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Kraemer BR, Snow J, Vollbrecht P, Pathak a, Valentine W, Deutch A, Carder BD. 2014. A role for the p75 neurotrophin receptor in axonal degeneration and apoptosis induced by oxidative stress. J Biol Chem 289(31):21205-21216.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fb9a0b9c4b_0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Aims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41" name="Google Shape;141;gfb9a0b9c4b_0_0"/>
          <p:cNvSpPr txBox="1">
            <a:spLocks noGrp="1"/>
          </p:cNvSpPr>
          <p:nvPr>
            <p:ph type="body" idx="1"/>
          </p:nvPr>
        </p:nvSpPr>
        <p:spPr>
          <a:xfrm>
            <a:off x="1097280" y="19219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Aim One: Characterization of p75</a:t>
            </a:r>
            <a:r>
              <a:rPr lang="en-US" sz="2400" baseline="30000" dirty="0">
                <a:solidFill>
                  <a:schemeClr val="dk1"/>
                </a:solidFill>
              </a:rPr>
              <a:t>NTR</a:t>
            </a:r>
            <a:r>
              <a:rPr lang="en-US" sz="2400" dirty="0">
                <a:solidFill>
                  <a:schemeClr val="dk1"/>
                </a:solidFill>
              </a:rPr>
              <a:t> signaling in cell culture models of PD associated with oxidative stress</a:t>
            </a:r>
            <a:endParaRPr sz="2400" dirty="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Subaim 1A: Evaluate the presence of p75</a:t>
            </a:r>
            <a:r>
              <a:rPr lang="en-US" sz="2000" baseline="30000" dirty="0">
                <a:solidFill>
                  <a:schemeClr val="dk1"/>
                </a:solidFill>
              </a:rPr>
              <a:t>NTR</a:t>
            </a:r>
            <a:r>
              <a:rPr lang="en-US" sz="2000" dirty="0">
                <a:solidFill>
                  <a:schemeClr val="dk1"/>
                </a:solidFill>
              </a:rPr>
              <a:t> co-receptors in dopaminergic cells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Subaim 1B: Evaluate the role of rotenone on p75</a:t>
            </a:r>
            <a:r>
              <a:rPr lang="en-US" sz="2000" baseline="30000" dirty="0">
                <a:solidFill>
                  <a:schemeClr val="dk1"/>
                </a:solidFill>
              </a:rPr>
              <a:t>NTR</a:t>
            </a:r>
            <a:r>
              <a:rPr lang="en-US" sz="2000" dirty="0">
                <a:solidFill>
                  <a:schemeClr val="dk1"/>
                </a:solidFill>
              </a:rPr>
              <a:t> proteolysis in cultured cells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2400" dirty="0">
                <a:solidFill>
                  <a:schemeClr val="dk1"/>
                </a:solidFill>
              </a:rPr>
              <a:t>Aim Two: Investigating the effects of p75</a:t>
            </a:r>
            <a:r>
              <a:rPr lang="en-US" sz="2400" baseline="30000" dirty="0">
                <a:solidFill>
                  <a:schemeClr val="dk1"/>
                </a:solidFill>
              </a:rPr>
              <a:t>NTR</a:t>
            </a:r>
            <a:r>
              <a:rPr lang="en-US" sz="2400" dirty="0">
                <a:solidFill>
                  <a:schemeClr val="dk1"/>
                </a:solidFill>
              </a:rPr>
              <a:t> signaling on neurodegeneration associated with PD</a:t>
            </a:r>
            <a:endParaRPr dirty="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Subaim 2A: Optimize a protocol for modeling PD in mice</a:t>
            </a:r>
            <a:endParaRPr sz="2000" dirty="0">
              <a:solidFill>
                <a:schemeClr val="dk1"/>
              </a:solidFill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2000" dirty="0">
                <a:solidFill>
                  <a:schemeClr val="dk1"/>
                </a:solidFill>
              </a:rPr>
              <a:t>Subaim 2B: Investigate the role of p75</a:t>
            </a:r>
            <a:r>
              <a:rPr lang="en-US" sz="2000" baseline="30000" dirty="0">
                <a:solidFill>
                  <a:schemeClr val="dk1"/>
                </a:solidFill>
              </a:rPr>
              <a:t>NTR</a:t>
            </a:r>
            <a:r>
              <a:rPr lang="en-US" sz="2000" dirty="0">
                <a:solidFill>
                  <a:schemeClr val="dk1"/>
                </a:solidFill>
              </a:rPr>
              <a:t> on dopaminergic neurodegeneration 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AD04-AA3A-4745-BB14-C48C6FDC7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Aim One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82A1-23B5-4D78-AB2B-264E3185CB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114300" indent="0" algn="ctr">
              <a:buNone/>
            </a:pPr>
            <a:r>
              <a:rPr lang="en-US" sz="3600" b="1" dirty="0">
                <a:solidFill>
                  <a:schemeClr val="dk1"/>
                </a:solidFill>
              </a:rPr>
              <a:t>Characterization of p75</a:t>
            </a:r>
            <a:r>
              <a:rPr lang="en-US" sz="3600" b="1" baseline="30000" dirty="0">
                <a:solidFill>
                  <a:schemeClr val="dk1"/>
                </a:solidFill>
              </a:rPr>
              <a:t>NTR</a:t>
            </a:r>
            <a:r>
              <a:rPr lang="en-US" sz="3600" b="1" dirty="0">
                <a:solidFill>
                  <a:schemeClr val="dk1"/>
                </a:solidFill>
              </a:rPr>
              <a:t> Signaling in Cell Culture Models of PD Associated with Oxidative Stress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1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Subaim 1A: TrkB is Expressed in Dopaminergic Cells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53" name="Google Shape;153;p6"/>
          <p:cNvSpPr txBox="1"/>
          <p:nvPr/>
        </p:nvSpPr>
        <p:spPr>
          <a:xfrm>
            <a:off x="3264225" y="4300138"/>
            <a:ext cx="5414400" cy="16311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HEK293: negative control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Whole brain: positive control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LUHMES: Experimental condition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Actin: Loading control.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4225" y="2115225"/>
            <a:ext cx="5336000" cy="20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1102153" y="824290"/>
            <a:ext cx="10515600" cy="9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dirty="0">
                <a:solidFill>
                  <a:schemeClr val="dk1"/>
                </a:solidFill>
              </a:rPr>
              <a:t>Subaim 1A: Sortilin is Expressed in Dopaminergic Cells</a:t>
            </a:r>
            <a:endParaRPr dirty="0"/>
          </a:p>
        </p:txBody>
      </p:sp>
      <p:sp>
        <p:nvSpPr>
          <p:cNvPr id="160" name="Google Shape;160;p7"/>
          <p:cNvSpPr txBox="1"/>
          <p:nvPr/>
        </p:nvSpPr>
        <p:spPr>
          <a:xfrm>
            <a:off x="3558000" y="4561650"/>
            <a:ext cx="5179200" cy="163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Lane 1: Vehicle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Lane 2: 1 micromolar rotenone treatment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Lane 3: 7.5 micromolar 6-OHDA treatment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Actin: Loading control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8000" y="2105498"/>
            <a:ext cx="5179200" cy="225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989</Words>
  <Application>Microsoft Office PowerPoint</Application>
  <PresentationFormat>Widescreen</PresentationFormat>
  <Paragraphs>124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Retrospect</vt:lpstr>
      <vt:lpstr>Characterization of Ligand-Independent p75NTR Signaling and Associated Effects on Neurodegeneration in Parkinson’s Disease</vt:lpstr>
      <vt:lpstr> Importance of the Project</vt:lpstr>
      <vt:lpstr>Background</vt:lpstr>
      <vt:lpstr>Process of Cleavage</vt:lpstr>
      <vt:lpstr>Recent Discoveries from Our Lab</vt:lpstr>
      <vt:lpstr>Aims</vt:lpstr>
      <vt:lpstr>Aim One</vt:lpstr>
      <vt:lpstr>Subaim 1A: TrkB is Expressed in Dopaminergic Cells</vt:lpstr>
      <vt:lpstr>Subaim 1A: Sortilin is Expressed in Dopaminergic Cells</vt:lpstr>
      <vt:lpstr>Subaim 1A: Sortilin is Expressed in Dopaminergic Cells (in vivo)</vt:lpstr>
      <vt:lpstr>Subaim 1B: Rotenone Induces p75NTR Proteolysis </vt:lpstr>
      <vt:lpstr>Subaim 1B: Rotenone Induces p75NTR Proteolysis  </vt:lpstr>
      <vt:lpstr>Subaim 1B: Rotenone Induces p75NTR Proteolysis  </vt:lpstr>
      <vt:lpstr>Aim Two</vt:lpstr>
      <vt:lpstr>Subaim 2A: Developing a Protocol for Modeling PD in Mice</vt:lpstr>
      <vt:lpstr>Subaim 2A: Developing a Protocol for Modeling PD in Mice</vt:lpstr>
      <vt:lpstr>Subaim 2A: Developing a Protocol for Modeling PD in Mice</vt:lpstr>
      <vt:lpstr>Subaim 2A: Developing a Protocol for Modeling PD in Mice</vt:lpstr>
      <vt:lpstr>Subaim 2B: Investigating the Role of p75NTR on Dopaminergic Neurodegeneration </vt:lpstr>
      <vt:lpstr>Conclusions from Preliminary Data</vt:lpstr>
      <vt:lpstr>Acknowledgement and Funding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Ligand-Independent p75NTR Signaling and Associated Effects on Neurodegeneration in Parkinson’s Disease</dc:title>
  <dc:creator>Samantha Radomski</dc:creator>
  <cp:lastModifiedBy>Samantha Radomski </cp:lastModifiedBy>
  <cp:revision>15</cp:revision>
  <dcterms:created xsi:type="dcterms:W3CDTF">2021-10-26T16:24:14Z</dcterms:created>
  <dcterms:modified xsi:type="dcterms:W3CDTF">2021-11-04T02:46:35Z</dcterms:modified>
</cp:coreProperties>
</file>