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72" r:id="rId6"/>
    <p:sldId id="259" r:id="rId7"/>
    <p:sldId id="273" r:id="rId8"/>
    <p:sldId id="262" r:id="rId9"/>
    <p:sldId id="264" r:id="rId10"/>
    <p:sldId id="260" r:id="rId11"/>
    <p:sldId id="277" r:id="rId12"/>
    <p:sldId id="266" r:id="rId13"/>
    <p:sldId id="267" r:id="rId14"/>
    <p:sldId id="276"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1" d="100"/>
          <a:sy n="81" d="100"/>
        </p:scale>
        <p:origin x="2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1F1D-B193-404D-8E84-629BA3B217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F9D7D-74F4-43E6-B5A3-C9012D663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7E130C-6660-49CF-B8D7-C4C6B50E6CC8}"/>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5" name="Footer Placeholder 4">
            <a:extLst>
              <a:ext uri="{FF2B5EF4-FFF2-40B4-BE49-F238E27FC236}">
                <a16:creationId xmlns:a16="http://schemas.microsoft.com/office/drawing/2014/main" id="{46B3E19B-1F10-4266-B68E-12D3A0ECC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E5B80-CBFC-48D8-92E3-948269797268}"/>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70656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E6DC-DAC1-471C-988F-BC78817A38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CBE4E-D80C-44C5-9C75-CD472E266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8E363-F9F7-4A7B-901C-729D8623C388}"/>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5" name="Footer Placeholder 4">
            <a:extLst>
              <a:ext uri="{FF2B5EF4-FFF2-40B4-BE49-F238E27FC236}">
                <a16:creationId xmlns:a16="http://schemas.microsoft.com/office/drawing/2014/main" id="{0F8571BE-D8F8-49CC-AE00-5F92A50C6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81CD8-8F26-49E1-A945-23E32EAAD410}"/>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365720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C05D1-9895-45F7-A382-9493F0D1F6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AE4E5-36A3-4625-A728-0ED22C7C9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AA1FE-54A4-48B9-8B13-8F018C49E47D}"/>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5" name="Footer Placeholder 4">
            <a:extLst>
              <a:ext uri="{FF2B5EF4-FFF2-40B4-BE49-F238E27FC236}">
                <a16:creationId xmlns:a16="http://schemas.microsoft.com/office/drawing/2014/main" id="{15E4A714-2B6A-4DDB-9D8F-2303570FD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3444D-193C-4095-8FC8-F234B54CBF32}"/>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161420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8C66-5818-4968-83A7-4399E63D6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35154-B3F2-4BCC-ACB0-7B689A9A37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606FC-0E25-476C-8560-65C1DC6E441E}"/>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5" name="Footer Placeholder 4">
            <a:extLst>
              <a:ext uri="{FF2B5EF4-FFF2-40B4-BE49-F238E27FC236}">
                <a16:creationId xmlns:a16="http://schemas.microsoft.com/office/drawing/2014/main" id="{FF062BB8-68FE-4024-97FA-C20B16D25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73B02-57F6-4A7E-9C23-23BE56D5601B}"/>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223133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AD7B-8F4D-4A6C-A5ED-07BA5B28F9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C61AA9-6931-4D55-997B-7868E4139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EC975A-DAFC-4406-99B5-D1321462268F}"/>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5" name="Footer Placeholder 4">
            <a:extLst>
              <a:ext uri="{FF2B5EF4-FFF2-40B4-BE49-F238E27FC236}">
                <a16:creationId xmlns:a16="http://schemas.microsoft.com/office/drawing/2014/main" id="{976E8A13-9676-4D55-8A50-BD5FBDC54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D4699-2B28-40CE-9DD5-C159D884674F}"/>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286051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94A9-7964-4E9A-BB43-9E4D51E2B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6A446D-D780-4C7C-BB46-9EEA107767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3BEDA-7250-4AC6-AC84-51A183DBE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1904C3-9C1B-4292-8907-89EE620447F5}"/>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6" name="Footer Placeholder 5">
            <a:extLst>
              <a:ext uri="{FF2B5EF4-FFF2-40B4-BE49-F238E27FC236}">
                <a16:creationId xmlns:a16="http://schemas.microsoft.com/office/drawing/2014/main" id="{D0F4A9ED-23E6-44C9-B131-61B0173C2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C5FCB-F821-4FCB-8230-741C0AE74B12}"/>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241849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611E-0593-43F4-AF30-33F12230EF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497919-853F-4AD1-83E9-2C64776F9F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C5F55-512C-4B5B-853C-010F2B3CA3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87C18C-5F12-4C2D-AECD-17A0C8AD4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3AAF47-803E-4832-BE3F-3BEEB69D86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7926A4-51CD-4BB9-A9D9-16A217CDF16E}"/>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8" name="Footer Placeholder 7">
            <a:extLst>
              <a:ext uri="{FF2B5EF4-FFF2-40B4-BE49-F238E27FC236}">
                <a16:creationId xmlns:a16="http://schemas.microsoft.com/office/drawing/2014/main" id="{CCBDCEB6-A231-4266-AED3-5E93DD8EA2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E27DFC-07D8-42AC-9D47-1558B00D5CAA}"/>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15905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25BE-9BF1-4B7B-B5E3-232FDC42D0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F8A56-B9DF-4584-8D2A-C00C48C67301}"/>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4" name="Footer Placeholder 3">
            <a:extLst>
              <a:ext uri="{FF2B5EF4-FFF2-40B4-BE49-F238E27FC236}">
                <a16:creationId xmlns:a16="http://schemas.microsoft.com/office/drawing/2014/main" id="{E6B0B8BA-F368-42F5-ADBB-792449BFC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09BF7-3477-406D-BDDA-47D42EFF9EC9}"/>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30038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1E2843-FCCD-4C3E-95CB-04A3DDD87162}"/>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3" name="Footer Placeholder 2">
            <a:extLst>
              <a:ext uri="{FF2B5EF4-FFF2-40B4-BE49-F238E27FC236}">
                <a16:creationId xmlns:a16="http://schemas.microsoft.com/office/drawing/2014/main" id="{C2BB1FBC-5163-4089-A580-F336955DEA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D381A-42B3-44F4-BB2C-CDD4FEA05547}"/>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107673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0EA5-9A9E-472D-81AD-65C4A53BE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1389F7-20DA-487D-B9BB-94F58E675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68952A-6ED0-41E4-B796-2A8066074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3C9C0-3679-4DF4-9484-6AC586177D14}"/>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6" name="Footer Placeholder 5">
            <a:extLst>
              <a:ext uri="{FF2B5EF4-FFF2-40B4-BE49-F238E27FC236}">
                <a16:creationId xmlns:a16="http://schemas.microsoft.com/office/drawing/2014/main" id="{B607573A-135F-4076-BB34-7536E56C8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BC381-FC82-4F7D-A7C2-B3700F831091}"/>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1280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D0F8B-509D-4CC5-A99D-8D3437B82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A2056-5AEE-456F-9590-910247D3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D142F-5750-4FEC-9933-2F64145D7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30DE6-4F3F-4C10-9701-A025936E18E5}"/>
              </a:ext>
            </a:extLst>
          </p:cNvPr>
          <p:cNvSpPr>
            <a:spLocks noGrp="1"/>
          </p:cNvSpPr>
          <p:nvPr>
            <p:ph type="dt" sz="half" idx="10"/>
          </p:nvPr>
        </p:nvSpPr>
        <p:spPr/>
        <p:txBody>
          <a:bodyPr/>
          <a:lstStyle/>
          <a:p>
            <a:fld id="{4A51929F-4F0B-4C3A-822C-BDD3BCD62A0E}" type="datetimeFigureOut">
              <a:rPr lang="en-US" smtClean="0"/>
              <a:t>11/3/2021</a:t>
            </a:fld>
            <a:endParaRPr lang="en-US"/>
          </a:p>
        </p:txBody>
      </p:sp>
      <p:sp>
        <p:nvSpPr>
          <p:cNvPr id="6" name="Footer Placeholder 5">
            <a:extLst>
              <a:ext uri="{FF2B5EF4-FFF2-40B4-BE49-F238E27FC236}">
                <a16:creationId xmlns:a16="http://schemas.microsoft.com/office/drawing/2014/main" id="{BEA8931F-4EA9-4708-8D13-23700D3C7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B5454-D597-4818-BA51-FAB17856902D}"/>
              </a:ext>
            </a:extLst>
          </p:cNvPr>
          <p:cNvSpPr>
            <a:spLocks noGrp="1"/>
          </p:cNvSpPr>
          <p:nvPr>
            <p:ph type="sldNum" sz="quarter" idx="12"/>
          </p:nvPr>
        </p:nvSpPr>
        <p:spPr/>
        <p:txBody>
          <a:bodyPr/>
          <a:lstStyle/>
          <a:p>
            <a:fld id="{17198727-95B6-454A-B9EB-4E3CB364AA76}" type="slidenum">
              <a:rPr lang="en-US" smtClean="0"/>
              <a:t>‹#›</a:t>
            </a:fld>
            <a:endParaRPr lang="en-US"/>
          </a:p>
        </p:txBody>
      </p:sp>
    </p:spTree>
    <p:extLst>
      <p:ext uri="{BB962C8B-B14F-4D97-AF65-F5344CB8AC3E}">
        <p14:creationId xmlns:p14="http://schemas.microsoft.com/office/powerpoint/2010/main" val="427605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D8AAC-A1E3-4114-994E-B6D129A9E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E26858-FB26-45F7-BBB8-141341734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42F27-0C3C-445D-BC9E-B001AC443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1929F-4F0B-4C3A-822C-BDD3BCD62A0E}" type="datetimeFigureOut">
              <a:rPr lang="en-US" smtClean="0"/>
              <a:t>11/3/2021</a:t>
            </a:fld>
            <a:endParaRPr lang="en-US"/>
          </a:p>
        </p:txBody>
      </p:sp>
      <p:sp>
        <p:nvSpPr>
          <p:cNvPr id="5" name="Footer Placeholder 4">
            <a:extLst>
              <a:ext uri="{FF2B5EF4-FFF2-40B4-BE49-F238E27FC236}">
                <a16:creationId xmlns:a16="http://schemas.microsoft.com/office/drawing/2014/main" id="{1373DCB8-3C89-49F5-B267-8B89B2EE15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EB9D59-8709-476F-9B1C-D02236ED8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98727-95B6-454A-B9EB-4E3CB364AA76}" type="slidenum">
              <a:rPr lang="en-US" smtClean="0"/>
              <a:t>‹#›</a:t>
            </a:fld>
            <a:endParaRPr lang="en-US"/>
          </a:p>
        </p:txBody>
      </p:sp>
    </p:spTree>
    <p:extLst>
      <p:ext uri="{BB962C8B-B14F-4D97-AF65-F5344CB8AC3E}">
        <p14:creationId xmlns:p14="http://schemas.microsoft.com/office/powerpoint/2010/main" val="204036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3D24-A2E5-4218-85A1-889E8D48AC64}"/>
              </a:ext>
            </a:extLst>
          </p:cNvPr>
          <p:cNvSpPr>
            <a:spLocks noGrp="1"/>
          </p:cNvSpPr>
          <p:nvPr>
            <p:ph type="ctrTitle"/>
          </p:nvPr>
        </p:nvSpPr>
        <p:spPr/>
        <p:txBody>
          <a:bodyPr>
            <a:noAutofit/>
          </a:bodyPr>
          <a:lstStyle/>
          <a:p>
            <a:r>
              <a:rPr lang="en-US" sz="3600" b="0" i="0" dirty="0">
                <a:solidFill>
                  <a:srgbClr val="333333"/>
                </a:solidFill>
                <a:effectLst/>
                <a:latin typeface="Verdana" panose="020B0604030504040204" pitchFamily="34" charset="0"/>
              </a:rPr>
              <a:t>Synthesis of precursors for an asymmetric amide-substituted </a:t>
            </a:r>
            <a:r>
              <a:rPr lang="en-US" sz="3600" b="0" i="0" dirty="0" err="1">
                <a:solidFill>
                  <a:srgbClr val="333333"/>
                </a:solidFill>
                <a:effectLst/>
                <a:latin typeface="Verdana" panose="020B0604030504040204" pitchFamily="34" charset="0"/>
              </a:rPr>
              <a:t>phenylethynyl</a:t>
            </a:r>
            <a:r>
              <a:rPr lang="en-US" sz="3600" b="0" i="0" dirty="0">
                <a:solidFill>
                  <a:srgbClr val="333333"/>
                </a:solidFill>
                <a:effectLst/>
                <a:latin typeface="Verdana" panose="020B0604030504040204" pitchFamily="34" charset="0"/>
              </a:rPr>
              <a:t>-[</a:t>
            </a:r>
            <a:r>
              <a:rPr lang="en-US" sz="3600" b="0" i="1" dirty="0">
                <a:solidFill>
                  <a:srgbClr val="333333"/>
                </a:solidFill>
                <a:effectLst/>
                <a:latin typeface="Verdana" panose="020B0604030504040204" pitchFamily="34" charset="0"/>
              </a:rPr>
              <a:t>m</a:t>
            </a:r>
            <a:r>
              <a:rPr lang="en-US" sz="3600" b="0" i="0" dirty="0">
                <a:solidFill>
                  <a:srgbClr val="333333"/>
                </a:solidFill>
                <a:effectLst/>
                <a:latin typeface="Verdana" panose="020B0604030504040204" pitchFamily="34" charset="0"/>
              </a:rPr>
              <a:t>]</a:t>
            </a:r>
            <a:r>
              <a:rPr lang="en-US" sz="2000" b="0" i="0" dirty="0">
                <a:solidFill>
                  <a:srgbClr val="333333"/>
                </a:solidFill>
                <a:effectLst/>
                <a:latin typeface="Verdana" panose="020B0604030504040204" pitchFamily="34" charset="0"/>
              </a:rPr>
              <a:t>4</a:t>
            </a:r>
            <a:r>
              <a:rPr lang="en-US" sz="3600" b="0" i="0" dirty="0">
                <a:solidFill>
                  <a:srgbClr val="333333"/>
                </a:solidFill>
                <a:effectLst/>
                <a:latin typeface="Verdana" panose="020B0604030504040204" pitchFamily="34" charset="0"/>
              </a:rPr>
              <a:t>-oxacalixaerene</a:t>
            </a:r>
            <a:endParaRPr lang="en-US" sz="3600" dirty="0"/>
          </a:p>
        </p:txBody>
      </p:sp>
      <p:sp>
        <p:nvSpPr>
          <p:cNvPr id="3" name="Subtitle 2">
            <a:extLst>
              <a:ext uri="{FF2B5EF4-FFF2-40B4-BE49-F238E27FC236}">
                <a16:creationId xmlns:a16="http://schemas.microsoft.com/office/drawing/2014/main" id="{71078D00-AB10-4435-8C89-8A7A56169C0C}"/>
              </a:ext>
            </a:extLst>
          </p:cNvPr>
          <p:cNvSpPr>
            <a:spLocks noGrp="1"/>
          </p:cNvSpPr>
          <p:nvPr>
            <p:ph type="subTitle" idx="1"/>
          </p:nvPr>
        </p:nvSpPr>
        <p:spPr/>
        <p:txBody>
          <a:bodyPr/>
          <a:lstStyle/>
          <a:p>
            <a:r>
              <a:rPr lang="en-US" dirty="0"/>
              <a:t>Author: Connor Stahl </a:t>
            </a:r>
          </a:p>
          <a:p>
            <a:r>
              <a:rPr lang="en-US" dirty="0"/>
              <a:t>Co-author: KC Russell</a:t>
            </a:r>
          </a:p>
        </p:txBody>
      </p:sp>
    </p:spTree>
    <p:extLst>
      <p:ext uri="{BB962C8B-B14F-4D97-AF65-F5344CB8AC3E}">
        <p14:creationId xmlns:p14="http://schemas.microsoft.com/office/powerpoint/2010/main" val="3051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8BD-ACFA-4416-A06B-076C967A7D2C}"/>
              </a:ext>
            </a:extLst>
          </p:cNvPr>
          <p:cNvSpPr>
            <a:spLocks noGrp="1"/>
          </p:cNvSpPr>
          <p:nvPr>
            <p:ph type="title"/>
          </p:nvPr>
        </p:nvSpPr>
        <p:spPr/>
        <p:txBody>
          <a:bodyPr/>
          <a:lstStyle/>
          <a:p>
            <a:r>
              <a:rPr lang="en-US" b="1" dirty="0"/>
              <a:t>Methods </a:t>
            </a:r>
          </a:p>
        </p:txBody>
      </p:sp>
      <p:sp>
        <p:nvSpPr>
          <p:cNvPr id="3" name="Content Placeholder 2">
            <a:extLst>
              <a:ext uri="{FF2B5EF4-FFF2-40B4-BE49-F238E27FC236}">
                <a16:creationId xmlns:a16="http://schemas.microsoft.com/office/drawing/2014/main" id="{635079D1-BD74-4AC8-9445-31AA294AE8D4}"/>
              </a:ext>
            </a:extLst>
          </p:cNvPr>
          <p:cNvSpPr>
            <a:spLocks noGrp="1"/>
          </p:cNvSpPr>
          <p:nvPr>
            <p:ph idx="1"/>
          </p:nvPr>
        </p:nvSpPr>
        <p:spPr/>
        <p:txBody>
          <a:bodyPr/>
          <a:lstStyle/>
          <a:p>
            <a:r>
              <a:rPr lang="en-US" sz="2800" u="sng" dirty="0"/>
              <a:t>Scheme 5: Synthesis of </a:t>
            </a:r>
            <a:r>
              <a:rPr lang="en-US" sz="2800" u="sng" dirty="0">
                <a:effectLst/>
                <a:latin typeface="Times New Roman" panose="02020603050405020304" pitchFamily="18" charset="0"/>
                <a:ea typeface="Calibri" panose="020F0502020204030204" pitchFamily="34" charset="0"/>
              </a:rPr>
              <a:t>1,2-bis(6-chloropyrazin-2-yloxy)benzene</a:t>
            </a:r>
            <a:endParaRPr lang="en-US" sz="2800" b="1" dirty="0"/>
          </a:p>
          <a:p>
            <a:endParaRPr lang="en-US" dirty="0"/>
          </a:p>
        </p:txBody>
      </p:sp>
      <p:pic>
        <p:nvPicPr>
          <p:cNvPr id="4" name="Picture 3">
            <a:extLst>
              <a:ext uri="{FF2B5EF4-FFF2-40B4-BE49-F238E27FC236}">
                <a16:creationId xmlns:a16="http://schemas.microsoft.com/office/drawing/2014/main" id="{39A593D5-008F-4498-826D-04FCD0016953}"/>
              </a:ext>
            </a:extLst>
          </p:cNvPr>
          <p:cNvPicPr>
            <a:picLocks noChangeAspect="1"/>
          </p:cNvPicPr>
          <p:nvPr/>
        </p:nvPicPr>
        <p:blipFill>
          <a:blip r:embed="rId2"/>
          <a:stretch>
            <a:fillRect/>
          </a:stretch>
        </p:blipFill>
        <p:spPr>
          <a:xfrm>
            <a:off x="838200" y="2448333"/>
            <a:ext cx="10155382" cy="2908606"/>
          </a:xfrm>
          <a:prstGeom prst="rect">
            <a:avLst/>
          </a:prstGeom>
        </p:spPr>
      </p:pic>
    </p:spTree>
    <p:extLst>
      <p:ext uri="{BB962C8B-B14F-4D97-AF65-F5344CB8AC3E}">
        <p14:creationId xmlns:p14="http://schemas.microsoft.com/office/powerpoint/2010/main" val="72489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6025-7A4B-497F-9B65-826FE655B974}"/>
              </a:ext>
            </a:extLst>
          </p:cNvPr>
          <p:cNvSpPr>
            <a:spLocks noGrp="1"/>
          </p:cNvSpPr>
          <p:nvPr>
            <p:ph type="title"/>
          </p:nvPr>
        </p:nvSpPr>
        <p:spPr/>
        <p:txBody>
          <a:bodyPr/>
          <a:lstStyle/>
          <a:p>
            <a:r>
              <a:rPr lang="en-US" b="1" dirty="0"/>
              <a:t>NMR Spectra</a:t>
            </a:r>
          </a:p>
        </p:txBody>
      </p:sp>
      <p:sp>
        <p:nvSpPr>
          <p:cNvPr id="11" name="Content Placeholder 10">
            <a:extLst>
              <a:ext uri="{FF2B5EF4-FFF2-40B4-BE49-F238E27FC236}">
                <a16:creationId xmlns:a16="http://schemas.microsoft.com/office/drawing/2014/main" id="{B3D5BBA7-B1E5-4943-8443-E856358F7F79}"/>
              </a:ext>
            </a:extLst>
          </p:cNvPr>
          <p:cNvSpPr>
            <a:spLocks noGrp="1"/>
          </p:cNvSpPr>
          <p:nvPr>
            <p:ph idx="1"/>
          </p:nvPr>
        </p:nvSpPr>
        <p:spPr/>
        <p:txBody>
          <a:bodyPr/>
          <a:lstStyle/>
          <a:p>
            <a:endParaRPr lang="en-US"/>
          </a:p>
        </p:txBody>
      </p:sp>
      <p:pic>
        <p:nvPicPr>
          <p:cNvPr id="15" name="Picture 14">
            <a:extLst>
              <a:ext uri="{FF2B5EF4-FFF2-40B4-BE49-F238E27FC236}">
                <a16:creationId xmlns:a16="http://schemas.microsoft.com/office/drawing/2014/main" id="{2345E955-D34F-4E4F-A161-1DDC4BC610EF}"/>
              </a:ext>
            </a:extLst>
          </p:cNvPr>
          <p:cNvPicPr>
            <a:picLocks noChangeAspect="1"/>
          </p:cNvPicPr>
          <p:nvPr/>
        </p:nvPicPr>
        <p:blipFill>
          <a:blip r:embed="rId2"/>
          <a:stretch>
            <a:fillRect/>
          </a:stretch>
        </p:blipFill>
        <p:spPr>
          <a:xfrm>
            <a:off x="0" y="2372349"/>
            <a:ext cx="12192000" cy="4485651"/>
          </a:xfrm>
          <a:prstGeom prst="rect">
            <a:avLst/>
          </a:prstGeom>
        </p:spPr>
      </p:pic>
      <p:pic>
        <p:nvPicPr>
          <p:cNvPr id="16" name="Picture 15">
            <a:extLst>
              <a:ext uri="{FF2B5EF4-FFF2-40B4-BE49-F238E27FC236}">
                <a16:creationId xmlns:a16="http://schemas.microsoft.com/office/drawing/2014/main" id="{5780C10B-613C-489B-93B8-E18AF5F537D3}"/>
              </a:ext>
            </a:extLst>
          </p:cNvPr>
          <p:cNvPicPr>
            <a:picLocks noChangeAspect="1"/>
          </p:cNvPicPr>
          <p:nvPr/>
        </p:nvPicPr>
        <p:blipFill>
          <a:blip r:embed="rId3"/>
          <a:stretch>
            <a:fillRect/>
          </a:stretch>
        </p:blipFill>
        <p:spPr>
          <a:xfrm>
            <a:off x="1577819" y="2886366"/>
            <a:ext cx="1544623" cy="1434363"/>
          </a:xfrm>
          <a:prstGeom prst="rect">
            <a:avLst/>
          </a:prstGeom>
        </p:spPr>
      </p:pic>
      <p:pic>
        <p:nvPicPr>
          <p:cNvPr id="17" name="Picture 16">
            <a:extLst>
              <a:ext uri="{FF2B5EF4-FFF2-40B4-BE49-F238E27FC236}">
                <a16:creationId xmlns:a16="http://schemas.microsoft.com/office/drawing/2014/main" id="{DB012F13-B334-4BE2-9AE0-1284BAA22489}"/>
              </a:ext>
            </a:extLst>
          </p:cNvPr>
          <p:cNvPicPr>
            <a:picLocks noChangeAspect="1"/>
          </p:cNvPicPr>
          <p:nvPr/>
        </p:nvPicPr>
        <p:blipFill>
          <a:blip r:embed="rId4"/>
          <a:stretch>
            <a:fillRect/>
          </a:stretch>
        </p:blipFill>
        <p:spPr>
          <a:xfrm>
            <a:off x="1641725" y="4579610"/>
            <a:ext cx="1145719" cy="677017"/>
          </a:xfrm>
          <a:prstGeom prst="rect">
            <a:avLst/>
          </a:prstGeom>
        </p:spPr>
      </p:pic>
      <p:pic>
        <p:nvPicPr>
          <p:cNvPr id="18" name="Picture 17">
            <a:extLst>
              <a:ext uri="{FF2B5EF4-FFF2-40B4-BE49-F238E27FC236}">
                <a16:creationId xmlns:a16="http://schemas.microsoft.com/office/drawing/2014/main" id="{34AFB184-13DB-45BD-9A2F-054DB23B3A98}"/>
              </a:ext>
            </a:extLst>
          </p:cNvPr>
          <p:cNvPicPr>
            <a:picLocks noChangeAspect="1"/>
          </p:cNvPicPr>
          <p:nvPr/>
        </p:nvPicPr>
        <p:blipFill>
          <a:blip r:embed="rId5"/>
          <a:stretch>
            <a:fillRect/>
          </a:stretch>
        </p:blipFill>
        <p:spPr>
          <a:xfrm>
            <a:off x="1248691" y="5402144"/>
            <a:ext cx="1347025" cy="1048181"/>
          </a:xfrm>
          <a:prstGeom prst="rect">
            <a:avLst/>
          </a:prstGeom>
        </p:spPr>
      </p:pic>
      <p:sp>
        <p:nvSpPr>
          <p:cNvPr id="19" name="TextBox 18">
            <a:extLst>
              <a:ext uri="{FF2B5EF4-FFF2-40B4-BE49-F238E27FC236}">
                <a16:creationId xmlns:a16="http://schemas.microsoft.com/office/drawing/2014/main" id="{92B8F99D-034D-4E76-A4E9-A929B02CAD23}"/>
              </a:ext>
            </a:extLst>
          </p:cNvPr>
          <p:cNvSpPr txBox="1"/>
          <p:nvPr/>
        </p:nvSpPr>
        <p:spPr>
          <a:xfrm>
            <a:off x="1168700" y="3403730"/>
            <a:ext cx="280219" cy="369332"/>
          </a:xfrm>
          <a:prstGeom prst="rect">
            <a:avLst/>
          </a:prstGeom>
          <a:noFill/>
        </p:spPr>
        <p:txBody>
          <a:bodyPr wrap="square" rtlCol="0">
            <a:spAutoFit/>
          </a:bodyPr>
          <a:lstStyle/>
          <a:p>
            <a:r>
              <a:rPr lang="en-US" b="1" dirty="0"/>
              <a:t>9</a:t>
            </a:r>
          </a:p>
        </p:txBody>
      </p:sp>
      <p:sp>
        <p:nvSpPr>
          <p:cNvPr id="20" name="TextBox 19">
            <a:extLst>
              <a:ext uri="{FF2B5EF4-FFF2-40B4-BE49-F238E27FC236}">
                <a16:creationId xmlns:a16="http://schemas.microsoft.com/office/drawing/2014/main" id="{F2D6B541-CBF4-4982-8095-295F5917784D}"/>
              </a:ext>
            </a:extLst>
          </p:cNvPr>
          <p:cNvSpPr txBox="1"/>
          <p:nvPr/>
        </p:nvSpPr>
        <p:spPr>
          <a:xfrm>
            <a:off x="678426" y="4852219"/>
            <a:ext cx="457200" cy="369332"/>
          </a:xfrm>
          <a:prstGeom prst="rect">
            <a:avLst/>
          </a:prstGeom>
          <a:noFill/>
        </p:spPr>
        <p:txBody>
          <a:bodyPr wrap="square" rtlCol="0">
            <a:spAutoFit/>
          </a:bodyPr>
          <a:lstStyle/>
          <a:p>
            <a:r>
              <a:rPr lang="en-US" b="1" dirty="0"/>
              <a:t>8</a:t>
            </a:r>
          </a:p>
        </p:txBody>
      </p:sp>
      <p:sp>
        <p:nvSpPr>
          <p:cNvPr id="21" name="TextBox 20">
            <a:extLst>
              <a:ext uri="{FF2B5EF4-FFF2-40B4-BE49-F238E27FC236}">
                <a16:creationId xmlns:a16="http://schemas.microsoft.com/office/drawing/2014/main" id="{05139DFE-80D9-4802-97BF-143D62080CAC}"/>
              </a:ext>
            </a:extLst>
          </p:cNvPr>
          <p:cNvSpPr txBox="1"/>
          <p:nvPr/>
        </p:nvSpPr>
        <p:spPr>
          <a:xfrm>
            <a:off x="726628" y="5718546"/>
            <a:ext cx="457200" cy="369332"/>
          </a:xfrm>
          <a:prstGeom prst="rect">
            <a:avLst/>
          </a:prstGeom>
          <a:noFill/>
        </p:spPr>
        <p:txBody>
          <a:bodyPr wrap="square" rtlCol="0">
            <a:spAutoFit/>
          </a:bodyPr>
          <a:lstStyle/>
          <a:p>
            <a:r>
              <a:rPr lang="en-US" b="1" dirty="0"/>
              <a:t>2</a:t>
            </a:r>
          </a:p>
        </p:txBody>
      </p:sp>
      <p:sp>
        <p:nvSpPr>
          <p:cNvPr id="22" name="TextBox 21">
            <a:extLst>
              <a:ext uri="{FF2B5EF4-FFF2-40B4-BE49-F238E27FC236}">
                <a16:creationId xmlns:a16="http://schemas.microsoft.com/office/drawing/2014/main" id="{CD72FB12-E817-4AA9-B6C7-04AF462B226B}"/>
              </a:ext>
            </a:extLst>
          </p:cNvPr>
          <p:cNvSpPr txBox="1"/>
          <p:nvPr/>
        </p:nvSpPr>
        <p:spPr>
          <a:xfrm>
            <a:off x="3293543" y="5071961"/>
            <a:ext cx="840658" cy="369332"/>
          </a:xfrm>
          <a:prstGeom prst="rect">
            <a:avLst/>
          </a:prstGeom>
          <a:noFill/>
        </p:spPr>
        <p:txBody>
          <a:bodyPr wrap="square" rtlCol="0">
            <a:spAutoFit/>
          </a:bodyPr>
          <a:lstStyle/>
          <a:p>
            <a:r>
              <a:rPr lang="en-US" dirty="0"/>
              <a:t>a</a:t>
            </a:r>
          </a:p>
        </p:txBody>
      </p:sp>
      <p:sp>
        <p:nvSpPr>
          <p:cNvPr id="23" name="TextBox 22">
            <a:extLst>
              <a:ext uri="{FF2B5EF4-FFF2-40B4-BE49-F238E27FC236}">
                <a16:creationId xmlns:a16="http://schemas.microsoft.com/office/drawing/2014/main" id="{9A034CB0-44B5-499E-A505-D839963922BE}"/>
              </a:ext>
            </a:extLst>
          </p:cNvPr>
          <p:cNvSpPr txBox="1"/>
          <p:nvPr/>
        </p:nvSpPr>
        <p:spPr>
          <a:xfrm>
            <a:off x="5928852" y="6132745"/>
            <a:ext cx="1622323" cy="369332"/>
          </a:xfrm>
          <a:prstGeom prst="rect">
            <a:avLst/>
          </a:prstGeom>
          <a:noFill/>
        </p:spPr>
        <p:txBody>
          <a:bodyPr wrap="square" rtlCol="0">
            <a:spAutoFit/>
          </a:bodyPr>
          <a:lstStyle/>
          <a:p>
            <a:r>
              <a:rPr lang="en-US" dirty="0"/>
              <a:t>b</a:t>
            </a:r>
          </a:p>
        </p:txBody>
      </p:sp>
      <p:pic>
        <p:nvPicPr>
          <p:cNvPr id="27" name="Picture 26">
            <a:extLst>
              <a:ext uri="{FF2B5EF4-FFF2-40B4-BE49-F238E27FC236}">
                <a16:creationId xmlns:a16="http://schemas.microsoft.com/office/drawing/2014/main" id="{143E2E33-2188-4E93-8ECE-3FBD7990FE35}"/>
              </a:ext>
            </a:extLst>
          </p:cNvPr>
          <p:cNvPicPr>
            <a:picLocks noChangeAspect="1"/>
          </p:cNvPicPr>
          <p:nvPr/>
        </p:nvPicPr>
        <p:blipFill>
          <a:blip r:embed="rId6"/>
          <a:stretch>
            <a:fillRect/>
          </a:stretch>
        </p:blipFill>
        <p:spPr>
          <a:xfrm>
            <a:off x="4785030" y="2798497"/>
            <a:ext cx="1416935" cy="1259815"/>
          </a:xfrm>
          <a:prstGeom prst="rect">
            <a:avLst/>
          </a:prstGeom>
        </p:spPr>
      </p:pic>
      <p:pic>
        <p:nvPicPr>
          <p:cNvPr id="28" name="Picture 27">
            <a:extLst>
              <a:ext uri="{FF2B5EF4-FFF2-40B4-BE49-F238E27FC236}">
                <a16:creationId xmlns:a16="http://schemas.microsoft.com/office/drawing/2014/main" id="{A04FD6D2-AE7E-451E-85E4-5D76A4797754}"/>
              </a:ext>
            </a:extLst>
          </p:cNvPr>
          <p:cNvPicPr>
            <a:picLocks noChangeAspect="1"/>
          </p:cNvPicPr>
          <p:nvPr/>
        </p:nvPicPr>
        <p:blipFill>
          <a:blip r:embed="rId7"/>
          <a:stretch>
            <a:fillRect/>
          </a:stretch>
        </p:blipFill>
        <p:spPr>
          <a:xfrm>
            <a:off x="4918316" y="2721329"/>
            <a:ext cx="890093" cy="493819"/>
          </a:xfrm>
          <a:prstGeom prst="rect">
            <a:avLst/>
          </a:prstGeom>
        </p:spPr>
      </p:pic>
      <p:pic>
        <p:nvPicPr>
          <p:cNvPr id="29" name="Picture 28">
            <a:extLst>
              <a:ext uri="{FF2B5EF4-FFF2-40B4-BE49-F238E27FC236}">
                <a16:creationId xmlns:a16="http://schemas.microsoft.com/office/drawing/2014/main" id="{8B84CBD5-900F-4EB3-AE20-2DBCD410476B}"/>
              </a:ext>
            </a:extLst>
          </p:cNvPr>
          <p:cNvPicPr>
            <a:picLocks noChangeAspect="1"/>
          </p:cNvPicPr>
          <p:nvPr/>
        </p:nvPicPr>
        <p:blipFill>
          <a:blip r:embed="rId8"/>
          <a:stretch>
            <a:fillRect/>
          </a:stretch>
        </p:blipFill>
        <p:spPr>
          <a:xfrm>
            <a:off x="5473835" y="2711818"/>
            <a:ext cx="1676545" cy="493819"/>
          </a:xfrm>
          <a:prstGeom prst="rect">
            <a:avLst/>
          </a:prstGeom>
        </p:spPr>
      </p:pic>
      <p:cxnSp>
        <p:nvCxnSpPr>
          <p:cNvPr id="31" name="Straight Arrow Connector 30">
            <a:extLst>
              <a:ext uri="{FF2B5EF4-FFF2-40B4-BE49-F238E27FC236}">
                <a16:creationId xmlns:a16="http://schemas.microsoft.com/office/drawing/2014/main" id="{0D0557FA-E3C3-40D6-907D-DD8FE929FD74}"/>
              </a:ext>
            </a:extLst>
          </p:cNvPr>
          <p:cNvCxnSpPr/>
          <p:nvPr/>
        </p:nvCxnSpPr>
        <p:spPr>
          <a:xfrm flipV="1">
            <a:off x="4542503" y="4001294"/>
            <a:ext cx="375813" cy="300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AC1B453-8ADF-4291-9FF6-70A79FA708CE}"/>
              </a:ext>
            </a:extLst>
          </p:cNvPr>
          <p:cNvSpPr txBox="1"/>
          <p:nvPr/>
        </p:nvSpPr>
        <p:spPr>
          <a:xfrm>
            <a:off x="3564917" y="3666401"/>
            <a:ext cx="1056904" cy="369332"/>
          </a:xfrm>
          <a:prstGeom prst="rect">
            <a:avLst/>
          </a:prstGeom>
          <a:noFill/>
        </p:spPr>
        <p:txBody>
          <a:bodyPr wrap="square" rtlCol="0">
            <a:spAutoFit/>
          </a:bodyPr>
          <a:lstStyle/>
          <a:p>
            <a:r>
              <a:rPr lang="en-US" dirty="0"/>
              <a:t>d</a:t>
            </a:r>
          </a:p>
        </p:txBody>
      </p:sp>
      <p:sp>
        <p:nvSpPr>
          <p:cNvPr id="33" name="TextBox 32">
            <a:extLst>
              <a:ext uri="{FF2B5EF4-FFF2-40B4-BE49-F238E27FC236}">
                <a16:creationId xmlns:a16="http://schemas.microsoft.com/office/drawing/2014/main" id="{BD76A35D-D7C4-4B23-A494-ACD2C587A1EC}"/>
              </a:ext>
            </a:extLst>
          </p:cNvPr>
          <p:cNvSpPr txBox="1"/>
          <p:nvPr/>
        </p:nvSpPr>
        <p:spPr>
          <a:xfrm>
            <a:off x="3836615" y="3714386"/>
            <a:ext cx="736270" cy="369332"/>
          </a:xfrm>
          <a:prstGeom prst="rect">
            <a:avLst/>
          </a:prstGeom>
          <a:noFill/>
        </p:spPr>
        <p:txBody>
          <a:bodyPr wrap="square" rtlCol="0">
            <a:spAutoFit/>
          </a:bodyPr>
          <a:lstStyle/>
          <a:p>
            <a:r>
              <a:rPr lang="en-US" dirty="0"/>
              <a:t>c</a:t>
            </a:r>
          </a:p>
        </p:txBody>
      </p:sp>
      <p:pic>
        <p:nvPicPr>
          <p:cNvPr id="34" name="Picture 33">
            <a:extLst>
              <a:ext uri="{FF2B5EF4-FFF2-40B4-BE49-F238E27FC236}">
                <a16:creationId xmlns:a16="http://schemas.microsoft.com/office/drawing/2014/main" id="{6683EE24-F6D9-4468-BA36-0A3F7F72C5CD}"/>
              </a:ext>
            </a:extLst>
          </p:cNvPr>
          <p:cNvPicPr>
            <a:picLocks noChangeAspect="1"/>
          </p:cNvPicPr>
          <p:nvPr/>
        </p:nvPicPr>
        <p:blipFill>
          <a:blip r:embed="rId9"/>
          <a:stretch>
            <a:fillRect/>
          </a:stretch>
        </p:blipFill>
        <p:spPr>
          <a:xfrm>
            <a:off x="4873860" y="5402144"/>
            <a:ext cx="786452" cy="493819"/>
          </a:xfrm>
          <a:prstGeom prst="rect">
            <a:avLst/>
          </a:prstGeom>
        </p:spPr>
      </p:pic>
      <p:pic>
        <p:nvPicPr>
          <p:cNvPr id="35" name="Picture 34">
            <a:extLst>
              <a:ext uri="{FF2B5EF4-FFF2-40B4-BE49-F238E27FC236}">
                <a16:creationId xmlns:a16="http://schemas.microsoft.com/office/drawing/2014/main" id="{D93C0D2B-ADC4-4A7E-B5AB-9C9C6522AD38}"/>
              </a:ext>
            </a:extLst>
          </p:cNvPr>
          <p:cNvPicPr>
            <a:picLocks noChangeAspect="1"/>
          </p:cNvPicPr>
          <p:nvPr/>
        </p:nvPicPr>
        <p:blipFill>
          <a:blip r:embed="rId10"/>
          <a:stretch>
            <a:fillRect/>
          </a:stretch>
        </p:blipFill>
        <p:spPr>
          <a:xfrm>
            <a:off x="4572885" y="5398546"/>
            <a:ext cx="1109568" cy="493819"/>
          </a:xfrm>
          <a:prstGeom prst="rect">
            <a:avLst/>
          </a:prstGeom>
        </p:spPr>
      </p:pic>
      <p:sp>
        <p:nvSpPr>
          <p:cNvPr id="4" name="TextBox 3">
            <a:extLst>
              <a:ext uri="{FF2B5EF4-FFF2-40B4-BE49-F238E27FC236}">
                <a16:creationId xmlns:a16="http://schemas.microsoft.com/office/drawing/2014/main" id="{0502CE9F-DC99-4D78-9ED0-857D46868DAD}"/>
              </a:ext>
            </a:extLst>
          </p:cNvPr>
          <p:cNvSpPr txBox="1"/>
          <p:nvPr/>
        </p:nvSpPr>
        <p:spPr>
          <a:xfrm>
            <a:off x="492358" y="2402486"/>
            <a:ext cx="2963361" cy="646331"/>
          </a:xfrm>
          <a:prstGeom prst="rect">
            <a:avLst/>
          </a:prstGeom>
          <a:noFill/>
        </p:spPr>
        <p:txBody>
          <a:bodyPr wrap="square" rtlCol="0">
            <a:spAutoFit/>
          </a:bodyPr>
          <a:lstStyle/>
          <a:p>
            <a:r>
              <a:rPr lang="en-US" dirty="0"/>
              <a:t>Figure 3. NMR spectra of </a:t>
            </a:r>
            <a:r>
              <a:rPr lang="en-US" b="1" dirty="0"/>
              <a:t>9</a:t>
            </a:r>
            <a:r>
              <a:rPr lang="en-US" dirty="0"/>
              <a:t>, </a:t>
            </a:r>
            <a:r>
              <a:rPr lang="en-US" b="1" dirty="0"/>
              <a:t>8</a:t>
            </a:r>
            <a:r>
              <a:rPr lang="en-US" dirty="0"/>
              <a:t>, and </a:t>
            </a:r>
            <a:r>
              <a:rPr lang="en-US" b="1" dirty="0"/>
              <a:t>2</a:t>
            </a:r>
            <a:r>
              <a:rPr lang="en-US" dirty="0"/>
              <a:t> </a:t>
            </a:r>
          </a:p>
        </p:txBody>
      </p:sp>
    </p:spTree>
    <p:extLst>
      <p:ext uri="{BB962C8B-B14F-4D97-AF65-F5344CB8AC3E}">
        <p14:creationId xmlns:p14="http://schemas.microsoft.com/office/powerpoint/2010/main" val="385201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A86A-AC1E-4F68-A040-FD1814B2CB19}"/>
              </a:ext>
            </a:extLst>
          </p:cNvPr>
          <p:cNvSpPr>
            <a:spLocks noGrp="1"/>
          </p:cNvSpPr>
          <p:nvPr>
            <p:ph type="title"/>
          </p:nvPr>
        </p:nvSpPr>
        <p:spPr/>
        <p:txBody>
          <a:bodyPr/>
          <a:lstStyle/>
          <a:p>
            <a:r>
              <a:rPr lang="en-US" b="1" dirty="0"/>
              <a:t>Methods</a:t>
            </a:r>
          </a:p>
        </p:txBody>
      </p:sp>
      <p:sp>
        <p:nvSpPr>
          <p:cNvPr id="3" name="Content Placeholder 2">
            <a:extLst>
              <a:ext uri="{FF2B5EF4-FFF2-40B4-BE49-F238E27FC236}">
                <a16:creationId xmlns:a16="http://schemas.microsoft.com/office/drawing/2014/main" id="{38F8DA09-A16D-4738-8C37-B803FDCF5737}"/>
              </a:ext>
            </a:extLst>
          </p:cNvPr>
          <p:cNvSpPr>
            <a:spLocks noGrp="1"/>
          </p:cNvSpPr>
          <p:nvPr>
            <p:ph idx="1"/>
          </p:nvPr>
        </p:nvSpPr>
        <p:spPr/>
        <p:txBody>
          <a:bodyPr/>
          <a:lstStyle/>
          <a:p>
            <a:r>
              <a:rPr lang="en-US" u="sng" dirty="0"/>
              <a:t>Scheme 6: Synthesis of target </a:t>
            </a:r>
            <a:r>
              <a:rPr lang="en-US" u="sng" dirty="0" err="1"/>
              <a:t>oxacalixarene</a:t>
            </a:r>
            <a:endParaRPr lang="en-US" u="sng" dirty="0"/>
          </a:p>
        </p:txBody>
      </p:sp>
      <p:pic>
        <p:nvPicPr>
          <p:cNvPr id="7" name="Picture 6">
            <a:extLst>
              <a:ext uri="{FF2B5EF4-FFF2-40B4-BE49-F238E27FC236}">
                <a16:creationId xmlns:a16="http://schemas.microsoft.com/office/drawing/2014/main" id="{EB0BE905-8D90-43BB-8813-15CDC249AB26}"/>
              </a:ext>
            </a:extLst>
          </p:cNvPr>
          <p:cNvPicPr>
            <a:picLocks noChangeAspect="1"/>
          </p:cNvPicPr>
          <p:nvPr/>
        </p:nvPicPr>
        <p:blipFill>
          <a:blip r:embed="rId2"/>
          <a:stretch>
            <a:fillRect/>
          </a:stretch>
        </p:blipFill>
        <p:spPr>
          <a:xfrm>
            <a:off x="1046668" y="2831692"/>
            <a:ext cx="9722384" cy="2983004"/>
          </a:xfrm>
          <a:prstGeom prst="rect">
            <a:avLst/>
          </a:prstGeom>
        </p:spPr>
      </p:pic>
      <p:sp>
        <p:nvSpPr>
          <p:cNvPr id="8" name="TextBox 7">
            <a:extLst>
              <a:ext uri="{FF2B5EF4-FFF2-40B4-BE49-F238E27FC236}">
                <a16:creationId xmlns:a16="http://schemas.microsoft.com/office/drawing/2014/main" id="{084B05E8-6EAC-4929-AF9E-5B6A634167C6}"/>
              </a:ext>
            </a:extLst>
          </p:cNvPr>
          <p:cNvSpPr txBox="1"/>
          <p:nvPr/>
        </p:nvSpPr>
        <p:spPr>
          <a:xfrm>
            <a:off x="8112827" y="5203072"/>
            <a:ext cx="398207" cy="369332"/>
          </a:xfrm>
          <a:prstGeom prst="rect">
            <a:avLst/>
          </a:prstGeom>
          <a:noFill/>
        </p:spPr>
        <p:txBody>
          <a:bodyPr wrap="square" rtlCol="0">
            <a:spAutoFit/>
          </a:bodyPr>
          <a:lstStyle/>
          <a:p>
            <a:r>
              <a:rPr lang="en-US" b="1" dirty="0"/>
              <a:t>1</a:t>
            </a:r>
          </a:p>
        </p:txBody>
      </p:sp>
      <p:sp>
        <p:nvSpPr>
          <p:cNvPr id="9" name="TextBox 8">
            <a:extLst>
              <a:ext uri="{FF2B5EF4-FFF2-40B4-BE49-F238E27FC236}">
                <a16:creationId xmlns:a16="http://schemas.microsoft.com/office/drawing/2014/main" id="{1098375B-B4EA-4348-92B0-942A9F2792BD}"/>
              </a:ext>
            </a:extLst>
          </p:cNvPr>
          <p:cNvSpPr txBox="1"/>
          <p:nvPr/>
        </p:nvSpPr>
        <p:spPr>
          <a:xfrm>
            <a:off x="2176632" y="4983470"/>
            <a:ext cx="1504336" cy="369332"/>
          </a:xfrm>
          <a:prstGeom prst="rect">
            <a:avLst/>
          </a:prstGeom>
          <a:noFill/>
        </p:spPr>
        <p:txBody>
          <a:bodyPr wrap="square" rtlCol="0">
            <a:spAutoFit/>
          </a:bodyPr>
          <a:lstStyle/>
          <a:p>
            <a:r>
              <a:rPr lang="en-US" b="1" dirty="0"/>
              <a:t>9</a:t>
            </a:r>
          </a:p>
        </p:txBody>
      </p:sp>
      <p:pic>
        <p:nvPicPr>
          <p:cNvPr id="4" name="Picture 3">
            <a:extLst>
              <a:ext uri="{FF2B5EF4-FFF2-40B4-BE49-F238E27FC236}">
                <a16:creationId xmlns:a16="http://schemas.microsoft.com/office/drawing/2014/main" id="{EA434B34-898F-433C-A6DC-06B42A9B7BDC}"/>
              </a:ext>
            </a:extLst>
          </p:cNvPr>
          <p:cNvPicPr>
            <a:picLocks noChangeAspect="1"/>
          </p:cNvPicPr>
          <p:nvPr/>
        </p:nvPicPr>
        <p:blipFill>
          <a:blip r:embed="rId3"/>
          <a:stretch>
            <a:fillRect/>
          </a:stretch>
        </p:blipFill>
        <p:spPr>
          <a:xfrm>
            <a:off x="4025752" y="5105893"/>
            <a:ext cx="530398" cy="493819"/>
          </a:xfrm>
          <a:prstGeom prst="rect">
            <a:avLst/>
          </a:prstGeom>
        </p:spPr>
      </p:pic>
    </p:spTree>
    <p:extLst>
      <p:ext uri="{BB962C8B-B14F-4D97-AF65-F5344CB8AC3E}">
        <p14:creationId xmlns:p14="http://schemas.microsoft.com/office/powerpoint/2010/main" val="133276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2D25-19F8-42FB-ABA5-4D27B4AC22EA}"/>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D4BD8CCA-61F0-456B-92F7-960E3039D305}"/>
              </a:ext>
            </a:extLst>
          </p:cNvPr>
          <p:cNvSpPr>
            <a:spLocks noGrp="1"/>
          </p:cNvSpPr>
          <p:nvPr>
            <p:ph idx="1"/>
          </p:nvPr>
        </p:nvSpPr>
        <p:spPr/>
        <p:txBody>
          <a:bodyPr/>
          <a:lstStyle/>
          <a:p>
            <a:r>
              <a:rPr lang="en-US" dirty="0"/>
              <a:t>The final target </a:t>
            </a:r>
            <a:r>
              <a:rPr lang="en-US" dirty="0" err="1"/>
              <a:t>oxacalixarene</a:t>
            </a:r>
            <a:r>
              <a:rPr lang="en-US" dirty="0"/>
              <a:t> was not synthesized </a:t>
            </a:r>
          </a:p>
          <a:p>
            <a:r>
              <a:rPr lang="en-US" dirty="0"/>
              <a:t>NMR spectra suggested that the correct products were formed from each reaction</a:t>
            </a:r>
          </a:p>
          <a:p>
            <a:r>
              <a:rPr lang="en-US" sz="2800" dirty="0">
                <a:ea typeface="Calibri" panose="020F0502020204030204" pitchFamily="34" charset="0"/>
              </a:rPr>
              <a:t>The next step of the synthesis will be to use the substituted catechol derived from </a:t>
            </a:r>
            <a:r>
              <a:rPr lang="en-US" sz="2800" b="1" dirty="0">
                <a:ea typeface="Calibri" panose="020F0502020204030204" pitchFamily="34" charset="0"/>
              </a:rPr>
              <a:t>4</a:t>
            </a:r>
            <a:r>
              <a:rPr lang="en-US" sz="2800" dirty="0">
                <a:ea typeface="Calibri" panose="020F0502020204030204" pitchFamily="34" charset="0"/>
              </a:rPr>
              <a:t> and </a:t>
            </a:r>
            <a:r>
              <a:rPr lang="en-US" sz="2800" b="1" dirty="0">
                <a:ea typeface="Calibri" panose="020F0502020204030204" pitchFamily="34" charset="0"/>
              </a:rPr>
              <a:t>7</a:t>
            </a:r>
            <a:r>
              <a:rPr lang="en-US" sz="2800" dirty="0">
                <a:ea typeface="Calibri" panose="020F0502020204030204" pitchFamily="34" charset="0"/>
              </a:rPr>
              <a:t> to make an asymmetric </a:t>
            </a:r>
            <a:r>
              <a:rPr lang="en-US" sz="2800" dirty="0" err="1">
                <a:ea typeface="Calibri" panose="020F0502020204030204" pitchFamily="34" charset="0"/>
              </a:rPr>
              <a:t>oxacalixarene</a:t>
            </a:r>
            <a:r>
              <a:rPr lang="en-US" sz="2800" dirty="0">
                <a:ea typeface="Calibri" panose="020F0502020204030204" pitchFamily="34" charset="0"/>
              </a:rPr>
              <a:t> by reaction with </a:t>
            </a:r>
            <a:r>
              <a:rPr lang="en-US" sz="2800" b="1" dirty="0">
                <a:ea typeface="Calibri" panose="020F0502020204030204" pitchFamily="34" charset="0"/>
              </a:rPr>
              <a:t>9</a:t>
            </a:r>
            <a:r>
              <a:rPr lang="en-US" sz="2800" dirty="0">
                <a:effectLst/>
                <a:ea typeface="Calibri" panose="020F0502020204030204" pitchFamily="34" charset="0"/>
              </a:rPr>
              <a:t>.</a:t>
            </a:r>
            <a:endParaRPr lang="en-US" dirty="0"/>
          </a:p>
        </p:txBody>
      </p:sp>
    </p:spTree>
    <p:extLst>
      <p:ext uri="{BB962C8B-B14F-4D97-AF65-F5344CB8AC3E}">
        <p14:creationId xmlns:p14="http://schemas.microsoft.com/office/powerpoint/2010/main" val="103385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DF4B-A7E5-4D18-83E2-8977835B7E4B}"/>
              </a:ext>
            </a:extLst>
          </p:cNvPr>
          <p:cNvSpPr>
            <a:spLocks noGrp="1"/>
          </p:cNvSpPr>
          <p:nvPr>
            <p:ph type="title"/>
          </p:nvPr>
        </p:nvSpPr>
        <p:spPr/>
        <p:txBody>
          <a:bodyPr/>
          <a:lstStyle/>
          <a:p>
            <a:r>
              <a:rPr lang="en-US" b="1" dirty="0"/>
              <a:t>References</a:t>
            </a:r>
            <a:r>
              <a:rPr lang="en-US" dirty="0"/>
              <a:t> </a:t>
            </a:r>
          </a:p>
        </p:txBody>
      </p:sp>
      <p:sp>
        <p:nvSpPr>
          <p:cNvPr id="3" name="Content Placeholder 2">
            <a:extLst>
              <a:ext uri="{FF2B5EF4-FFF2-40B4-BE49-F238E27FC236}">
                <a16:creationId xmlns:a16="http://schemas.microsoft.com/office/drawing/2014/main" id="{C380CA05-A550-4166-9ACC-FF3A1BFA3B96}"/>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1) Yang, H.; Liu, Z.; Zhang, W.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Adv. Syn. &amp; </a:t>
            </a:r>
            <a:r>
              <a:rPr lang="en-US" sz="2800" i="1" dirty="0" err="1">
                <a:effectLst/>
                <a:latin typeface="Calibri" panose="020F0502020204030204" pitchFamily="34" charset="0"/>
                <a:ea typeface="Calibri" panose="020F0502020204030204" pitchFamily="34" charset="0"/>
                <a:cs typeface="Times New Roman" panose="02020603050405020304" pitchFamily="18" charset="0"/>
              </a:rPr>
              <a:t>Catal</a:t>
            </a:r>
            <a:r>
              <a:rPr lang="en-US" sz="2800" i="1" dirty="0">
                <a:effectLst/>
                <a:latin typeface="Calibri" panose="020F0502020204030204" pitchFamily="34"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2013</a:t>
            </a:r>
            <a:r>
              <a:rPr lang="en-US" sz="2800" dirty="0">
                <a:effectLst/>
                <a:latin typeface="Calibri" panose="020F0502020204030204" pitchFamily="34" charset="0"/>
                <a:ea typeface="Calibri" panose="020F0502020204030204" pitchFamily="34" charset="0"/>
                <a:cs typeface="Times New Roman" panose="02020603050405020304" pitchFamily="18" charset="0"/>
              </a:rPr>
              <a:t>, 355 (5), 885-890.</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ea typeface="Calibri" panose="020F0502020204030204" pitchFamily="34" charset="0"/>
                <a:cs typeface="Times New Roman" panose="02020603050405020304" pitchFamily="18" charset="0"/>
              </a:rPr>
              <a:t>2) </a:t>
            </a:r>
            <a:r>
              <a:rPr lang="en-US" sz="2800" dirty="0" err="1">
                <a:effectLst/>
                <a:ea typeface="Calibri" panose="020F0502020204030204" pitchFamily="34" charset="0"/>
                <a:cs typeface="Times New Roman" panose="02020603050405020304" pitchFamily="18" charset="0"/>
              </a:rPr>
              <a:t>Bian</a:t>
            </a:r>
            <a:r>
              <a:rPr lang="en-US" sz="2800" dirty="0">
                <a:effectLst/>
                <a:ea typeface="Calibri" panose="020F0502020204030204" pitchFamily="34" charset="0"/>
                <a:cs typeface="Times New Roman" panose="02020603050405020304" pitchFamily="18" charset="0"/>
              </a:rPr>
              <a:t> L</a:t>
            </a:r>
            <a:r>
              <a:rPr lang="en-US" sz="2800" dirty="0">
                <a:ea typeface="Calibri" panose="020F0502020204030204" pitchFamily="34" charset="0"/>
                <a:cs typeface="Times New Roman" panose="02020603050405020304" pitchFamily="18" charset="0"/>
              </a:rPr>
              <a:t>, Yang D, Yin L, Zhang J, Tang W,</a:t>
            </a:r>
            <a:r>
              <a:rPr lang="en-US" sz="2800" dirty="0">
                <a:effectLst/>
                <a:ea typeface="Calibri" panose="020F0502020204030204" pitchFamily="34" charset="0"/>
                <a:cs typeface="Times New Roman" panose="02020603050405020304" pitchFamily="18" charset="0"/>
              </a:rPr>
              <a:t> </a:t>
            </a:r>
            <a:r>
              <a:rPr lang="en-US" sz="2800" i="1" dirty="0" err="1"/>
              <a:t>Macromol</a:t>
            </a:r>
            <a:r>
              <a:rPr lang="en-US" sz="2800" i="1" dirty="0"/>
              <a:t>. Chem. Phys. </a:t>
            </a:r>
            <a:r>
              <a:rPr lang="en-US" sz="2800" b="1" dirty="0"/>
              <a:t>2013</a:t>
            </a:r>
            <a:r>
              <a:rPr lang="en-US" sz="2800" dirty="0"/>
              <a:t>, </a:t>
            </a:r>
            <a:r>
              <a:rPr lang="en-US" sz="2800" b="0" i="0" dirty="0">
                <a:solidFill>
                  <a:srgbClr val="1C1D1E"/>
                </a:solidFill>
                <a:effectLst/>
              </a:rPr>
              <a:t>214 (1), 2136-2143.</a:t>
            </a:r>
          </a:p>
          <a:p>
            <a:endParaRPr lang="en-US" sz="2800" dirty="0">
              <a:solidFill>
                <a:srgbClr val="1C1D1E"/>
              </a:solidFill>
              <a:ea typeface="Calibri" panose="020F0502020204030204" pitchFamily="34" charset="0"/>
              <a:cs typeface="Times New Roman" panose="02020603050405020304" pitchFamily="18" charset="0"/>
            </a:endParaRPr>
          </a:p>
          <a:p>
            <a:r>
              <a:rPr lang="en-US" sz="2800" dirty="0">
                <a:solidFill>
                  <a:srgbClr val="1C1D1E"/>
                </a:solidFill>
                <a:effectLst/>
                <a:ea typeface="Calibri" panose="020F0502020204030204" pitchFamily="34" charset="0"/>
                <a:cs typeface="Times New Roman" panose="02020603050405020304" pitchFamily="18" charset="0"/>
              </a:rPr>
              <a:t>3) Ma M, Wang H, Li X, Liu L, </a:t>
            </a:r>
            <a:r>
              <a:rPr lang="en-US" sz="2800" dirty="0" err="1">
                <a:solidFill>
                  <a:srgbClr val="1C1D1E"/>
                </a:solidFill>
                <a:effectLst/>
                <a:ea typeface="Calibri" panose="020F0502020204030204" pitchFamily="34" charset="0"/>
                <a:cs typeface="Times New Roman" panose="02020603050405020304" pitchFamily="18" charset="0"/>
              </a:rPr>
              <a:t>Jin</a:t>
            </a:r>
            <a:r>
              <a:rPr lang="en-US" sz="2800" dirty="0">
                <a:solidFill>
                  <a:srgbClr val="1C1D1E"/>
                </a:solidFill>
                <a:effectLst/>
                <a:ea typeface="Calibri" panose="020F0502020204030204" pitchFamily="34" charset="0"/>
                <a:cs typeface="Times New Roman" panose="02020603050405020304" pitchFamily="18" charset="0"/>
              </a:rPr>
              <a:t> H, Wen K, </a:t>
            </a:r>
            <a:r>
              <a:rPr lang="en-US" sz="600" dirty="0"/>
              <a:t> </a:t>
            </a:r>
            <a:r>
              <a:rPr lang="en-US" sz="2800" i="1" dirty="0"/>
              <a:t>Tetrahedron</a:t>
            </a:r>
            <a:r>
              <a:rPr lang="en-US" sz="2800" dirty="0"/>
              <a:t> </a:t>
            </a:r>
            <a:r>
              <a:rPr lang="en-US" sz="2800" b="1" dirty="0"/>
              <a:t>2009</a:t>
            </a:r>
            <a:r>
              <a:rPr lang="en-US" sz="2800" dirty="0"/>
              <a:t>, 65, 300–304.</a:t>
            </a:r>
            <a:endParaRPr lang="en-US" sz="2800" i="1"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2044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ED81-6711-4E40-8F8F-0B4F3353AD9B}"/>
              </a:ext>
            </a:extLst>
          </p:cNvPr>
          <p:cNvSpPr>
            <a:spLocks noGrp="1"/>
          </p:cNvSpPr>
          <p:nvPr>
            <p:ph type="title"/>
          </p:nvPr>
        </p:nvSpPr>
        <p:spPr/>
        <p:txBody>
          <a:bodyPr/>
          <a:lstStyle/>
          <a:p>
            <a:r>
              <a:rPr lang="en-US" b="1" dirty="0"/>
              <a:t>Acknowledgments</a:t>
            </a:r>
          </a:p>
        </p:txBody>
      </p:sp>
      <p:sp>
        <p:nvSpPr>
          <p:cNvPr id="3" name="Content Placeholder 2">
            <a:extLst>
              <a:ext uri="{FF2B5EF4-FFF2-40B4-BE49-F238E27FC236}">
                <a16:creationId xmlns:a16="http://schemas.microsoft.com/office/drawing/2014/main" id="{4ADAD5FC-7965-46A3-94BC-080EF9DBAEEF}"/>
              </a:ext>
            </a:extLst>
          </p:cNvPr>
          <p:cNvSpPr>
            <a:spLocks noGrp="1"/>
          </p:cNvSpPr>
          <p:nvPr>
            <p:ph idx="1"/>
          </p:nvPr>
        </p:nvSpPr>
        <p:spPr/>
        <p:txBody>
          <a:bodyPr/>
          <a:lstStyle/>
          <a:p>
            <a:r>
              <a:rPr lang="en-US" sz="2800" dirty="0"/>
              <a:t>The authors would like to thank the Northern Kentucky University Center for Integrative Natural Science and Mathematics (CINSAM), The National Science Foundation and ACS Petroleum Research Fund for financial support this project. We would also like to thank the NKU Department of Chemistry and Biochemistry and other members of the Russell Research Group.</a:t>
            </a:r>
          </a:p>
          <a:p>
            <a:pPr marL="0" indent="0">
              <a:buNone/>
            </a:pPr>
            <a:endParaRPr lang="en-US" dirty="0"/>
          </a:p>
        </p:txBody>
      </p:sp>
    </p:spTree>
    <p:extLst>
      <p:ext uri="{BB962C8B-B14F-4D97-AF65-F5344CB8AC3E}">
        <p14:creationId xmlns:p14="http://schemas.microsoft.com/office/powerpoint/2010/main" val="237832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C0936E-FB60-4368-A38C-A6D1B07F5CE5}"/>
              </a:ext>
            </a:extLst>
          </p:cNvPr>
          <p:cNvPicPr>
            <a:picLocks noChangeAspect="1"/>
          </p:cNvPicPr>
          <p:nvPr/>
        </p:nvPicPr>
        <p:blipFill rotWithShape="1">
          <a:blip r:embed="rId2"/>
          <a:srcRect t="9061" r="-2" b="909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6AF83D65-E101-4706-AF47-23DEDAF0AFE7}"/>
              </a:ext>
            </a:extLst>
          </p:cNvPr>
          <p:cNvPicPr>
            <a:picLocks noChangeAspect="1"/>
          </p:cNvPicPr>
          <p:nvPr/>
        </p:nvPicPr>
        <p:blipFill rotWithShape="1">
          <a:blip r:embed="rId3"/>
          <a:srcRect t="7922"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25F0476-6E88-41B6-B0AB-93A205EE92FD}"/>
              </a:ext>
            </a:extLst>
          </p:cNvPr>
          <p:cNvSpPr>
            <a:spLocks noGrp="1"/>
          </p:cNvSpPr>
          <p:nvPr>
            <p:ph type="title"/>
          </p:nvPr>
        </p:nvSpPr>
        <p:spPr>
          <a:xfrm>
            <a:off x="448056" y="859536"/>
            <a:ext cx="4832802" cy="1243584"/>
          </a:xfrm>
        </p:spPr>
        <p:txBody>
          <a:bodyPr>
            <a:normAutofit/>
          </a:bodyPr>
          <a:lstStyle/>
          <a:p>
            <a:r>
              <a:rPr lang="en-US" sz="3400" b="1"/>
              <a:t>Introduction</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158CCB2-C664-497C-A49E-76BE13779834}"/>
              </a:ext>
            </a:extLst>
          </p:cNvPr>
          <p:cNvSpPr>
            <a:spLocks noGrp="1"/>
          </p:cNvSpPr>
          <p:nvPr>
            <p:ph idx="1"/>
          </p:nvPr>
        </p:nvSpPr>
        <p:spPr>
          <a:xfrm>
            <a:off x="128016" y="2231137"/>
            <a:ext cx="5152843" cy="3945826"/>
          </a:xfrm>
        </p:spPr>
        <p:txBody>
          <a:bodyPr>
            <a:normAutofit lnSpcReduction="10000"/>
          </a:bodyPr>
          <a:lstStyle/>
          <a:p>
            <a:r>
              <a:rPr lang="en-US" sz="2000" dirty="0">
                <a:effectLst/>
                <a:ea typeface="Calibri" panose="020F0502020204030204" pitchFamily="34" charset="0"/>
                <a:cs typeface="Times New Roman" panose="02020603050405020304" pitchFamily="18" charset="0"/>
              </a:rPr>
              <a:t>Annulene and </a:t>
            </a:r>
            <a:r>
              <a:rPr lang="en-US" sz="2000" dirty="0" err="1">
                <a:effectLst/>
                <a:ea typeface="Calibri" panose="020F0502020204030204" pitchFamily="34" charset="0"/>
                <a:cs typeface="Times New Roman" panose="02020603050405020304" pitchFamily="18" charset="0"/>
              </a:rPr>
              <a:t>oxacalixarene</a:t>
            </a:r>
            <a:r>
              <a:rPr lang="en-US" sz="2000" dirty="0">
                <a:effectLst/>
                <a:ea typeface="Calibri" panose="020F0502020204030204" pitchFamily="34" charset="0"/>
                <a:cs typeface="Times New Roman" panose="02020603050405020304" pitchFamily="18" charset="0"/>
              </a:rPr>
              <a:t> compounds have proven to show importance in their applications ranging from energy storage to nuclear waste treatment. </a:t>
            </a:r>
          </a:p>
          <a:p>
            <a:r>
              <a:rPr lang="en-US" sz="2000" dirty="0">
                <a:effectLst/>
                <a:ea typeface="Calibri" panose="020F0502020204030204" pitchFamily="34" charset="0"/>
                <a:cs typeface="Times New Roman" panose="02020603050405020304" pitchFamily="18" charset="0"/>
              </a:rPr>
              <a:t>The synthesis of new annulene-</a:t>
            </a:r>
            <a:r>
              <a:rPr lang="en-US" sz="2000" dirty="0" err="1">
                <a:effectLst/>
                <a:ea typeface="Calibri" panose="020F0502020204030204" pitchFamily="34" charset="0"/>
                <a:cs typeface="Times New Roman" panose="02020603050405020304" pitchFamily="18" charset="0"/>
              </a:rPr>
              <a:t>oxacalixerene</a:t>
            </a:r>
            <a:r>
              <a:rPr lang="en-US" sz="2000" dirty="0">
                <a:effectLst/>
                <a:ea typeface="Calibri" panose="020F0502020204030204" pitchFamily="34" charset="0"/>
                <a:cs typeface="Times New Roman" panose="02020603050405020304" pitchFamily="18" charset="0"/>
              </a:rPr>
              <a:t> hybrids provides the pathway to the discovery of new, real-world applications.</a:t>
            </a:r>
          </a:p>
          <a:p>
            <a:r>
              <a:rPr lang="en-US" sz="2000" dirty="0">
                <a:effectLst/>
                <a:ea typeface="Calibri" panose="020F0502020204030204" pitchFamily="34" charset="0"/>
                <a:cs typeface="Times New Roman" panose="02020603050405020304" pitchFamily="18" charset="0"/>
              </a:rPr>
              <a:t>Annulene-</a:t>
            </a:r>
            <a:r>
              <a:rPr lang="en-US" sz="2000" dirty="0" err="1">
                <a:effectLst/>
                <a:ea typeface="Calibri" panose="020F0502020204030204" pitchFamily="34" charset="0"/>
                <a:cs typeface="Times New Roman" panose="02020603050405020304" pitchFamily="18" charset="0"/>
              </a:rPr>
              <a:t>oxacalixerene</a:t>
            </a:r>
            <a:r>
              <a:rPr lang="en-US" sz="2000" dirty="0">
                <a:effectLst/>
                <a:ea typeface="Calibri" panose="020F0502020204030204" pitchFamily="34" charset="0"/>
                <a:cs typeface="Times New Roman" panose="02020603050405020304" pitchFamily="18" charset="0"/>
              </a:rPr>
              <a:t> hybrids provide unique chemical structures that can be examined through nuclear magnetic resonance (NMR) spectroscopy</a:t>
            </a:r>
            <a:endParaRPr lang="en-US" sz="2000" dirty="0"/>
          </a:p>
          <a:p>
            <a:r>
              <a:rPr lang="en-US" sz="2000" dirty="0"/>
              <a:t>The goal was to synthesize an asymmetric </a:t>
            </a:r>
            <a:r>
              <a:rPr lang="en-US" sz="2000" dirty="0" err="1"/>
              <a:t>oxacalixarene</a:t>
            </a:r>
            <a:r>
              <a:rPr lang="en-US" sz="2000" dirty="0"/>
              <a:t> with amide side chains</a:t>
            </a:r>
          </a:p>
          <a:p>
            <a:endParaRPr lang="en-US" sz="1700" dirty="0"/>
          </a:p>
          <a:p>
            <a:endParaRPr lang="en-US" sz="1700" dirty="0"/>
          </a:p>
        </p:txBody>
      </p:sp>
    </p:spTree>
    <p:extLst>
      <p:ext uri="{BB962C8B-B14F-4D97-AF65-F5344CB8AC3E}">
        <p14:creationId xmlns:p14="http://schemas.microsoft.com/office/powerpoint/2010/main" val="284135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61829-0B7E-427C-9A5C-5FEE4D9FB436}"/>
              </a:ext>
            </a:extLst>
          </p:cNvPr>
          <p:cNvSpPr>
            <a:spLocks noGrp="1"/>
          </p:cNvSpPr>
          <p:nvPr>
            <p:ph type="title"/>
          </p:nvPr>
        </p:nvSpPr>
        <p:spPr>
          <a:xfrm>
            <a:off x="1008184" y="174032"/>
            <a:ext cx="10175631" cy="1111843"/>
          </a:xfrm>
        </p:spPr>
        <p:txBody>
          <a:bodyPr anchor="ctr">
            <a:normAutofit/>
          </a:bodyPr>
          <a:lstStyle/>
          <a:p>
            <a:pPr algn="ctr"/>
            <a:r>
              <a:rPr lang="en-US" sz="4000" dirty="0"/>
              <a:t>Target </a:t>
            </a:r>
            <a:r>
              <a:rPr lang="en-US" sz="4000" dirty="0" err="1"/>
              <a:t>Oxacalixarene</a:t>
            </a:r>
            <a:r>
              <a:rPr lang="en-US" sz="4000" dirty="0"/>
              <a:t> structure</a:t>
            </a:r>
          </a:p>
        </p:txBody>
      </p:sp>
      <p:sp>
        <p:nvSpPr>
          <p:cNvPr id="8" name="Content Placeholder 7">
            <a:extLst>
              <a:ext uri="{FF2B5EF4-FFF2-40B4-BE49-F238E27FC236}">
                <a16:creationId xmlns:a16="http://schemas.microsoft.com/office/drawing/2014/main" id="{02674578-927C-40AE-9E41-6177CC1B13F6}"/>
              </a:ext>
            </a:extLst>
          </p:cNvPr>
          <p:cNvSpPr>
            <a:spLocks noGrp="1"/>
          </p:cNvSpPr>
          <p:nvPr>
            <p:ph idx="1"/>
          </p:nvPr>
        </p:nvSpPr>
        <p:spPr>
          <a:xfrm>
            <a:off x="1008184" y="1459907"/>
            <a:ext cx="10175630" cy="767904"/>
          </a:xfrm>
        </p:spPr>
        <p:txBody>
          <a:bodyPr anchor="ctr">
            <a:normAutofit/>
          </a:bodyPr>
          <a:lstStyle/>
          <a:p>
            <a:pPr algn="ctr"/>
            <a:endParaRPr lang="en-US" sz="2000" dirty="0"/>
          </a:p>
        </p:txBody>
      </p:sp>
      <p:pic>
        <p:nvPicPr>
          <p:cNvPr id="4" name="Content Placeholder 3">
            <a:extLst>
              <a:ext uri="{FF2B5EF4-FFF2-40B4-BE49-F238E27FC236}">
                <a16:creationId xmlns:a16="http://schemas.microsoft.com/office/drawing/2014/main" id="{5C80F62D-5C6E-454E-B05A-EA9C9BB33A19}"/>
              </a:ext>
            </a:extLst>
          </p:cNvPr>
          <p:cNvPicPr>
            <a:picLocks noChangeAspect="1"/>
          </p:cNvPicPr>
          <p:nvPr/>
        </p:nvPicPr>
        <p:blipFill>
          <a:blip r:embed="rId2"/>
          <a:stretch>
            <a:fillRect/>
          </a:stretch>
        </p:blipFill>
        <p:spPr>
          <a:xfrm>
            <a:off x="2901798" y="2405149"/>
            <a:ext cx="6382307" cy="3899393"/>
          </a:xfrm>
          <a:prstGeom prst="rect">
            <a:avLst/>
          </a:prstGeom>
        </p:spPr>
      </p:pic>
    </p:spTree>
    <p:extLst>
      <p:ext uri="{BB962C8B-B14F-4D97-AF65-F5344CB8AC3E}">
        <p14:creationId xmlns:p14="http://schemas.microsoft.com/office/powerpoint/2010/main" val="357894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C5DE-CA53-4803-8F96-AFDF848FB845}"/>
              </a:ext>
            </a:extLst>
          </p:cNvPr>
          <p:cNvSpPr>
            <a:spLocks noGrp="1"/>
          </p:cNvSpPr>
          <p:nvPr>
            <p:ph type="title"/>
          </p:nvPr>
        </p:nvSpPr>
        <p:spPr/>
        <p:txBody>
          <a:bodyPr/>
          <a:lstStyle/>
          <a:p>
            <a:r>
              <a:rPr lang="en-US" b="1" dirty="0"/>
              <a:t>Methods </a:t>
            </a:r>
          </a:p>
        </p:txBody>
      </p:sp>
      <p:sp>
        <p:nvSpPr>
          <p:cNvPr id="3" name="Content Placeholder 2">
            <a:extLst>
              <a:ext uri="{FF2B5EF4-FFF2-40B4-BE49-F238E27FC236}">
                <a16:creationId xmlns:a16="http://schemas.microsoft.com/office/drawing/2014/main" id="{4B660F56-1A48-4B61-AF28-0B92788A736B}"/>
              </a:ext>
            </a:extLst>
          </p:cNvPr>
          <p:cNvSpPr>
            <a:spLocks noGrp="1"/>
          </p:cNvSpPr>
          <p:nvPr>
            <p:ph idx="1"/>
          </p:nvPr>
        </p:nvSpPr>
        <p:spPr/>
        <p:txBody>
          <a:bodyPr/>
          <a:lstStyle/>
          <a:p>
            <a:r>
              <a:rPr lang="en-US" sz="2800" u="sng" dirty="0"/>
              <a:t>Scheme 1: Synthesis of </a:t>
            </a:r>
            <a:r>
              <a:rPr lang="en-US" sz="2800" u="sng" dirty="0">
                <a:latin typeface="Calibri" panose="020F0502020204030204" pitchFamily="34" charset="0"/>
                <a:ea typeface="Calibri" panose="020F0502020204030204" pitchFamily="34" charset="0"/>
                <a:cs typeface="Calibri" panose="020F0502020204030204" pitchFamily="34" charset="0"/>
              </a:rPr>
              <a:t>1,2-bis(OTBS)-4,5-diiodobenzene</a:t>
            </a:r>
            <a:endParaRPr lang="en-US" sz="2800" u="sng" baseline="30000" dirty="0">
              <a:highlight>
                <a:srgbClr val="FFFF00"/>
              </a:highlight>
            </a:endParaRPr>
          </a:p>
          <a:p>
            <a:endParaRPr lang="en-US" dirty="0"/>
          </a:p>
        </p:txBody>
      </p:sp>
      <p:pic>
        <p:nvPicPr>
          <p:cNvPr id="4" name="Picture 3">
            <a:extLst>
              <a:ext uri="{FF2B5EF4-FFF2-40B4-BE49-F238E27FC236}">
                <a16:creationId xmlns:a16="http://schemas.microsoft.com/office/drawing/2014/main" id="{F83D5400-0D31-4A99-8373-E0C8044FC8DA}"/>
              </a:ext>
            </a:extLst>
          </p:cNvPr>
          <p:cNvPicPr>
            <a:picLocks noChangeAspect="1"/>
          </p:cNvPicPr>
          <p:nvPr/>
        </p:nvPicPr>
        <p:blipFill>
          <a:blip r:embed="rId2"/>
          <a:stretch>
            <a:fillRect/>
          </a:stretch>
        </p:blipFill>
        <p:spPr>
          <a:xfrm>
            <a:off x="496062" y="2296668"/>
            <a:ext cx="10958991" cy="2215955"/>
          </a:xfrm>
          <a:prstGeom prst="rect">
            <a:avLst/>
          </a:prstGeom>
        </p:spPr>
      </p:pic>
    </p:spTree>
    <p:extLst>
      <p:ext uri="{BB962C8B-B14F-4D97-AF65-F5344CB8AC3E}">
        <p14:creationId xmlns:p14="http://schemas.microsoft.com/office/powerpoint/2010/main" val="267511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5752-FBC7-4600-BE07-508715FCBC1C}"/>
              </a:ext>
            </a:extLst>
          </p:cNvPr>
          <p:cNvSpPr>
            <a:spLocks noGrp="1"/>
          </p:cNvSpPr>
          <p:nvPr>
            <p:ph type="title"/>
          </p:nvPr>
        </p:nvSpPr>
        <p:spPr/>
        <p:txBody>
          <a:bodyPr/>
          <a:lstStyle/>
          <a:p>
            <a:r>
              <a:rPr lang="en-US" b="1" dirty="0"/>
              <a:t>NMR Spectra</a:t>
            </a:r>
          </a:p>
        </p:txBody>
      </p:sp>
      <p:sp>
        <p:nvSpPr>
          <p:cNvPr id="3" name="Content Placeholder 2">
            <a:extLst>
              <a:ext uri="{FF2B5EF4-FFF2-40B4-BE49-F238E27FC236}">
                <a16:creationId xmlns:a16="http://schemas.microsoft.com/office/drawing/2014/main" id="{CC53AE2D-C89E-4444-9FC5-218AA316B6D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7EEB1E7-A5A0-47DE-B4B5-8123324F78B3}"/>
              </a:ext>
            </a:extLst>
          </p:cNvPr>
          <p:cNvPicPr>
            <a:picLocks noChangeAspect="1"/>
          </p:cNvPicPr>
          <p:nvPr/>
        </p:nvPicPr>
        <p:blipFill>
          <a:blip r:embed="rId2"/>
          <a:stretch>
            <a:fillRect/>
          </a:stretch>
        </p:blipFill>
        <p:spPr>
          <a:xfrm>
            <a:off x="0" y="1690688"/>
            <a:ext cx="11741279" cy="5167312"/>
          </a:xfrm>
          <a:prstGeom prst="rect">
            <a:avLst/>
          </a:prstGeom>
        </p:spPr>
      </p:pic>
    </p:spTree>
    <p:extLst>
      <p:ext uri="{BB962C8B-B14F-4D97-AF65-F5344CB8AC3E}">
        <p14:creationId xmlns:p14="http://schemas.microsoft.com/office/powerpoint/2010/main" val="379904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B316-C1AE-450F-8FD4-30D1AB802D6A}"/>
              </a:ext>
            </a:extLst>
          </p:cNvPr>
          <p:cNvSpPr>
            <a:spLocks noGrp="1"/>
          </p:cNvSpPr>
          <p:nvPr>
            <p:ph type="title"/>
          </p:nvPr>
        </p:nvSpPr>
        <p:spPr/>
        <p:txBody>
          <a:bodyPr/>
          <a:lstStyle/>
          <a:p>
            <a:r>
              <a:rPr lang="en-US" b="1" dirty="0"/>
              <a:t>Methods</a:t>
            </a:r>
            <a:r>
              <a:rPr lang="en-US" dirty="0"/>
              <a:t> </a:t>
            </a:r>
          </a:p>
        </p:txBody>
      </p:sp>
      <p:sp>
        <p:nvSpPr>
          <p:cNvPr id="3" name="Content Placeholder 2">
            <a:extLst>
              <a:ext uri="{FF2B5EF4-FFF2-40B4-BE49-F238E27FC236}">
                <a16:creationId xmlns:a16="http://schemas.microsoft.com/office/drawing/2014/main" id="{3B574F57-B7E4-49C6-AB72-1B038D3772F9}"/>
              </a:ext>
            </a:extLst>
          </p:cNvPr>
          <p:cNvSpPr>
            <a:spLocks noGrp="1"/>
          </p:cNvSpPr>
          <p:nvPr>
            <p:ph idx="1"/>
          </p:nvPr>
        </p:nvSpPr>
        <p:spPr/>
        <p:txBody>
          <a:bodyPr/>
          <a:lstStyle/>
          <a:p>
            <a:r>
              <a:rPr lang="en-US" sz="2800" u="sng" dirty="0"/>
              <a:t>Scheme 2: Synthesis of N-(4-Iodophenyl)acetamide</a:t>
            </a:r>
            <a:endParaRPr lang="en-US" sz="2800" b="1" dirty="0"/>
          </a:p>
          <a:p>
            <a:endParaRPr lang="en-US" dirty="0"/>
          </a:p>
        </p:txBody>
      </p:sp>
      <p:pic>
        <p:nvPicPr>
          <p:cNvPr id="4" name="Picture 3">
            <a:extLst>
              <a:ext uri="{FF2B5EF4-FFF2-40B4-BE49-F238E27FC236}">
                <a16:creationId xmlns:a16="http://schemas.microsoft.com/office/drawing/2014/main" id="{B03AA147-E852-4D93-B723-BDF235225879}"/>
              </a:ext>
            </a:extLst>
          </p:cNvPr>
          <p:cNvPicPr>
            <a:picLocks noChangeAspect="1"/>
          </p:cNvPicPr>
          <p:nvPr/>
        </p:nvPicPr>
        <p:blipFill>
          <a:blip r:embed="rId2"/>
          <a:stretch>
            <a:fillRect/>
          </a:stretch>
        </p:blipFill>
        <p:spPr>
          <a:xfrm>
            <a:off x="408472" y="2828045"/>
            <a:ext cx="11625032" cy="1903243"/>
          </a:xfrm>
          <a:prstGeom prst="rect">
            <a:avLst/>
          </a:prstGeom>
        </p:spPr>
      </p:pic>
    </p:spTree>
    <p:extLst>
      <p:ext uri="{BB962C8B-B14F-4D97-AF65-F5344CB8AC3E}">
        <p14:creationId xmlns:p14="http://schemas.microsoft.com/office/powerpoint/2010/main" val="235314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FA6B-09C1-4107-9465-B08E9CF23B48}"/>
              </a:ext>
            </a:extLst>
          </p:cNvPr>
          <p:cNvSpPr>
            <a:spLocks noGrp="1"/>
          </p:cNvSpPr>
          <p:nvPr>
            <p:ph type="title"/>
          </p:nvPr>
        </p:nvSpPr>
        <p:spPr/>
        <p:txBody>
          <a:bodyPr/>
          <a:lstStyle/>
          <a:p>
            <a:r>
              <a:rPr lang="en-US" b="1" dirty="0"/>
              <a:t>NMR Spectra</a:t>
            </a:r>
          </a:p>
        </p:txBody>
      </p:sp>
      <p:pic>
        <p:nvPicPr>
          <p:cNvPr id="5" name="Content Placeholder 4">
            <a:extLst>
              <a:ext uri="{FF2B5EF4-FFF2-40B4-BE49-F238E27FC236}">
                <a16:creationId xmlns:a16="http://schemas.microsoft.com/office/drawing/2014/main" id="{2890C0CE-0D4A-4401-BA8D-73A96EF6FB31}"/>
              </a:ext>
            </a:extLst>
          </p:cNvPr>
          <p:cNvPicPr>
            <a:picLocks noGrp="1" noChangeAspect="1"/>
          </p:cNvPicPr>
          <p:nvPr>
            <p:ph idx="1"/>
          </p:nvPr>
        </p:nvPicPr>
        <p:blipFill>
          <a:blip r:embed="rId2"/>
          <a:stretch>
            <a:fillRect/>
          </a:stretch>
        </p:blipFill>
        <p:spPr>
          <a:xfrm>
            <a:off x="0" y="1727181"/>
            <a:ext cx="11798710" cy="5079200"/>
          </a:xfrm>
        </p:spPr>
      </p:pic>
    </p:spTree>
    <p:extLst>
      <p:ext uri="{BB962C8B-B14F-4D97-AF65-F5344CB8AC3E}">
        <p14:creationId xmlns:p14="http://schemas.microsoft.com/office/powerpoint/2010/main" val="179598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CB1B-9360-4703-B3AC-6E176F2BB7ED}"/>
              </a:ext>
            </a:extLst>
          </p:cNvPr>
          <p:cNvSpPr>
            <a:spLocks noGrp="1"/>
          </p:cNvSpPr>
          <p:nvPr>
            <p:ph type="title"/>
          </p:nvPr>
        </p:nvSpPr>
        <p:spPr/>
        <p:txBody>
          <a:bodyPr/>
          <a:lstStyle/>
          <a:p>
            <a:r>
              <a:rPr lang="en-US" b="1" dirty="0"/>
              <a:t>Methods</a:t>
            </a:r>
          </a:p>
        </p:txBody>
      </p:sp>
      <p:sp>
        <p:nvSpPr>
          <p:cNvPr id="7" name="Content Placeholder 6">
            <a:extLst>
              <a:ext uri="{FF2B5EF4-FFF2-40B4-BE49-F238E27FC236}">
                <a16:creationId xmlns:a16="http://schemas.microsoft.com/office/drawing/2014/main" id="{513E5F9A-2335-4C8D-BDB9-C67CB858A3AA}"/>
              </a:ext>
            </a:extLst>
          </p:cNvPr>
          <p:cNvSpPr>
            <a:spLocks noGrp="1"/>
          </p:cNvSpPr>
          <p:nvPr>
            <p:ph idx="1"/>
          </p:nvPr>
        </p:nvSpPr>
        <p:spPr/>
        <p:txBody>
          <a:bodyPr/>
          <a:lstStyle/>
          <a:p>
            <a:r>
              <a:rPr lang="en-US" sz="2800" u="sng" dirty="0"/>
              <a:t>Scheme 3: Synthesis of </a:t>
            </a:r>
            <a:r>
              <a:rPr lang="en-US" sz="2800" u="sng" dirty="0">
                <a:effectLst/>
                <a:ea typeface="Calibri" panose="020F0502020204030204" pitchFamily="34" charset="0"/>
              </a:rPr>
              <a:t>TMS-Acetylene</a:t>
            </a:r>
            <a:endParaRPr lang="en-US" sz="2800" b="1" dirty="0"/>
          </a:p>
          <a:p>
            <a:endParaRPr lang="en-US" dirty="0"/>
          </a:p>
        </p:txBody>
      </p:sp>
      <p:pic>
        <p:nvPicPr>
          <p:cNvPr id="10" name="Picture 9">
            <a:extLst>
              <a:ext uri="{FF2B5EF4-FFF2-40B4-BE49-F238E27FC236}">
                <a16:creationId xmlns:a16="http://schemas.microsoft.com/office/drawing/2014/main" id="{4DE02DD2-0C11-44F6-B8D5-2937B5A7C29E}"/>
              </a:ext>
            </a:extLst>
          </p:cNvPr>
          <p:cNvPicPr>
            <a:picLocks noChangeAspect="1"/>
          </p:cNvPicPr>
          <p:nvPr/>
        </p:nvPicPr>
        <p:blipFill>
          <a:blip r:embed="rId2"/>
          <a:stretch>
            <a:fillRect/>
          </a:stretch>
        </p:blipFill>
        <p:spPr>
          <a:xfrm>
            <a:off x="1029149" y="2743200"/>
            <a:ext cx="10005442" cy="2977300"/>
          </a:xfrm>
          <a:prstGeom prst="rect">
            <a:avLst/>
          </a:prstGeom>
        </p:spPr>
      </p:pic>
      <p:sp>
        <p:nvSpPr>
          <p:cNvPr id="11" name="TextBox 10">
            <a:extLst>
              <a:ext uri="{FF2B5EF4-FFF2-40B4-BE49-F238E27FC236}">
                <a16:creationId xmlns:a16="http://schemas.microsoft.com/office/drawing/2014/main" id="{7C6E5101-0F5B-49D6-84AB-87F85980D5C3}"/>
              </a:ext>
            </a:extLst>
          </p:cNvPr>
          <p:cNvSpPr txBox="1"/>
          <p:nvPr/>
        </p:nvSpPr>
        <p:spPr>
          <a:xfrm>
            <a:off x="3693226" y="5284519"/>
            <a:ext cx="498764" cy="369332"/>
          </a:xfrm>
          <a:prstGeom prst="rect">
            <a:avLst/>
          </a:prstGeom>
          <a:noFill/>
        </p:spPr>
        <p:txBody>
          <a:bodyPr wrap="square" rtlCol="0">
            <a:spAutoFit/>
          </a:bodyPr>
          <a:lstStyle/>
          <a:p>
            <a:r>
              <a:rPr lang="en-US" b="1" dirty="0"/>
              <a:t>7</a:t>
            </a:r>
          </a:p>
        </p:txBody>
      </p:sp>
      <p:sp>
        <p:nvSpPr>
          <p:cNvPr id="3" name="TextBox 2">
            <a:extLst>
              <a:ext uri="{FF2B5EF4-FFF2-40B4-BE49-F238E27FC236}">
                <a16:creationId xmlns:a16="http://schemas.microsoft.com/office/drawing/2014/main" id="{4A263A02-EAAC-47BF-8677-E0976F134900}"/>
              </a:ext>
            </a:extLst>
          </p:cNvPr>
          <p:cNvSpPr txBox="1"/>
          <p:nvPr/>
        </p:nvSpPr>
        <p:spPr>
          <a:xfrm>
            <a:off x="1341912" y="5023262"/>
            <a:ext cx="700644" cy="369332"/>
          </a:xfrm>
          <a:prstGeom prst="rect">
            <a:avLst/>
          </a:prstGeom>
          <a:noFill/>
        </p:spPr>
        <p:txBody>
          <a:bodyPr wrap="square" rtlCol="0">
            <a:spAutoFit/>
          </a:bodyPr>
          <a:lstStyle/>
          <a:p>
            <a:r>
              <a:rPr lang="en-US" b="1" dirty="0"/>
              <a:t>10</a:t>
            </a:r>
          </a:p>
        </p:txBody>
      </p:sp>
      <p:sp>
        <p:nvSpPr>
          <p:cNvPr id="4" name="TextBox 3">
            <a:extLst>
              <a:ext uri="{FF2B5EF4-FFF2-40B4-BE49-F238E27FC236}">
                <a16:creationId xmlns:a16="http://schemas.microsoft.com/office/drawing/2014/main" id="{4DB671F1-222E-4D6E-A826-FE83AA9A5E5C}"/>
              </a:ext>
            </a:extLst>
          </p:cNvPr>
          <p:cNvSpPr txBox="1"/>
          <p:nvPr/>
        </p:nvSpPr>
        <p:spPr>
          <a:xfrm>
            <a:off x="8526483" y="5392594"/>
            <a:ext cx="950026" cy="369332"/>
          </a:xfrm>
          <a:prstGeom prst="rect">
            <a:avLst/>
          </a:prstGeom>
          <a:noFill/>
        </p:spPr>
        <p:txBody>
          <a:bodyPr wrap="square" rtlCol="0">
            <a:spAutoFit/>
          </a:bodyPr>
          <a:lstStyle/>
          <a:p>
            <a:r>
              <a:rPr lang="en-US" b="1" dirty="0"/>
              <a:t>11</a:t>
            </a:r>
          </a:p>
        </p:txBody>
      </p:sp>
    </p:spTree>
    <p:extLst>
      <p:ext uri="{BB962C8B-B14F-4D97-AF65-F5344CB8AC3E}">
        <p14:creationId xmlns:p14="http://schemas.microsoft.com/office/powerpoint/2010/main" val="207427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1BED-A383-4F31-AEFB-F8A1CBED36D8}"/>
              </a:ext>
            </a:extLst>
          </p:cNvPr>
          <p:cNvSpPr>
            <a:spLocks noGrp="1"/>
          </p:cNvSpPr>
          <p:nvPr>
            <p:ph type="title"/>
          </p:nvPr>
        </p:nvSpPr>
        <p:spPr/>
        <p:txBody>
          <a:bodyPr/>
          <a:lstStyle/>
          <a:p>
            <a:r>
              <a:rPr lang="en-US" b="1" dirty="0"/>
              <a:t>Methods </a:t>
            </a:r>
          </a:p>
        </p:txBody>
      </p:sp>
      <p:sp>
        <p:nvSpPr>
          <p:cNvPr id="3" name="Content Placeholder 2">
            <a:extLst>
              <a:ext uri="{FF2B5EF4-FFF2-40B4-BE49-F238E27FC236}">
                <a16:creationId xmlns:a16="http://schemas.microsoft.com/office/drawing/2014/main" id="{266E641D-10D5-419C-AB75-834680A2F809}"/>
              </a:ext>
            </a:extLst>
          </p:cNvPr>
          <p:cNvSpPr>
            <a:spLocks noGrp="1"/>
          </p:cNvSpPr>
          <p:nvPr>
            <p:ph idx="1"/>
          </p:nvPr>
        </p:nvSpPr>
        <p:spPr/>
        <p:txBody>
          <a:bodyPr/>
          <a:lstStyle/>
          <a:p>
            <a:r>
              <a:rPr lang="en-US" u="sng" dirty="0"/>
              <a:t>Scheme 4: Synthesis of Amide Side Chain </a:t>
            </a:r>
          </a:p>
        </p:txBody>
      </p:sp>
      <p:pic>
        <p:nvPicPr>
          <p:cNvPr id="6" name="Picture 5">
            <a:extLst>
              <a:ext uri="{FF2B5EF4-FFF2-40B4-BE49-F238E27FC236}">
                <a16:creationId xmlns:a16="http://schemas.microsoft.com/office/drawing/2014/main" id="{66808C68-875A-4C14-8D2B-C8BE59B639C5}"/>
              </a:ext>
            </a:extLst>
          </p:cNvPr>
          <p:cNvPicPr>
            <a:picLocks noChangeAspect="1"/>
          </p:cNvPicPr>
          <p:nvPr/>
        </p:nvPicPr>
        <p:blipFill>
          <a:blip r:embed="rId2"/>
          <a:stretch>
            <a:fillRect/>
          </a:stretch>
        </p:blipFill>
        <p:spPr>
          <a:xfrm>
            <a:off x="1582752" y="2462980"/>
            <a:ext cx="8777081" cy="3286456"/>
          </a:xfrm>
          <a:prstGeom prst="rect">
            <a:avLst/>
          </a:prstGeom>
        </p:spPr>
      </p:pic>
      <p:sp>
        <p:nvSpPr>
          <p:cNvPr id="7" name="TextBox 6">
            <a:extLst>
              <a:ext uri="{FF2B5EF4-FFF2-40B4-BE49-F238E27FC236}">
                <a16:creationId xmlns:a16="http://schemas.microsoft.com/office/drawing/2014/main" id="{4C3B4F94-4AD1-432A-BEE6-FCFB95E4169B}"/>
              </a:ext>
            </a:extLst>
          </p:cNvPr>
          <p:cNvSpPr txBox="1"/>
          <p:nvPr/>
        </p:nvSpPr>
        <p:spPr>
          <a:xfrm>
            <a:off x="2403987" y="4395019"/>
            <a:ext cx="501445" cy="369332"/>
          </a:xfrm>
          <a:prstGeom prst="rect">
            <a:avLst/>
          </a:prstGeom>
          <a:noFill/>
        </p:spPr>
        <p:txBody>
          <a:bodyPr wrap="square" rtlCol="0">
            <a:spAutoFit/>
          </a:bodyPr>
          <a:lstStyle/>
          <a:p>
            <a:r>
              <a:rPr lang="en-US" b="1" dirty="0"/>
              <a:t>4</a:t>
            </a:r>
          </a:p>
        </p:txBody>
      </p:sp>
      <p:pic>
        <p:nvPicPr>
          <p:cNvPr id="4" name="Picture 3">
            <a:extLst>
              <a:ext uri="{FF2B5EF4-FFF2-40B4-BE49-F238E27FC236}">
                <a16:creationId xmlns:a16="http://schemas.microsoft.com/office/drawing/2014/main" id="{028D025D-101D-43EE-8ED2-89EE4C4E76E7}"/>
              </a:ext>
            </a:extLst>
          </p:cNvPr>
          <p:cNvPicPr>
            <a:picLocks noChangeAspect="1"/>
          </p:cNvPicPr>
          <p:nvPr/>
        </p:nvPicPr>
        <p:blipFill>
          <a:blip r:embed="rId3"/>
          <a:stretch>
            <a:fillRect/>
          </a:stretch>
        </p:blipFill>
        <p:spPr>
          <a:xfrm>
            <a:off x="4215498" y="4395019"/>
            <a:ext cx="1005927" cy="499915"/>
          </a:xfrm>
          <a:prstGeom prst="rect">
            <a:avLst/>
          </a:prstGeom>
        </p:spPr>
      </p:pic>
      <p:sp>
        <p:nvSpPr>
          <p:cNvPr id="5" name="TextBox 4">
            <a:extLst>
              <a:ext uri="{FF2B5EF4-FFF2-40B4-BE49-F238E27FC236}">
                <a16:creationId xmlns:a16="http://schemas.microsoft.com/office/drawing/2014/main" id="{A76582D5-029C-4BA0-8B9E-ABE5588ED327}"/>
              </a:ext>
            </a:extLst>
          </p:cNvPr>
          <p:cNvSpPr txBox="1"/>
          <p:nvPr/>
        </p:nvSpPr>
        <p:spPr>
          <a:xfrm>
            <a:off x="8087096" y="5237018"/>
            <a:ext cx="475013" cy="369332"/>
          </a:xfrm>
          <a:prstGeom prst="rect">
            <a:avLst/>
          </a:prstGeom>
          <a:noFill/>
        </p:spPr>
        <p:txBody>
          <a:bodyPr wrap="square" rtlCol="0">
            <a:spAutoFit/>
          </a:bodyPr>
          <a:lstStyle/>
          <a:p>
            <a:r>
              <a:rPr lang="en-US" b="1" dirty="0"/>
              <a:t>12</a:t>
            </a:r>
          </a:p>
        </p:txBody>
      </p:sp>
    </p:spTree>
    <p:extLst>
      <p:ext uri="{BB962C8B-B14F-4D97-AF65-F5344CB8AC3E}">
        <p14:creationId xmlns:p14="http://schemas.microsoft.com/office/powerpoint/2010/main" val="3831608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376</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Verdana</vt:lpstr>
      <vt:lpstr>Office Theme</vt:lpstr>
      <vt:lpstr>Synthesis of precursors for an asymmetric amide-substituted phenylethynyl-[m]4-oxacalixaerene</vt:lpstr>
      <vt:lpstr>Introduction</vt:lpstr>
      <vt:lpstr>Target Oxacalixarene structure</vt:lpstr>
      <vt:lpstr>Methods </vt:lpstr>
      <vt:lpstr>NMR Spectra</vt:lpstr>
      <vt:lpstr>Methods </vt:lpstr>
      <vt:lpstr>NMR Spectra</vt:lpstr>
      <vt:lpstr>Methods</vt:lpstr>
      <vt:lpstr>Methods </vt:lpstr>
      <vt:lpstr>Methods </vt:lpstr>
      <vt:lpstr>NMR Spectra</vt:lpstr>
      <vt:lpstr>Methods</vt:lpstr>
      <vt:lpstr>Conclusion</vt:lpstr>
      <vt:lpstr>References </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of precursors for an amide-substituted oxacalixarene</dc:title>
  <dc:creator>Connor Stahl</dc:creator>
  <cp:lastModifiedBy>Connor Stahl</cp:lastModifiedBy>
  <cp:revision>51</cp:revision>
  <dcterms:created xsi:type="dcterms:W3CDTF">2021-11-02T00:51:09Z</dcterms:created>
  <dcterms:modified xsi:type="dcterms:W3CDTF">2021-11-04T01:35:59Z</dcterms:modified>
</cp:coreProperties>
</file>