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6" r:id="rId4"/>
    <p:sldId id="275" r:id="rId5"/>
    <p:sldId id="260" r:id="rId6"/>
    <p:sldId id="262" r:id="rId7"/>
    <p:sldId id="263" r:id="rId8"/>
    <p:sldId id="264" r:id="rId9"/>
    <p:sldId id="265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BBCFB-95A6-4380-8655-3A4E19373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F03A8E-079B-43D1-B398-3450BF7C5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2B676-5474-415B-8FBF-0E5AB4B8F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0BE5-C0A6-403F-A9B0-E2D09BA6721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4F0CD-8875-4DD9-932B-8B1F4EC9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50B19-B8E7-499D-9DA4-9A67C862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71FE-5DB4-44BD-A7DA-19939CFE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0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988D-5CFC-4942-9097-5F1FCF27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41653-4C8C-4617-A20B-9B4F3C227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8A1DE-B689-4E81-9D7D-CC293DAE7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0BE5-C0A6-403F-A9B0-E2D09BA6721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E6157-8D10-4D77-BA17-B0FE80EB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D32F6-1502-4FE0-9314-44DED902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71FE-5DB4-44BD-A7DA-19939CFE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6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842E86-F704-4602-A451-11CC46DFE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B4F9A5-9EB8-46E9-9679-58A6BB078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5A556-30CA-4854-AEAC-00965A9CA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0BE5-C0A6-403F-A9B0-E2D09BA6721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2BACA-B3D5-4A58-9E69-8198C90C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90ADC-4071-4EC1-A446-7B8272BD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71FE-5DB4-44BD-A7DA-19939CFE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0206-BB97-45A9-985C-236B53165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B397D-0CD4-426A-80AD-B72FB0001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ECDF5-8070-45A8-8E73-FB9D6DC4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0BE5-C0A6-403F-A9B0-E2D09BA6721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1698C-10A8-4F53-8AEF-465F5E956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09731-0DDA-4288-8BAC-07035E569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71FE-5DB4-44BD-A7DA-19939CFE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9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2D3EE-D0F5-406F-8BCC-D7124469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51853-92D3-4F9D-8A8A-FE7BF0790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3A061-2C3B-4F4F-8DE0-280BB8C04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0BE5-C0A6-403F-A9B0-E2D09BA6721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0AF5E-0EF8-4BC1-A05A-1FF518D5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4D5FA-E012-4D08-B5DA-2100583B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71FE-5DB4-44BD-A7DA-19939CFE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3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7460D-A854-4C56-AB45-124BC9BE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4B9F0-ACF5-4B4C-9B67-AA48F45ED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F0438-B9E0-4A43-9DAD-66D0F2FD4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98CF5-7D3B-4924-B890-6039437A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0BE5-C0A6-403F-A9B0-E2D09BA6721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A3357-8EDB-42AD-93D6-74B21A82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20AE5-970C-420C-9D0D-1BE5E22BA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71FE-5DB4-44BD-A7DA-19939CFE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0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81202-D1DC-4475-8D0F-32710FD86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2F33F-40E3-4025-B6F8-8D2324E6B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4946E-8F40-4492-9472-04CB8D56D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C31B4C-DEDC-4C54-9B31-E729E2CC48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8EA08-F2A6-4536-9DBE-46201F660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AE2CE4-6FAB-44BD-9DC4-005D18F75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0BE5-C0A6-403F-A9B0-E2D09BA6721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5EE66F-5790-457E-9548-A0102101C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CC3FA4-977D-4113-9174-E9D633886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71FE-5DB4-44BD-A7DA-19939CFE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5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04297-C240-48CB-9027-056D31207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8C3DB-A96F-4B62-8FD8-84866F643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0BE5-C0A6-403F-A9B0-E2D09BA6721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433EC-223A-462E-AD97-ACA93C65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B3F9A-7F40-4B09-84AE-F5D5C2ED3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71FE-5DB4-44BD-A7DA-19939CFE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C1D137-BD30-4361-81F5-83B1108C2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0BE5-C0A6-403F-A9B0-E2D09BA6721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5BD9B5-0ED8-450C-9D8B-60F6D3C7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C76DC-515B-4E4A-B15C-285DD774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71FE-5DB4-44BD-A7DA-19939CFE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54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14128-F2A0-45B8-AB04-46F78EC3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B28BA-A0B8-4510-A5A0-1F3224A4E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D9183-3F7D-4979-8B23-120C75312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259B7-D3F9-4ECD-9BFF-200A22E1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0BE5-C0A6-403F-A9B0-E2D09BA6721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81829-2A98-47A0-9169-8A89546A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A98D4-AB0E-46A2-A1E5-FFF94BB77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71FE-5DB4-44BD-A7DA-19939CFE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1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FC84-75C4-4011-AEF1-2867A828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EA0B58-23C5-44AD-965F-72BB073B1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61AB5-60F3-43B2-9AE8-1276C4F30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21691-8FB5-42C9-8FD0-6F458A3DC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0BE5-C0A6-403F-A9B0-E2D09BA6721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5FF1C-9729-484B-B800-2CFCEBA4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3A14F-7A86-49FD-9240-122C8147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71FE-5DB4-44BD-A7DA-19939CFE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4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F42CCF-7776-42A5-B170-5D7668133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053D2-1AE6-4FA5-987D-4F29F386E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2DF5A-D6BC-45F6-AA5A-E315D0E14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D0BE5-C0A6-403F-A9B0-E2D09BA6721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971DB-814B-446D-BA14-85F80DC0E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FD320-A120-4A91-8CB1-BF6048630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971FE-5DB4-44BD-A7DA-19939CFE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0AC2C-11AA-4D07-9B37-5C72BFB70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987" y="47624"/>
            <a:ext cx="10283149" cy="2895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EPIKARST RECHARGE DYNAMICS UNDER AGRICULTURAL LANDUSE USING HYDROMETEOROLOGICAL AND ISOTOPIC TRACERS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6CC8D-7E08-4878-B0C9-404B91D60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1825" y="3914776"/>
            <a:ext cx="5705475" cy="250507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AUSTIN SHANE DEERING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Human GeoEnvironmental Studies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Earth, Environmental &amp; Atmospheric Sciences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KAS ANNUAL MEETING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ADVISOR/ MENTOR: DR. JASON POLK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6</a:t>
            </a:r>
            <a:r>
              <a:rPr lang="en-US" sz="1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</a:p>
        </p:txBody>
      </p:sp>
      <p:pic>
        <p:nvPicPr>
          <p:cNvPr id="1026" name="Picture 2" descr="Western Kentucky University">
            <a:extLst>
              <a:ext uri="{FF2B5EF4-FFF2-40B4-BE49-F238E27FC236}">
                <a16:creationId xmlns:a16="http://schemas.microsoft.com/office/drawing/2014/main" id="{E23E8BCC-E1B0-4EFC-A0E0-5B7172E1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256" y="4114258"/>
            <a:ext cx="1642370" cy="164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A68932-CC97-B14E-9F09-1A42FCC13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" y="3813847"/>
            <a:ext cx="2865996" cy="1869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4EB568-B40A-4B49-B40E-6A6CAF1AE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" y="5579040"/>
            <a:ext cx="285841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7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464A-C638-4311-AFEE-653C5831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8" y="0"/>
            <a:ext cx="4084637" cy="83450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E2EA0-8364-45B0-A0CD-62DB80126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87" y="904874"/>
            <a:ext cx="4456113" cy="576262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Seasonal variability in rainfall isotopes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2 Peak events created an aided in 2 major isotopic shifts (seasonal change as well)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Periods of less rainfall could be another influence on major shifts if followed up by a larger event.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The response of WF1 didn’t always reflect the precipitation event.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Intensity over Amount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 Implications on contaminate  transport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4E6E43-052C-4CA9-91B3-CA75B9A3C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6523" y="736974"/>
            <a:ext cx="7526693" cy="5762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54D489-75D3-4854-A672-FA2D64B66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27401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6A75DE-B8D8-4584-9385-F1F3E7E1C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977" y="670103"/>
            <a:ext cx="7359784" cy="599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9098-8C81-4965-8992-25168A977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5888"/>
            <a:ext cx="9144000" cy="64928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(So What?)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8F023-8F80-49C3-B56A-8641DE3E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0" y="914400"/>
            <a:ext cx="4306346" cy="5676741"/>
          </a:xfrm>
        </p:spPr>
        <p:txBody>
          <a:bodyPr>
            <a:normAutofit fontScale="92500" lnSpcReduction="10000"/>
          </a:bodyPr>
          <a:lstStyle/>
          <a:p>
            <a:pPr algn="l"/>
            <a:endParaRPr lang="en-US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Isotopes can be used as a useful tool in identifying recharge dynamics within a karst landscape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Influences, such as rainfall intensity, relative humidity, seasonality, and time of storage all major impacts on the isotopes.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Understanding the </a:t>
            </a:r>
            <a:r>
              <a:rPr lang="en-US" dirty="0" err="1">
                <a:solidFill>
                  <a:schemeClr val="bg1"/>
                </a:solidFill>
              </a:rPr>
              <a:t>epikarst</a:t>
            </a:r>
            <a:r>
              <a:rPr lang="en-US" dirty="0">
                <a:solidFill>
                  <a:schemeClr val="bg1"/>
                </a:solidFill>
              </a:rPr>
              <a:t> recharge dynamics is vital to protecting karst areas that are under pressure from agricultural land-use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Provide data to local management organizations and farmers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806BE-314D-494F-B868-924D77DE4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945" y="2286000"/>
            <a:ext cx="7657056" cy="4305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CF7B26-23B4-4F83-90AE-CE24783572C7}"/>
              </a:ext>
            </a:extLst>
          </p:cNvPr>
          <p:cNvSpPr txBox="1"/>
          <p:nvPr/>
        </p:nvSpPr>
        <p:spPr>
          <a:xfrm>
            <a:off x="9877425" y="6591141"/>
            <a:ext cx="2409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Barren River (City of Bowling Green, 2020).</a:t>
            </a:r>
          </a:p>
        </p:txBody>
      </p:sp>
    </p:spTree>
    <p:extLst>
      <p:ext uri="{BB962C8B-B14F-4D97-AF65-F5344CB8AC3E}">
        <p14:creationId xmlns:p14="http://schemas.microsoft.com/office/powerpoint/2010/main" val="18993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1642D-D2A0-48D5-9384-CE7ACD20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113"/>
            <a:ext cx="10515600" cy="70008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85C09-C6A7-4199-9532-7998A5682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" y="1095375"/>
            <a:ext cx="5648325" cy="555307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bg1"/>
                </a:solidFill>
              </a:rPr>
              <a:t>Freshwater Preservation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bg1"/>
                </a:solidFill>
              </a:rPr>
              <a:t>Karst Landscapes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bg1"/>
                </a:solidFill>
              </a:rPr>
              <a:t>Karst Aquifers: </a:t>
            </a:r>
            <a:r>
              <a:rPr lang="en-US" sz="2000" dirty="0">
                <a:solidFill>
                  <a:schemeClr val="bg1"/>
                </a:solidFill>
              </a:rPr>
              <a:t>Provide Approximately 25% Global and 40% United States Freshwater Supplies (Quinlan and Ewers 1989; Ford and Williams 2007).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b="1" dirty="0" err="1">
                <a:solidFill>
                  <a:schemeClr val="bg1"/>
                </a:solidFill>
              </a:rPr>
              <a:t>Epikarst</a:t>
            </a:r>
            <a:r>
              <a:rPr lang="en-US" sz="2600" b="1" dirty="0">
                <a:solidFill>
                  <a:schemeClr val="bg1"/>
                </a:solidFill>
              </a:rPr>
              <a:t> Zone: </a:t>
            </a:r>
            <a:r>
              <a:rPr lang="en-US" sz="2200" dirty="0">
                <a:solidFill>
                  <a:schemeClr val="bg1"/>
                </a:solidFill>
              </a:rPr>
              <a:t>Also known as the subcutaneous zone and </a:t>
            </a:r>
            <a:r>
              <a:rPr lang="en-US" sz="2000" dirty="0">
                <a:solidFill>
                  <a:schemeClr val="bg1"/>
                </a:solidFill>
              </a:rPr>
              <a:t>Layer of soil and rock interaction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bg1"/>
                </a:solidFill>
              </a:rPr>
              <a:t>My Research: </a:t>
            </a:r>
          </a:p>
          <a:p>
            <a:r>
              <a:rPr lang="en-US" sz="2000" dirty="0">
                <a:solidFill>
                  <a:schemeClr val="bg1"/>
                </a:solidFill>
              </a:rPr>
              <a:t>	- Crumps Cave: Smiths Grove, Kentucky (also 	  known as Pennyroyal Sinkhole Plain) and 	  overlain by agricultural land </a:t>
            </a:r>
          </a:p>
          <a:p>
            <a:r>
              <a:rPr lang="en-US" sz="2000" dirty="0">
                <a:solidFill>
                  <a:schemeClr val="bg1"/>
                </a:solidFill>
              </a:rPr>
              <a:t>	- Precipitation and Isotope Analysis 2011-2018 	  (8-year data set).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EBB34-F24B-47D5-94F1-DC6A3C91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0" y="2333625"/>
            <a:ext cx="6172200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3B68E0-AC48-4996-83AF-53D2CF954D88}"/>
              </a:ext>
            </a:extLst>
          </p:cNvPr>
          <p:cNvSpPr txBox="1"/>
          <p:nvPr/>
        </p:nvSpPr>
        <p:spPr>
          <a:xfrm>
            <a:off x="9296400" y="6473666"/>
            <a:ext cx="2895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Entrance to Crumps Cave. Photo by Brandon </a:t>
            </a:r>
            <a:r>
              <a:rPr lang="en-US" sz="1000" dirty="0" err="1">
                <a:solidFill>
                  <a:schemeClr val="bg1"/>
                </a:solidFill>
              </a:rPr>
              <a:t>Echter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50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04D42-4824-4858-BD76-6CCC0DD43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544568" cy="658812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C4C1FF-1811-4AE4-A316-E0C0E3C91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5" y="914400"/>
            <a:ext cx="6341745" cy="5943600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b="1" u="sng" dirty="0" err="1">
                <a:solidFill>
                  <a:schemeClr val="bg1"/>
                </a:solidFill>
              </a:rPr>
              <a:t>Epikarst</a:t>
            </a:r>
            <a:r>
              <a:rPr lang="en-US" b="1" u="sng" dirty="0">
                <a:solidFill>
                  <a:schemeClr val="bg1"/>
                </a:solidFill>
              </a:rPr>
              <a:t>: </a:t>
            </a:r>
            <a:r>
              <a:rPr lang="en-US" sz="1100" dirty="0">
                <a:solidFill>
                  <a:schemeClr val="bg1"/>
                </a:solidFill>
              </a:rPr>
              <a:t>(</a:t>
            </a:r>
            <a:r>
              <a:rPr lang="en-US" sz="1100" dirty="0" err="1">
                <a:solidFill>
                  <a:schemeClr val="bg1"/>
                </a:solidFill>
              </a:rPr>
              <a:t>Klimchouk</a:t>
            </a:r>
            <a:r>
              <a:rPr lang="en-US" sz="1100" dirty="0">
                <a:solidFill>
                  <a:schemeClr val="bg1"/>
                </a:solidFill>
              </a:rPr>
              <a:t> 2004; Groves et al 2005; Palmer 2007; Williams 2008; Jackson 2017)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-Highly weathered carbonate bedrock with high 	 secondary porosity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-Governed by permeability &amp; porosity of bedrock, 	 type of recharge, and presence of structural 	 	 deformation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-Upper section vs. lower section of </a:t>
            </a:r>
            <a:r>
              <a:rPr lang="en-US" sz="2000" dirty="0" err="1">
                <a:solidFill>
                  <a:schemeClr val="bg1"/>
                </a:solidFill>
              </a:rPr>
              <a:t>epikarst</a:t>
            </a:r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-Has become better understood by the use of stable 	 isotope and hydrogeochemical analysis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b="1" u="sng" dirty="0">
                <a:solidFill>
                  <a:schemeClr val="bg1"/>
                </a:solidFill>
              </a:rPr>
              <a:t>What are stable isotopes?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-Exist naturally and are non-radioactive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-Versions of a particular element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-Ratios (heavier to lighter) are needed for 	 	 environmental context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-Ratios are compared to a standard Vienna 	 	 Standard Mean Ocean Water (VSMOW)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-Different processes affect isotope composition 	 (amount effect, temperature, altitude, relative 	 humidity, evaporation, and latitude)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D47E8-16C3-4137-A3B2-1C2478B29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072" y="0"/>
            <a:ext cx="5606928" cy="4110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0F243-B8B8-426A-A000-FA572E95C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953" y="4055144"/>
            <a:ext cx="1932599" cy="280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C78A09-AF1C-49E8-BE55-8F500180F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652" y="4596183"/>
            <a:ext cx="4389500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0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868D2-93F6-40CD-A551-4053B2827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8062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3F7F9E-C90E-48CD-80B7-790548434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255" y="1168923"/>
            <a:ext cx="11924907" cy="5542961"/>
          </a:xfrm>
        </p:spPr>
        <p:txBody>
          <a:bodyPr/>
          <a:lstStyle/>
          <a:p>
            <a:pPr algn="l"/>
            <a:r>
              <a:rPr lang="en-US" sz="2800" b="1" u="sng" dirty="0">
                <a:solidFill>
                  <a:schemeClr val="bg1"/>
                </a:solidFill>
              </a:rPr>
              <a:t>Some Important Equations: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(Palmer 2007)</a:t>
            </a:r>
          </a:p>
          <a:p>
            <a:pPr algn="l"/>
            <a:endParaRPr lang="en-US" b="1" u="sng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Vienna Standard Mean Ocean Water (VSMOW):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Global Meteoric Water Line:</a:t>
            </a:r>
          </a:p>
          <a:p>
            <a:pPr lvl="1" algn="l"/>
            <a:r>
              <a:rPr lang="en-US" sz="1600" dirty="0">
                <a:solidFill>
                  <a:schemeClr val="bg1"/>
                </a:solidFill>
              </a:rPr>
              <a:t>	- </a:t>
            </a:r>
            <a:r>
              <a:rPr lang="en-US" dirty="0">
                <a:solidFill>
                  <a:schemeClr val="bg1"/>
                </a:solidFill>
              </a:rPr>
              <a:t>LMWL indicates evaporative effects from GMWL</a:t>
            </a:r>
          </a:p>
          <a:p>
            <a:pPr lvl="1" algn="l"/>
            <a:r>
              <a:rPr lang="en-US" dirty="0">
                <a:solidFill>
                  <a:schemeClr val="bg1"/>
                </a:solidFill>
              </a:rPr>
              <a:t>	- Also points to the source of the 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9505C-1453-4318-9389-2986B1264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17" y="1571527"/>
            <a:ext cx="4844492" cy="1363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C50EB-C3E6-4A85-9995-5A0E1ED57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00" y="4510680"/>
            <a:ext cx="4053525" cy="77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0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1287D-1776-4FEB-833A-7418A3FAF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" y="1"/>
            <a:ext cx="11934824" cy="67872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E56F-5DE7-41EA-B373-2076B5F27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" y="1305017"/>
            <a:ext cx="5682171" cy="5482282"/>
          </a:xfrm>
        </p:spPr>
        <p:txBody>
          <a:bodyPr/>
          <a:lstStyle/>
          <a:p>
            <a:r>
              <a:rPr lang="en-US" b="1" u="sng" dirty="0">
                <a:solidFill>
                  <a:schemeClr val="bg1"/>
                </a:solidFill>
              </a:rPr>
              <a:t>Recent Geochemical and Isotopic Studies At Crumps Cave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bg1"/>
                </a:solidFill>
              </a:rPr>
              <a:t>Vanderhoff</a:t>
            </a:r>
            <a:r>
              <a:rPr lang="en-US" sz="2000" dirty="0">
                <a:solidFill>
                  <a:schemeClr val="bg1"/>
                </a:solidFill>
              </a:rPr>
              <a:t> (2011), Jackson (2017), </a:t>
            </a:r>
            <a:r>
              <a:rPr lang="en-US" sz="2000" dirty="0" err="1">
                <a:solidFill>
                  <a:schemeClr val="bg1"/>
                </a:solidFill>
              </a:rPr>
              <a:t>Antle</a:t>
            </a:r>
            <a:r>
              <a:rPr lang="en-US" sz="2000" dirty="0">
                <a:solidFill>
                  <a:schemeClr val="bg1"/>
                </a:solidFill>
              </a:rPr>
              <a:t> (2018):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-How water is transported and stored based 	 on seasonality, storage, antecedent 	 	 moisture conditions, and the intensity/ or 	 	 amount of precipitation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-Dye tracing, geochemical analysis, and C 	 	 isotope analysis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-Storage in soil (clay), epikarst storage 	 	 model, Lost River chert layer allowing only 	 	 slow leaky percolation, or water bypassing 	 	 storage 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-What are the thresholds?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DDA40-809F-4018-BFB5-038CAC5BB141}"/>
              </a:ext>
            </a:extLst>
          </p:cNvPr>
          <p:cNvSpPr txBox="1"/>
          <p:nvPr/>
        </p:nvSpPr>
        <p:spPr>
          <a:xfrm>
            <a:off x="6105526" y="1305342"/>
            <a:ext cx="59626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The Gaps This Research Aims To Fill</a:t>
            </a:r>
            <a:r>
              <a:rPr lang="en-US" sz="2400" b="1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</a:rPr>
              <a:t>Understanding the thresholds and scenarios for the primary driving factors behind storage and transport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</a:rPr>
              <a:t>Previous studies are limited in time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</a:rPr>
              <a:t>Using isotopes (</a:t>
            </a:r>
            <a:r>
              <a:rPr lang="en-US" sz="2000" baseline="30000" dirty="0">
                <a:solidFill>
                  <a:schemeClr val="bg1"/>
                </a:solidFill>
              </a:rPr>
              <a:t>18</a:t>
            </a:r>
            <a:r>
              <a:rPr lang="en-US" sz="2000" dirty="0">
                <a:solidFill>
                  <a:schemeClr val="bg1"/>
                </a:solidFill>
              </a:rPr>
              <a:t>O/</a:t>
            </a:r>
            <a:r>
              <a:rPr lang="en-US" sz="2000" baseline="30000" dirty="0">
                <a:solidFill>
                  <a:schemeClr val="bg1"/>
                </a:solidFill>
              </a:rPr>
              <a:t>16</a:t>
            </a:r>
            <a:r>
              <a:rPr lang="en-US" sz="2000" dirty="0">
                <a:solidFill>
                  <a:schemeClr val="bg1"/>
                </a:solidFill>
              </a:rPr>
              <a:t>O) &amp; (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H/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r>
              <a:rPr lang="en-US" sz="2000" dirty="0">
                <a:solidFill>
                  <a:schemeClr val="bg1"/>
                </a:solidFill>
              </a:rPr>
              <a:t>H)</a:t>
            </a:r>
          </a:p>
        </p:txBody>
      </p:sp>
    </p:spTree>
    <p:extLst>
      <p:ext uri="{BB962C8B-B14F-4D97-AF65-F5344CB8AC3E}">
        <p14:creationId xmlns:p14="http://schemas.microsoft.com/office/powerpoint/2010/main" val="358593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31DB-E554-44D7-931C-B618B1299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8" y="114300"/>
            <a:ext cx="2393949" cy="5715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Study Area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AF7E98-09DA-4D74-8FF4-AB77A49EC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8412" y="62554"/>
            <a:ext cx="5357813" cy="310116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CF9F8-9AB3-4F14-B264-30A619F23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463" y="1046375"/>
            <a:ext cx="2393949" cy="5607487"/>
          </a:xfrm>
        </p:spPr>
        <p:txBody>
          <a:bodyPr>
            <a:normAutofit lnSpcReduction="10000"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Crumps Cave: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Located in south-central Kentucky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Known locally as the Pennyroyal Sinkhole Plain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Measured 2 km horizontally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Average Cave floor depth of 25 meters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Waterfall 1 is located about 30 meters inside cave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77D3CC-9C2E-47CA-80D3-8B08827DD458}"/>
              </a:ext>
            </a:extLst>
          </p:cNvPr>
          <p:cNvSpPr txBox="1"/>
          <p:nvPr/>
        </p:nvSpPr>
        <p:spPr>
          <a:xfrm>
            <a:off x="2888456" y="3110553"/>
            <a:ext cx="5086350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Map of Kentucky Showing Karst Potential and Location of Crumps Cave. Created by the Author.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F8EB-C79D-4B88-A3AA-A73078E9A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12"/>
          <a:stretch/>
        </p:blipFill>
        <p:spPr>
          <a:xfrm>
            <a:off x="2538412" y="3305038"/>
            <a:ext cx="5357813" cy="33664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8935F2-C069-40F5-8BB0-E202DFCE72F9}"/>
              </a:ext>
            </a:extLst>
          </p:cNvPr>
          <p:cNvSpPr txBox="1"/>
          <p:nvPr/>
        </p:nvSpPr>
        <p:spPr>
          <a:xfrm>
            <a:off x="4964906" y="6653863"/>
            <a:ext cx="3009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Pennyroyal Sinkhole Plain. Groves (2013).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57CC64-5219-4EEC-B149-F6E476C8E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806" y="1683796"/>
            <a:ext cx="4194848" cy="31011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28E6BB-B5BF-4AE0-A297-25FD59CBFDC0}"/>
              </a:ext>
            </a:extLst>
          </p:cNvPr>
          <p:cNvSpPr txBox="1"/>
          <p:nvPr/>
        </p:nvSpPr>
        <p:spPr>
          <a:xfrm>
            <a:off x="9077325" y="4742040"/>
            <a:ext cx="3267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Locations of study sites. Created by author in Google Earth.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5C8FC-9E71-4E14-A662-294068D5F1B4}"/>
              </a:ext>
            </a:extLst>
          </p:cNvPr>
          <p:cNvSpPr txBox="1"/>
          <p:nvPr/>
        </p:nvSpPr>
        <p:spPr>
          <a:xfrm>
            <a:off x="8784107" y="6671484"/>
            <a:ext cx="2239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Map of Crumps Cave. </a:t>
            </a:r>
            <a:r>
              <a:rPr lang="en-US" sz="1000" dirty="0" err="1">
                <a:solidFill>
                  <a:schemeClr val="bg1"/>
                </a:solidFill>
              </a:rPr>
              <a:t>Vanderhoff</a:t>
            </a:r>
            <a:r>
              <a:rPr lang="en-US" sz="1000" dirty="0">
                <a:solidFill>
                  <a:schemeClr val="bg1"/>
                </a:solidFill>
              </a:rPr>
              <a:t> 2011.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017862-40CA-4ED6-B9D9-EC8E596C2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96" y="15673"/>
            <a:ext cx="8177393" cy="668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7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005-89AF-464E-B0EC-87530596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86975" cy="70485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Geology, Hydrology, and Climate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BE607-FF41-4738-96FA-583987D20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87" y="971550"/>
            <a:ext cx="7008813" cy="580072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</a:rPr>
              <a:t>Geology &amp; Hydrology</a:t>
            </a:r>
          </a:p>
          <a:p>
            <a:r>
              <a:rPr lang="en-US" sz="2400" dirty="0">
                <a:solidFill>
                  <a:schemeClr val="bg1"/>
                </a:solidFill>
              </a:rPr>
              <a:t>	- </a:t>
            </a:r>
            <a:r>
              <a:rPr lang="en-US" sz="2000" dirty="0">
                <a:solidFill>
                  <a:schemeClr val="bg1"/>
                </a:solidFill>
              </a:rPr>
              <a:t>Mississippian-aged pure St. Louis 	 	   	   	   Limestone</a:t>
            </a:r>
          </a:p>
          <a:p>
            <a:r>
              <a:rPr lang="en-US" sz="2400" dirty="0">
                <a:solidFill>
                  <a:schemeClr val="bg1"/>
                </a:solidFill>
              </a:rPr>
              <a:t>	- </a:t>
            </a:r>
            <a:r>
              <a:rPr lang="en-US" sz="2000" dirty="0">
                <a:solidFill>
                  <a:schemeClr val="bg1"/>
                </a:solidFill>
              </a:rPr>
              <a:t>1-2° Dip North</a:t>
            </a:r>
          </a:p>
          <a:p>
            <a:r>
              <a:rPr lang="en-US" sz="2000" dirty="0">
                <a:solidFill>
                  <a:schemeClr val="bg1"/>
                </a:solidFill>
              </a:rPr>
              <a:t>	- Lost River Chert Layer (between surface and cave 	  	  ceiling): provides hydrologic control to in-cave epikarstic 	  waterfalls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- Situated within the upstream section of the 	  	  	  Graham springs groundwater basin</a:t>
            </a:r>
          </a:p>
          <a:p>
            <a:r>
              <a:rPr lang="en-US" sz="2000" dirty="0">
                <a:solidFill>
                  <a:schemeClr val="bg1"/>
                </a:solidFill>
              </a:rPr>
              <a:t>	- Discharges southwest into the Barren River </a:t>
            </a:r>
          </a:p>
          <a:p>
            <a:r>
              <a:rPr lang="en-US" sz="2000" dirty="0">
                <a:solidFill>
                  <a:schemeClr val="bg1"/>
                </a:solidFill>
              </a:rPr>
              <a:t>	- The springs have a total recharge area of approximately 	  316 km²  (Jackson 2017)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</a:rPr>
              <a:t>Climate</a:t>
            </a:r>
          </a:p>
          <a:p>
            <a:r>
              <a:rPr lang="en-US" sz="2400" dirty="0">
                <a:solidFill>
                  <a:schemeClr val="bg1"/>
                </a:solidFill>
              </a:rPr>
              <a:t>	- </a:t>
            </a:r>
            <a:r>
              <a:rPr lang="en-US" sz="2000" dirty="0">
                <a:solidFill>
                  <a:schemeClr val="bg1"/>
                </a:solidFill>
              </a:rPr>
              <a:t>Humid Subtropical based upon </a:t>
            </a:r>
            <a:r>
              <a:rPr lang="en-US" sz="2000" dirty="0" err="1">
                <a:solidFill>
                  <a:schemeClr val="bg1"/>
                </a:solidFill>
              </a:rPr>
              <a:t>Köppen</a:t>
            </a:r>
            <a:r>
              <a:rPr lang="en-US" sz="2000" dirty="0">
                <a:solidFill>
                  <a:schemeClr val="bg1"/>
                </a:solidFill>
              </a:rPr>
              <a:t> climate 	   	   classification scale</a:t>
            </a:r>
          </a:p>
          <a:p>
            <a:r>
              <a:rPr lang="en-US" sz="2000" dirty="0">
                <a:solidFill>
                  <a:schemeClr val="bg1"/>
                </a:solidFill>
              </a:rPr>
              <a:t>	- Approximately 1200 mm average rainfall; (April-October)</a:t>
            </a:r>
          </a:p>
          <a:p>
            <a:r>
              <a:rPr lang="en-US" sz="2000" dirty="0">
                <a:solidFill>
                  <a:schemeClr val="bg1"/>
                </a:solidFill>
              </a:rPr>
              <a:t>	- Average Temperature: 14°C; Ranging 7°C to 31°C</a:t>
            </a:r>
          </a:p>
          <a:p>
            <a:r>
              <a:rPr lang="en-US" sz="2000" dirty="0">
                <a:solidFill>
                  <a:schemeClr val="bg1"/>
                </a:solidFill>
              </a:rPr>
              <a:t>	      (</a:t>
            </a:r>
            <a:r>
              <a:rPr lang="en-US" sz="2000" dirty="0" err="1">
                <a:solidFill>
                  <a:schemeClr val="bg1"/>
                </a:solidFill>
              </a:rPr>
              <a:t>Vanderhoff</a:t>
            </a:r>
            <a:r>
              <a:rPr lang="en-US" sz="2000" dirty="0">
                <a:solidFill>
                  <a:schemeClr val="bg1"/>
                </a:solidFill>
              </a:rPr>
              <a:t> 2011)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2FEE6-2103-414E-96D9-58B61292F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27" y="704850"/>
            <a:ext cx="4555048" cy="5974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183BC3-62D5-4798-9451-4F8C13DE4A9D}"/>
              </a:ext>
            </a:extLst>
          </p:cNvPr>
          <p:cNvSpPr txBox="1"/>
          <p:nvPr/>
        </p:nvSpPr>
        <p:spPr>
          <a:xfrm>
            <a:off x="9486900" y="6649164"/>
            <a:ext cx="2495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Stratigraphic Column.  (Palmer 1998; 2007).</a:t>
            </a:r>
          </a:p>
        </p:txBody>
      </p:sp>
    </p:spTree>
    <p:extLst>
      <p:ext uri="{BB962C8B-B14F-4D97-AF65-F5344CB8AC3E}">
        <p14:creationId xmlns:p14="http://schemas.microsoft.com/office/powerpoint/2010/main" val="87273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61C06-B9EF-452F-860E-FE4102F06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" y="74613"/>
            <a:ext cx="3500345" cy="69691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EE773-57CB-4FFC-AFF8-35CEF3013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" y="1047750"/>
            <a:ext cx="7858125" cy="5735637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Data Collection (2011-2018)</a:t>
            </a:r>
          </a:p>
          <a:p>
            <a:pPr marL="342900" indent="-342900" algn="l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2 Sites (Waterfall 1 and surface Weather Station)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-     HOBO Pressure Transducer measuring Water Depth (10-min res)</a:t>
            </a:r>
          </a:p>
          <a:p>
            <a:pPr marL="342900" indent="-342900" algn="l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Weather Station: HOBO Series U30 (precipitation, temperature, and a suite of atmospheric variables)</a:t>
            </a:r>
          </a:p>
          <a:p>
            <a:pPr marL="342900" indent="-342900" algn="l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Weekly </a:t>
            </a:r>
            <a:r>
              <a:rPr lang="el-GR" sz="2000" dirty="0">
                <a:solidFill>
                  <a:schemeClr val="bg1"/>
                </a:solidFill>
              </a:rPr>
              <a:t>(δ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H/</a:t>
            </a:r>
            <a:r>
              <a:rPr lang="el-GR" sz="2000" dirty="0">
                <a:solidFill>
                  <a:schemeClr val="bg1"/>
                </a:solidFill>
              </a:rPr>
              <a:t>δ</a:t>
            </a:r>
            <a:r>
              <a:rPr lang="el-GR" sz="2000" baseline="30000" dirty="0">
                <a:solidFill>
                  <a:schemeClr val="bg1"/>
                </a:solidFill>
              </a:rPr>
              <a:t>18</a:t>
            </a:r>
            <a:r>
              <a:rPr lang="en-US" sz="2000" dirty="0">
                <a:solidFill>
                  <a:schemeClr val="bg1"/>
                </a:solidFill>
              </a:rPr>
              <a:t>O) stable isotope water sampling (rainfall samples from an </a:t>
            </a:r>
            <a:r>
              <a:rPr lang="nn-NO" sz="2000" dirty="0">
                <a:solidFill>
                  <a:schemeClr val="bg1"/>
                </a:solidFill>
              </a:rPr>
              <a:t>Onset HOBO rain gauge and epikarst Waterfall 1)</a:t>
            </a:r>
          </a:p>
          <a:p>
            <a:pPr marL="342900" indent="-342900" algn="l">
              <a:buFontTx/>
              <a:buChar char="-"/>
            </a:pPr>
            <a:r>
              <a:rPr lang="nn-NO" sz="2000" dirty="0">
                <a:solidFill>
                  <a:schemeClr val="bg1"/>
                </a:solidFill>
              </a:rPr>
              <a:t>Lysimeters to collect soil water at depths of 10cm, 20cm, and 30cm</a:t>
            </a:r>
          </a:p>
          <a:p>
            <a:pPr algn="l"/>
            <a:r>
              <a:rPr lang="nn-NO" sz="2000" dirty="0">
                <a:solidFill>
                  <a:schemeClr val="bg1"/>
                </a:solidFill>
              </a:rPr>
              <a:t>	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2A5FDB-C7F1-472A-A261-CDA923962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5267038"/>
            <a:ext cx="3379309" cy="1344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F3B43F-6F3C-433F-B4A9-ABB92A09B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3280789"/>
            <a:ext cx="3152775" cy="33503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557941-B4A3-433F-B9E6-B12C83EFFB47}"/>
              </a:ext>
            </a:extLst>
          </p:cNvPr>
          <p:cNvSpPr txBox="1"/>
          <p:nvPr/>
        </p:nvSpPr>
        <p:spPr>
          <a:xfrm>
            <a:off x="853112" y="6611779"/>
            <a:ext cx="3562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Pressure Transducer Logger (Onset, 2020).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3F7DB1-0AF5-4BBA-AF52-798DA2B16486}"/>
              </a:ext>
            </a:extLst>
          </p:cNvPr>
          <p:cNvSpPr txBox="1"/>
          <p:nvPr/>
        </p:nvSpPr>
        <p:spPr>
          <a:xfrm>
            <a:off x="8610599" y="6611779"/>
            <a:ext cx="37147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Weather Station at Crumps Cave. Image taken by Dr. Groves, 2013.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2A3872-F91F-4EE9-8328-759E58C58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114" y="85724"/>
            <a:ext cx="4205735" cy="6697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78D03D-D167-4DA1-A9EB-799778696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13465" y="5048964"/>
            <a:ext cx="2247900" cy="1685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6E9384-81DB-4DF3-8DA1-176E37F84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850" y="771525"/>
            <a:ext cx="4189998" cy="5800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91E234-727A-432E-8FD2-20BC287FDF53}"/>
              </a:ext>
            </a:extLst>
          </p:cNvPr>
          <p:cNvSpPr txBox="1"/>
          <p:nvPr/>
        </p:nvSpPr>
        <p:spPr>
          <a:xfrm>
            <a:off x="8745198" y="6492874"/>
            <a:ext cx="27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ALC Consolidated, 2021</a:t>
            </a:r>
          </a:p>
        </p:txBody>
      </p:sp>
    </p:spTree>
    <p:extLst>
      <p:ext uri="{BB962C8B-B14F-4D97-AF65-F5344CB8AC3E}">
        <p14:creationId xmlns:p14="http://schemas.microsoft.com/office/powerpoint/2010/main" val="412515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CF48-4895-4E77-971E-B07A558E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6" y="41276"/>
            <a:ext cx="12147548" cy="823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&amp; Statistical Analyses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CBD7E-2682-4712-B609-DEBFF4405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187" y="865188"/>
            <a:ext cx="11943039" cy="82391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Stable Isotope Analyses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770C9-D92A-45C3-A819-9B809895C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857374"/>
            <a:ext cx="12046225" cy="48482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Data were organized and put into Origin Lab’s Origin Pro for analysis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Amount weighted calculations were done on both the rainfall and waterfall isotopes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Linear- regression analysis to plot (rainfall samples) </a:t>
            </a:r>
            <a:r>
              <a:rPr lang="el-GR" sz="2000" dirty="0">
                <a:solidFill>
                  <a:schemeClr val="bg1"/>
                </a:solidFill>
              </a:rPr>
              <a:t>δ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H and </a:t>
            </a:r>
            <a:r>
              <a:rPr lang="el-GR" sz="2000" dirty="0">
                <a:solidFill>
                  <a:schemeClr val="bg1"/>
                </a:solidFill>
              </a:rPr>
              <a:t>δ</a:t>
            </a:r>
            <a:r>
              <a:rPr lang="el-GR" sz="2000" baseline="30000" dirty="0">
                <a:solidFill>
                  <a:schemeClr val="bg1"/>
                </a:solidFill>
              </a:rPr>
              <a:t>18</a:t>
            </a:r>
            <a:r>
              <a:rPr lang="en-US" sz="2000" dirty="0">
                <a:solidFill>
                  <a:schemeClr val="bg1"/>
                </a:solidFill>
              </a:rPr>
              <a:t>O against one another to determine local meteoric water line (LMWL)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LMWL were compared to Global Meteoric Water Line (GMWL)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Time-series plots for rainfall, discharge, and </a:t>
            </a:r>
            <a:r>
              <a:rPr lang="el-GR" sz="2000" dirty="0">
                <a:solidFill>
                  <a:schemeClr val="bg1"/>
                </a:solidFill>
              </a:rPr>
              <a:t>δ</a:t>
            </a:r>
            <a:r>
              <a:rPr lang="el-GR" sz="2000" baseline="30000" dirty="0">
                <a:solidFill>
                  <a:schemeClr val="bg1"/>
                </a:solidFill>
              </a:rPr>
              <a:t>18</a:t>
            </a:r>
            <a:r>
              <a:rPr lang="en-US" sz="2000" dirty="0">
                <a:solidFill>
                  <a:schemeClr val="bg1"/>
                </a:solidFill>
              </a:rPr>
              <a:t>O of rainfall &amp; WF1 to compare isotope variations during rain events through each year (seasonal variation)</a:t>
            </a:r>
          </a:p>
        </p:txBody>
      </p:sp>
    </p:spTree>
    <p:extLst>
      <p:ext uri="{BB962C8B-B14F-4D97-AF65-F5344CB8AC3E}">
        <p14:creationId xmlns:p14="http://schemas.microsoft.com/office/powerpoint/2010/main" val="305734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33673</TotalTime>
  <Words>1109</Words>
  <Application>Microsoft Office PowerPoint</Application>
  <PresentationFormat>Widescreen</PresentationFormat>
  <Paragraphs>128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Wingdings</vt:lpstr>
      <vt:lpstr>Office Theme</vt:lpstr>
      <vt:lpstr>EPIKARST RECHARGE DYNAMICS UNDER AGRICULTURAL LANDUSE USING HYDROMETEOROLOGICAL AND ISOTOPIC TRACERS</vt:lpstr>
      <vt:lpstr>Introduction</vt:lpstr>
      <vt:lpstr>Literature Review</vt:lpstr>
      <vt:lpstr>Literature Review</vt:lpstr>
      <vt:lpstr>Literature Review</vt:lpstr>
      <vt:lpstr>Study Area</vt:lpstr>
      <vt:lpstr>Local Geology, Hydrology, and Climate </vt:lpstr>
      <vt:lpstr>Methodology</vt:lpstr>
      <vt:lpstr>Data &amp; Statistical Analyses</vt:lpstr>
      <vt:lpstr>Results and Discussion</vt:lpstr>
      <vt:lpstr>Conclusion (So What?)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INVESTIGATION OF GROUNDWATER HYFROCLIMATE DYNAMICS USING AN ISOTOPIC CALIBRATION STUDY IN SOUTH-CENTRAL KENTUCKY</dc:title>
  <dc:creator>Austin Deering</dc:creator>
  <cp:lastModifiedBy>Deering, Austin</cp:lastModifiedBy>
  <cp:revision>263</cp:revision>
  <dcterms:created xsi:type="dcterms:W3CDTF">2020-08-11T16:16:16Z</dcterms:created>
  <dcterms:modified xsi:type="dcterms:W3CDTF">2021-11-04T02:01:23Z</dcterms:modified>
</cp:coreProperties>
</file>